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1" r:id="rId2"/>
    <p:sldId id="433" r:id="rId3"/>
    <p:sldId id="503" r:id="rId4"/>
    <p:sldId id="543" r:id="rId5"/>
    <p:sldId id="544" r:id="rId6"/>
    <p:sldId id="542" r:id="rId7"/>
    <p:sldId id="533" r:id="rId8"/>
    <p:sldId id="525" r:id="rId9"/>
    <p:sldId id="514" r:id="rId10"/>
    <p:sldId id="526" r:id="rId11"/>
    <p:sldId id="545" r:id="rId12"/>
    <p:sldId id="546" r:id="rId13"/>
    <p:sldId id="547" r:id="rId14"/>
    <p:sldId id="549" r:id="rId15"/>
    <p:sldId id="550" r:id="rId16"/>
    <p:sldId id="548" r:id="rId17"/>
    <p:sldId id="538" r:id="rId18"/>
    <p:sldId id="536" r:id="rId19"/>
    <p:sldId id="537" r:id="rId20"/>
    <p:sldId id="519" r:id="rId21"/>
    <p:sldId id="521" r:id="rId22"/>
    <p:sldId id="329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85"/>
    <a:srgbClr val="6E0000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280" autoAdjust="0"/>
    <p:restoredTop sz="92903" autoAdjust="0"/>
  </p:normalViewPr>
  <p:slideViewPr>
    <p:cSldViewPr snapToGrid="0">
      <p:cViewPr varScale="1">
        <p:scale>
          <a:sx n="183" d="100"/>
          <a:sy n="183" d="100"/>
        </p:scale>
        <p:origin x="234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30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960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61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1412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9182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120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52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153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881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612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0sTeofBW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X7l3FxHiqyQ?t=2m1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lw_vhxtN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riyBZ4iV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 Case: The Cola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Thomas Wollmann</a:t>
            </a:r>
          </a:p>
          <a:p>
            <a:pPr eaLnBrk="1" hangingPunct="1"/>
            <a:r>
              <a:rPr lang="en-US" sz="2000" dirty="0" smtClean="0"/>
              <a:t>thomas.wollmann@chicagobooth.edu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588" y="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Copyright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78"/>
            <a:ext cx="8229600" cy="309714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- The Pepsi Challenge -</a:t>
            </a:r>
          </a:p>
        </p:txBody>
      </p:sp>
    </p:spTree>
    <p:extLst>
      <p:ext uri="{BB962C8B-B14F-4D97-AF65-F5344CB8AC3E}">
        <p14:creationId xmlns:p14="http://schemas.microsoft.com/office/powerpoint/2010/main" val="19065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Pepsi Challenge: Results 2015-2019 [1/2]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Pr.(Correct random guess)=1/3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i="1" dirty="0" smtClean="0"/>
              <a:t>Note that 2019 I substituted Whole Foods 365 Cola for RC Cola</a:t>
            </a:r>
          </a:p>
          <a:p>
            <a:pPr lvl="1" eaLnBrk="1" hangingPunct="1"/>
            <a:r>
              <a:rPr lang="en-US" dirty="0" smtClean="0"/>
              <a:t>However, 2019 also presented this gem…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0" y="1489163"/>
            <a:ext cx="4653768" cy="3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Pepsi Challenge: Results 2015-2019 [2/2]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9" y="1212232"/>
            <a:ext cx="8229600" cy="456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kern="0" dirty="0" smtClean="0"/>
              <a:t>Abraham (Evening section, 2019)</a:t>
            </a:r>
          </a:p>
          <a:p>
            <a:pPr lvl="1" eaLnBrk="1" hangingPunct="1"/>
            <a:endParaRPr lang="en-US" kern="0" dirty="0" smtClean="0"/>
          </a:p>
          <a:p>
            <a:pPr marL="0" lvl="1" indent="0" eaLnBrk="1" hangingPunct="1">
              <a:buFont typeface="Arial" pitchFamily="34" charset="0"/>
              <a:buNone/>
            </a:pPr>
            <a:r>
              <a:rPr lang="en-US" kern="0" dirty="0" smtClean="0"/>
              <a:t>[A] “I grew up </a:t>
            </a:r>
            <a:r>
              <a:rPr lang="en-US" kern="0" dirty="0" err="1" smtClean="0"/>
              <a:t>arnd</a:t>
            </a:r>
            <a:r>
              <a:rPr lang="en-US" kern="0" dirty="0" smtClean="0"/>
              <a:t>. Atlanta…I like Coke—won’t drink Pepsi.” </a:t>
            </a:r>
          </a:p>
          <a:p>
            <a:pPr marL="0" lvl="1" indent="0" eaLnBrk="1" hangingPunct="1">
              <a:buFont typeface="Arial" pitchFamily="34" charset="0"/>
              <a:buNone/>
            </a:pPr>
            <a:r>
              <a:rPr lang="en-US" kern="0" dirty="0" smtClean="0"/>
              <a:t>[T] “…If you’re offered Pepsi at a restaurant?”</a:t>
            </a:r>
          </a:p>
          <a:p>
            <a:pPr marL="0" lvl="1" indent="0" eaLnBrk="1" hangingPunct="1">
              <a:buFont typeface="Arial" pitchFamily="34" charset="0"/>
              <a:buNone/>
            </a:pPr>
            <a:r>
              <a:rPr lang="en-US" kern="0" dirty="0" smtClean="0"/>
              <a:t>[A] “then I’ll drink water. I can definitely taste the difference.” </a:t>
            </a:r>
          </a:p>
          <a:p>
            <a:pPr marL="0" lvl="1" indent="0" eaLnBrk="1" hangingPunct="1">
              <a:buFont typeface="Arial" pitchFamily="34" charset="0"/>
              <a:buNone/>
            </a:pPr>
            <a:endParaRPr lang="en-US" kern="0" dirty="0" smtClean="0"/>
          </a:p>
          <a:p>
            <a:pPr marL="0" lvl="1" indent="0" eaLnBrk="1" hangingPunct="1">
              <a:buFont typeface="Arial" pitchFamily="34" charset="0"/>
              <a:buNone/>
            </a:pPr>
            <a:r>
              <a:rPr lang="en-US" kern="0" dirty="0" smtClean="0"/>
              <a:t>			</a:t>
            </a:r>
          </a:p>
          <a:p>
            <a:pPr marL="0" lvl="1" indent="0" eaLnBrk="1" hangingPunct="1">
              <a:buFont typeface="Arial" pitchFamily="34" charset="0"/>
              <a:buNone/>
            </a:pPr>
            <a:r>
              <a:rPr lang="en-US" kern="0" dirty="0" smtClean="0"/>
              <a:t>			</a:t>
            </a:r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3086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Pepsi Challenge: Results 2015-2019 [2/2]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12232"/>
            <a:ext cx="8229600" cy="4561247"/>
          </a:xfrm>
        </p:spPr>
        <p:txBody>
          <a:bodyPr/>
          <a:lstStyle/>
          <a:p>
            <a:pPr lvl="1" eaLnBrk="1" hangingPunct="1"/>
            <a:r>
              <a:rPr lang="en-US" dirty="0" smtClean="0"/>
              <a:t>Abraham (Evening section, 2019)</a:t>
            </a:r>
          </a:p>
          <a:p>
            <a:pPr lvl="1" eaLnBrk="1" hangingPunct="1"/>
            <a:endParaRPr lang="en-US" dirty="0"/>
          </a:p>
          <a:p>
            <a:pPr marL="0" lvl="1" indent="0" eaLnBrk="1" hangingPunct="1">
              <a:buNone/>
            </a:pPr>
            <a:r>
              <a:rPr lang="en-US" dirty="0" smtClean="0"/>
              <a:t>[A] “I grew up </a:t>
            </a:r>
            <a:r>
              <a:rPr lang="en-US" dirty="0" err="1" smtClean="0"/>
              <a:t>arnd</a:t>
            </a:r>
            <a:r>
              <a:rPr lang="en-US" dirty="0" smtClean="0"/>
              <a:t>. Atlanta…I like Coke—won’t drink Pepsi.” </a:t>
            </a:r>
          </a:p>
          <a:p>
            <a:pPr marL="0" lvl="1" indent="0" eaLnBrk="1" hangingPunct="1">
              <a:buNone/>
            </a:pPr>
            <a:r>
              <a:rPr lang="en-US" dirty="0" smtClean="0"/>
              <a:t>[T] “…If you’re offered Pepsi at a restaurant?”</a:t>
            </a:r>
          </a:p>
          <a:p>
            <a:pPr marL="0" lvl="1" indent="0" eaLnBrk="1" hangingPunct="1">
              <a:buNone/>
            </a:pPr>
            <a:r>
              <a:rPr lang="en-US" dirty="0" smtClean="0"/>
              <a:t>[A] “then I’ll drink water. I can definitely taste the difference.” </a:t>
            </a:r>
          </a:p>
          <a:p>
            <a:pPr marL="0" lvl="1" indent="0" eaLnBrk="1" hangingPunct="1">
              <a:buNone/>
            </a:pPr>
            <a:endParaRPr lang="en-US" dirty="0" smtClean="0"/>
          </a:p>
          <a:p>
            <a:pPr marL="0" lvl="1" indent="0" eaLnBrk="1" hangingPunct="1">
              <a:buNone/>
            </a:pPr>
            <a:r>
              <a:rPr lang="en-US" dirty="0" smtClean="0"/>
              <a:t>			</a:t>
            </a:r>
          </a:p>
          <a:p>
            <a:pPr marL="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0 / 3 CORRECT! </a:t>
            </a:r>
          </a:p>
          <a:p>
            <a:pPr marL="0" lvl="1" indent="0" eaLnBrk="1" hangingPunct="1">
              <a:buNone/>
            </a:pPr>
            <a:endParaRPr lang="en-US" b="1" dirty="0"/>
          </a:p>
          <a:p>
            <a:pPr marL="0" lvl="1" indent="0" eaLnBrk="1" hangingPunct="1">
              <a:buNone/>
            </a:pPr>
            <a:endParaRPr lang="en-US" i="1" dirty="0" smtClean="0"/>
          </a:p>
          <a:p>
            <a:pPr marL="0" lvl="1" indent="0" eaLnBrk="1" hangingPunct="1">
              <a:buNone/>
            </a:pPr>
            <a:r>
              <a:rPr lang="en-US" i="1" dirty="0" smtClean="0"/>
              <a:t>But then a puzzle—how are they differentiated? </a:t>
            </a:r>
          </a:p>
        </p:txBody>
      </p:sp>
    </p:spTree>
    <p:extLst>
      <p:ext uri="{BB962C8B-B14F-4D97-AF65-F5344CB8AC3E}">
        <p14:creationId xmlns:p14="http://schemas.microsoft.com/office/powerpoint/2010/main" val="17283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65928"/>
            <a:ext cx="8229600" cy="4707551"/>
          </a:xfrm>
        </p:spPr>
        <p:txBody>
          <a:bodyPr/>
          <a:lstStyle/>
          <a:p>
            <a:pPr lvl="1" eaLnBrk="1" hangingPunct="1"/>
            <a:r>
              <a:rPr lang="en-US" dirty="0" smtClean="0"/>
              <a:t>Coke and Pepsi compete on </a:t>
            </a:r>
            <a:r>
              <a:rPr lang="en-US" i="1" dirty="0" smtClean="0"/>
              <a:t>brand </a:t>
            </a:r>
            <a:r>
              <a:rPr lang="en-US" dirty="0" smtClean="0"/>
              <a:t>via </a:t>
            </a:r>
            <a:r>
              <a:rPr lang="en-US" i="1" dirty="0" smtClean="0"/>
              <a:t>marketing/advertising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/>
          </a:p>
          <a:p>
            <a:pPr lvl="1" eaLnBrk="1" hangingPunct="1"/>
            <a:r>
              <a:rPr lang="en-US" i="1" dirty="0" smtClean="0"/>
              <a:t>Evidence from their financial statements?</a:t>
            </a:r>
          </a:p>
        </p:txBody>
      </p:sp>
    </p:spTree>
    <p:extLst>
      <p:ext uri="{BB962C8B-B14F-4D97-AF65-F5344CB8AC3E}">
        <p14:creationId xmlns:p14="http://schemas.microsoft.com/office/powerpoint/2010/main" val="3941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65928"/>
            <a:ext cx="8229600" cy="4707551"/>
          </a:xfrm>
        </p:spPr>
        <p:txBody>
          <a:bodyPr/>
          <a:lstStyle/>
          <a:p>
            <a:pPr lvl="1" eaLnBrk="1" hangingPunct="1"/>
            <a:r>
              <a:rPr lang="en-US" dirty="0" smtClean="0"/>
              <a:t>Coke and Pepsi compete on </a:t>
            </a:r>
            <a:r>
              <a:rPr lang="en-US" i="1" dirty="0" smtClean="0"/>
              <a:t>brand </a:t>
            </a:r>
            <a:r>
              <a:rPr lang="en-US" dirty="0" smtClean="0"/>
              <a:t>via </a:t>
            </a:r>
            <a:r>
              <a:rPr lang="en-US" i="1" dirty="0" smtClean="0"/>
              <a:t>marketing/advertising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/>
          </a:p>
          <a:p>
            <a:pPr lvl="1" eaLnBrk="1" hangingPunct="1"/>
            <a:r>
              <a:rPr lang="en-US" i="1" dirty="0"/>
              <a:t>Evidence from their financial statements?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/>
          </a:p>
          <a:p>
            <a:pPr lvl="1" eaLnBrk="1" hangingPunct="1"/>
            <a:r>
              <a:rPr lang="en-US" i="1" dirty="0" smtClean="0"/>
              <a:t>…in the real world? </a:t>
            </a:r>
          </a:p>
          <a:p>
            <a:pPr lvl="2" eaLnBrk="1" hangingPunct="1"/>
            <a:r>
              <a:rPr lang="en-US" i="1" dirty="0" smtClean="0"/>
              <a:t>Bears! </a:t>
            </a:r>
          </a:p>
          <a:p>
            <a:pPr lvl="3" eaLnBrk="1" hangingPunct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://www.youtube.com/watch?v=KV0sTeofBWE</a:t>
            </a:r>
            <a:endParaRPr lang="en-US" i="1" dirty="0" smtClean="0"/>
          </a:p>
          <a:p>
            <a:pPr lvl="2" eaLnBrk="1" hangingPunct="1"/>
            <a:r>
              <a:rPr lang="en-US" i="1" dirty="0" smtClean="0"/>
              <a:t>This gem from the 1970s—may contain highest number of emotional triggers per minute in human history!</a:t>
            </a:r>
          </a:p>
          <a:p>
            <a:pPr lvl="3" eaLnBrk="1" hangingPunct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youtu.be/X7l3FxHiqyQ?t=2m1s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You know you’re competing hard on brand identity when…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You resort to using, in a single TV spot, …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Grandfathers spending time with grandkids</a:t>
            </a:r>
          </a:p>
          <a:p>
            <a:pPr lvl="2" eaLnBrk="1" hangingPunct="1"/>
            <a:r>
              <a:rPr lang="en-US" dirty="0" smtClean="0"/>
              <a:t>Dad sailing with young daughter</a:t>
            </a:r>
          </a:p>
          <a:p>
            <a:pPr lvl="2" eaLnBrk="1" hangingPunct="1"/>
            <a:r>
              <a:rPr lang="en-US" dirty="0" smtClean="0"/>
              <a:t>Family visits to grandmother’s house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4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You know you’re competing hard on brand identity when…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You resort to using, in a single TV spot, …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Grandfathers spending time with grandkids</a:t>
            </a:r>
          </a:p>
          <a:p>
            <a:pPr lvl="2" eaLnBrk="1" hangingPunct="1"/>
            <a:r>
              <a:rPr lang="en-US" dirty="0" smtClean="0"/>
              <a:t>Dad sailing with young daughter</a:t>
            </a:r>
          </a:p>
          <a:p>
            <a:pPr lvl="2" eaLnBrk="1" hangingPunct="1"/>
            <a:r>
              <a:rPr lang="en-US" dirty="0" smtClean="0"/>
              <a:t>Family visits to grandmother’s house</a:t>
            </a:r>
          </a:p>
          <a:p>
            <a:pPr lvl="2" eaLnBrk="1" hangingPunct="1"/>
            <a:r>
              <a:rPr lang="en-US" dirty="0" smtClean="0"/>
              <a:t>Who </a:t>
            </a:r>
            <a:r>
              <a:rPr lang="en-US" dirty="0"/>
              <a:t>apparently runs a puppy farm</a:t>
            </a:r>
            <a:r>
              <a:rPr lang="en-US" dirty="0" smtClean="0"/>
              <a:t>!?</a:t>
            </a:r>
            <a:endParaRPr lang="en-US" dirty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5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You know you’re competing hard on brand identity when…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You resort to using, in a single TV spot, …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Grandfathers spending time with grandkids</a:t>
            </a:r>
          </a:p>
          <a:p>
            <a:pPr lvl="2" eaLnBrk="1" hangingPunct="1"/>
            <a:r>
              <a:rPr lang="en-US" dirty="0" smtClean="0"/>
              <a:t>Dad sailing with young daughter</a:t>
            </a:r>
          </a:p>
          <a:p>
            <a:pPr lvl="2" eaLnBrk="1" hangingPunct="1"/>
            <a:r>
              <a:rPr lang="en-US" dirty="0" smtClean="0"/>
              <a:t>Family visits to grandmother’s house</a:t>
            </a:r>
          </a:p>
          <a:p>
            <a:pPr lvl="2" eaLnBrk="1" hangingPunct="1"/>
            <a:r>
              <a:rPr lang="en-US" dirty="0" smtClean="0"/>
              <a:t>Who </a:t>
            </a:r>
            <a:r>
              <a:rPr lang="en-US" dirty="0"/>
              <a:t>apparently runs a puppy farm</a:t>
            </a:r>
            <a:r>
              <a:rPr lang="en-US" dirty="0" smtClean="0"/>
              <a:t>!?</a:t>
            </a:r>
            <a:endParaRPr lang="en-US" dirty="0"/>
          </a:p>
          <a:p>
            <a:pPr lvl="2" eaLnBrk="1" hangingPunct="1"/>
            <a:r>
              <a:rPr lang="en-US" dirty="0" smtClean="0"/>
              <a:t>Another adorable bleached-blond three-year-old appears? 	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CSD Competition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You know you’re competing hard on brand identity when…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You resort to using, in a single TV spot, …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Grandfathers spending time with grandkids</a:t>
            </a:r>
          </a:p>
          <a:p>
            <a:pPr lvl="2" eaLnBrk="1" hangingPunct="1"/>
            <a:r>
              <a:rPr lang="en-US" dirty="0" smtClean="0"/>
              <a:t>Dad sailing with young daughter</a:t>
            </a:r>
          </a:p>
          <a:p>
            <a:pPr lvl="2" eaLnBrk="1" hangingPunct="1"/>
            <a:r>
              <a:rPr lang="en-US" dirty="0" smtClean="0"/>
              <a:t>Family visits to grandmother’s house</a:t>
            </a:r>
          </a:p>
          <a:p>
            <a:pPr lvl="2" eaLnBrk="1" hangingPunct="1"/>
            <a:r>
              <a:rPr lang="en-US" dirty="0" smtClean="0"/>
              <a:t>Who </a:t>
            </a:r>
            <a:r>
              <a:rPr lang="en-US" dirty="0"/>
              <a:t>apparently runs a puppy farm</a:t>
            </a:r>
            <a:r>
              <a:rPr lang="en-US" dirty="0" smtClean="0"/>
              <a:t>!?</a:t>
            </a:r>
            <a:endParaRPr lang="en-US" dirty="0"/>
          </a:p>
          <a:p>
            <a:pPr lvl="2" eaLnBrk="1" hangingPunct="1"/>
            <a:r>
              <a:rPr lang="en-US" dirty="0" smtClean="0"/>
              <a:t>Another adorable bleached-blond three-year-old appears… 	      who is then snuggled (and/or eaten!?) by the puppies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Cola Wars: a Five Forces approach</a:t>
            </a:r>
          </a:p>
        </p:txBody>
      </p:sp>
      <p:pic>
        <p:nvPicPr>
          <p:cNvPr id="1026" name="Picture 2" descr="Image result for coca col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2" y="2497300"/>
            <a:ext cx="413755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ps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24264"/>
            <a:ext cx="2667240" cy="18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Still a puzzle?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00150"/>
            <a:ext cx="8229600" cy="4573330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How large on “net” profits?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So who is going to start a CSD brand?</a:t>
            </a:r>
          </a:p>
        </p:txBody>
      </p:sp>
    </p:spTree>
    <p:extLst>
      <p:ext uri="{BB962C8B-B14F-4D97-AF65-F5344CB8AC3E}">
        <p14:creationId xmlns:p14="http://schemas.microsoft.com/office/powerpoint/2010/main" val="2839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Wrap-up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04924"/>
            <a:ext cx="8229600" cy="4601905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What Five Forces is definitely informative about…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Suppose you are pharmacist Asa Candler</a:t>
            </a:r>
          </a:p>
          <a:p>
            <a:pPr lvl="2" eaLnBrk="1" hangingPunct="1"/>
            <a:r>
              <a:rPr lang="en-US" dirty="0" smtClean="0"/>
              <a:t>Suppose you live in Atlanta, Georgia in 1888</a:t>
            </a:r>
          </a:p>
          <a:p>
            <a:pPr lvl="2" eaLnBrk="1" hangingPunct="1"/>
            <a:r>
              <a:rPr lang="en-US" dirty="0" smtClean="0"/>
              <a:t>Do you invest $2,300 to buy the rights, and another $2,500 to further develop and commercialize brown, fizzy syrup?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 smtClean="0"/>
              <a:t>Next week: </a:t>
            </a:r>
            <a:r>
              <a:rPr lang="en-US" i="1" dirty="0" smtClean="0"/>
              <a:t>within-industry</a:t>
            </a:r>
            <a:r>
              <a:rPr lang="en-US" dirty="0" smtClean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2433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hitney\Documents\CHICAGO GSB\PPT-Large-Logo-with-Tag-N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695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Structural/environmental changes [1/2]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0789"/>
            <a:ext cx="8229600" cy="4362689"/>
          </a:xfrm>
        </p:spPr>
        <p:txBody>
          <a:bodyPr/>
          <a:lstStyle/>
          <a:p>
            <a:pPr lvl="1" eaLnBrk="1" hangingPunct="1"/>
            <a:r>
              <a:rPr lang="en-US" dirty="0" smtClean="0"/>
              <a:t>February 2014: Albertson’s (#2 US grocer) acquires Safeway (#4/5 US grocer)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December 2014: US FTC, which shares antitrust enforcement responsibility with US DOJ, requires 146 locations are divested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November 1998: Exxon and Mobil—the top two US oil companies, respectively—merge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November 1999: US FTC  requires 2,431 gas stations are </a:t>
            </a:r>
            <a:r>
              <a:rPr lang="en-US" dirty="0" err="1" smtClean="0"/>
              <a:t>div’d</a:t>
            </a:r>
            <a:endParaRPr lang="en-US" dirty="0" smtClean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Structural/environmental changes [2/2]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3677"/>
            <a:ext cx="3524360" cy="4471152"/>
          </a:xfrm>
        </p:spPr>
        <p:txBody>
          <a:bodyPr/>
          <a:lstStyle/>
          <a:p>
            <a:pPr lvl="1" eaLnBrk="1" hangingPunct="1"/>
            <a:r>
              <a:rPr lang="en-US" dirty="0" smtClean="0"/>
              <a:t>US legislature weakens intellectual property laws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8" t="22285" r="40220" b="18211"/>
          <a:stretch/>
        </p:blipFill>
        <p:spPr bwMode="auto">
          <a:xfrm>
            <a:off x="731519" y="2241211"/>
            <a:ext cx="2702431" cy="33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self driving truck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4" r="19272"/>
          <a:stretch/>
        </p:blipFill>
        <p:spPr bwMode="auto">
          <a:xfrm>
            <a:off x="4902719" y="2309142"/>
            <a:ext cx="3017001" cy="27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32932" y="1333677"/>
            <a:ext cx="3763871" cy="226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chemeClr val="bg1">
                  <a:lumMod val="75000"/>
                </a:schemeClr>
              </a:buClr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</a:rPr>
              <a:t>Self-driving trucks dominate freight industry</a:t>
            </a:r>
          </a:p>
        </p:txBody>
      </p:sp>
    </p:spTree>
    <p:extLst>
      <p:ext uri="{BB962C8B-B14F-4D97-AF65-F5344CB8AC3E}">
        <p14:creationId xmlns:p14="http://schemas.microsoft.com/office/powerpoint/2010/main" val="164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Structural/environmental changes [2/2]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3677"/>
            <a:ext cx="3524360" cy="4471152"/>
          </a:xfrm>
        </p:spPr>
        <p:txBody>
          <a:bodyPr/>
          <a:lstStyle/>
          <a:p>
            <a:pPr lvl="1" eaLnBrk="1" hangingPunct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 legislature weakens intellectual property laws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8" t="22285" r="40220" b="18211"/>
          <a:stretch/>
        </p:blipFill>
        <p:spPr bwMode="auto">
          <a:xfrm>
            <a:off x="731519" y="2241211"/>
            <a:ext cx="2702431" cy="33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self driving truc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4" r="19272"/>
          <a:stretch/>
        </p:blipFill>
        <p:spPr bwMode="auto">
          <a:xfrm>
            <a:off x="4902719" y="2309142"/>
            <a:ext cx="3017001" cy="27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32932" y="1333677"/>
            <a:ext cx="3763871" cy="226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kern="0" dirty="0" smtClean="0"/>
              <a:t>Self-driving trucks dominate freight industry</a:t>
            </a:r>
          </a:p>
        </p:txBody>
      </p:sp>
    </p:spTree>
    <p:extLst>
      <p:ext uri="{BB962C8B-B14F-4D97-AF65-F5344CB8AC3E}">
        <p14:creationId xmlns:p14="http://schemas.microsoft.com/office/powerpoint/2010/main" val="1756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“War”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“The most intense battles…”</a:t>
            </a:r>
          </a:p>
        </p:txBody>
      </p:sp>
      <p:pic>
        <p:nvPicPr>
          <p:cNvPr id="1026" name="Picture 2" descr="Image result for coca col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2" y="2011362"/>
            <a:ext cx="413755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ps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38326"/>
            <a:ext cx="2667240" cy="18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Differentiation [1/2]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Product differences typically obvious even with a blindfold 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e.g. Acceleration in a Porsche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e.g. Functionality </a:t>
            </a:r>
            <a:r>
              <a:rPr lang="en-US" dirty="0" smtClean="0"/>
              <a:t>of a Mac v. PC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e.g. </a:t>
            </a:r>
            <a:r>
              <a:rPr lang="en-US" dirty="0" smtClean="0"/>
              <a:t>Convenience of a bank near v. far from your house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Differentiation [2/2]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57275"/>
            <a:ext cx="8229600" cy="4716205"/>
          </a:xfrm>
        </p:spPr>
        <p:txBody>
          <a:bodyPr/>
          <a:lstStyle/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/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…so Coke and Pepsi must be very different products</a:t>
            </a:r>
          </a:p>
          <a:p>
            <a:pPr lvl="1" eaLnBrk="1" hangingPunct="1"/>
            <a:endParaRPr lang="en-US" i="1" dirty="0"/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Pepsi Challenge [1/2]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0535"/>
            <a:ext cx="8229600" cy="4762020"/>
          </a:xfrm>
        </p:spPr>
        <p:txBody>
          <a:bodyPr/>
          <a:lstStyle/>
          <a:p>
            <a:pPr lvl="1" eaLnBrk="1" hangingPunct="1"/>
            <a:r>
              <a:rPr lang="en-US" i="1" dirty="0" smtClean="0"/>
              <a:t>Coca-Cola v. Pepsi</a:t>
            </a:r>
          </a:p>
          <a:p>
            <a:pPr lvl="1" eaLnBrk="1" hangingPunct="1"/>
            <a:endParaRPr lang="en-US" i="1" dirty="0"/>
          </a:p>
          <a:p>
            <a:pPr lvl="1" eaLnBrk="1" hangingPunct="1"/>
            <a:r>
              <a:rPr lang="en-US" i="1" dirty="0" smtClean="0"/>
              <a:t>Massive ad campaign circa 1975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What we should expect to see?</a:t>
            </a:r>
          </a:p>
          <a:p>
            <a:pPr lvl="2" eaLnBrk="1" hangingPunct="1"/>
            <a:r>
              <a:rPr lang="en-US" dirty="0"/>
              <a:t>“More than 50%!”</a:t>
            </a:r>
          </a:p>
          <a:p>
            <a:pPr lvl="2" eaLnBrk="1" hangingPunct="1"/>
            <a:r>
              <a:rPr lang="en-US" dirty="0">
                <a:hlinkClick r:id="rId3"/>
              </a:rPr>
              <a:t>https://www.youtube.com/watch?v=v7lw_vhxtNc</a:t>
            </a:r>
            <a:endParaRPr lang="en-US" dirty="0"/>
          </a:p>
          <a:p>
            <a:pPr lvl="2" eaLnBrk="1" hangingPunct="1"/>
            <a:r>
              <a:rPr lang="en-US" dirty="0" smtClean="0"/>
              <a:t>“They taste so differently…”</a:t>
            </a:r>
            <a:endParaRPr lang="en-US" dirty="0"/>
          </a:p>
          <a:p>
            <a:pPr lvl="2" eaLnBrk="1" hangingPunct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www.youtube.com/watch?v=triyBZ4iVVI</a:t>
            </a:r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i="1" dirty="0" smtClean="0"/>
              <a:t>By show of hands, who thinks they can tell?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37231</TotalTime>
  <Words>773</Words>
  <Application>Microsoft Office PowerPoint</Application>
  <PresentationFormat>On-screen Show (4:3)</PresentationFormat>
  <Paragraphs>193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Times</vt:lpstr>
      <vt:lpstr>Wingdings</vt:lpstr>
      <vt:lpstr>Blank</vt:lpstr>
      <vt:lpstr>Week 2 Case: The Cola Wars</vt:lpstr>
      <vt:lpstr>The Cola Wars: a Five Forces approach</vt:lpstr>
      <vt:lpstr>Structural/environmental changes [1/2]</vt:lpstr>
      <vt:lpstr>Structural/environmental changes [2/2]</vt:lpstr>
      <vt:lpstr>Structural/environmental changes [2/2]</vt:lpstr>
      <vt:lpstr>The “War”</vt:lpstr>
      <vt:lpstr>Differentiation [1/2]</vt:lpstr>
      <vt:lpstr>Differentiation [2/2]</vt:lpstr>
      <vt:lpstr>Pepsi Challenge [1/2]</vt:lpstr>
      <vt:lpstr>- The Pepsi Challenge -</vt:lpstr>
      <vt:lpstr>Pepsi Challenge: Results 2015-2019 [1/2]</vt:lpstr>
      <vt:lpstr>Pepsi Challenge: Results 2015-2019 [2/2]</vt:lpstr>
      <vt:lpstr>Pepsi Challenge: Results 2015-2019 [2/2]</vt:lpstr>
      <vt:lpstr>CSD Competition</vt:lpstr>
      <vt:lpstr>CSD Competition</vt:lpstr>
      <vt:lpstr>CSD Competition</vt:lpstr>
      <vt:lpstr>CSD Competition</vt:lpstr>
      <vt:lpstr>CSD Competition</vt:lpstr>
      <vt:lpstr>CSD Competition</vt:lpstr>
      <vt:lpstr>Still a puzzle?</vt:lpstr>
      <vt:lpstr>Wrap-up</vt:lpstr>
      <vt:lpstr>PowerPoint Presentation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1377</cp:revision>
  <cp:lastPrinted>2018-01-10T00:14:20Z</cp:lastPrinted>
  <dcterms:created xsi:type="dcterms:W3CDTF">2003-03-03T21:10:07Z</dcterms:created>
  <dcterms:modified xsi:type="dcterms:W3CDTF">2020-09-30T22:42:53Z</dcterms:modified>
</cp:coreProperties>
</file>