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11" r:id="rId2"/>
    <p:sldId id="433" r:id="rId3"/>
    <p:sldId id="506" r:id="rId4"/>
    <p:sldId id="486" r:id="rId5"/>
    <p:sldId id="567" r:id="rId6"/>
    <p:sldId id="558" r:id="rId7"/>
    <p:sldId id="505" r:id="rId8"/>
    <p:sldId id="460" r:id="rId9"/>
    <p:sldId id="489" r:id="rId10"/>
    <p:sldId id="580" r:id="rId11"/>
    <p:sldId id="607" r:id="rId12"/>
    <p:sldId id="608" r:id="rId13"/>
    <p:sldId id="594" r:id="rId14"/>
    <p:sldId id="597" r:id="rId15"/>
    <p:sldId id="639" r:id="rId16"/>
    <p:sldId id="595" r:id="rId17"/>
    <p:sldId id="509" r:id="rId18"/>
    <p:sldId id="451" r:id="rId19"/>
    <p:sldId id="559" r:id="rId20"/>
    <p:sldId id="519" r:id="rId21"/>
    <p:sldId id="520" r:id="rId22"/>
    <p:sldId id="599" r:id="rId23"/>
    <p:sldId id="521" r:id="rId24"/>
    <p:sldId id="522" r:id="rId25"/>
    <p:sldId id="523" r:id="rId26"/>
    <p:sldId id="612" r:id="rId27"/>
    <p:sldId id="614" r:id="rId28"/>
    <p:sldId id="524" r:id="rId29"/>
    <p:sldId id="525" r:id="rId30"/>
    <p:sldId id="425" r:id="rId31"/>
    <p:sldId id="615" r:id="rId32"/>
    <p:sldId id="616" r:id="rId33"/>
    <p:sldId id="581" r:id="rId34"/>
    <p:sldId id="638" r:id="rId35"/>
    <p:sldId id="498" r:id="rId36"/>
    <p:sldId id="598" r:id="rId37"/>
    <p:sldId id="603" r:id="rId38"/>
    <p:sldId id="548" r:id="rId39"/>
    <p:sldId id="582" r:id="rId40"/>
    <p:sldId id="630" r:id="rId41"/>
    <p:sldId id="631" r:id="rId42"/>
    <p:sldId id="587" r:id="rId43"/>
    <p:sldId id="619" r:id="rId44"/>
    <p:sldId id="605" r:id="rId45"/>
    <p:sldId id="604" r:id="rId46"/>
    <p:sldId id="592" r:id="rId47"/>
    <p:sldId id="585" r:id="rId48"/>
    <p:sldId id="528" r:id="rId49"/>
    <p:sldId id="571" r:id="rId50"/>
    <p:sldId id="572" r:id="rId51"/>
    <p:sldId id="550" r:id="rId52"/>
    <p:sldId id="555" r:id="rId53"/>
    <p:sldId id="500" r:id="rId54"/>
    <p:sldId id="471" r:id="rId55"/>
    <p:sldId id="477" r:id="rId56"/>
    <p:sldId id="470" r:id="rId57"/>
    <p:sldId id="473" r:id="rId58"/>
    <p:sldId id="621" r:id="rId59"/>
    <p:sldId id="637" r:id="rId60"/>
    <p:sldId id="602" r:id="rId61"/>
    <p:sldId id="474" r:id="rId62"/>
    <p:sldId id="634" r:id="rId63"/>
    <p:sldId id="635" r:id="rId64"/>
    <p:sldId id="636" r:id="rId65"/>
    <p:sldId id="623" r:id="rId66"/>
    <p:sldId id="475" r:id="rId67"/>
    <p:sldId id="543" r:id="rId68"/>
    <p:sldId id="579" r:id="rId69"/>
    <p:sldId id="578" r:id="rId70"/>
    <p:sldId id="329" r:id="rId7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FF"/>
    <a:srgbClr val="0066FF"/>
    <a:srgbClr val="0000FF"/>
    <a:srgbClr val="001E85"/>
    <a:srgbClr val="6E0000"/>
    <a:srgbClr val="000000"/>
    <a:srgbClr val="CCCAFF"/>
    <a:srgbClr val="428740"/>
    <a:srgbClr val="42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 autoAdjust="0"/>
    <p:restoredTop sz="92919" autoAdjust="0"/>
  </p:normalViewPr>
  <p:slideViewPr>
    <p:cSldViewPr snapToGrid="0">
      <p:cViewPr varScale="1">
        <p:scale>
          <a:sx n="183" d="100"/>
          <a:sy n="183" d="100"/>
        </p:scale>
        <p:origin x="1086" y="150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6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7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build intuition…</a:t>
            </a:r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Quickly; aggressively.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7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30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30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8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2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14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688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106,150;62,69</a:t>
            </a:r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67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05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0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7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 gets</a:t>
            </a:r>
            <a:r>
              <a:rPr lang="en-US" baseline="0" dirty="0" smtClean="0"/>
              <a:t> a lot of credit in turning IO upside down, so to speak, but the framework requires a few caveats.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4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7336F82E-FD63-4899-9E86-50D809F66C7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9045" y="6246910"/>
            <a:ext cx="46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fld id="{C1030C1D-AC82-4421-AE0E-B9F6E595FABD}" type="slidenum">
              <a:rPr lang="en-US" smtClean="0"/>
              <a:pPr algn="ctr"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INDUSTRY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Thomas Wollmann</a:t>
            </a:r>
          </a:p>
          <a:p>
            <a:pPr eaLnBrk="1" hangingPunct="1"/>
            <a:r>
              <a:rPr lang="en-US" sz="2000" dirty="0" smtClean="0"/>
              <a:t>thomas.wollmann@chicagobooth.edu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0588" y="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Copyright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Across-industry analysis [2/3]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2450"/>
            <a:ext cx="8229600" cy="4521029"/>
          </a:xfrm>
        </p:spPr>
        <p:txBody>
          <a:bodyPr/>
          <a:lstStyle/>
          <a:p>
            <a:pPr lvl="1"/>
            <a:r>
              <a:rPr lang="en-US" dirty="0" smtClean="0"/>
              <a:t>Caveats</a:t>
            </a:r>
          </a:p>
          <a:p>
            <a:pPr lvl="2"/>
            <a:r>
              <a:rPr lang="en-US" dirty="0" smtClean="0"/>
              <a:t>Observations from </a:t>
            </a:r>
            <a:r>
              <a:rPr lang="en-US" dirty="0"/>
              <a:t>the 1970s, written circa </a:t>
            </a:r>
            <a:r>
              <a:rPr lang="en-US" dirty="0" smtClean="0"/>
              <a:t>1980</a:t>
            </a:r>
          </a:p>
          <a:p>
            <a:pPr lvl="2"/>
            <a:r>
              <a:rPr lang="en-US" dirty="0" smtClean="0"/>
              <a:t>Pre-game theory foundations yield some </a:t>
            </a:r>
            <a:r>
              <a:rPr lang="en-US" i="1" dirty="0" smtClean="0"/>
              <a:t>log. inconsistencies</a:t>
            </a:r>
          </a:p>
          <a:p>
            <a:pPr lvl="2"/>
            <a:r>
              <a:rPr lang="en-US" dirty="0" smtClean="0"/>
              <a:t>Proof, i.e. causal evidence, comes much later</a:t>
            </a:r>
          </a:p>
          <a:p>
            <a:pPr lvl="2"/>
            <a:r>
              <a:rPr lang="en-US" dirty="0" smtClean="0"/>
              <a:t>Even so, it required some ad hoc revisions</a:t>
            </a:r>
            <a:endParaRPr lang="en-US" dirty="0"/>
          </a:p>
          <a:p>
            <a:pPr lvl="2"/>
            <a:r>
              <a:rPr lang="en-US" i="1" dirty="0" smtClean="0"/>
              <a:t>Assumes that firms within industries ~ homogenous</a:t>
            </a:r>
            <a:endParaRPr lang="en-US" i="1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2019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Across-industry analysis [2/3]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2450"/>
            <a:ext cx="8229600" cy="4521029"/>
          </a:xfrm>
        </p:spPr>
        <p:txBody>
          <a:bodyPr/>
          <a:lstStyle/>
          <a:p>
            <a:pPr lvl="1"/>
            <a:r>
              <a:rPr lang="en-US" dirty="0" smtClean="0"/>
              <a:t>Caveats</a:t>
            </a:r>
          </a:p>
          <a:p>
            <a:pPr lvl="2"/>
            <a:r>
              <a:rPr lang="en-US" dirty="0" smtClean="0"/>
              <a:t>Observations from </a:t>
            </a:r>
            <a:r>
              <a:rPr lang="en-US" dirty="0"/>
              <a:t>the 1970s, written circa </a:t>
            </a:r>
            <a:r>
              <a:rPr lang="en-US" dirty="0" smtClean="0"/>
              <a:t>1980</a:t>
            </a:r>
          </a:p>
          <a:p>
            <a:pPr lvl="2"/>
            <a:r>
              <a:rPr lang="en-US" dirty="0" smtClean="0"/>
              <a:t>Pre-game theory foundations yield some </a:t>
            </a:r>
            <a:r>
              <a:rPr lang="en-US" i="1" dirty="0" smtClean="0"/>
              <a:t>log. inconsistencies</a:t>
            </a:r>
          </a:p>
          <a:p>
            <a:pPr lvl="2"/>
            <a:r>
              <a:rPr lang="en-US" dirty="0" smtClean="0"/>
              <a:t>Proof, i.e. causal evidence, comes much later</a:t>
            </a:r>
          </a:p>
          <a:p>
            <a:pPr lvl="2"/>
            <a:r>
              <a:rPr lang="en-US" dirty="0" smtClean="0"/>
              <a:t>Even so, it required some ad hoc revisions</a:t>
            </a:r>
            <a:endParaRPr lang="en-US" dirty="0"/>
          </a:p>
          <a:p>
            <a:pPr lvl="2"/>
            <a:r>
              <a:rPr lang="en-US" i="1" dirty="0" smtClean="0"/>
              <a:t>Assumes that firms within industries ~ homogenous              → we’ll relax this assumption next week</a:t>
            </a:r>
          </a:p>
        </p:txBody>
      </p:sp>
    </p:spTree>
    <p:extLst>
      <p:ext uri="{BB962C8B-B14F-4D97-AF65-F5344CB8AC3E}">
        <p14:creationId xmlns:p14="http://schemas.microsoft.com/office/powerpoint/2010/main" val="31692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Across-industry analysis [2/3]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2450"/>
            <a:ext cx="8229600" cy="4521029"/>
          </a:xfrm>
        </p:spPr>
        <p:txBody>
          <a:bodyPr/>
          <a:lstStyle/>
          <a:p>
            <a:pPr lvl="1"/>
            <a:r>
              <a:rPr lang="en-US" dirty="0" smtClean="0"/>
              <a:t>Caveats</a:t>
            </a:r>
          </a:p>
          <a:p>
            <a:pPr lvl="2"/>
            <a:r>
              <a:rPr lang="en-US" dirty="0" smtClean="0"/>
              <a:t>Observations from </a:t>
            </a:r>
            <a:r>
              <a:rPr lang="en-US" dirty="0"/>
              <a:t>the 1970s, written circa </a:t>
            </a:r>
            <a:r>
              <a:rPr lang="en-US" dirty="0" smtClean="0"/>
              <a:t>1980</a:t>
            </a:r>
          </a:p>
          <a:p>
            <a:pPr lvl="2"/>
            <a:r>
              <a:rPr lang="en-US" dirty="0" smtClean="0"/>
              <a:t>Pre-game theory foundations yield some </a:t>
            </a:r>
            <a:r>
              <a:rPr lang="en-US" i="1" dirty="0" smtClean="0"/>
              <a:t>log. inconsistencies</a:t>
            </a:r>
          </a:p>
          <a:p>
            <a:pPr lvl="2"/>
            <a:r>
              <a:rPr lang="en-US" dirty="0" smtClean="0"/>
              <a:t>Proof, i.e. causal evidence, comes much later</a:t>
            </a:r>
          </a:p>
          <a:p>
            <a:pPr lvl="2"/>
            <a:r>
              <a:rPr lang="en-US" dirty="0" smtClean="0"/>
              <a:t>Even so, it required some ad hoc revisions</a:t>
            </a:r>
            <a:endParaRPr lang="en-US" dirty="0"/>
          </a:p>
          <a:p>
            <a:pPr lvl="2"/>
            <a:r>
              <a:rPr lang="en-US" i="1" dirty="0" smtClean="0"/>
              <a:t>Assumes that firms within industries ~ homogenous              → we’ll relax this assumption next week</a:t>
            </a:r>
          </a:p>
          <a:p>
            <a:pPr lvl="2"/>
            <a:endParaRPr lang="en-US" i="1" dirty="0"/>
          </a:p>
          <a:p>
            <a:pPr lvl="1"/>
            <a:r>
              <a:rPr lang="en-US" dirty="0" smtClean="0"/>
              <a:t>At worst, a good start for organizing ideas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Influential and jargon-free, or at least in the business lexicon…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i="1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692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Across-industry analysis [3/3]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4706680"/>
          </a:xfrm>
        </p:spPr>
        <p:txBody>
          <a:bodyPr/>
          <a:lstStyle/>
          <a:p>
            <a:pPr lvl="1"/>
            <a:r>
              <a:rPr lang="en-US" dirty="0" smtClean="0"/>
              <a:t>Some “data”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i="1" dirty="0"/>
          </a:p>
          <a:p>
            <a:pPr lvl="1"/>
            <a:endParaRPr lang="en-US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5001" r="9824" b="27708"/>
          <a:stretch/>
        </p:blipFill>
        <p:spPr bwMode="auto">
          <a:xfrm>
            <a:off x="9525" y="1514475"/>
            <a:ext cx="9124519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5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Across-industry analysis 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4706680"/>
          </a:xfrm>
        </p:spPr>
        <p:txBody>
          <a:bodyPr/>
          <a:lstStyle/>
          <a:p>
            <a:pPr lvl="1"/>
            <a:r>
              <a:rPr lang="en-US" dirty="0"/>
              <a:t>Some “data”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i="1" dirty="0"/>
          </a:p>
          <a:p>
            <a:pPr lvl="1"/>
            <a:endParaRPr lang="en-US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4791" r="10677" b="28334"/>
          <a:stretch/>
        </p:blipFill>
        <p:spPr bwMode="auto">
          <a:xfrm>
            <a:off x="0" y="1490750"/>
            <a:ext cx="9051051" cy="427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Across-industry analysis 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4706680"/>
          </a:xfrm>
        </p:spPr>
        <p:txBody>
          <a:bodyPr/>
          <a:lstStyle/>
          <a:p>
            <a:pPr lvl="1"/>
            <a:r>
              <a:rPr lang="en-US" i="1" dirty="0" smtClean="0"/>
              <a:t>You can do a lot with </a:t>
            </a:r>
            <a:r>
              <a:rPr lang="en-US" i="1" dirty="0" err="1" smtClean="0"/>
              <a:t>Ngrams</a:t>
            </a:r>
            <a:r>
              <a:rPr lang="en-US" i="1" dirty="0" smtClean="0"/>
              <a:t>—I got carried away…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i="1" dirty="0"/>
          </a:p>
          <a:p>
            <a:pPr lvl="1"/>
            <a:endParaRPr lang="en-US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4791" r="10677" b="28334"/>
          <a:stretch/>
        </p:blipFill>
        <p:spPr bwMode="auto">
          <a:xfrm>
            <a:off x="0" y="1490750"/>
            <a:ext cx="9051051" cy="427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Across-industry analysis 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0"/>
            <a:ext cx="8229600" cy="4706680"/>
          </a:xfrm>
        </p:spPr>
        <p:txBody>
          <a:bodyPr/>
          <a:lstStyle/>
          <a:p>
            <a:pPr lvl="1"/>
            <a:r>
              <a:rPr lang="en-US" i="1" dirty="0" smtClean="0"/>
              <a:t>For example…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i="1" dirty="0"/>
          </a:p>
          <a:p>
            <a:pPr lvl="1"/>
            <a:endParaRPr lang="en-US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5625" r="10287" b="28542"/>
          <a:stretch/>
        </p:blipFill>
        <p:spPr bwMode="auto">
          <a:xfrm>
            <a:off x="0" y="1557694"/>
            <a:ext cx="9144000" cy="424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Five Forces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Porter’s </a:t>
            </a:r>
            <a:r>
              <a:rPr lang="en-US" i="1" dirty="0" smtClean="0"/>
              <a:t>Five Forces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 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6111" y="1157110"/>
            <a:ext cx="7418506" cy="4515556"/>
            <a:chOff x="528" y="1296"/>
            <a:chExt cx="4932" cy="2736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400" y="2400"/>
              <a:ext cx="1129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398" y="2565"/>
              <a:ext cx="113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2448" y="1296"/>
              <a:ext cx="1104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2448" y="1451"/>
              <a:ext cx="110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400" y="3504"/>
              <a:ext cx="1116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400" y="3648"/>
              <a:ext cx="111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4338" y="2400"/>
              <a:ext cx="1112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348" y="2484"/>
              <a:ext cx="111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528" y="2400"/>
              <a:ext cx="1200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34" y="2454"/>
              <a:ext cx="120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82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96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2968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374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0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Porter’s </a:t>
            </a:r>
            <a:r>
              <a:rPr lang="en-US" i="1" dirty="0"/>
              <a:t>Five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 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6111" y="1157110"/>
            <a:ext cx="7418506" cy="4515556"/>
            <a:chOff x="528" y="1296"/>
            <a:chExt cx="4932" cy="2736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400" y="2400"/>
              <a:ext cx="1129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398" y="2565"/>
              <a:ext cx="113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1600" b="1" dirty="0" smtClean="0">
                  <a:solidFill>
                    <a:schemeClr val="bg1"/>
                  </a:solidFill>
                </a:rPr>
                <a:t>Rivalry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2448" y="1296"/>
              <a:ext cx="1104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2448" y="1451"/>
              <a:ext cx="110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1600" b="1" dirty="0" smtClean="0">
                  <a:solidFill>
                    <a:schemeClr val="bg1"/>
                  </a:solidFill>
                </a:rPr>
                <a:t>Supplier power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400" y="3504"/>
              <a:ext cx="1116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400" y="3648"/>
              <a:ext cx="111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1600" b="1" dirty="0" smtClean="0">
                  <a:solidFill>
                    <a:schemeClr val="bg1"/>
                  </a:solidFill>
                </a:rPr>
                <a:t>Buyer power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4338" y="2400"/>
              <a:ext cx="1112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348" y="2580"/>
              <a:ext cx="111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1600" b="1" dirty="0" smtClean="0">
                  <a:solidFill>
                    <a:schemeClr val="bg1"/>
                  </a:solidFill>
                </a:rPr>
                <a:t>Threat of entry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528" y="2400"/>
              <a:ext cx="1200" cy="52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34" y="2586"/>
              <a:ext cx="120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sz="1600" b="1" dirty="0" smtClean="0">
                  <a:solidFill>
                    <a:schemeClr val="bg1"/>
                  </a:solidFill>
                </a:rPr>
                <a:t>Substitutes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82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96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2968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374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9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Week 1 review</a:t>
            </a:r>
          </a:p>
          <a:p>
            <a:pPr lvl="2" eaLnBrk="1" hangingPunct="1"/>
            <a:r>
              <a:rPr lang="en-US" dirty="0" smtClean="0"/>
              <a:t>Economics → IO </a:t>
            </a:r>
            <a:r>
              <a:rPr lang="en-US" dirty="0"/>
              <a:t>→ </a:t>
            </a:r>
            <a:r>
              <a:rPr lang="en-US" dirty="0" smtClean="0"/>
              <a:t>firm strategy</a:t>
            </a:r>
          </a:p>
          <a:p>
            <a:pPr lvl="2" eaLnBrk="1" hangingPunct="1"/>
            <a:r>
              <a:rPr lang="en-US" dirty="0" smtClean="0"/>
              <a:t>Takeaways from </a:t>
            </a:r>
            <a:r>
              <a:rPr lang="en-US" i="1" dirty="0" err="1" smtClean="0"/>
              <a:t>Moneyball</a:t>
            </a:r>
            <a:endParaRPr lang="en-US" i="1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Across-industry analysis</a:t>
            </a:r>
          </a:p>
          <a:p>
            <a:pPr lvl="2" eaLnBrk="1" hangingPunct="1"/>
            <a:r>
              <a:rPr lang="en-US" dirty="0" smtClean="0"/>
              <a:t>Summarizing returns</a:t>
            </a:r>
          </a:p>
          <a:p>
            <a:pPr lvl="2" eaLnBrk="1" hangingPunct="1"/>
            <a:r>
              <a:rPr lang="en-US" dirty="0" smtClean="0"/>
              <a:t>Mike Porter’s </a:t>
            </a:r>
            <a:r>
              <a:rPr lang="en-US" i="1" dirty="0" smtClean="0"/>
              <a:t>Five Forces</a:t>
            </a:r>
            <a:r>
              <a:rPr lang="en-US" dirty="0" smtClean="0"/>
              <a:t> </a:t>
            </a:r>
            <a:r>
              <a:rPr lang="en-US" i="1" dirty="0" smtClean="0"/>
              <a:t>Framework</a:t>
            </a:r>
          </a:p>
          <a:p>
            <a:pPr lvl="2" eaLnBrk="1" hangingPunct="1"/>
            <a:r>
              <a:rPr lang="en-US" dirty="0" smtClean="0"/>
              <a:t>A more “Chicago” approach</a:t>
            </a:r>
            <a:endParaRPr lang="en-US" dirty="0"/>
          </a:p>
          <a:p>
            <a:pPr marL="0" lvl="1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Case </a:t>
            </a:r>
            <a:r>
              <a:rPr lang="en-US" dirty="0"/>
              <a:t>– </a:t>
            </a:r>
            <a:r>
              <a:rPr lang="en-US" u="sng" dirty="0" smtClean="0"/>
              <a:t>Cola Wars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8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Would you rather have 1000 customers with single unit demand or 2 customers with 500-unit demand?</a:t>
            </a:r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When your customers are few in number and large in size, you are the one who whose alternatives are poor</a:t>
            </a:r>
          </a:p>
          <a:p>
            <a:pPr lvl="1" algn="l"/>
            <a:endParaRPr lang="en-US" sz="2400" dirty="0"/>
          </a:p>
          <a:p>
            <a:pPr lvl="1" algn="l"/>
            <a:r>
              <a:rPr lang="en-US" sz="2400" dirty="0" smtClean="0"/>
              <a:t>How much can you push on price </a:t>
            </a:r>
            <a:r>
              <a:rPr lang="en-US" sz="2400" i="1" dirty="0" smtClean="0"/>
              <a:t>at the margin</a:t>
            </a:r>
            <a:r>
              <a:rPr lang="en-US" sz="2400" dirty="0" smtClean="0"/>
              <a:t>?</a:t>
            </a:r>
          </a:p>
          <a:p>
            <a:pPr lvl="1" algn="l"/>
            <a:r>
              <a:rPr lang="en-US" sz="2400" dirty="0" smtClean="0"/>
              <a:t>Note: with only two buyers (e.g., Walgreens and CVS),     push a bit too hard and you lose half your sales…</a:t>
            </a:r>
          </a:p>
        </p:txBody>
      </p:sp>
    </p:spTree>
    <p:extLst>
      <p:ext uri="{BB962C8B-B14F-4D97-AF65-F5344CB8AC3E}">
        <p14:creationId xmlns:p14="http://schemas.microsoft.com/office/powerpoint/2010/main" val="23929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 – high or low?</a:t>
            </a:r>
            <a:endParaRPr lang="en-US" dirty="0"/>
          </a:p>
        </p:txBody>
      </p:sp>
      <p:pic>
        <p:nvPicPr>
          <p:cNvPr id="2050" name="Picture 2" descr="https://i0.wp.com/www.woundforlife.com/wp-content/uploads/2014/06/important-watches-auction.jpg?resize=1050%2C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1030287"/>
            <a:ext cx="7210832" cy="46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 – high or low?</a:t>
            </a:r>
            <a:endParaRPr lang="en-US" dirty="0"/>
          </a:p>
        </p:txBody>
      </p:sp>
      <p:pic>
        <p:nvPicPr>
          <p:cNvPr id="5122" name="Picture 2" descr="Image result for paul newman watch au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26603"/>
            <a:ext cx="6977189" cy="46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aul newman watch au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 t="2595" r="50000" b="1996"/>
          <a:stretch/>
        </p:blipFill>
        <p:spPr bwMode="auto">
          <a:xfrm>
            <a:off x="183075" y="2876550"/>
            <a:ext cx="2163250" cy="262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the buyer? </a:t>
            </a:r>
            <a:endParaRPr lang="en-US" dirty="0"/>
          </a:p>
        </p:txBody>
      </p:sp>
      <p:pic>
        <p:nvPicPr>
          <p:cNvPr id="2052" name="Picture 4" descr="http://cdn.corporate.walmart.com/dims4/WMT/d01379e/2147483647/thumbnail/1300x564%3E/quality/90/?url=https%3A%2F%2Fcdn.corporate.walmart.com%2F78%2Ff8%2F4320f65b4edd940a69916438f117%2Fsei-1673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 bwMode="auto">
          <a:xfrm>
            <a:off x="19050" y="1314449"/>
            <a:ext cx="910939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933950" y="1638300"/>
            <a:ext cx="762000" cy="161925"/>
          </a:xfrm>
          <a:prstGeom prst="rect">
            <a:avLst/>
          </a:prstGeom>
          <a:solidFill>
            <a:srgbClr val="0033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5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 – high or low?</a:t>
            </a:r>
            <a:endParaRPr lang="en-US" dirty="0"/>
          </a:p>
        </p:txBody>
      </p:sp>
      <p:pic>
        <p:nvPicPr>
          <p:cNvPr id="2052" name="Picture 4" descr="http://cdn.corporate.walmart.com/dims4/WMT/d01379e/2147483647/thumbnail/1300x564%3E/quality/90/?url=https%3A%2F%2Fcdn.corporate.walmart.com%2F78%2Ff8%2F4320f65b4edd940a69916438f117%2Fsei-1673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 bwMode="auto">
          <a:xfrm>
            <a:off x="19050" y="1314449"/>
            <a:ext cx="910939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 – clearly high</a:t>
            </a:r>
            <a:endParaRPr lang="en-US" dirty="0"/>
          </a:p>
        </p:txBody>
      </p:sp>
      <p:pic>
        <p:nvPicPr>
          <p:cNvPr id="2052" name="Picture 4" descr="http://cdn.corporate.walmart.com/dims4/WMT/d01379e/2147483647/thumbnail/1300x564%3E/quality/90/?url=https%3A%2F%2Fcdn.corporate.walmart.com%2F78%2Ff8%2F4320f65b4edd940a69916438f117%2Fsei-1673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 bwMode="auto">
          <a:xfrm>
            <a:off x="19050" y="1314449"/>
            <a:ext cx="910939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3286125" y="3303586"/>
            <a:ext cx="857250" cy="1181100"/>
          </a:xfrm>
          <a:prstGeom prst="straightConnector1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4302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9818"/>
            <a:ext cx="8229600" cy="4803662"/>
          </a:xfrm>
        </p:spPr>
        <p:txBody>
          <a:bodyPr/>
          <a:lstStyle/>
          <a:p>
            <a:pPr lvl="1" algn="l"/>
            <a:r>
              <a:rPr lang="en-US" sz="2400" dirty="0" smtClean="0"/>
              <a:t>Number and size</a:t>
            </a:r>
            <a:endParaRPr lang="en-US" sz="2400" dirty="0" smtClean="0">
              <a:sym typeface="Symbol"/>
            </a:endParaRPr>
          </a:p>
          <a:p>
            <a:pPr lvl="2"/>
            <a:endParaRPr lang="en-US" sz="2400" dirty="0" smtClean="0">
              <a:sym typeface="Symbol"/>
            </a:endParaRPr>
          </a:p>
          <a:p>
            <a:pPr lvl="2"/>
            <a:r>
              <a:rPr lang="en-US" sz="2400" dirty="0" smtClean="0">
                <a:sym typeface="Symbol"/>
              </a:rPr>
              <a:t>We agree that </a:t>
            </a:r>
            <a:r>
              <a:rPr lang="el-GR" sz="2400" i="1" dirty="0" smtClean="0">
                <a:sym typeface="Symbol"/>
              </a:rPr>
              <a:t>π</a:t>
            </a:r>
            <a:r>
              <a:rPr lang="en-US" sz="2400" i="1" dirty="0" smtClean="0">
                <a:sym typeface="Symbol"/>
              </a:rPr>
              <a:t>(1000 buyers,▪)&gt;</a:t>
            </a:r>
            <a:r>
              <a:rPr lang="el-GR" sz="2400" i="1" dirty="0" smtClean="0">
                <a:sym typeface="Symbol"/>
              </a:rPr>
              <a:t>π</a:t>
            </a:r>
            <a:r>
              <a:rPr lang="en-US" sz="2400" i="1" dirty="0" smtClean="0">
                <a:sym typeface="Symbol"/>
              </a:rPr>
              <a:t>(2 buyers,</a:t>
            </a:r>
            <a:r>
              <a:rPr lang="en-US" sz="2400" i="1" dirty="0">
                <a:sym typeface="Symbol"/>
              </a:rPr>
              <a:t>▪)</a:t>
            </a:r>
            <a:endParaRPr lang="en-US" sz="2400" i="1" dirty="0" smtClean="0">
              <a:sym typeface="Symbol"/>
            </a:endParaRPr>
          </a:p>
          <a:p>
            <a:pPr lvl="2"/>
            <a:r>
              <a:rPr lang="en-US" sz="2400" i="1" dirty="0" smtClean="0">
                <a:sym typeface="Symbol"/>
              </a:rPr>
              <a:t>3 equal-size buyers v. 3 with 80%,15%,5% shares?</a:t>
            </a:r>
          </a:p>
        </p:txBody>
      </p:sp>
    </p:spTree>
    <p:extLst>
      <p:ext uri="{BB962C8B-B14F-4D97-AF65-F5344CB8AC3E}">
        <p14:creationId xmlns:p14="http://schemas.microsoft.com/office/powerpoint/2010/main" val="3073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power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9818"/>
            <a:ext cx="8229600" cy="4803662"/>
          </a:xfrm>
        </p:spPr>
        <p:txBody>
          <a:bodyPr/>
          <a:lstStyle/>
          <a:p>
            <a:pPr lvl="1" algn="l"/>
            <a:r>
              <a:rPr lang="en-US" sz="2400" dirty="0" smtClean="0"/>
              <a:t>Number and size</a:t>
            </a:r>
            <a:endParaRPr lang="en-US" sz="2400" dirty="0" smtClean="0">
              <a:sym typeface="Symbol"/>
            </a:endParaRPr>
          </a:p>
          <a:p>
            <a:pPr lvl="2"/>
            <a:endParaRPr lang="en-US" sz="2400" dirty="0" smtClean="0">
              <a:sym typeface="Symbol"/>
            </a:endParaRPr>
          </a:p>
          <a:p>
            <a:pPr lvl="2"/>
            <a:r>
              <a:rPr lang="en-US" sz="2400" dirty="0" smtClean="0">
                <a:sym typeface="Symbol"/>
              </a:rPr>
              <a:t>We agree that </a:t>
            </a:r>
            <a:r>
              <a:rPr lang="el-GR" sz="2400" i="1" dirty="0" smtClean="0">
                <a:sym typeface="Symbol"/>
              </a:rPr>
              <a:t>π</a:t>
            </a:r>
            <a:r>
              <a:rPr lang="en-US" sz="2400" i="1" dirty="0" smtClean="0">
                <a:sym typeface="Symbol"/>
              </a:rPr>
              <a:t>(1000 buyers,▪)&gt;</a:t>
            </a:r>
            <a:r>
              <a:rPr lang="el-GR" sz="2400" i="1" dirty="0" smtClean="0">
                <a:sym typeface="Symbol"/>
              </a:rPr>
              <a:t>π</a:t>
            </a:r>
            <a:r>
              <a:rPr lang="en-US" sz="2400" i="1" dirty="0" smtClean="0">
                <a:sym typeface="Symbol"/>
              </a:rPr>
              <a:t>(2 buyers,</a:t>
            </a:r>
            <a:r>
              <a:rPr lang="en-US" sz="2400" i="1" dirty="0">
                <a:sym typeface="Symbol"/>
              </a:rPr>
              <a:t>▪)</a:t>
            </a:r>
            <a:endParaRPr lang="en-US" sz="2400" i="1" dirty="0" smtClean="0">
              <a:sym typeface="Symbol"/>
            </a:endParaRPr>
          </a:p>
          <a:p>
            <a:pPr lvl="2"/>
            <a:r>
              <a:rPr lang="en-US" sz="2400" i="1" dirty="0" smtClean="0">
                <a:sym typeface="Symbol"/>
              </a:rPr>
              <a:t>3 equal-size buyers v. 3 with 80%,15%,5% shares?</a:t>
            </a:r>
          </a:p>
          <a:p>
            <a:pPr lvl="2"/>
            <a:endParaRPr lang="en-US" sz="2400" i="1" dirty="0" smtClean="0">
              <a:sym typeface="Symbol"/>
            </a:endParaRPr>
          </a:p>
          <a:p>
            <a:pPr marL="346075" lvl="2" indent="0">
              <a:buNone/>
            </a:pPr>
            <a:r>
              <a:rPr lang="en-US" sz="2400" dirty="0" smtClean="0">
                <a:sym typeface="Symbol"/>
              </a:rPr>
              <a:t> “Concentration,” e.g. </a:t>
            </a:r>
            <a:r>
              <a:rPr lang="en-US" sz="2400" i="1" dirty="0" smtClean="0">
                <a:sym typeface="Symbol"/>
              </a:rPr>
              <a:t>HHI = </a:t>
            </a:r>
            <a:r>
              <a:rPr lang="el-GR" sz="2400" i="1" dirty="0" smtClean="0">
                <a:sym typeface="Symbol"/>
              </a:rPr>
              <a:t>Σ</a:t>
            </a:r>
            <a:r>
              <a:rPr lang="en-US" sz="2400" i="1" baseline="-25000" dirty="0" smtClean="0">
                <a:sym typeface="Symbol"/>
              </a:rPr>
              <a:t>f </a:t>
            </a:r>
            <a:r>
              <a:rPr lang="en-US" sz="2400" i="1" dirty="0" smtClean="0">
                <a:sym typeface="Symbol"/>
              </a:rPr>
              <a:t>s</a:t>
            </a:r>
            <a:r>
              <a:rPr lang="en-US" sz="2400" i="1" baseline="-25000" dirty="0" smtClean="0">
                <a:sym typeface="Symbol"/>
              </a:rPr>
              <a:t>f</a:t>
            </a:r>
            <a:r>
              <a:rPr lang="en-US" sz="2400" i="1" baseline="30000" dirty="0" smtClean="0">
                <a:sym typeface="Symbol"/>
              </a:rPr>
              <a:t>2</a:t>
            </a:r>
          </a:p>
          <a:p>
            <a:pPr lvl="3"/>
            <a:r>
              <a:rPr lang="en-US" sz="2400" dirty="0" smtClean="0">
                <a:sym typeface="Symbol"/>
              </a:rPr>
              <a:t>Three buyers at 33% mkt. share = 33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* 3 = 3,267</a:t>
            </a:r>
          </a:p>
          <a:p>
            <a:pPr lvl="3"/>
            <a:r>
              <a:rPr lang="en-US" sz="2400" dirty="0" smtClean="0">
                <a:sym typeface="Symbol"/>
              </a:rPr>
              <a:t>Three at 80%,15%,and 5% = 80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+15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+ 5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= 7,475</a:t>
            </a:r>
          </a:p>
          <a:p>
            <a:pPr lvl="3"/>
            <a:r>
              <a:rPr lang="en-US" sz="2400" i="1" dirty="0" smtClean="0">
                <a:sym typeface="Symbol"/>
              </a:rPr>
              <a:t>Note: this is a widely used measure, not buyer-spec.</a:t>
            </a:r>
            <a:endParaRPr lang="en-US" sz="2400" i="1" dirty="0">
              <a:sym typeface="Symbol"/>
            </a:endParaRPr>
          </a:p>
          <a:p>
            <a:pPr lvl="2"/>
            <a:endParaRPr lang="en-US" sz="2400" i="1" dirty="0" smtClean="0">
              <a:sym typeface="Symbol"/>
            </a:endParaRPr>
          </a:p>
          <a:p>
            <a:pPr lvl="1"/>
            <a:r>
              <a:rPr lang="en-US" sz="2400" dirty="0" smtClean="0">
                <a:sym typeface="Symbol"/>
              </a:rPr>
              <a:t>Other practical considerations to which we’ll return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82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Supplier power = same concept as buyer power</a:t>
            </a:r>
            <a:endParaRPr lang="en-US" sz="2400" dirty="0"/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If supplier is irreplaceable in your production process,    they have power in negotiations</a:t>
            </a:r>
          </a:p>
        </p:txBody>
      </p:sp>
    </p:spTree>
    <p:extLst>
      <p:ext uri="{BB962C8B-B14F-4D97-AF65-F5344CB8AC3E}">
        <p14:creationId xmlns:p14="http://schemas.microsoft.com/office/powerpoint/2010/main" val="15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quick examples: supplier power – high/low?</a:t>
            </a:r>
            <a:endParaRPr lang="en-US" dirty="0"/>
          </a:p>
        </p:txBody>
      </p:sp>
      <p:pic>
        <p:nvPicPr>
          <p:cNvPr id="1026" name="Picture 2" descr="Image result for kpmg campus recrui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808161"/>
            <a:ext cx="4429126" cy="33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long line job seek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89" y="2050380"/>
            <a:ext cx="4274426" cy="28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Force 3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73825" y="1047750"/>
            <a:ext cx="8229600" cy="472573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b="1" i="1" dirty="0" smtClean="0"/>
              <a:t>Within an industry, how “hard” do rivals compete?</a:t>
            </a:r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Note that “rivalry,” “competition” are interchangeable 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Haven’t yet said how firms compete…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2" eaLnBrk="1" hangingPunct="1">
              <a:spcBef>
                <a:spcPts val="0"/>
              </a:spcBef>
            </a:pPr>
            <a:r>
              <a:rPr lang="en-US" dirty="0"/>
              <a:t>Delta v. United?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Intel v. AMD?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Aramark, </a:t>
            </a:r>
            <a:r>
              <a:rPr lang="en-US" dirty="0"/>
              <a:t>i.e. </a:t>
            </a:r>
            <a:r>
              <a:rPr lang="en-US" dirty="0" err="1"/>
              <a:t>Kovler</a:t>
            </a:r>
            <a:r>
              <a:rPr lang="en-US" dirty="0"/>
              <a:t> cafeteria, </a:t>
            </a:r>
            <a:r>
              <a:rPr lang="en-US" dirty="0" smtClean="0"/>
              <a:t>v. Medici?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Bain v. BCG?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UPS v. </a:t>
            </a:r>
            <a:r>
              <a:rPr lang="en-US" dirty="0" err="1" smtClean="0"/>
              <a:t>Fedex</a:t>
            </a:r>
            <a:r>
              <a:rPr lang="en-US" dirty="0" smtClean="0"/>
              <a:t>?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1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Force 3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47750"/>
            <a:ext cx="8229600" cy="472573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b="1" i="1" dirty="0" smtClean="0"/>
              <a:t>Within an industry, how “hard” do rivals compete?</a:t>
            </a:r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Note that “rivalry,” “competition” are interchangeable 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Leaving aside price, how do these firms compete?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2" eaLnBrk="1" hangingPunct="1">
              <a:spcBef>
                <a:spcPts val="0"/>
              </a:spcBef>
            </a:pPr>
            <a:r>
              <a:rPr lang="en-US" dirty="0"/>
              <a:t>Delta v. United?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Intel v. AMD?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Aramark, i.e. </a:t>
            </a:r>
            <a:r>
              <a:rPr lang="en-US" dirty="0" err="1" smtClean="0"/>
              <a:t>Kovler</a:t>
            </a:r>
            <a:r>
              <a:rPr lang="en-US" dirty="0" smtClean="0"/>
              <a:t> cafeteria, v. Medici?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Bain v. BCG?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UPS v. </a:t>
            </a:r>
            <a:r>
              <a:rPr lang="en-US" dirty="0" err="1" smtClean="0"/>
              <a:t>Fedex</a:t>
            </a:r>
            <a:r>
              <a:rPr lang="en-US" dirty="0" smtClean="0"/>
              <a:t>?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8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Force 3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47750"/>
            <a:ext cx="8229600" cy="472573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b="1" i="1" dirty="0" smtClean="0"/>
              <a:t>Within an industry, how “hard” do rivals compete?</a:t>
            </a:r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Note that “rivalry,” “competition” are interchangeable 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Leaving aside price, how do these firms compete?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2" eaLnBrk="1" hangingPunct="1">
              <a:spcBef>
                <a:spcPts val="0"/>
              </a:spcBef>
            </a:pPr>
            <a:r>
              <a:rPr lang="en-US" dirty="0"/>
              <a:t>Delta v. United?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Intel v. AMD?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Aramark, </a:t>
            </a:r>
            <a:r>
              <a:rPr lang="en-US" dirty="0"/>
              <a:t>i.e. </a:t>
            </a:r>
            <a:r>
              <a:rPr lang="en-US" dirty="0" err="1"/>
              <a:t>Kovler</a:t>
            </a:r>
            <a:r>
              <a:rPr lang="en-US" dirty="0"/>
              <a:t> cafeteria, v</a:t>
            </a:r>
            <a:r>
              <a:rPr lang="en-US" dirty="0" smtClean="0"/>
              <a:t>. Medici?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Bain v. BCG?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UPS v. </a:t>
            </a:r>
            <a:r>
              <a:rPr lang="en-US" dirty="0" err="1" smtClean="0"/>
              <a:t>Fedex</a:t>
            </a:r>
            <a:r>
              <a:rPr lang="en-US" dirty="0" smtClean="0"/>
              <a:t>?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A comprehensive analysis follows next week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9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Rivalry measures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Intensity of competition varies market to market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Monopoly is exceedingly rare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Perfect competition equally uncommon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Mere observations suggests that most markets characterized by oligopoly—competition exists, but firms do not compete to </a:t>
            </a:r>
            <a:r>
              <a:rPr lang="en-US" i="1" dirty="0" smtClean="0"/>
              <a:t>p=mc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In oligopoly, what prevents the latter from happening?	         In other words, what feature(s) of the product(s) “soften” rivalry? </a:t>
            </a:r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Clear measure of this from FFF?*</a:t>
            </a: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3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Rivalry measures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Intensity of competition varies market to market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Monopoly is exceedingly rare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Perfect competition equally uncommon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Mere observations suggests that most markets characterized by oligopoly—competition exists, but firms do not compete to </a:t>
            </a:r>
            <a:r>
              <a:rPr lang="en-US" i="1" dirty="0" smtClean="0"/>
              <a:t>p=mc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In oligopoly, what prevents the latter from happening?	         In other words, what feature(s) of the product(s) “soften” rivalry? </a:t>
            </a:r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Degree of </a:t>
            </a:r>
            <a:r>
              <a:rPr lang="en-US" b="1" dirty="0" smtClean="0"/>
              <a:t>differentiation</a:t>
            </a:r>
            <a:r>
              <a:rPr lang="en-US" dirty="0" smtClean="0"/>
              <a:t> unclear—so we’ll be precise later on</a:t>
            </a: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3158"/>
            <a:ext cx="8229600" cy="4550322"/>
          </a:xfrm>
        </p:spPr>
        <p:txBody>
          <a:bodyPr/>
          <a:lstStyle/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 smtClean="0"/>
              <a:t>Suppose, e.g., we raise prices</a:t>
            </a:r>
          </a:p>
          <a:p>
            <a:pPr marL="0" lvl="1" indent="0" algn="l">
              <a:buNone/>
            </a:pPr>
            <a:endParaRPr lang="en-US" sz="2400" dirty="0" smtClean="0"/>
          </a:p>
          <a:p>
            <a:pPr lvl="1" algn="l"/>
            <a:r>
              <a:rPr lang="en-US" sz="2400" dirty="0" smtClean="0"/>
              <a:t>We lose market share to rival firms</a:t>
            </a:r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i="1" dirty="0" smtClean="0"/>
              <a:t>To what can we also lose sales?</a:t>
            </a:r>
          </a:p>
        </p:txBody>
      </p:sp>
    </p:spTree>
    <p:extLst>
      <p:ext uri="{BB962C8B-B14F-4D97-AF65-F5344CB8AC3E}">
        <p14:creationId xmlns:p14="http://schemas.microsoft.com/office/powerpoint/2010/main" val="36910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5850"/>
            <a:ext cx="8229600" cy="4687630"/>
          </a:xfrm>
        </p:spPr>
        <p:txBody>
          <a:bodyPr/>
          <a:lstStyle/>
          <a:p>
            <a:pPr lvl="1"/>
            <a:r>
              <a:rPr lang="en-US" sz="2400" b="1" i="1" dirty="0" smtClean="0"/>
              <a:t>How easily can consumers sub. outside the industry?</a:t>
            </a:r>
            <a:endParaRPr lang="en-US" sz="2400" b="1" i="1" dirty="0"/>
          </a:p>
          <a:p>
            <a:pPr lvl="1" algn="l"/>
            <a:endParaRPr lang="en-US" sz="2400" i="1" dirty="0" smtClean="0"/>
          </a:p>
          <a:p>
            <a:pPr lvl="1" algn="l"/>
            <a:r>
              <a:rPr lang="en-US" sz="2400" i="1" dirty="0" smtClean="0"/>
              <a:t>One Porter example is electronic security systems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1"/>
            <a:r>
              <a:rPr lang="en-US" sz="2400" dirty="0" smtClean="0"/>
              <a:t>Prior examples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Aramark v. Medici</a:t>
            </a:r>
            <a:r>
              <a:rPr lang="en-US" i="1" dirty="0"/>
              <a:t>?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Delta v. United</a:t>
            </a:r>
            <a:r>
              <a:rPr lang="en-US" i="1" dirty="0"/>
              <a:t>?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Bain v. BCG</a:t>
            </a:r>
            <a:r>
              <a:rPr lang="en-US" i="1" dirty="0"/>
              <a:t>?</a:t>
            </a:r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Porter: “subtle” distinctions from rivalry?*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06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5850"/>
            <a:ext cx="8229600" cy="4687630"/>
          </a:xfrm>
        </p:spPr>
        <p:txBody>
          <a:bodyPr/>
          <a:lstStyle/>
          <a:p>
            <a:pPr lvl="1"/>
            <a:r>
              <a:rPr lang="en-US" sz="2400" b="1" i="1" dirty="0" smtClean="0"/>
              <a:t>How easily can consumers sub. outside the industry?</a:t>
            </a:r>
            <a:endParaRPr lang="en-US" sz="2400" b="1" i="1" dirty="0"/>
          </a:p>
          <a:p>
            <a:pPr lvl="1" algn="l"/>
            <a:endParaRPr lang="en-US" sz="2400" i="1" dirty="0" smtClean="0"/>
          </a:p>
          <a:p>
            <a:pPr lvl="1"/>
            <a:r>
              <a:rPr lang="en-US" sz="2400" i="1" dirty="0"/>
              <a:t>One Porter example is electronic security systems</a:t>
            </a:r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Prior examples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/>
              <a:t>Aramark v. Medici?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/>
              <a:t>Delta v. United?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/>
              <a:t>Bain v. BCG?</a:t>
            </a:r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Rivalry v. sub. is (again) unclear—but we’ll resolve the ambiguity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0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and measuring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Booth</a:t>
            </a:r>
            <a:r>
              <a:rPr lang="en-US" dirty="0" smtClean="0"/>
              <a:t> approach</a:t>
            </a:r>
            <a:r>
              <a:rPr lang="en-US" baseline="30000" dirty="0" smtClean="0"/>
              <a:t>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85702"/>
            <a:ext cx="8229600" cy="4487778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 smtClean="0"/>
              <a:t>FFF leaves open first order questions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Measure internal rivalry?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Draw the line between “rivals” and “extended rivals”?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Measure “extended rivalry”? 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How far to extend? 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927" y="5163692"/>
            <a:ext cx="829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  More precisely, this is a “differentiated product demand system” approach where the underlying form of utility I am describing is </a:t>
            </a:r>
            <a:r>
              <a:rPr lang="en-US" i="1" dirty="0" smtClean="0"/>
              <a:t>random coefficient logit (with demographics)</a:t>
            </a:r>
            <a:r>
              <a:rPr lang="en-US" dirty="0" smtClean="0"/>
              <a:t>. It’s a “(Chicago) Booth” approach in the sense that I am at least sure no one is teaching this at some “other” highly ranked MBA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economic approach to firm decision-making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125"/>
            <a:ext cx="8229600" cy="4392354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Economics = a toolbox, not a set of topics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IO = application to firms, in particular competition in markets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Careful use w/r/t “business policy” at a bit of a zenith right now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Objective: max. </a:t>
            </a:r>
            <a:r>
              <a:rPr lang="en-US" i="1" dirty="0" smtClean="0"/>
              <a:t>profits</a:t>
            </a:r>
            <a:r>
              <a:rPr lang="en-US" dirty="0" smtClean="0"/>
              <a:t> | conditional on </a:t>
            </a:r>
            <a:r>
              <a:rPr lang="en-US" i="1" dirty="0" smtClean="0"/>
              <a:t>preferences, production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Equilibrium forces present general challenge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Goal of this course—perhaps MBA generally—is building intuition around exploiting/preserving profitable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9770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Booth</a:t>
            </a:r>
            <a:r>
              <a:rPr lang="en-US" dirty="0" smtClean="0"/>
              <a:t> approach</a:t>
            </a:r>
            <a:r>
              <a:rPr lang="en-US" baseline="30000" dirty="0" smtClean="0"/>
              <a:t>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85702"/>
            <a:ext cx="8229600" cy="4487778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 smtClean="0"/>
              <a:t>FFF leaves open first order questions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Measure internal rivalry?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Draw the line between “rivals” and “extended rivals”?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Measure “extended rivalry”? 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How far to extend? 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Canonical case: ’97 M-Class</a:t>
            </a: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Who are the rivals?</a:t>
            </a:r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927" y="5163692"/>
            <a:ext cx="829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  More precisely, this is a “differentiated product demand system” approach where the underlying form of utility I am describing is </a:t>
            </a:r>
            <a:r>
              <a:rPr lang="en-US" i="1" dirty="0" smtClean="0"/>
              <a:t>random coefficient logit (with demographics)</a:t>
            </a:r>
            <a:r>
              <a:rPr lang="en-US" dirty="0" smtClean="0"/>
              <a:t>. It’s a “(Chicago) Booth” approach in the sense that I am at least sure they have no one teaching this at HBS. </a:t>
            </a:r>
            <a:endParaRPr lang="en-US" dirty="0"/>
          </a:p>
        </p:txBody>
      </p:sp>
      <p:pic>
        <p:nvPicPr>
          <p:cNvPr id="2050" name="Picture 2" descr="Image result for 1999 mercedes su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62" y="2948764"/>
            <a:ext cx="3596236" cy="20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Booth</a:t>
            </a:r>
            <a:r>
              <a:rPr lang="en-US" dirty="0" smtClean="0"/>
              <a:t> approach</a:t>
            </a:r>
            <a:r>
              <a:rPr lang="en-US" baseline="30000" dirty="0" smtClean="0"/>
              <a:t>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85702"/>
            <a:ext cx="8229600" cy="4487778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 smtClean="0"/>
              <a:t>FFF leaves open first order questions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Measure internal rivalry?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Draw the line between “rivals” and “extended rivals”?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Measure “extended rivalry”? 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How far to extend? </a:t>
            </a:r>
          </a:p>
          <a:p>
            <a:pPr lvl="2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Canonical case: ’97 M-Class</a:t>
            </a: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Luxury car v. SUV?</a:t>
            </a:r>
          </a:p>
          <a:p>
            <a:pPr lvl="1" eaLnBrk="1" hangingPunct="1">
              <a:spcBef>
                <a:spcPts val="0"/>
              </a:spcBef>
            </a:pPr>
            <a:endParaRPr lang="en-US" i="1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Need a comp. measure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2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927" y="5163692"/>
            <a:ext cx="829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  More precisely, this is a “differentiated product demand system” approach where the underlying form of utility I am describing is </a:t>
            </a:r>
            <a:r>
              <a:rPr lang="en-US" i="1" dirty="0" smtClean="0"/>
              <a:t>random coefficient logit (with demographics)</a:t>
            </a:r>
            <a:r>
              <a:rPr lang="en-US" dirty="0" smtClean="0"/>
              <a:t>. It’s a “(Chicago) Booth” approach in the sense that I am at least sure they have no one teaching this at HBS. </a:t>
            </a:r>
            <a:endParaRPr lang="en-US" dirty="0"/>
          </a:p>
        </p:txBody>
      </p:sp>
      <p:pic>
        <p:nvPicPr>
          <p:cNvPr id="2050" name="Picture 2" descr="Image result for 1999 mercedes su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62" y="2948764"/>
            <a:ext cx="3596236" cy="20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Intuition [1/2]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07869"/>
            <a:ext cx="8229600" cy="4522759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 smtClean="0"/>
              <a:t>Consider two otherwise identical markets, each with two firms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 each, firms start @ an arbitrarily high price, e.g. ~ monopoly</a:t>
            </a:r>
            <a:endParaRPr lang="en-US" baseline="-25000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 each, one firm lowers price a certain amount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In Market A, they considerable market share</a:t>
            </a:r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In Market B, they gain very little</a:t>
            </a:r>
          </a:p>
          <a:p>
            <a:pPr lvl="1" eaLnBrk="1" hangingPunct="1">
              <a:spcBef>
                <a:spcPts val="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Intuition [1/2]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07869"/>
            <a:ext cx="8229600" cy="4522759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 smtClean="0"/>
              <a:t>Consider two otherwise identical markets, each with two firms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 each, firms start @ an arbitrarily high price, e.g. ~ monopoly</a:t>
            </a:r>
            <a:endParaRPr lang="en-US" baseline="-25000" dirty="0" smtClean="0"/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 each, one firm lowers price a certain amount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 Market A, they considerable market share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In Market B, they gain very little</a:t>
            </a:r>
          </a:p>
          <a:p>
            <a:pPr lvl="2" eaLnBrk="1" hangingPunct="1">
              <a:spcBef>
                <a:spcPts val="0"/>
              </a:spcBef>
            </a:pPr>
            <a:endParaRPr lang="en-US" i="1" dirty="0" smtClean="0"/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How do prices and profits compare? 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In percentage terms, what parameter governs? 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Where is competition intense?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Intuition [2/2]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6661"/>
            <a:ext cx="8229600" cy="4483967"/>
          </a:xfrm>
        </p:spPr>
        <p:txBody>
          <a:bodyPr/>
          <a:lstStyle/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dirty="0" smtClean="0"/>
              <a:t>This logic doesn’t just hold at an arbitrarily high price.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dirty="0" smtClean="0"/>
              <a:t>[Some algebra]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some consumer </a:t>
            </a:r>
            <a:r>
              <a:rPr lang="en-US" dirty="0" smtClean="0"/>
              <a:t>products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71154"/>
            <a:ext cx="8229600" cy="4702325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Consider a 10% price increase</a:t>
            </a:r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Ask…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How much share is lost—”a lot” or “a little”? 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To whom is it lost?</a:t>
            </a:r>
          </a:p>
          <a:p>
            <a:pPr lvl="1" eaLnBrk="1" hangingPunct="1">
              <a:spcBef>
                <a:spcPts val="0"/>
              </a:spcBef>
            </a:pPr>
            <a:endParaRPr lang="en-US" i="1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Examples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Apple iPhone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Samsung television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Plavix, on patent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Bumble </a:t>
            </a:r>
            <a:r>
              <a:rPr lang="en-US" i="1" dirty="0"/>
              <a:t>Bee </a:t>
            </a:r>
            <a:r>
              <a:rPr lang="en-US" i="1" dirty="0" smtClean="0"/>
              <a:t>tuna</a:t>
            </a:r>
          </a:p>
          <a:p>
            <a:pPr lvl="2" eaLnBrk="1" hangingPunct="1">
              <a:spcBef>
                <a:spcPts val="0"/>
              </a:spcBef>
            </a:pPr>
            <a:endParaRPr lang="en-US" i="1" dirty="0"/>
          </a:p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So where do we see low / high prices?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Substitution to “outside” alternative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84960"/>
            <a:ext cx="8229600" cy="418852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dirty="0" smtClean="0"/>
              <a:t>Define an </a:t>
            </a:r>
            <a:r>
              <a:rPr lang="en-US" i="1" dirty="0" smtClean="0"/>
              <a:t>outside good</a:t>
            </a:r>
            <a:r>
              <a:rPr lang="en-US" dirty="0" smtClean="0"/>
              <a:t> to summarize alternatives beyond    direct competitors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Reason = we cannot </a:t>
            </a:r>
            <a:r>
              <a:rPr lang="en-US" dirty="0"/>
              <a:t>keep track of infinite alternatives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This can be first order important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Examples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Luxury cars compete with other cars—mostly luxury class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Small/compact cars compete with public transport,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20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piece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…Force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283"/>
            <a:ext cx="8229600" cy="4562196"/>
          </a:xfrm>
        </p:spPr>
        <p:txBody>
          <a:bodyPr/>
          <a:lstStyle/>
          <a:p>
            <a:pPr lvl="1" algn="l"/>
            <a:r>
              <a:rPr lang="en-US" sz="2400" dirty="0" smtClean="0"/>
              <a:t>Now, suppose industry has</a:t>
            </a:r>
          </a:p>
          <a:p>
            <a:pPr lvl="2"/>
            <a:r>
              <a:rPr lang="en-US" sz="2400" dirty="0" smtClean="0"/>
              <a:t>Many potential suppliers</a:t>
            </a:r>
          </a:p>
          <a:p>
            <a:pPr lvl="2"/>
            <a:r>
              <a:rPr lang="en-US" sz="2400" dirty="0" smtClean="0"/>
              <a:t>Many prospective buyers</a:t>
            </a:r>
          </a:p>
          <a:p>
            <a:pPr lvl="2"/>
            <a:r>
              <a:rPr lang="en-US" sz="2400" dirty="0"/>
              <a:t>Weak </a:t>
            </a:r>
            <a:r>
              <a:rPr lang="en-US" sz="2400" dirty="0" smtClean="0"/>
              <a:t>substitutes</a:t>
            </a:r>
          </a:p>
          <a:p>
            <a:pPr lvl="2"/>
            <a:r>
              <a:rPr lang="en-US" sz="2400" dirty="0" smtClean="0"/>
              <a:t>Few or differentiated products</a:t>
            </a:r>
          </a:p>
          <a:p>
            <a:pPr lvl="1"/>
            <a:endParaRPr lang="en-US" sz="2400" dirty="0"/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5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…Force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283"/>
            <a:ext cx="8229600" cy="4562196"/>
          </a:xfrm>
        </p:spPr>
        <p:txBody>
          <a:bodyPr/>
          <a:lstStyle/>
          <a:p>
            <a:pPr lvl="1" algn="l"/>
            <a:r>
              <a:rPr lang="en-US" sz="2400" dirty="0" smtClean="0"/>
              <a:t>Now, suppose industry has</a:t>
            </a:r>
          </a:p>
          <a:p>
            <a:pPr lvl="2"/>
            <a:r>
              <a:rPr lang="en-US" sz="2400" dirty="0" smtClean="0"/>
              <a:t>Many potential suppliers</a:t>
            </a:r>
          </a:p>
          <a:p>
            <a:pPr lvl="2"/>
            <a:r>
              <a:rPr lang="en-US" sz="2400" dirty="0" smtClean="0"/>
              <a:t>Many prospective buyers</a:t>
            </a:r>
          </a:p>
          <a:p>
            <a:pPr lvl="2"/>
            <a:r>
              <a:rPr lang="en-US" sz="2400" dirty="0"/>
              <a:t>Weak </a:t>
            </a:r>
            <a:r>
              <a:rPr lang="en-US" sz="2400" dirty="0" smtClean="0"/>
              <a:t>substitutes</a:t>
            </a:r>
          </a:p>
          <a:p>
            <a:pPr lvl="2"/>
            <a:r>
              <a:rPr lang="en-US" sz="2400" dirty="0" smtClean="0"/>
              <a:t>Few or differentiated products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 smtClean="0"/>
              <a:t>What does Porter suggest about </a:t>
            </a:r>
            <a:r>
              <a:rPr lang="el-GR" sz="2400" i="1" dirty="0" smtClean="0"/>
              <a:t>π</a:t>
            </a:r>
            <a:r>
              <a:rPr lang="en-US" sz="2400" i="1" dirty="0" smtClean="0"/>
              <a:t>?</a:t>
            </a:r>
          </a:p>
          <a:p>
            <a:pPr lvl="1"/>
            <a:r>
              <a:rPr lang="en-US" sz="2400" i="1" dirty="0" smtClean="0"/>
              <a:t>Or, at least, what do you think people perceive here?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Case: </a:t>
            </a:r>
            <a:r>
              <a:rPr lang="en-US" i="1" dirty="0" err="1" smtClean="0"/>
              <a:t>Moneyball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94391"/>
            <a:ext cx="7991476" cy="4402101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i="1" dirty="0" smtClean="0"/>
              <a:t>Ex post </a:t>
            </a:r>
            <a:r>
              <a:rPr lang="en-US" dirty="0" smtClean="0"/>
              <a:t>evidence of success, some disagreement</a:t>
            </a:r>
          </a:p>
          <a:p>
            <a:pPr lvl="1" eaLnBrk="1" hangingPunct="1">
              <a:spcBef>
                <a:spcPts val="0"/>
              </a:spcBef>
            </a:pPr>
            <a:endParaRPr lang="en-US" i="1" dirty="0" smtClean="0"/>
          </a:p>
          <a:p>
            <a:pPr lvl="1" eaLnBrk="1" hangingPunct="1">
              <a:spcBef>
                <a:spcPts val="0"/>
              </a:spcBef>
            </a:pPr>
            <a:r>
              <a:rPr lang="en-US" i="1" dirty="0" err="1" smtClean="0"/>
              <a:t>Moneyball</a:t>
            </a:r>
            <a:r>
              <a:rPr lang="en-US" dirty="0" smtClean="0"/>
              <a:t> </a:t>
            </a:r>
            <a:r>
              <a:rPr lang="en-US" dirty="0"/>
              <a:t>controversy </a:t>
            </a:r>
            <a:r>
              <a:rPr lang="en-US" dirty="0" smtClean="0"/>
              <a:t>quibbling </a:t>
            </a:r>
            <a:r>
              <a:rPr lang="en-US" dirty="0"/>
              <a:t>about </a:t>
            </a:r>
            <a:r>
              <a:rPr lang="en-US" dirty="0" smtClean="0"/>
              <a:t>slugging/OBP</a:t>
            </a:r>
          </a:p>
          <a:p>
            <a:pPr lvl="2" eaLnBrk="1" hangingPunct="1">
              <a:spcBef>
                <a:spcPts val="0"/>
              </a:spcBef>
            </a:pPr>
            <a:r>
              <a:rPr lang="en-US" i="1" dirty="0" smtClean="0"/>
              <a:t>Real </a:t>
            </a:r>
            <a:r>
              <a:rPr lang="en-US" dirty="0"/>
              <a:t>arc of the story is </a:t>
            </a:r>
            <a:r>
              <a:rPr lang="en-US" dirty="0" smtClean="0"/>
              <a:t>archaic scouting/pricing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Changes in computational power, digitized statistics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Cost </a:t>
            </a:r>
            <a:r>
              <a:rPr lang="en-US" dirty="0"/>
              <a:t>of </a:t>
            </a:r>
            <a:r>
              <a:rPr lang="en-US" dirty="0" smtClean="0"/>
              <a:t>identifying talent falls ~ 1994-1999</a:t>
            </a:r>
          </a:p>
          <a:p>
            <a:pPr lvl="2" eaLnBrk="1" hangingPunct="1">
              <a:spcBef>
                <a:spcPts val="0"/>
              </a:spcBef>
            </a:pPr>
            <a:r>
              <a:rPr lang="en-US" dirty="0" smtClean="0"/>
              <a:t>Oakland A’s capitalize on it</a:t>
            </a:r>
          </a:p>
          <a:p>
            <a:pPr lvl="1" eaLnBrk="1" hangingPunct="1">
              <a:spcBef>
                <a:spcPts val="0"/>
              </a:spcBef>
            </a:pP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Ultimately secret gets out—</a:t>
            </a:r>
            <a:r>
              <a:rPr lang="el-GR" dirty="0" smtClean="0"/>
              <a:t>π</a:t>
            </a:r>
            <a:r>
              <a:rPr lang="en-US" dirty="0" smtClean="0"/>
              <a:t> didn’t last long</a:t>
            </a:r>
          </a:p>
          <a:p>
            <a:pPr lvl="1" eaLnBrk="1" hangingPunct="1">
              <a:spcBef>
                <a:spcPts val="0"/>
              </a:spcBef>
            </a:pPr>
            <a:endParaRPr lang="en-US" dirty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To what extent? Widespread </a:t>
            </a:r>
            <a:r>
              <a:rPr lang="en-US" dirty="0"/>
              <a:t>SABR use </a:t>
            </a:r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…Force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283"/>
            <a:ext cx="8229600" cy="4562196"/>
          </a:xfrm>
        </p:spPr>
        <p:txBody>
          <a:bodyPr/>
          <a:lstStyle/>
          <a:p>
            <a:pPr lvl="1" algn="l"/>
            <a:r>
              <a:rPr lang="en-US" sz="2400" dirty="0" smtClean="0"/>
              <a:t>Now, suppose industry has</a:t>
            </a:r>
          </a:p>
          <a:p>
            <a:pPr lvl="2"/>
            <a:r>
              <a:rPr lang="en-US" sz="2400" dirty="0" smtClean="0"/>
              <a:t>Many potential suppliers</a:t>
            </a:r>
          </a:p>
          <a:p>
            <a:pPr lvl="2"/>
            <a:r>
              <a:rPr lang="en-US" sz="2400" dirty="0" smtClean="0"/>
              <a:t>Many prospective buyers</a:t>
            </a:r>
          </a:p>
          <a:p>
            <a:pPr lvl="2"/>
            <a:r>
              <a:rPr lang="en-US" sz="2400" dirty="0"/>
              <a:t>Weak </a:t>
            </a:r>
            <a:r>
              <a:rPr lang="en-US" sz="2400" dirty="0" smtClean="0"/>
              <a:t>substitutes</a:t>
            </a:r>
          </a:p>
          <a:p>
            <a:pPr lvl="2"/>
            <a:r>
              <a:rPr lang="en-US" sz="2400" dirty="0" smtClean="0"/>
              <a:t>Few or differentiated products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 smtClean="0"/>
              <a:t>What does Porter suggest about </a:t>
            </a:r>
            <a:r>
              <a:rPr lang="el-GR" sz="2400" i="1" dirty="0" smtClean="0"/>
              <a:t>π</a:t>
            </a:r>
            <a:r>
              <a:rPr lang="en-US" sz="2400" i="1" dirty="0" smtClean="0"/>
              <a:t>?</a:t>
            </a:r>
          </a:p>
          <a:p>
            <a:pPr lvl="1"/>
            <a:r>
              <a:rPr lang="en-US" sz="2400" i="1" dirty="0" smtClean="0"/>
              <a:t>Or, at least, what do you think people perceive here?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r>
              <a:rPr lang="en-US" sz="2400" i="1" dirty="0" smtClean="0"/>
              <a:t>What doesn’t square with the first week’s material?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2"/>
            <a:endParaRPr lang="en-US" sz="2400" dirty="0" smtClean="0"/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and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 smtClean="0"/>
              <a:t>Equilibrating force in markets that comes “before” price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  <a:p>
            <a:pPr lvl="1" algn="l"/>
            <a:r>
              <a:rPr lang="en-US" sz="2400" dirty="0" smtClean="0"/>
              <a:t>Clearly Porter points to cases of persistent excess profits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  <a:p>
            <a:pPr lvl="1"/>
            <a:r>
              <a:rPr lang="en-US" sz="2400" i="1" dirty="0" smtClean="0"/>
              <a:t>What do we need for profits not to be arbitraged away?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38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90778"/>
            <a:ext cx="8229600" cy="3782701"/>
          </a:xfrm>
        </p:spPr>
        <p:txBody>
          <a:bodyPr/>
          <a:lstStyle/>
          <a:p>
            <a:pPr lvl="1"/>
            <a:r>
              <a:rPr lang="en-US" sz="2400" dirty="0" smtClean="0"/>
              <a:t>Limit competition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Main ones you will encounter are enumerated on the subsequent slides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Often these work in concert to limit competition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2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I. Economies of scale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4824" y="1063281"/>
            <a:ext cx="124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Firms’ Average Costs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25287" y="5267176"/>
            <a:ext cx="157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Firms’ Output</a:t>
            </a:r>
            <a:endParaRPr lang="en-US" sz="1600" dirty="0"/>
          </a:p>
        </p:txBody>
      </p:sp>
      <p:cxnSp>
        <p:nvCxnSpPr>
          <p:cNvPr id="10" name="Straight Connector 9"/>
          <p:cNvCxnSpPr>
            <a:endCxn id="21" idx="3"/>
          </p:cNvCxnSpPr>
          <p:nvPr/>
        </p:nvCxnSpPr>
        <p:spPr>
          <a:xfrm rot="5400000" flipH="1" flipV="1">
            <a:off x="4262508" y="4881486"/>
            <a:ext cx="66118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6666" y="5309374"/>
            <a:ext cx="180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Minimum Efficient Scale (MES) 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-239151" y="3214477"/>
            <a:ext cx="3974121" cy="2109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7357" y="5212074"/>
            <a:ext cx="6098345" cy="703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 bwMode="auto">
          <a:xfrm>
            <a:off x="2053883" y="1695152"/>
            <a:ext cx="5268351" cy="2867464"/>
          </a:xfrm>
          <a:custGeom>
            <a:avLst/>
            <a:gdLst>
              <a:gd name="connsiteX0" fmla="*/ 0 w 5268351"/>
              <a:gd name="connsiteY0" fmla="*/ 0 h 2867464"/>
              <a:gd name="connsiteX1" fmla="*/ 414997 w 5268351"/>
              <a:gd name="connsiteY1" fmla="*/ 1638886 h 2867464"/>
              <a:gd name="connsiteX2" fmla="*/ 1329397 w 5268351"/>
              <a:gd name="connsiteY2" fmla="*/ 2602523 h 2867464"/>
              <a:gd name="connsiteX3" fmla="*/ 2539219 w 5268351"/>
              <a:gd name="connsiteY3" fmla="*/ 2855741 h 2867464"/>
              <a:gd name="connsiteX4" fmla="*/ 3763108 w 5268351"/>
              <a:gd name="connsiteY4" fmla="*/ 2672861 h 2867464"/>
              <a:gd name="connsiteX5" fmla="*/ 4459459 w 5268351"/>
              <a:gd name="connsiteY5" fmla="*/ 2321169 h 2867464"/>
              <a:gd name="connsiteX6" fmla="*/ 5015132 w 5268351"/>
              <a:gd name="connsiteY6" fmla="*/ 1667021 h 2867464"/>
              <a:gd name="connsiteX7" fmla="*/ 5268351 w 5268351"/>
              <a:gd name="connsiteY7" fmla="*/ 759655 h 28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351" h="2867464">
                <a:moveTo>
                  <a:pt x="0" y="0"/>
                </a:moveTo>
                <a:cubicBezTo>
                  <a:pt x="96715" y="602566"/>
                  <a:pt x="193431" y="1205132"/>
                  <a:pt x="414997" y="1638886"/>
                </a:cubicBezTo>
                <a:cubicBezTo>
                  <a:pt x="636563" y="2072640"/>
                  <a:pt x="975360" y="2399714"/>
                  <a:pt x="1329397" y="2602523"/>
                </a:cubicBezTo>
                <a:cubicBezTo>
                  <a:pt x="1683434" y="2805332"/>
                  <a:pt x="2133601" y="2844018"/>
                  <a:pt x="2539219" y="2855741"/>
                </a:cubicBezTo>
                <a:cubicBezTo>
                  <a:pt x="2944837" y="2867464"/>
                  <a:pt x="3443068" y="2761956"/>
                  <a:pt x="3763108" y="2672861"/>
                </a:cubicBezTo>
                <a:cubicBezTo>
                  <a:pt x="4083148" y="2583766"/>
                  <a:pt x="4250788" y="2488809"/>
                  <a:pt x="4459459" y="2321169"/>
                </a:cubicBezTo>
                <a:cubicBezTo>
                  <a:pt x="4668130" y="2153529"/>
                  <a:pt x="4880317" y="1927273"/>
                  <a:pt x="5015132" y="1667021"/>
                </a:cubicBezTo>
                <a:cubicBezTo>
                  <a:pt x="5149947" y="1406769"/>
                  <a:pt x="5209149" y="1083212"/>
                  <a:pt x="5268351" y="75965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6307" y="1701016"/>
            <a:ext cx="154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Average Cost Curve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9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4824" y="1063281"/>
            <a:ext cx="124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Firms’ Average Costs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84571" y="5267176"/>
            <a:ext cx="151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Firms’ Output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3594295" y="4839286"/>
            <a:ext cx="75965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-189915" y="3263709"/>
            <a:ext cx="3875654" cy="21099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37357" y="5212074"/>
            <a:ext cx="6098345" cy="7034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48111" y="1166443"/>
            <a:ext cx="139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Incumbent  AC Curve</a:t>
            </a:r>
            <a:endParaRPr lang="en-US" sz="1600" dirty="0"/>
          </a:p>
        </p:txBody>
      </p:sp>
      <p:sp>
        <p:nvSpPr>
          <p:cNvPr id="11" name="Arc 10"/>
          <p:cNvSpPr/>
          <p:nvPr/>
        </p:nvSpPr>
        <p:spPr bwMode="auto">
          <a:xfrm rot="10800000">
            <a:off x="1990582" y="218035"/>
            <a:ext cx="3945986" cy="4241409"/>
          </a:xfrm>
          <a:prstGeom prst="arc">
            <a:avLst>
              <a:gd name="adj1" fmla="val 16185650"/>
              <a:gd name="adj2" fmla="val 1685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16200000" flipH="1">
            <a:off x="2616590" y="3115994"/>
            <a:ext cx="2708031" cy="703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95005" y="5292966"/>
            <a:ext cx="131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Incumbent Capacity</a:t>
            </a:r>
            <a:endParaRPr lang="en-US" sz="16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5870963" y="4836938"/>
            <a:ext cx="75965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2916" y="1164095"/>
            <a:ext cx="1866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Potential Entrant AC Curve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 bwMode="auto">
          <a:xfrm rot="16200000" flipH="1">
            <a:off x="4886224" y="3113646"/>
            <a:ext cx="2708031" cy="703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rc 24"/>
          <p:cNvSpPr/>
          <p:nvPr/>
        </p:nvSpPr>
        <p:spPr bwMode="auto">
          <a:xfrm rot="10800000">
            <a:off x="4260216" y="222721"/>
            <a:ext cx="3945986" cy="4241409"/>
          </a:xfrm>
          <a:prstGeom prst="arc">
            <a:avLst>
              <a:gd name="adj1" fmla="val 16185650"/>
              <a:gd name="adj2" fmla="val 1685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391508" y="3453620"/>
            <a:ext cx="2532184" cy="1589649"/>
          </a:xfrm>
          <a:prstGeom prst="line">
            <a:avLst/>
          </a:prstGeom>
          <a:noFill/>
          <a:ln w="25400" cap="flat" cmpd="sng" algn="ctr">
            <a:solidFill>
              <a:srgbClr val="001E8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00248" y="4835765"/>
            <a:ext cx="39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1E85"/>
                </a:solidFill>
              </a:rPr>
              <a:t>D</a:t>
            </a:r>
            <a:endParaRPr lang="en-US" sz="1600" dirty="0">
              <a:solidFill>
                <a:srgbClr val="001E8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754923" y="2909650"/>
            <a:ext cx="2865120" cy="1795992"/>
          </a:xfrm>
          <a:prstGeom prst="line">
            <a:avLst/>
          </a:prstGeom>
          <a:noFill/>
          <a:ln w="25400" cap="flat" cmpd="sng" algn="ctr">
            <a:solidFill>
              <a:srgbClr val="001E8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552050" y="4657558"/>
            <a:ext cx="39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1E85"/>
                </a:solidFill>
              </a:rPr>
              <a:t>D</a:t>
            </a:r>
            <a:r>
              <a:rPr lang="en-US" sz="1600" dirty="0" smtClean="0">
                <a:solidFill>
                  <a:srgbClr val="001E85"/>
                </a:solidFill>
                <a:sym typeface="Symbol"/>
              </a:rPr>
              <a:t></a:t>
            </a:r>
            <a:endParaRPr lang="en-US" sz="1600" dirty="0">
              <a:solidFill>
                <a:srgbClr val="001E85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3334043" y="2644726"/>
            <a:ext cx="3493478" cy="2178148"/>
          </a:xfrm>
          <a:prstGeom prst="line">
            <a:avLst/>
          </a:prstGeom>
          <a:noFill/>
          <a:ln w="25400" cap="flat" cmpd="sng" algn="ctr">
            <a:solidFill>
              <a:srgbClr val="001E8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801731" y="4739619"/>
            <a:ext cx="47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1E85"/>
                </a:solidFill>
              </a:rPr>
              <a:t>D</a:t>
            </a:r>
            <a:r>
              <a:rPr lang="en-US" sz="1600" dirty="0" smtClean="0">
                <a:solidFill>
                  <a:srgbClr val="001E85"/>
                </a:solidFill>
                <a:sym typeface="Symbol"/>
              </a:rPr>
              <a:t></a:t>
            </a:r>
            <a:endParaRPr lang="en-US" sz="1600" dirty="0">
              <a:solidFill>
                <a:srgbClr val="001E85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744394" y="3657600"/>
            <a:ext cx="2234417" cy="187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17684" y="3496993"/>
            <a:ext cx="3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P</a:t>
            </a:r>
            <a:r>
              <a:rPr lang="en-US" sz="1600" dirty="0" smtClean="0">
                <a:sym typeface="Symbol"/>
              </a:rPr>
              <a:t>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230924" y="4254303"/>
            <a:ext cx="82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ym typeface="Symbol"/>
              </a:rPr>
              <a:t>= P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045701" y="4244925"/>
            <a:ext cx="36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751428" y="4431323"/>
            <a:ext cx="2225040" cy="304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0"/>
            <a:endCxn id="25" idx="0"/>
          </p:cNvCxnSpPr>
          <p:nvPr/>
        </p:nvCxnSpPr>
        <p:spPr>
          <a:xfrm>
            <a:off x="3972426" y="4459423"/>
            <a:ext cx="2269634" cy="468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01936" y="3733798"/>
            <a:ext cx="78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scale rents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730326" y="3031588"/>
            <a:ext cx="2246141" cy="1641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087" y="3274254"/>
            <a:ext cx="118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maximum scale rents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costs and market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commercial aircraft  manuf.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69075"/>
            <a:ext cx="8229600" cy="4532979"/>
          </a:xfrm>
        </p:spPr>
        <p:txBody>
          <a:bodyPr/>
          <a:lstStyle/>
          <a:p>
            <a:pPr lvl="1" eaLnBrk="1" hangingPunct="1"/>
            <a:r>
              <a:rPr lang="en-US" dirty="0" smtClean="0"/>
              <a:t>Only 2 wide-body jet </a:t>
            </a:r>
            <a:r>
              <a:rPr lang="en-US" dirty="0" err="1" smtClean="0"/>
              <a:t>manufs</a:t>
            </a:r>
            <a:r>
              <a:rPr lang="en-US" dirty="0" smtClean="0"/>
              <a:t>., ~ 2 new designs in decades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Boeing 787: $32 billion to design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Airbus A350: €11-14 billion to design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Economies of scale are not a mere theoretical constructs:  	    A350 cost several times the </a:t>
            </a:r>
            <a:r>
              <a:rPr lang="en-US" i="1" dirty="0" smtClean="0"/>
              <a:t>combined</a:t>
            </a:r>
            <a:r>
              <a:rPr lang="en-US" dirty="0" smtClean="0"/>
              <a:t> profits of the next two biggest </a:t>
            </a:r>
            <a:r>
              <a:rPr lang="en-US" i="1" dirty="0" smtClean="0"/>
              <a:t>firms</a:t>
            </a:r>
            <a:r>
              <a:rPr lang="en-US" dirty="0" smtClean="0"/>
              <a:t> (Embraer and Bombardier) over the last 3 years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b="1" dirty="0" smtClean="0"/>
              <a:t>Barrier </a:t>
            </a:r>
            <a:r>
              <a:rPr lang="en-US" b="1" dirty="0"/>
              <a:t>to entry</a:t>
            </a:r>
            <a:r>
              <a:rPr lang="en-US" b="1" dirty="0" smtClean="0"/>
              <a:t>: large fixed and/or sunk costs</a:t>
            </a:r>
            <a:endParaRPr lang="en-US" b="1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9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II. Learning-by-doing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Costs fall with accumulated production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Usually thought of as mechanical, manufacturing relationship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Much broader, more nuanced (e.g. re: online search)</a:t>
            </a:r>
          </a:p>
        </p:txBody>
      </p:sp>
    </p:spTree>
    <p:extLst>
      <p:ext uri="{BB962C8B-B14F-4D97-AF65-F5344CB8AC3E}">
        <p14:creationId xmlns:p14="http://schemas.microsoft.com/office/powerpoint/2010/main" val="5763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search engines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Search engine market shares in October 2015</a:t>
            </a:r>
          </a:p>
          <a:p>
            <a:pPr lvl="2" eaLnBrk="1" hangingPunct="1"/>
            <a:r>
              <a:rPr lang="en-US" dirty="0" smtClean="0"/>
              <a:t>Google: 64%</a:t>
            </a:r>
          </a:p>
          <a:p>
            <a:pPr lvl="2" eaLnBrk="1" hangingPunct="1"/>
            <a:r>
              <a:rPr lang="en-US" dirty="0" smtClean="0"/>
              <a:t>Bing: 34%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 smtClean="0"/>
              <a:t>Bing launched in 2009, not profitable until October 2015</a:t>
            </a:r>
          </a:p>
          <a:p>
            <a:pPr lvl="1" eaLnBrk="1" hangingPunct="1"/>
            <a:r>
              <a:rPr lang="en-US" dirty="0" smtClean="0"/>
              <a:t>Losses of $1 billion/quarter in 2011!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 smtClean="0"/>
              <a:t>More market share = more searches = better results in future</a:t>
            </a:r>
          </a:p>
          <a:p>
            <a:pPr lvl="2" eaLnBrk="1" hangingPunct="1"/>
            <a:endParaRPr lang="is-IS" dirty="0"/>
          </a:p>
          <a:p>
            <a:pPr lvl="1" eaLnBrk="1" hangingPunct="1"/>
            <a:r>
              <a:rPr lang="en-US" b="1" dirty="0" smtClean="0"/>
              <a:t>Barrier </a:t>
            </a:r>
            <a:r>
              <a:rPr lang="en-US" b="1" dirty="0"/>
              <a:t>to entry</a:t>
            </a:r>
            <a:r>
              <a:rPr lang="en-US" b="1" dirty="0" smtClean="0"/>
              <a:t>: LBD, i.e. accumulated “know-how”</a:t>
            </a:r>
          </a:p>
          <a:p>
            <a:pPr lvl="1" eaLnBrk="1" hangingPunct="1"/>
            <a:endParaRPr lang="en-US" b="1" dirty="0"/>
          </a:p>
          <a:p>
            <a:pPr lvl="1" eaLnBrk="1" hangingPunct="1"/>
            <a:r>
              <a:rPr lang="en-US" i="1" dirty="0" smtClean="0"/>
              <a:t>How is this different from scale economies?</a:t>
            </a:r>
          </a:p>
        </p:txBody>
      </p:sp>
    </p:spTree>
    <p:extLst>
      <p:ext uri="{BB962C8B-B14F-4D97-AF65-F5344CB8AC3E}">
        <p14:creationId xmlns:p14="http://schemas.microsoft.com/office/powerpoint/2010/main" val="532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III. Branding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33302"/>
            <a:ext cx="8229600" cy="3840177"/>
          </a:xfrm>
        </p:spPr>
        <p:txBody>
          <a:bodyPr/>
          <a:lstStyle/>
          <a:p>
            <a:pPr lvl="1" eaLnBrk="1" hangingPunct="1"/>
            <a:r>
              <a:rPr lang="en-US" dirty="0" smtClean="0"/>
              <a:t>Value (of product) rises with accumulated marketing efforts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Less mechanical and more cognitive/psychological than LBD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Certainly no less important</a:t>
            </a:r>
          </a:p>
        </p:txBody>
      </p:sp>
    </p:spTree>
    <p:extLst>
      <p:ext uri="{BB962C8B-B14F-4D97-AF65-F5344CB8AC3E}">
        <p14:creationId xmlns:p14="http://schemas.microsoft.com/office/powerpoint/2010/main" val="41987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39"/>
            <a:ext cx="8229600" cy="2375313"/>
          </a:xfrm>
        </p:spPr>
        <p:txBody>
          <a:bodyPr/>
          <a:lstStyle/>
          <a:p>
            <a:r>
              <a:rPr lang="en-US" dirty="0" smtClean="0"/>
              <a:t>Motivation: Variation in    performance across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luxury sedans</a:t>
            </a:r>
          </a:p>
        </p:txBody>
      </p:sp>
      <p:pic>
        <p:nvPicPr>
          <p:cNvPr id="18434" name="Picture 2" descr="Image result for merce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33822"/>
            <a:ext cx="3892550" cy="25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bmw 7 ser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6" y="3667126"/>
            <a:ext cx="4218387" cy="180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Image result for equushyunda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0" b="17014"/>
          <a:stretch/>
        </p:blipFill>
        <p:spPr bwMode="auto">
          <a:xfrm>
            <a:off x="4850844" y="2073845"/>
            <a:ext cx="3838488" cy="19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91075" y="4333875"/>
            <a:ext cx="4238625" cy="114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spc="-7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b="0" dirty="0" smtClean="0">
                <a:solidFill>
                  <a:schemeClr val="tx1"/>
                </a:solidFill>
              </a:rPr>
              <a:t>How hard has entry been? What is segment </a:t>
            </a:r>
            <a:r>
              <a:rPr lang="en-US" b="0" dirty="0" err="1" smtClean="0">
                <a:solidFill>
                  <a:schemeClr val="tx1"/>
                </a:solidFill>
              </a:rPr>
              <a:t>dQ</a:t>
            </a:r>
            <a:r>
              <a:rPr lang="en-US" b="0" dirty="0" smtClean="0">
                <a:solidFill>
                  <a:schemeClr val="tx1"/>
                </a:solidFill>
              </a:rPr>
              <a:t>/</a:t>
            </a:r>
            <a:r>
              <a:rPr lang="en-US" b="0" dirty="0" err="1" smtClean="0">
                <a:solidFill>
                  <a:schemeClr val="tx1"/>
                </a:solidFill>
              </a:rPr>
              <a:t>dP</a:t>
            </a:r>
            <a:r>
              <a:rPr lang="en-US" b="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73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Exclusive rights to make/use/sell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48088"/>
            <a:ext cx="8229600" cy="4425392"/>
          </a:xfrm>
        </p:spPr>
        <p:txBody>
          <a:bodyPr/>
          <a:lstStyle/>
          <a:p>
            <a:pPr lvl="1" eaLnBrk="1" hangingPunct="1"/>
            <a:r>
              <a:rPr lang="en-US" dirty="0" smtClean="0"/>
              <a:t>Intellectual property conveys certain rights to individuals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Types of IP</a:t>
            </a:r>
          </a:p>
          <a:p>
            <a:pPr lvl="2" eaLnBrk="1" hangingPunct="1"/>
            <a:r>
              <a:rPr lang="en-US" dirty="0" smtClean="0"/>
              <a:t>Patents exclude others from profiting from an invention</a:t>
            </a:r>
          </a:p>
          <a:p>
            <a:pPr lvl="2" eaLnBrk="1" hangingPunct="1"/>
            <a:r>
              <a:rPr lang="en-US" dirty="0" smtClean="0"/>
              <a:t>Trademark ~ recognizable sign, expression</a:t>
            </a:r>
          </a:p>
          <a:p>
            <a:pPr lvl="2" eaLnBrk="1" hangingPunct="1"/>
            <a:r>
              <a:rPr lang="en-US" dirty="0" smtClean="0"/>
              <a:t>Copyright ~ creative works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 smtClean="0"/>
              <a:t>Many other property rights exist</a:t>
            </a:r>
          </a:p>
          <a:p>
            <a:pPr lvl="2" eaLnBrk="1" hangingPunct="1"/>
            <a:r>
              <a:rPr lang="en-US" dirty="0" smtClean="0"/>
              <a:t>Mostly formal (e.g., real property rights, permits, licenses)</a:t>
            </a:r>
          </a:p>
          <a:p>
            <a:pPr lvl="2" eaLnBrk="1" hangingPunct="1"/>
            <a:r>
              <a:rPr lang="en-US" dirty="0" smtClean="0"/>
              <a:t>Occasionally, informal</a:t>
            </a:r>
          </a:p>
          <a:p>
            <a:pPr lvl="2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9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Prozac gross profits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2281" r="2045" b="2640"/>
          <a:stretch/>
        </p:blipFill>
        <p:spPr bwMode="auto">
          <a:xfrm>
            <a:off x="1551691" y="1091706"/>
            <a:ext cx="4411287" cy="261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379597" y="224568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Approx. </a:t>
            </a:r>
            <a:r>
              <a:rPr lang="el-GR" dirty="0" smtClean="0"/>
              <a:t>π</a:t>
            </a:r>
            <a:r>
              <a:rPr lang="en-US" dirty="0" smtClean="0"/>
              <a:t> in billions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599" y="4261657"/>
            <a:ext cx="8229600" cy="16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/>
              <a:t>Eli Lilly &amp; Co.: 35 million Rx Prozac per year as of 2000</a:t>
            </a:r>
            <a:endParaRPr lang="en-US" sz="2400" kern="0" dirty="0"/>
          </a:p>
          <a:p>
            <a:pPr marL="342900" indent="-342900">
              <a:buFont typeface="Arial" charset="0"/>
              <a:buChar char="•"/>
            </a:pPr>
            <a:r>
              <a:rPr lang="en-US" sz="2400" i="1" kern="0" dirty="0" smtClean="0"/>
              <a:t>What happened @ t=2000?</a:t>
            </a:r>
          </a:p>
        </p:txBody>
      </p:sp>
    </p:spTree>
    <p:extLst>
      <p:ext uri="{BB962C8B-B14F-4D97-AF65-F5344CB8AC3E}">
        <p14:creationId xmlns:p14="http://schemas.microsoft.com/office/powerpoint/2010/main" val="32286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Prozac gross profits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2281" r="2045" b="2640"/>
          <a:stretch/>
        </p:blipFill>
        <p:spPr bwMode="auto">
          <a:xfrm>
            <a:off x="1551691" y="1091706"/>
            <a:ext cx="4411287" cy="261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379597" y="224568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Approx. </a:t>
            </a:r>
            <a:r>
              <a:rPr lang="el-GR" dirty="0" smtClean="0"/>
              <a:t>π</a:t>
            </a:r>
            <a:r>
              <a:rPr lang="en-US" dirty="0" smtClean="0"/>
              <a:t> in billions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599" y="4261657"/>
            <a:ext cx="8229600" cy="16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/>
              <a:t>Eli Lilly &amp; Co.: 35 million Rx Prozac per year as of 2000</a:t>
            </a:r>
            <a:endParaRPr lang="en-US" sz="2400" kern="0" dirty="0"/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/>
              <a:t>Barr Pharma. successfully challenges patent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kern="0" dirty="0" smtClean="0"/>
              <a:t>How much should managers care…?</a:t>
            </a:r>
          </a:p>
        </p:txBody>
      </p:sp>
    </p:spTree>
    <p:extLst>
      <p:ext uri="{BB962C8B-B14F-4D97-AF65-F5344CB8AC3E}">
        <p14:creationId xmlns:p14="http://schemas.microsoft.com/office/powerpoint/2010/main" val="1997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Prozac gross profits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2281" r="2045" b="2640"/>
          <a:stretch/>
        </p:blipFill>
        <p:spPr bwMode="auto">
          <a:xfrm>
            <a:off x="1551691" y="1091706"/>
            <a:ext cx="4411287" cy="261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379597" y="224568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Approx. </a:t>
            </a:r>
            <a:r>
              <a:rPr lang="el-GR" dirty="0" smtClean="0"/>
              <a:t>π</a:t>
            </a:r>
            <a:r>
              <a:rPr lang="en-US" dirty="0" smtClean="0"/>
              <a:t> in billions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599" y="4261657"/>
            <a:ext cx="8229600" cy="16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/>
              <a:t>Eli Lilly &amp; Co.: 35 million Rx Prozac per year as of 2000</a:t>
            </a:r>
            <a:endParaRPr lang="en-US" sz="2400" kern="0" dirty="0"/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/>
              <a:t>Barr Pharma. successfully challenges patent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/>
              <a:t>LLY stock drops $34 billion on the day court invalidates</a:t>
            </a:r>
          </a:p>
        </p:txBody>
      </p:sp>
    </p:spTree>
    <p:extLst>
      <p:ext uri="{BB962C8B-B14F-4D97-AF65-F5344CB8AC3E}">
        <p14:creationId xmlns:p14="http://schemas.microsoft.com/office/powerpoint/2010/main" val="1997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constraints on entry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There are others, so as a general categorization…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 on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/>
            <a:r>
              <a:rPr lang="en-US" sz="2400" dirty="0" smtClean="0"/>
              <a:t>Real constraints: laws of nature</a:t>
            </a:r>
          </a:p>
          <a:p>
            <a:pPr lvl="2"/>
            <a:r>
              <a:rPr lang="en-US" sz="2400" dirty="0" smtClean="0"/>
              <a:t>Scale economies</a:t>
            </a:r>
          </a:p>
          <a:p>
            <a:pPr lvl="2"/>
            <a:r>
              <a:rPr lang="en-US" sz="2400" dirty="0" smtClean="0"/>
              <a:t>Learning-by-doing</a:t>
            </a:r>
          </a:p>
          <a:p>
            <a:pPr lvl="2"/>
            <a:r>
              <a:rPr lang="en-US" sz="2400" dirty="0" smtClean="0"/>
              <a:t>Brand equity</a:t>
            </a:r>
          </a:p>
          <a:p>
            <a:pPr lvl="2"/>
            <a:r>
              <a:rPr lang="en-US" sz="2400" dirty="0" smtClean="0"/>
              <a:t>Relationships </a:t>
            </a:r>
          </a:p>
          <a:p>
            <a:pPr lvl="2"/>
            <a:r>
              <a:rPr lang="en-US" sz="2400" dirty="0" smtClean="0"/>
              <a:t>Network effects</a:t>
            </a:r>
          </a:p>
          <a:p>
            <a:pPr lvl="1"/>
            <a:r>
              <a:rPr lang="en-US" sz="2400" dirty="0" smtClean="0"/>
              <a:t>Artificial constraints: imposed by society</a:t>
            </a:r>
          </a:p>
          <a:p>
            <a:pPr lvl="2"/>
            <a:r>
              <a:rPr lang="en-US" sz="2400" dirty="0" smtClean="0"/>
              <a:t>Real property rights, e.g. mines</a:t>
            </a:r>
          </a:p>
          <a:p>
            <a:pPr lvl="2"/>
            <a:r>
              <a:rPr lang="en-US" sz="2400" dirty="0" smtClean="0"/>
              <a:t>Production/use rights, e.g. e.g. patents</a:t>
            </a:r>
          </a:p>
          <a:p>
            <a:pPr lvl="2"/>
            <a:r>
              <a:rPr lang="en-US" sz="2400" dirty="0" smtClean="0"/>
              <a:t>Licensing: liquor, taxi medallions, CPAs</a:t>
            </a:r>
          </a:p>
          <a:p>
            <a:pPr lvl="2"/>
            <a:r>
              <a:rPr lang="en-US" sz="2400" dirty="0" smtClean="0"/>
              <a:t>Contractual, e.g. exclusive and/or existing long-term</a:t>
            </a:r>
          </a:p>
        </p:txBody>
      </p:sp>
    </p:spTree>
    <p:extLst>
      <p:ext uri="{BB962C8B-B14F-4D97-AF65-F5344CB8AC3E}">
        <p14:creationId xmlns:p14="http://schemas.microsoft.com/office/powerpoint/2010/main" val="4427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Inter-industry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29522"/>
            <a:ext cx="8229600" cy="4174594"/>
          </a:xfrm>
        </p:spPr>
        <p:txBody>
          <a:bodyPr/>
          <a:lstStyle/>
          <a:p>
            <a:pPr lvl="1"/>
            <a:r>
              <a:rPr lang="en-US" sz="2400" dirty="0" smtClean="0"/>
              <a:t>Large variation in returns “across” (see, e.g. G-R [2014])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marL="0" lvl="1" indent="0" algn="ctr">
              <a:buNone/>
            </a:pPr>
            <a:r>
              <a:rPr lang="el-GR" sz="2400" i="1" dirty="0" smtClean="0"/>
              <a:t>π</a:t>
            </a:r>
            <a:r>
              <a:rPr lang="en-US" sz="2400" i="1" dirty="0" smtClean="0"/>
              <a:t> = f(buyer power, supplier power</a:t>
            </a:r>
            <a:r>
              <a:rPr lang="en-US" sz="2400" i="1" dirty="0"/>
              <a:t>, </a:t>
            </a:r>
            <a:r>
              <a:rPr lang="en-US" sz="2400" i="1" dirty="0" smtClean="0"/>
              <a:t>substitution patterns, </a:t>
            </a:r>
            <a:r>
              <a:rPr lang="en-US" sz="2400" i="1" dirty="0"/>
              <a:t>▪)</a:t>
            </a:r>
            <a:endParaRPr lang="en-US" sz="2400" i="1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All of this assumes barriers to entry/exit so that “excess” profits are not arbitraged away</a:t>
            </a:r>
          </a:p>
          <a:p>
            <a:pPr lvl="1"/>
            <a:endParaRPr lang="en-US" sz="2400" dirty="0"/>
          </a:p>
          <a:p>
            <a:pPr marL="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41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3228"/>
            <a:ext cx="8229600" cy="4770252"/>
          </a:xfrm>
        </p:spPr>
        <p:txBody>
          <a:bodyPr/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We now have a sense of </a:t>
            </a:r>
            <a:r>
              <a:rPr lang="en-US" sz="2400" i="1" dirty="0" smtClean="0"/>
              <a:t>across-industry </a:t>
            </a:r>
            <a:r>
              <a:rPr lang="el-GR" sz="2400" dirty="0" smtClean="0"/>
              <a:t>π</a:t>
            </a:r>
            <a:r>
              <a:rPr lang="en-US" sz="2400" dirty="0" smtClean="0"/>
              <a:t> differences—but almost no mention of </a:t>
            </a:r>
            <a:r>
              <a:rPr lang="en-US" sz="2400" i="1" dirty="0" smtClean="0"/>
              <a:t>within-industry </a:t>
            </a:r>
            <a:r>
              <a:rPr lang="en-US" sz="2400" dirty="0" smtClean="0"/>
              <a:t>differences so far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Next week</a:t>
            </a:r>
          </a:p>
          <a:p>
            <a:pPr lvl="2"/>
            <a:r>
              <a:rPr lang="en-US" sz="2400" dirty="0"/>
              <a:t>Even larger impact of </a:t>
            </a:r>
            <a:r>
              <a:rPr lang="el-GR" sz="2400" dirty="0"/>
              <a:t>π</a:t>
            </a:r>
            <a:r>
              <a:rPr lang="en-US" sz="2400" dirty="0"/>
              <a:t> differences</a:t>
            </a:r>
          </a:p>
          <a:p>
            <a:pPr lvl="2"/>
            <a:r>
              <a:rPr lang="en-US" sz="2400" dirty="0" smtClean="0"/>
              <a:t>Define “position”, isolate tradeoffs</a:t>
            </a:r>
          </a:p>
          <a:p>
            <a:pPr lvl="2"/>
            <a:r>
              <a:rPr lang="en-US" sz="2400" dirty="0" smtClean="0"/>
              <a:t>Very widely applicable, e.g. politics, etc.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Next: </a:t>
            </a:r>
            <a:r>
              <a:rPr lang="en-US" sz="2400" u="sng" dirty="0" smtClean="0"/>
              <a:t>Cola Wars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400" i="1" dirty="0" smtClean="0"/>
          </a:p>
          <a:p>
            <a:pPr lvl="1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93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industries are particularly profitable?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8087"/>
            <a:ext cx="8229600" cy="442539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the sake of example, measure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algn="ctr"/>
            <a:r>
              <a:rPr lang="en-US" i="1" dirty="0" smtClean="0"/>
              <a:t>Performance   </a:t>
            </a:r>
            <a:r>
              <a:rPr lang="el-GR" dirty="0" smtClean="0"/>
              <a:t>α</a:t>
            </a:r>
            <a:r>
              <a:rPr lang="en-US" dirty="0" smtClean="0"/>
              <a:t>  </a:t>
            </a:r>
            <a:r>
              <a:rPr lang="en-US" i="1" dirty="0" smtClean="0"/>
              <a:t> return on equity – cost of capital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Plot cumulative value from, e.g., 1994-2012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Result is considerable persistent dispersion across industries</a:t>
            </a:r>
            <a:endParaRPr lang="en-US" dirty="0"/>
          </a:p>
          <a:p>
            <a:pPr marL="5715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hitney\Documents\CHICAGO GSB\PPT-Large-Logo-with-Tag-Ne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695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Ghemawat</a:t>
            </a:r>
            <a:r>
              <a:rPr lang="en-US" dirty="0" smtClean="0"/>
              <a:t> &amp; </a:t>
            </a:r>
            <a:r>
              <a:rPr lang="en-US" dirty="0" err="1" smtClean="0"/>
              <a:t>Rivkin</a:t>
            </a:r>
            <a:r>
              <a:rPr lang="en-US" dirty="0" smtClean="0"/>
              <a:t> (2014)</a:t>
            </a:r>
            <a:endParaRPr lang="en-US" dirty="0"/>
          </a:p>
        </p:txBody>
      </p:sp>
      <p:pic>
        <p:nvPicPr>
          <p:cNvPr id="5" name="Content Placeholder 4" descr="ghemewat_rivkin_figur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0" b="-2350"/>
          <a:stretch>
            <a:fillRect/>
          </a:stretch>
        </p:blipFill>
        <p:spPr>
          <a:xfrm>
            <a:off x="457200" y="1011238"/>
            <a:ext cx="8229600" cy="4762500"/>
          </a:xfrm>
        </p:spPr>
      </p:pic>
    </p:spTree>
    <p:extLst>
      <p:ext uri="{BB962C8B-B14F-4D97-AF65-F5344CB8AC3E}">
        <p14:creationId xmlns:p14="http://schemas.microsoft.com/office/powerpoint/2010/main" val="11223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Across-industry analysis [1/3]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5874"/>
            <a:ext cx="8229600" cy="448760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Take a cross-sectional approach and ask today, 			     “Why </a:t>
            </a:r>
            <a:r>
              <a:rPr lang="en-US" dirty="0"/>
              <a:t>are some industries </a:t>
            </a:r>
            <a:r>
              <a:rPr lang="en-US" dirty="0" smtClean="0"/>
              <a:t>more </a:t>
            </a:r>
            <a:r>
              <a:rPr lang="en-US" dirty="0"/>
              <a:t>profitable than others</a:t>
            </a:r>
            <a:r>
              <a:rPr lang="en-US" dirty="0" smtClean="0"/>
              <a:t>?”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Two goals</a:t>
            </a:r>
          </a:p>
          <a:p>
            <a:pPr lvl="2"/>
            <a:r>
              <a:rPr lang="en-US" dirty="0" smtClean="0"/>
              <a:t>Exploit variation to build general intuition re: what shifts profits</a:t>
            </a:r>
          </a:p>
          <a:p>
            <a:pPr lvl="2"/>
            <a:r>
              <a:rPr lang="en-US" dirty="0" smtClean="0"/>
              <a:t>Provide a framework for “as if” entry opportunities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Porter’s </a:t>
            </a:r>
            <a:r>
              <a:rPr lang="en-US" i="1" dirty="0" smtClean="0"/>
              <a:t>Five Forces Framework</a:t>
            </a:r>
            <a:r>
              <a:rPr lang="en-US" dirty="0" smtClean="0"/>
              <a:t> maps “paleo-IO” to the question</a:t>
            </a:r>
          </a:p>
        </p:txBody>
      </p:sp>
    </p:spTree>
    <p:extLst>
      <p:ext uri="{BB962C8B-B14F-4D97-AF65-F5344CB8AC3E}">
        <p14:creationId xmlns:p14="http://schemas.microsoft.com/office/powerpoint/2010/main" val="26102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38730</TotalTime>
  <Words>2645</Words>
  <Application>Microsoft Office PowerPoint</Application>
  <PresentationFormat>On-screen Show (4:3)</PresentationFormat>
  <Paragraphs>615</Paragraphs>
  <Slides>70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Arial Unicode MS</vt:lpstr>
      <vt:lpstr>Calibri</vt:lpstr>
      <vt:lpstr>Symbol</vt:lpstr>
      <vt:lpstr>Times</vt:lpstr>
      <vt:lpstr>Wingdings</vt:lpstr>
      <vt:lpstr>Blank</vt:lpstr>
      <vt:lpstr>INDUSTRY ANALYSIS</vt:lpstr>
      <vt:lpstr>Agenda</vt:lpstr>
      <vt:lpstr>Week 1 Recap</vt:lpstr>
      <vt:lpstr>An economic approach to firm decision-making</vt:lpstr>
      <vt:lpstr>Case: Moneyball</vt:lpstr>
      <vt:lpstr>Motivation: Variation in    performance across industries</vt:lpstr>
      <vt:lpstr>Which industries are particularly profitable?</vt:lpstr>
      <vt:lpstr>From Ghemawat &amp; Rivkin (2014)</vt:lpstr>
      <vt:lpstr>Across-industry analysis [1/3]</vt:lpstr>
      <vt:lpstr>Across-industry analysis [2/3]</vt:lpstr>
      <vt:lpstr>Across-industry analysis [2/3]</vt:lpstr>
      <vt:lpstr>Across-industry analysis [2/3]</vt:lpstr>
      <vt:lpstr>Across-industry analysis [3/3]</vt:lpstr>
      <vt:lpstr>Across-industry analysis [3/3]</vt:lpstr>
      <vt:lpstr>Across-industry analysis [3/3]</vt:lpstr>
      <vt:lpstr>Across-industry analysis [3/3]</vt:lpstr>
      <vt:lpstr>Five Forces Framework</vt:lpstr>
      <vt:lpstr>Porter’s Five Forces</vt:lpstr>
      <vt:lpstr>Porter’s Five Forces</vt:lpstr>
      <vt:lpstr>Force 1</vt:lpstr>
      <vt:lpstr>Buyer power – high or low?</vt:lpstr>
      <vt:lpstr>Buyer power – high or low?</vt:lpstr>
      <vt:lpstr>Who’s the buyer? </vt:lpstr>
      <vt:lpstr>Buyer power – high or low?</vt:lpstr>
      <vt:lpstr>Buyer power – clearly high</vt:lpstr>
      <vt:lpstr>Buyer power considerations</vt:lpstr>
      <vt:lpstr>Buyer power considerations</vt:lpstr>
      <vt:lpstr>Force 2</vt:lpstr>
      <vt:lpstr>More quick examples: supplier power – high/low?</vt:lpstr>
      <vt:lpstr>Force 3</vt:lpstr>
      <vt:lpstr>Force 3</vt:lpstr>
      <vt:lpstr>Force 3</vt:lpstr>
      <vt:lpstr>Rivalry measures</vt:lpstr>
      <vt:lpstr>Rivalry measures</vt:lpstr>
      <vt:lpstr>Force 4 </vt:lpstr>
      <vt:lpstr>Force 4</vt:lpstr>
      <vt:lpstr>Force 4</vt:lpstr>
      <vt:lpstr>Defining and measuring competition</vt:lpstr>
      <vt:lpstr>A Booth approach1</vt:lpstr>
      <vt:lpstr>A Booth approach1</vt:lpstr>
      <vt:lpstr>A Booth approach1</vt:lpstr>
      <vt:lpstr>Intuition [1/2]</vt:lpstr>
      <vt:lpstr>Intuition [1/2]</vt:lpstr>
      <vt:lpstr>Intuition [2/2]</vt:lpstr>
      <vt:lpstr>Example: some consumer products</vt:lpstr>
      <vt:lpstr>Substitution to “outside” alternative</vt:lpstr>
      <vt:lpstr>Missing piece</vt:lpstr>
      <vt:lpstr>…Force 5</vt:lpstr>
      <vt:lpstr>…Force 5</vt:lpstr>
      <vt:lpstr>…Force 5</vt:lpstr>
      <vt:lpstr>Equilibrium</vt:lpstr>
      <vt:lpstr>Entry and exit</vt:lpstr>
      <vt:lpstr>Entry barriers</vt:lpstr>
      <vt:lpstr> I. Economies of scale</vt:lpstr>
      <vt:lpstr>Fixed costs and market structure</vt:lpstr>
      <vt:lpstr>Example: commercial aircraft  manuf.</vt:lpstr>
      <vt:lpstr>II. Learning-by-doing</vt:lpstr>
      <vt:lpstr>Example: search engines</vt:lpstr>
      <vt:lpstr>III. Branding</vt:lpstr>
      <vt:lpstr>Example: luxury sedans</vt:lpstr>
      <vt:lpstr>Exclusive rights to make/use/sell</vt:lpstr>
      <vt:lpstr>Example: Prozac gross profits</vt:lpstr>
      <vt:lpstr>Example: Prozac gross profits</vt:lpstr>
      <vt:lpstr>Example: Prozac gross profits</vt:lpstr>
      <vt:lpstr>General constraints on entry</vt:lpstr>
      <vt:lpstr>General constraints on entry</vt:lpstr>
      <vt:lpstr>Wrap-up</vt:lpstr>
      <vt:lpstr>Inter-industry analysis</vt:lpstr>
      <vt:lpstr>Next steps…</vt:lpstr>
      <vt:lpstr>PowerPoint Presentation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Wollmann, Thomas</cp:lastModifiedBy>
  <cp:revision>1484</cp:revision>
  <cp:lastPrinted>2019-10-02T23:00:22Z</cp:lastPrinted>
  <dcterms:created xsi:type="dcterms:W3CDTF">2003-03-03T21:10:07Z</dcterms:created>
  <dcterms:modified xsi:type="dcterms:W3CDTF">2020-10-01T15:08:15Z</dcterms:modified>
</cp:coreProperties>
</file>