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50" r:id="rId2"/>
    <p:sldId id="432" r:id="rId3"/>
    <p:sldId id="444" r:id="rId4"/>
    <p:sldId id="447" r:id="rId5"/>
    <p:sldId id="454" r:id="rId6"/>
    <p:sldId id="488" r:id="rId7"/>
    <p:sldId id="476" r:id="rId8"/>
    <p:sldId id="490" r:id="rId9"/>
    <p:sldId id="491" r:id="rId10"/>
    <p:sldId id="461" r:id="rId11"/>
    <p:sldId id="477" r:id="rId12"/>
    <p:sldId id="492" r:id="rId13"/>
    <p:sldId id="493" r:id="rId14"/>
    <p:sldId id="494" r:id="rId15"/>
    <p:sldId id="495" r:id="rId16"/>
    <p:sldId id="498" r:id="rId17"/>
    <p:sldId id="499" r:id="rId18"/>
    <p:sldId id="497" r:id="rId19"/>
    <p:sldId id="500" r:id="rId20"/>
    <p:sldId id="501" r:id="rId21"/>
    <p:sldId id="503" r:id="rId22"/>
    <p:sldId id="502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00"/>
    <a:srgbClr val="001E85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2975" autoAdjust="0"/>
  </p:normalViewPr>
  <p:slideViewPr>
    <p:cSldViewPr snapToGrid="0">
      <p:cViewPr varScale="1">
        <p:scale>
          <a:sx n="183" d="100"/>
          <a:sy n="183" d="100"/>
        </p:scale>
        <p:origin x="234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26FC8CC2-9FFB-4D10-97ED-D69A22ABEB80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E1BD1805-5B54-4CA2-A350-B047C340289F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26FC8CC2-9FFB-4D10-97ED-D69A22ABEB80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62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JVCNNCf7Q0" TargetMode="External"/><Relationship Id="rId2" Type="http://schemas.openxmlformats.org/officeDocument/2006/relationships/hyperlink" Target="https://www.youtube.com/watch?v=G1v_UHTc_5I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Q1jSrPvD1S8?t=1m55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v7YTGdC0_8" TargetMode="External"/><Relationship Id="rId2" Type="http://schemas.openxmlformats.org/officeDocument/2006/relationships/hyperlink" Target="https://youtu.be/RxgH5QNuGAA?t=43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P7M7A34b6R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CASE:</a:t>
            </a:r>
            <a:br>
              <a:rPr lang="en-US" dirty="0" smtClean="0"/>
            </a:br>
            <a:r>
              <a:rPr lang="en-US" dirty="0" smtClean="0"/>
              <a:t>AIRBORNE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Thomas Wollmann</a:t>
            </a:r>
          </a:p>
          <a:p>
            <a:pPr eaLnBrk="1" hangingPunct="1"/>
            <a:r>
              <a:rPr lang="en-US" dirty="0"/>
              <a:t>thomas.wollmann@chicagobooth.edu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0588" y="0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Copyright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5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Womp</a:t>
            </a:r>
            <a:r>
              <a:rPr lang="en-US" dirty="0" smtClean="0"/>
              <a:t> </a:t>
            </a:r>
            <a:r>
              <a:rPr lang="en-US" dirty="0" err="1" smtClean="0"/>
              <a:t>womp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http://www.austrianaviation.net/fileadmin/news_import/DHL_Unfall_BTS_C_Maros_Mar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25512"/>
            <a:ext cx="7724978" cy="47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“Failure to deliver.”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FF0000"/>
                </a:solidFill>
              </a:rPr>
              <a:t>Combined entity lost &gt; </a:t>
            </a:r>
            <a:r>
              <a:rPr lang="en-US" sz="2000" b="1" i="1" dirty="0">
                <a:solidFill>
                  <a:srgbClr val="FF0000"/>
                </a:solidFill>
              </a:rPr>
              <a:t>$10B over ten years! 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Nov. 2008—DHL announces it’s leaving domestic U.S. market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“Failure to deliver.”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FF0000"/>
                </a:solidFill>
              </a:rPr>
              <a:t>Combined entity lost &gt; </a:t>
            </a:r>
            <a:r>
              <a:rPr lang="en-US" sz="2000" b="1" i="1" dirty="0">
                <a:solidFill>
                  <a:srgbClr val="FF0000"/>
                </a:solidFill>
              </a:rPr>
              <a:t>$10B over ten years! 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Nov. 2008—DHL announces it’s leaving domestic U.S. market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Why’d they buy? Overconfidence after European </a:t>
            </a:r>
            <a:r>
              <a:rPr lang="en-US" sz="2000" i="1" dirty="0" smtClean="0"/>
              <a:t>experience?</a:t>
            </a:r>
            <a:endParaRPr lang="en-US" sz="2000" i="1" dirty="0"/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/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/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“Failure to deliver.”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FF0000"/>
                </a:solidFill>
              </a:rPr>
              <a:t>Combined entity lost &gt; </a:t>
            </a:r>
            <a:r>
              <a:rPr lang="en-US" sz="2000" b="1" i="1" dirty="0">
                <a:solidFill>
                  <a:srgbClr val="FF0000"/>
                </a:solidFill>
              </a:rPr>
              <a:t>$10B over ten years! 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Nov. 2008—DHL announces it’s leaving domestic U.S. market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smtClean="0"/>
              <a:t>Why’d they buy? Overconfidence after European experience?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/>
          </a:p>
          <a:p>
            <a:pPr lvl="1" eaLnBrk="1" hangingPunct="1">
              <a:lnSpc>
                <a:spcPct val="80000"/>
              </a:lnSpc>
            </a:pPr>
            <a:endParaRPr lang="en-US" sz="2000" b="1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 smtClean="0"/>
              <a:t>Update </a:t>
            </a:r>
            <a:r>
              <a:rPr lang="en-US" sz="2000" b="1" i="1" dirty="0"/>
              <a:t>to update: re-enters US Aug. 2016 re: </a:t>
            </a:r>
            <a:r>
              <a:rPr lang="en-US" sz="2000" b="1" i="1" dirty="0" smtClean="0"/>
              <a:t>e-commerce…?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CASE:</a:t>
            </a:r>
            <a:br>
              <a:rPr lang="en-US" dirty="0" smtClean="0"/>
            </a:br>
            <a:r>
              <a:rPr lang="en-US" dirty="0" smtClean="0"/>
              <a:t>ENTERPRISE RENT-A-CAR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Thomas Wollmann</a:t>
            </a:r>
          </a:p>
          <a:p>
            <a:pPr eaLnBrk="1" hangingPunct="1"/>
            <a:r>
              <a:rPr lang="en-US" dirty="0"/>
              <a:t>thomas.wollmann@chicagobooth.edu</a:t>
            </a:r>
          </a:p>
        </p:txBody>
      </p:sp>
    </p:spTree>
    <p:extLst>
      <p:ext uri="{BB962C8B-B14F-4D97-AF65-F5344CB8AC3E}">
        <p14:creationId xmlns:p14="http://schemas.microsoft.com/office/powerpoint/2010/main" val="4289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positioning decision</a:t>
            </a:r>
            <a:endParaRPr lang="en-US" dirty="0"/>
          </a:p>
        </p:txBody>
      </p:sp>
      <p:pic>
        <p:nvPicPr>
          <p:cNvPr id="3074" name="Picture 2" descr="Image result for enterpris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4" b="29192"/>
          <a:stretch/>
        </p:blipFill>
        <p:spPr bwMode="auto">
          <a:xfrm>
            <a:off x="143691" y="2027037"/>
            <a:ext cx="7158900" cy="20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 Enterprise’s competitive advantage “sustainable”?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Enterprise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8199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0882"/>
            <a:ext cx="8229600" cy="4592598"/>
          </a:xfrm>
        </p:spPr>
        <p:txBody>
          <a:bodyPr/>
          <a:lstStyle/>
          <a:p>
            <a:pPr lvl="1"/>
            <a:r>
              <a:rPr lang="en-US" i="1" dirty="0" smtClean="0"/>
              <a:t>Targets of ads?</a:t>
            </a:r>
          </a:p>
          <a:p>
            <a:pPr lvl="1"/>
            <a:endParaRPr lang="en-US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28667" r="48712" b="51333"/>
          <a:stretch/>
        </p:blipFill>
        <p:spPr bwMode="auto">
          <a:xfrm>
            <a:off x="652674" y="1887238"/>
            <a:ext cx="38903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48364" r="48712" b="31817"/>
          <a:stretch/>
        </p:blipFill>
        <p:spPr bwMode="auto">
          <a:xfrm>
            <a:off x="652674" y="3888858"/>
            <a:ext cx="392604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Competitors </a:t>
            </a:r>
            <a:r>
              <a:rPr lang="en-US" b="1" dirty="0" smtClean="0"/>
              <a:t>enter “locally”</a:t>
            </a:r>
          </a:p>
          <a:p>
            <a:pPr lvl="2"/>
            <a:r>
              <a:rPr lang="en-US" dirty="0" smtClean="0"/>
              <a:t>Hertz “Local Edition” started in 1996, now 2300 offices</a:t>
            </a:r>
          </a:p>
          <a:p>
            <a:pPr lvl="2"/>
            <a:r>
              <a:rPr lang="en-US" dirty="0" smtClean="0"/>
              <a:t>Avis/Budget will pick you up at the repair </a:t>
            </a:r>
            <a:r>
              <a:rPr lang="en-US" dirty="0" smtClean="0"/>
              <a:t>shop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Yet, Enterprise maintained advantage</a:t>
            </a:r>
            <a:endParaRPr lang="en-US" b="1" dirty="0"/>
          </a:p>
          <a:p>
            <a:pPr lvl="2"/>
            <a:r>
              <a:rPr lang="en-US" i="1" dirty="0"/>
              <a:t>Rivals found it hard to duplicate business model</a:t>
            </a:r>
          </a:p>
          <a:p>
            <a:pPr lvl="2"/>
            <a:r>
              <a:rPr lang="en-US" dirty="0" smtClean="0"/>
              <a:t>Consistently named </a:t>
            </a:r>
            <a:r>
              <a:rPr lang="en-US" dirty="0"/>
              <a:t>one of best companies to launch a career </a:t>
            </a:r>
            <a:r>
              <a:rPr lang="en-US" dirty="0" smtClean="0"/>
              <a:t>with by </a:t>
            </a:r>
            <a:r>
              <a:rPr lang="en-US" u="sng" dirty="0"/>
              <a:t>BusinessWeek</a:t>
            </a:r>
          </a:p>
          <a:p>
            <a:pPr lvl="2"/>
            <a:r>
              <a:rPr lang="en-US" dirty="0"/>
              <a:t>Highest in J.D. Power customer satisfaction for airport rentals in 9 of 11 years from 2003 to </a:t>
            </a:r>
            <a:r>
              <a:rPr lang="en-US" dirty="0" smtClean="0"/>
              <a:t>2014</a:t>
            </a:r>
          </a:p>
          <a:p>
            <a:pPr lvl="2"/>
            <a:r>
              <a:rPr lang="en-US" dirty="0" smtClean="0"/>
              <a:t>Grew to $5.6B </a:t>
            </a:r>
            <a:r>
              <a:rPr lang="en-US" dirty="0"/>
              <a:t>in FY 2000, $19B in FY </a:t>
            </a:r>
            <a:r>
              <a:rPr lang="en-US" dirty="0" smtClean="0"/>
              <a:t>2015</a:t>
            </a:r>
          </a:p>
          <a:p>
            <a:pPr lvl="2"/>
            <a:r>
              <a:rPr lang="en-US" dirty="0" smtClean="0"/>
              <a:t>Note: All </a:t>
            </a:r>
            <a:r>
              <a:rPr lang="en-US" dirty="0"/>
              <a:t>as of 2016 (i.e., </a:t>
            </a:r>
            <a:r>
              <a:rPr lang="en-US" dirty="0" smtClean="0"/>
              <a:t>ignores ridesharing </a:t>
            </a:r>
            <a:r>
              <a:rPr lang="en-US" dirty="0"/>
              <a:t>complications)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5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/>
          <a:lstStyle/>
          <a:p>
            <a:r>
              <a:rPr lang="en-US" dirty="0" smtClean="0"/>
              <a:t>Competitive advantage?</a:t>
            </a:r>
            <a:endParaRPr lang="en-US" dirty="0"/>
          </a:p>
        </p:txBody>
      </p:sp>
      <p:pic>
        <p:nvPicPr>
          <p:cNvPr id="2052" name="Picture 4" descr="Image result for &quot;airborne expres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442611"/>
            <a:ext cx="45815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0860"/>
            <a:ext cx="8229600" cy="4871226"/>
          </a:xfrm>
        </p:spPr>
        <p:txBody>
          <a:bodyPr/>
          <a:lstStyle/>
          <a:p>
            <a:pPr lvl="1"/>
            <a:r>
              <a:rPr lang="en-US" dirty="0" smtClean="0"/>
              <a:t>Avoiding competition can trump locating near demand         (e.g., Enterprise enters where most customers aren’t)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Firms should choose operational decisions that complement/reinforce main strategic position                        (e.g., Airborne doesn’t advertise, have retail </a:t>
            </a:r>
            <a:r>
              <a:rPr lang="en-US" dirty="0" err="1" smtClean="0"/>
              <a:t>loc’s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Enhance profitability today</a:t>
            </a:r>
          </a:p>
          <a:p>
            <a:pPr lvl="2"/>
            <a:r>
              <a:rPr lang="en-US" dirty="0" smtClean="0"/>
              <a:t>Future?</a:t>
            </a:r>
            <a:endParaRPr lang="en-US" dirty="0" smtClean="0"/>
          </a:p>
          <a:p>
            <a:pPr lvl="3"/>
            <a:r>
              <a:rPr lang="en-US" dirty="0" smtClean="0"/>
              <a:t>Downside: they naturally make the business less agile</a:t>
            </a:r>
          </a:p>
          <a:p>
            <a:pPr lvl="3"/>
            <a:r>
              <a:rPr lang="en-US" dirty="0" smtClean="0"/>
              <a:t>Upside: they make the position tougher to imitate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Next week: the boundaries of the firm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hitney\Documents\CHICAGO GSB\PPT-Large-Logo-with-Tag-N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6950"/>
            <a:ext cx="8229600" cy="22733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5077047"/>
            <a:ext cx="9144000" cy="1780954"/>
          </a:xfrm>
          <a:prstGeom prst="rect">
            <a:avLst/>
          </a:prstGeom>
          <a:solidFill>
            <a:srgbClr val="6E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operational decisions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Relationships with service managers and customers         </a:t>
            </a:r>
            <a:r>
              <a:rPr lang="en-US" i="1" strike="sngStrike" dirty="0" smtClean="0"/>
              <a:t>“Boyfriend.” </a:t>
            </a:r>
            <a:r>
              <a:rPr lang="en-US" i="1" strike="sngStrike" dirty="0" smtClean="0">
                <a:hlinkClick r:id="rId2"/>
              </a:rPr>
              <a:t>https</a:t>
            </a:r>
            <a:r>
              <a:rPr lang="en-US" i="1" strike="sngStrike" dirty="0">
                <a:hlinkClick r:id="rId2"/>
              </a:rPr>
              <a:t>://</a:t>
            </a:r>
            <a:r>
              <a:rPr lang="en-US" i="1" strike="sngStrike" dirty="0" smtClean="0">
                <a:hlinkClick r:id="rId2"/>
              </a:rPr>
              <a:t>www.youtube.com/watch?v=G1v_UHTc_5I</a:t>
            </a:r>
            <a:r>
              <a:rPr lang="en-US" i="1" strike="sngStrike" dirty="0"/>
              <a:t> </a:t>
            </a:r>
            <a:r>
              <a:rPr lang="en-US" i="1" dirty="0" smtClean="0"/>
              <a:t>Updated for digital! </a:t>
            </a: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youtu.be/QJVCNNCf7Q0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Empowerment = </a:t>
            </a:r>
            <a:r>
              <a:rPr lang="en-US" i="1" dirty="0" smtClean="0">
                <a:hlinkClick r:id="rId4"/>
              </a:rPr>
              <a:t>https</a:t>
            </a:r>
            <a:r>
              <a:rPr lang="en-US" i="1" dirty="0">
                <a:hlinkClick r:id="rId4"/>
              </a:rPr>
              <a:t>://</a:t>
            </a:r>
            <a:r>
              <a:rPr lang="en-US" i="1" dirty="0" smtClean="0">
                <a:hlinkClick r:id="rId4"/>
              </a:rPr>
              <a:t>youtu.be/Q1jSrPvD1S8?t=1m55s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2455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Airborne Express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3453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Purple</a:t>
            </a:r>
            <a:r>
              <a:rPr lang="en-US" dirty="0" smtClean="0"/>
              <a:t> makes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Re-brands, builds, and/or acquires range of services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FedEx </a:t>
            </a:r>
            <a:r>
              <a:rPr lang="en-US" dirty="0"/>
              <a:t>Express</a:t>
            </a:r>
          </a:p>
          <a:p>
            <a:pPr lvl="2"/>
            <a:r>
              <a:rPr lang="en-US" dirty="0"/>
              <a:t>FedEx </a:t>
            </a:r>
            <a:r>
              <a:rPr lang="en-US" dirty="0" smtClean="0"/>
              <a:t>Ground </a:t>
            </a:r>
          </a:p>
          <a:p>
            <a:pPr lvl="2"/>
            <a:r>
              <a:rPr lang="en-US" dirty="0" smtClean="0"/>
              <a:t>FedEx </a:t>
            </a:r>
            <a:r>
              <a:rPr lang="en-US" dirty="0"/>
              <a:t>Freight</a:t>
            </a:r>
          </a:p>
          <a:p>
            <a:pPr lvl="2"/>
            <a:r>
              <a:rPr lang="en-US" dirty="0"/>
              <a:t>FedEx Custom Critical</a:t>
            </a:r>
          </a:p>
          <a:p>
            <a:pPr lvl="2"/>
            <a:r>
              <a:rPr lang="en-US" dirty="0"/>
              <a:t>FedEx </a:t>
            </a:r>
            <a:r>
              <a:rPr lang="en-US" dirty="0" smtClean="0"/>
              <a:t>Services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Brown</a:t>
            </a:r>
            <a:r>
              <a:rPr lang="en-US" dirty="0" smtClean="0"/>
              <a:t> makes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Addresses the strike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youtu.be/RxgH5QNuGAA?t=43s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Known as “slow”…</a:t>
            </a:r>
          </a:p>
          <a:p>
            <a:pPr lvl="1"/>
            <a:r>
              <a:rPr lang="en-US" dirty="0" smtClean="0"/>
              <a:t>Goes beyond “overnight”—uses fleet to guarantee early</a:t>
            </a:r>
          </a:p>
          <a:p>
            <a:pPr lvl="1"/>
            <a:r>
              <a:rPr lang="en-US" dirty="0" smtClean="0"/>
              <a:t>Massive advertising campaign ~18 mos. post-case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www.youtube.com/watch?v=Tv7YTGdC0_8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Known as “simple”…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Fedex</a:t>
            </a:r>
            <a:r>
              <a:rPr lang="en-US" dirty="0" smtClean="0"/>
              <a:t>, it expands to supply chain management</a:t>
            </a:r>
          </a:p>
          <a:p>
            <a:pPr lvl="1"/>
            <a:r>
              <a:rPr lang="en-US" dirty="0" smtClean="0"/>
              <a:t>“Consultants,” part of another big campaign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www.youtube.com/watch?v=P7M7A34b6Rw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Airborne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ABF </a:t>
            </a:r>
            <a:r>
              <a:rPr lang="en-US" sz="2000" dirty="0"/>
              <a:t>net income grew from $27M in 1996 to $137M in 1998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Enters Fortune 500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Yet, 2000+ </a:t>
            </a:r>
            <a:r>
              <a:rPr lang="en-US" sz="2000" dirty="0"/>
              <a:t>saw dramatic worsening of situation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FedEx </a:t>
            </a:r>
            <a:r>
              <a:rPr lang="en-US" sz="2000" dirty="0"/>
              <a:t>and UPS cherry-picked ABF short haul business   </a:t>
            </a:r>
            <a:r>
              <a:rPr lang="en-US" sz="2000" dirty="0" smtClean="0"/>
              <a:t>          through </a:t>
            </a:r>
            <a:r>
              <a:rPr lang="en-US" sz="2000" dirty="0"/>
              <a:t>distance-based </a:t>
            </a:r>
            <a:r>
              <a:rPr lang="en-US" sz="2000" dirty="0" smtClean="0"/>
              <a:t>pricing (ouch!)</a:t>
            </a:r>
          </a:p>
          <a:p>
            <a:pPr lvl="1" eaLnBrk="1" hangingPunct="1">
              <a:lnSpc>
                <a:spcPct val="80000"/>
              </a:lnSpc>
            </a:pPr>
            <a:endParaRPr 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ABF net income: $92MM in 1999</a:t>
            </a:r>
            <a:r>
              <a:rPr lang="en-US" sz="2000" dirty="0"/>
              <a:t>, $28M in 2000, -$20M in </a:t>
            </a:r>
            <a:r>
              <a:rPr lang="en-US" sz="2000" dirty="0" smtClean="0"/>
              <a:t>2001</a:t>
            </a:r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i="1" dirty="0" smtClean="0"/>
          </a:p>
          <a:p>
            <a:pPr lvl="1" eaLnBrk="1" hangingPunct="1">
              <a:lnSpc>
                <a:spcPct val="80000"/>
              </a:lnSpc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2837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Subsequent events.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Did they take our advice?</a:t>
            </a:r>
            <a:endParaRPr lang="en-US" sz="20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Subsequent events. 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Partly merged into DHL in 2003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Launched </a:t>
            </a:r>
            <a:r>
              <a:rPr lang="en-US" sz="2000" dirty="0"/>
              <a:t>full suite of products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Subsequent events. 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How did this turn out? </a:t>
            </a:r>
            <a:endParaRPr lang="en-US" sz="20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24903</TotalTime>
  <Words>540</Words>
  <Application>Microsoft Office PowerPoint</Application>
  <PresentationFormat>On-screen Show (4:3)</PresentationFormat>
  <Paragraphs>183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Times</vt:lpstr>
      <vt:lpstr>Wingdings</vt:lpstr>
      <vt:lpstr>Blank</vt:lpstr>
      <vt:lpstr>WEEK 3 CASE: AIRBORNE EXPRESS</vt:lpstr>
      <vt:lpstr>Competitive advantage?</vt:lpstr>
      <vt:lpstr>Airborne Express</vt:lpstr>
      <vt:lpstr>Purple makes moves</vt:lpstr>
      <vt:lpstr>Brown makes moves</vt:lpstr>
      <vt:lpstr>Airborne performance</vt:lpstr>
      <vt:lpstr>Subsequent events. </vt:lpstr>
      <vt:lpstr>Subsequent events. </vt:lpstr>
      <vt:lpstr>Subsequent events. </vt:lpstr>
      <vt:lpstr>Womp womp.</vt:lpstr>
      <vt:lpstr>“Failure to deliver.”</vt:lpstr>
      <vt:lpstr>“Failure to deliver.”</vt:lpstr>
      <vt:lpstr>“Failure to deliver.”</vt:lpstr>
      <vt:lpstr>WEEK 4 CASE: ENTERPRISE RENT-A-CAR</vt:lpstr>
      <vt:lpstr>Key positioning decision</vt:lpstr>
      <vt:lpstr>Barriers?</vt:lpstr>
      <vt:lpstr>Enterprise</vt:lpstr>
      <vt:lpstr>Example</vt:lpstr>
      <vt:lpstr>What happened? </vt:lpstr>
      <vt:lpstr>Takeaways</vt:lpstr>
      <vt:lpstr>PowerPoint Presentation</vt:lpstr>
      <vt:lpstr>Complementary operational decisions [2/2]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1155</cp:revision>
  <cp:lastPrinted>2017-04-10T21:28:55Z</cp:lastPrinted>
  <dcterms:created xsi:type="dcterms:W3CDTF">2003-03-03T21:10:07Z</dcterms:created>
  <dcterms:modified xsi:type="dcterms:W3CDTF">2020-10-07T22:49:40Z</dcterms:modified>
</cp:coreProperties>
</file>