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55"/>
  </p:notesMasterIdLst>
  <p:handoutMasterIdLst>
    <p:handoutMasterId r:id="rId56"/>
  </p:handoutMasterIdLst>
  <p:sldIdLst>
    <p:sldId id="411" r:id="rId2"/>
    <p:sldId id="664" r:id="rId3"/>
    <p:sldId id="446" r:id="rId4"/>
    <p:sldId id="587" r:id="rId5"/>
    <p:sldId id="540" r:id="rId6"/>
    <p:sldId id="442" r:id="rId7"/>
    <p:sldId id="453" r:id="rId8"/>
    <p:sldId id="637" r:id="rId9"/>
    <p:sldId id="596" r:id="rId10"/>
    <p:sldId id="593" r:id="rId11"/>
    <p:sldId id="598" r:id="rId12"/>
    <p:sldId id="638" r:id="rId13"/>
    <p:sldId id="602" r:id="rId14"/>
    <p:sldId id="665" r:id="rId15"/>
    <p:sldId id="652" r:id="rId16"/>
    <p:sldId id="630" r:id="rId17"/>
    <p:sldId id="650" r:id="rId18"/>
    <p:sldId id="668" r:id="rId19"/>
    <p:sldId id="666" r:id="rId20"/>
    <p:sldId id="603" r:id="rId21"/>
    <p:sldId id="644" r:id="rId22"/>
    <p:sldId id="620" r:id="rId23"/>
    <p:sldId id="612" r:id="rId24"/>
    <p:sldId id="609" r:id="rId25"/>
    <p:sldId id="613" r:id="rId26"/>
    <p:sldId id="641" r:id="rId27"/>
    <p:sldId id="618" r:id="rId28"/>
    <p:sldId id="576" r:id="rId29"/>
    <p:sldId id="531" r:id="rId30"/>
    <p:sldId id="585" r:id="rId31"/>
    <p:sldId id="580" r:id="rId32"/>
    <p:sldId id="642" r:id="rId33"/>
    <p:sldId id="623" r:id="rId34"/>
    <p:sldId id="625" r:id="rId35"/>
    <p:sldId id="624" r:id="rId36"/>
    <p:sldId id="577" r:id="rId37"/>
    <p:sldId id="575" r:id="rId38"/>
    <p:sldId id="643" r:id="rId39"/>
    <p:sldId id="581" r:id="rId40"/>
    <p:sldId id="621" r:id="rId41"/>
    <p:sldId id="614" r:id="rId42"/>
    <p:sldId id="636" r:id="rId43"/>
    <p:sldId id="653" r:id="rId44"/>
    <p:sldId id="654" r:id="rId45"/>
    <p:sldId id="655" r:id="rId46"/>
    <p:sldId id="656" r:id="rId47"/>
    <p:sldId id="657" r:id="rId48"/>
    <p:sldId id="658" r:id="rId49"/>
    <p:sldId id="659" r:id="rId50"/>
    <p:sldId id="660" r:id="rId51"/>
    <p:sldId id="661" r:id="rId52"/>
    <p:sldId id="663" r:id="rId53"/>
    <p:sldId id="669" r:id="rId54"/>
  </p:sldIdLst>
  <p:sldSz cx="9144000" cy="6858000" type="screen4x3"/>
  <p:notesSz cx="7010400" cy="9296400"/>
  <p:defaultTextStyle>
    <a:defPPr>
      <a:defRPr lang="en-US"/>
    </a:defPPr>
    <a:lvl1pPr algn="l" rtl="0" eaLnBrk="0" fontAlgn="base" hangingPunct="0">
      <a:spcBef>
        <a:spcPct val="30000"/>
      </a:spcBef>
      <a:spcAft>
        <a:spcPct val="0"/>
      </a:spcAft>
      <a:buChar char="•"/>
      <a:defRPr sz="1400" kern="1200">
        <a:solidFill>
          <a:schemeClr val="tx1"/>
        </a:solidFill>
        <a:latin typeface="Arial Unicode MS" pitchFamily="34" charset="-128"/>
        <a:ea typeface="+mn-ea"/>
        <a:cs typeface="+mn-cs"/>
      </a:defRPr>
    </a:lvl1pPr>
    <a:lvl2pPr marL="457200" algn="l" rtl="0" eaLnBrk="0" fontAlgn="base" hangingPunct="0">
      <a:spcBef>
        <a:spcPct val="30000"/>
      </a:spcBef>
      <a:spcAft>
        <a:spcPct val="0"/>
      </a:spcAft>
      <a:buChar char="•"/>
      <a:defRPr sz="1400" kern="1200">
        <a:solidFill>
          <a:schemeClr val="tx1"/>
        </a:solidFill>
        <a:latin typeface="Arial Unicode MS" pitchFamily="34" charset="-128"/>
        <a:ea typeface="+mn-ea"/>
        <a:cs typeface="+mn-cs"/>
      </a:defRPr>
    </a:lvl2pPr>
    <a:lvl3pPr marL="914400" algn="l" rtl="0" eaLnBrk="0" fontAlgn="base" hangingPunct="0">
      <a:spcBef>
        <a:spcPct val="30000"/>
      </a:spcBef>
      <a:spcAft>
        <a:spcPct val="0"/>
      </a:spcAft>
      <a:buChar char="•"/>
      <a:defRPr sz="1400" kern="1200">
        <a:solidFill>
          <a:schemeClr val="tx1"/>
        </a:solidFill>
        <a:latin typeface="Arial Unicode MS" pitchFamily="34" charset="-128"/>
        <a:ea typeface="+mn-ea"/>
        <a:cs typeface="+mn-cs"/>
      </a:defRPr>
    </a:lvl3pPr>
    <a:lvl4pPr marL="1371600" algn="l" rtl="0" eaLnBrk="0" fontAlgn="base" hangingPunct="0">
      <a:spcBef>
        <a:spcPct val="30000"/>
      </a:spcBef>
      <a:spcAft>
        <a:spcPct val="0"/>
      </a:spcAft>
      <a:buChar char="•"/>
      <a:defRPr sz="1400" kern="1200">
        <a:solidFill>
          <a:schemeClr val="tx1"/>
        </a:solidFill>
        <a:latin typeface="Arial Unicode MS" pitchFamily="34" charset="-128"/>
        <a:ea typeface="+mn-ea"/>
        <a:cs typeface="+mn-cs"/>
      </a:defRPr>
    </a:lvl4pPr>
    <a:lvl5pPr marL="1828800" algn="l" rtl="0" eaLnBrk="0" fontAlgn="base" hangingPunct="0">
      <a:spcBef>
        <a:spcPct val="30000"/>
      </a:spcBef>
      <a:spcAft>
        <a:spcPct val="0"/>
      </a:spcAft>
      <a:buChar char="•"/>
      <a:defRPr sz="1400" kern="1200">
        <a:solidFill>
          <a:schemeClr val="tx1"/>
        </a:solidFill>
        <a:latin typeface="Arial Unicode MS" pitchFamily="34" charset="-128"/>
        <a:ea typeface="+mn-ea"/>
        <a:cs typeface="+mn-cs"/>
      </a:defRPr>
    </a:lvl5pPr>
    <a:lvl6pPr marL="2286000" algn="l" defTabSz="914400" rtl="0" eaLnBrk="1" latinLnBrk="0" hangingPunct="1">
      <a:defRPr sz="1400" kern="1200">
        <a:solidFill>
          <a:schemeClr val="tx1"/>
        </a:solidFill>
        <a:latin typeface="Arial Unicode MS" pitchFamily="34" charset="-128"/>
        <a:ea typeface="+mn-ea"/>
        <a:cs typeface="+mn-cs"/>
      </a:defRPr>
    </a:lvl6pPr>
    <a:lvl7pPr marL="2743200" algn="l" defTabSz="914400" rtl="0" eaLnBrk="1" latinLnBrk="0" hangingPunct="1">
      <a:defRPr sz="1400" kern="1200">
        <a:solidFill>
          <a:schemeClr val="tx1"/>
        </a:solidFill>
        <a:latin typeface="Arial Unicode MS" pitchFamily="34" charset="-128"/>
        <a:ea typeface="+mn-ea"/>
        <a:cs typeface="+mn-cs"/>
      </a:defRPr>
    </a:lvl7pPr>
    <a:lvl8pPr marL="3200400" algn="l" defTabSz="914400" rtl="0" eaLnBrk="1" latinLnBrk="0" hangingPunct="1">
      <a:defRPr sz="1400" kern="1200">
        <a:solidFill>
          <a:schemeClr val="tx1"/>
        </a:solidFill>
        <a:latin typeface="Arial Unicode MS" pitchFamily="34" charset="-128"/>
        <a:ea typeface="+mn-ea"/>
        <a:cs typeface="+mn-cs"/>
      </a:defRPr>
    </a:lvl8pPr>
    <a:lvl9pPr marL="3657600" algn="l" defTabSz="914400" rtl="0" eaLnBrk="1" latinLnBrk="0" hangingPunct="1">
      <a:defRPr sz="1400" kern="1200">
        <a:solidFill>
          <a:schemeClr val="tx1"/>
        </a:solidFill>
        <a:latin typeface="Arial Unicode MS" pitchFamily="34" charset="-128"/>
        <a:ea typeface="+mn-ea"/>
        <a:cs typeface="+mn-cs"/>
      </a:defRPr>
    </a:lvl9pPr>
  </p:defaultTextStyle>
  <p:extLst>
    <p:ext uri="{EFAFB233-063F-42B5-8137-9DF3F51BA10A}">
      <p15:sldGuideLst xmlns:p15="http://schemas.microsoft.com/office/powerpoint/2012/main">
        <p15:guide id="1" orient="horz" pos="4032">
          <p15:clr>
            <a:srgbClr val="A4A3A4"/>
          </p15:clr>
        </p15:guide>
        <p15:guide id="2" orient="horz" pos="328">
          <p15:clr>
            <a:srgbClr val="A4A3A4"/>
          </p15:clr>
        </p15:guide>
        <p15:guide id="3" orient="horz" pos="438">
          <p15:clr>
            <a:srgbClr val="A4A3A4"/>
          </p15:clr>
        </p15:guide>
        <p15:guide id="4" orient="horz" pos="685">
          <p15:clr>
            <a:srgbClr val="A4A3A4"/>
          </p15:clr>
        </p15:guide>
        <p15:guide id="5" orient="horz" pos="1095">
          <p15:clr>
            <a:srgbClr val="A4A3A4"/>
          </p15:clr>
        </p15:guide>
        <p15:guide id="6" orient="horz" pos="2163">
          <p15:clr>
            <a:srgbClr val="A4A3A4"/>
          </p15:clr>
        </p15:guide>
        <p15:guide id="7" orient="horz" pos="124">
          <p15:clr>
            <a:srgbClr val="A4A3A4"/>
          </p15:clr>
        </p15:guide>
        <p15:guide id="8" pos="2880">
          <p15:clr>
            <a:srgbClr val="A4A3A4"/>
          </p15:clr>
        </p15:guide>
        <p15:guide id="9" pos="5472">
          <p15:clr>
            <a:srgbClr val="A4A3A4"/>
          </p15:clr>
        </p15:guide>
        <p15:guide id="10" pos="30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E85"/>
    <a:srgbClr val="6E0000"/>
    <a:srgbClr val="000000"/>
    <a:srgbClr val="CCCAFF"/>
    <a:srgbClr val="428740"/>
    <a:srgbClr val="4240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8" autoAdjust="0"/>
    <p:restoredTop sz="92975" autoAdjust="0"/>
  </p:normalViewPr>
  <p:slideViewPr>
    <p:cSldViewPr snapToGrid="0">
      <p:cViewPr varScale="1">
        <p:scale>
          <a:sx n="183" d="100"/>
          <a:sy n="183" d="100"/>
        </p:scale>
        <p:origin x="1086" y="150"/>
      </p:cViewPr>
      <p:guideLst>
        <p:guide orient="horz" pos="4032"/>
        <p:guide orient="horz" pos="328"/>
        <p:guide orient="horz" pos="438"/>
        <p:guide orient="horz" pos="685"/>
        <p:guide orient="horz" pos="1095"/>
        <p:guide orient="horz" pos="2163"/>
        <p:guide orient="horz" pos="124"/>
        <p:guide pos="2880"/>
        <p:guide pos="5472"/>
        <p:guide pos="30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75" d="100"/>
          <a:sy n="75" d="100"/>
        </p:scale>
        <p:origin x="-1290" y="954"/>
      </p:cViewPr>
      <p:guideLst>
        <p:guide orient="horz" pos="2928"/>
        <p:guide pos="2208"/>
      </p:guideLst>
    </p:cSldViewPr>
  </p:notesViewPr>
  <p:gridSpacing cx="457200" cy="457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02004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81100" y="696913"/>
            <a:ext cx="4648200" cy="348615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1008543" y="4415790"/>
            <a:ext cx="5139898" cy="4183380"/>
          </a:xfrm>
          <a:prstGeom prst="rect">
            <a:avLst/>
          </a:prstGeom>
          <a:noFill/>
          <a:ln w="12700">
            <a:noFill/>
            <a:miter lim="800000"/>
            <a:headEnd/>
            <a:tailEnd/>
          </a:ln>
          <a:effectLst/>
        </p:spPr>
        <p:txBody>
          <a:bodyPr vert="horz" wrap="square" lIns="92194" tIns="45287" rIns="92194" bIns="4528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5135371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4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4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4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4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4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xfrm>
            <a:off x="3971203" y="8830738"/>
            <a:ext cx="3038000" cy="463556"/>
          </a:xfrm>
          <a:prstGeom prst="rect">
            <a:avLst/>
          </a:prstGeom>
          <a:noFill/>
        </p:spPr>
        <p:txBody>
          <a:bodyPr/>
          <a:lstStyle/>
          <a:p>
            <a:fld id="{26FC8CC2-9FFB-4D10-97ED-D69A22ABEB80}" type="slidenum">
              <a:rPr lang="en-US"/>
              <a:pPr/>
              <a:t>48</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9551299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163321"/>
            <a:ext cx="8229600" cy="1112520"/>
          </a:xfrm>
        </p:spPr>
        <p:txBody>
          <a:bodyPr lIns="0" tIns="0" rIns="0" bIns="0" anchor="t" anchorCtr="0"/>
          <a:lstStyle>
            <a:lvl1pPr>
              <a:lnSpc>
                <a:spcPct val="90000"/>
              </a:lnSpc>
              <a:defRPr sz="4000" b="1"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2406015"/>
            <a:ext cx="6400800" cy="1180465"/>
          </a:xfrm>
        </p:spPr>
        <p:txBody>
          <a:bodyPr lIns="0" tIns="0" rIns="0" bIns="0"/>
          <a:lstStyle>
            <a:lvl1pPr marL="0" indent="0" algn="l">
              <a:lnSpc>
                <a:spcPct val="114000"/>
              </a:lnSpc>
              <a:spcBef>
                <a:spcPts val="0"/>
              </a:spcBef>
              <a:buNone/>
              <a:defRPr sz="20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1026" name="Picture 2" descr="C:\Users\Whitney\Documents\CHICAGO GSB\PPT-Large-Logo-with-Tag-Pos.png"/>
          <p:cNvPicPr>
            <a:picLocks noChangeAspect="1" noChangeArrowheads="1"/>
          </p:cNvPicPr>
          <p:nvPr userDrawn="1"/>
        </p:nvPicPr>
        <p:blipFill>
          <a:blip r:embed="rId2" cstate="print"/>
          <a:srcRect/>
          <a:stretch>
            <a:fillRect/>
          </a:stretch>
        </p:blipFill>
        <p:spPr bwMode="auto">
          <a:xfrm>
            <a:off x="457200" y="4232275"/>
            <a:ext cx="8229600" cy="2273300"/>
          </a:xfrm>
          <a:prstGeom prst="rect">
            <a:avLst/>
          </a:prstGeom>
          <a:noFill/>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002652"/>
            <a:ext cx="8229600" cy="2717799"/>
          </a:xfrm>
        </p:spPr>
        <p:txBody>
          <a:bodyPr lIns="0" tIns="0" rIns="0" bIns="0" anchor="t" anchorCtr="0"/>
          <a:lstStyle>
            <a:lvl1pPr>
              <a:lnSpc>
                <a:spcPct val="90000"/>
              </a:lnSpc>
              <a:defRPr sz="4000" b="1" baseline="0"/>
            </a:lvl1pPr>
          </a:lstStyle>
          <a:p>
            <a:r>
              <a:rPr lang="en-US" dirty="0" smtClean="0"/>
              <a:t>Click to edit Master title style</a:t>
            </a:r>
            <a:endParaRPr lang="en-US" dirty="0"/>
          </a:p>
        </p:txBody>
      </p:sp>
      <p:cxnSp>
        <p:nvCxnSpPr>
          <p:cNvPr id="5" name="Straight Connector 4"/>
          <p:cNvCxnSpPr/>
          <p:nvPr userDrawn="1"/>
        </p:nvCxnSpPr>
        <p:spPr bwMode="auto">
          <a:xfrm>
            <a:off x="0" y="5943600"/>
            <a:ext cx="9144000" cy="1588"/>
          </a:xfrm>
          <a:prstGeom prst="line">
            <a:avLst/>
          </a:prstGeom>
          <a:noFill/>
          <a:ln w="3175" cap="flat" cmpd="sng" algn="ctr">
            <a:solidFill>
              <a:srgbClr val="6E0000"/>
            </a:solidFill>
            <a:prstDash val="solid"/>
            <a:round/>
            <a:headEnd type="none" w="med" len="med"/>
            <a:tailEnd type="none" w="med" len="med"/>
          </a:ln>
          <a:effectLst/>
        </p:spPr>
      </p:cxnSp>
      <p:pic>
        <p:nvPicPr>
          <p:cNvPr id="6" name="Picture 5" descr="PPT-Large-Logo-with-Tag-Pos.png"/>
          <p:cNvPicPr>
            <a:picLocks noChangeAspect="1"/>
          </p:cNvPicPr>
          <p:nvPr userDrawn="1"/>
        </p:nvPicPr>
        <p:blipFill>
          <a:blip r:embed="rId2" cstate="print"/>
          <a:stretch>
            <a:fillRect/>
          </a:stretch>
        </p:blipFill>
        <p:spPr>
          <a:xfrm>
            <a:off x="6291072" y="6069908"/>
            <a:ext cx="2395728" cy="661783"/>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rgbClr val="6E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161288"/>
            <a:ext cx="8229600" cy="1115568"/>
          </a:xfrm>
        </p:spPr>
        <p:txBody>
          <a:bodyPr lIns="0" tIns="0" rIns="0" bIns="0" anchor="t" anchorCtr="0"/>
          <a:lstStyle>
            <a:lvl1pPr>
              <a:lnSpc>
                <a:spcPct val="90000"/>
              </a:lnSpc>
              <a:defRPr sz="4000" baseline="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2404872"/>
            <a:ext cx="6400800" cy="1179576"/>
          </a:xfrm>
        </p:spPr>
        <p:txBody>
          <a:bodyPr lIns="0" tIns="0" rIns="0" bIns="0"/>
          <a:lstStyle>
            <a:lvl1pPr marL="0" indent="0" algn="l">
              <a:lnSpc>
                <a:spcPct val="113000"/>
              </a:lnSpc>
              <a:spcBef>
                <a:spcPts val="0"/>
              </a:spcBef>
              <a:buNone/>
              <a:defRPr sz="200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2050" name="Picture 2" descr="C:\Users\Whitney\Documents\CHICAGO GSB\PPT-Large-Logo-with-Tag-Neg.png"/>
          <p:cNvPicPr>
            <a:picLocks noChangeAspect="1" noChangeArrowheads="1"/>
          </p:cNvPicPr>
          <p:nvPr userDrawn="1"/>
        </p:nvPicPr>
        <p:blipFill>
          <a:blip r:embed="rId2" cstate="print"/>
          <a:srcRect/>
          <a:stretch>
            <a:fillRect/>
          </a:stretch>
        </p:blipFill>
        <p:spPr bwMode="auto">
          <a:xfrm>
            <a:off x="457200" y="4232980"/>
            <a:ext cx="8229600" cy="2273300"/>
          </a:xfrm>
          <a:prstGeom prst="rect">
            <a:avLst/>
          </a:prstGeom>
          <a:noFill/>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3_Title Slide">
    <p:bg>
      <p:bgPr>
        <a:solidFill>
          <a:srgbClr val="6E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005840"/>
            <a:ext cx="8229600" cy="1115568"/>
          </a:xfrm>
        </p:spPr>
        <p:txBody>
          <a:bodyPr lIns="0" tIns="0" rIns="0" bIns="0" anchor="t" anchorCtr="0"/>
          <a:lstStyle>
            <a:lvl1pPr>
              <a:lnSpc>
                <a:spcPct val="90000"/>
              </a:lnSpc>
              <a:defRPr sz="4000" baseline="0">
                <a:solidFill>
                  <a:schemeClr val="bg1"/>
                </a:solidFill>
              </a:defRPr>
            </a:lvl1pPr>
          </a:lstStyle>
          <a:p>
            <a:r>
              <a:rPr lang="en-US" dirty="0" smtClean="0"/>
              <a:t>Click to edit Master title style</a:t>
            </a:r>
            <a:endParaRPr lang="en-US" dirty="0"/>
          </a:p>
        </p:txBody>
      </p:sp>
      <p:cxnSp>
        <p:nvCxnSpPr>
          <p:cNvPr id="5" name="Straight Connector 4"/>
          <p:cNvCxnSpPr/>
          <p:nvPr userDrawn="1"/>
        </p:nvCxnSpPr>
        <p:spPr bwMode="auto">
          <a:xfrm>
            <a:off x="0" y="5943600"/>
            <a:ext cx="9144000" cy="1588"/>
          </a:xfrm>
          <a:prstGeom prst="line">
            <a:avLst/>
          </a:prstGeom>
          <a:noFill/>
          <a:ln w="3175" cap="flat" cmpd="sng" algn="ctr">
            <a:solidFill>
              <a:schemeClr val="bg1"/>
            </a:solidFill>
            <a:prstDash val="solid"/>
            <a:round/>
            <a:headEnd type="none" w="med" len="med"/>
            <a:tailEnd type="none" w="med" len="med"/>
          </a:ln>
          <a:effectLst/>
        </p:spPr>
      </p:cxnSp>
      <p:pic>
        <p:nvPicPr>
          <p:cNvPr id="6" name="Picture 5" descr="PPT-Large-Logo-with-Tag-Neg.png"/>
          <p:cNvPicPr>
            <a:picLocks noChangeAspect="1"/>
          </p:cNvPicPr>
          <p:nvPr userDrawn="1"/>
        </p:nvPicPr>
        <p:blipFill>
          <a:blip r:embed="rId2" cstate="print"/>
          <a:stretch>
            <a:fillRect/>
          </a:stretch>
        </p:blipFill>
        <p:spPr>
          <a:xfrm>
            <a:off x="6291072" y="6071616"/>
            <a:ext cx="2395728" cy="661783"/>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161288"/>
            <a:ext cx="8229600" cy="1115568"/>
          </a:xfrm>
        </p:spPr>
        <p:txBody>
          <a:bodyPr lIns="0" tIns="0" rIns="0" bIns="0" anchor="t" anchorCtr="0"/>
          <a:lstStyle>
            <a:lvl1pPr>
              <a:lnSpc>
                <a:spcPct val="90000"/>
              </a:lnSpc>
              <a:defRPr sz="4000" baseline="0">
                <a:solidFill>
                  <a:srgbClr val="6E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2404872"/>
            <a:ext cx="6400800" cy="1179576"/>
          </a:xfrm>
        </p:spPr>
        <p:txBody>
          <a:bodyPr lIns="0" tIns="0" rIns="0" bIns="0"/>
          <a:lstStyle>
            <a:lvl1pPr marL="0" indent="0" algn="l">
              <a:lnSpc>
                <a:spcPct val="113000"/>
              </a:lnSpc>
              <a:spcBef>
                <a:spcPts val="0"/>
              </a:spcBef>
              <a:buNone/>
              <a:defRPr sz="2000">
                <a:solidFill>
                  <a:srgbClr val="00000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5" name="Picture 4" descr="Logo-for-gray-bg-ppt-whitemaroon.png"/>
          <p:cNvPicPr>
            <a:picLocks noChangeAspect="1"/>
          </p:cNvPicPr>
          <p:nvPr userDrawn="1"/>
        </p:nvPicPr>
        <p:blipFill>
          <a:blip r:embed="rId2" cstate="print"/>
          <a:stretch>
            <a:fillRect/>
          </a:stretch>
        </p:blipFill>
        <p:spPr>
          <a:xfrm>
            <a:off x="457200" y="4233672"/>
            <a:ext cx="8229600" cy="2275597"/>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6_Title Slid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005840"/>
            <a:ext cx="8229600" cy="1115568"/>
          </a:xfrm>
        </p:spPr>
        <p:txBody>
          <a:bodyPr lIns="0" tIns="0" rIns="0" bIns="0" anchor="t" anchorCtr="0"/>
          <a:lstStyle>
            <a:lvl1pPr>
              <a:lnSpc>
                <a:spcPct val="90000"/>
              </a:lnSpc>
              <a:defRPr sz="4000" baseline="0">
                <a:solidFill>
                  <a:srgbClr val="6E0000"/>
                </a:solidFill>
              </a:defRPr>
            </a:lvl1pPr>
          </a:lstStyle>
          <a:p>
            <a:r>
              <a:rPr lang="en-US" dirty="0" smtClean="0"/>
              <a:t>Click to edit Master title style</a:t>
            </a:r>
            <a:endParaRPr lang="en-US" dirty="0"/>
          </a:p>
        </p:txBody>
      </p:sp>
      <p:cxnSp>
        <p:nvCxnSpPr>
          <p:cNvPr id="6" name="Straight Connector 5"/>
          <p:cNvCxnSpPr/>
          <p:nvPr userDrawn="1"/>
        </p:nvCxnSpPr>
        <p:spPr bwMode="auto">
          <a:xfrm>
            <a:off x="0" y="5943600"/>
            <a:ext cx="9144000" cy="1588"/>
          </a:xfrm>
          <a:prstGeom prst="line">
            <a:avLst/>
          </a:prstGeom>
          <a:noFill/>
          <a:ln w="3175" cap="flat" cmpd="sng" algn="ctr">
            <a:solidFill>
              <a:srgbClr val="6E0000"/>
            </a:solidFill>
            <a:prstDash val="solid"/>
            <a:round/>
            <a:headEnd type="none" w="med" len="med"/>
            <a:tailEnd type="none" w="med" len="med"/>
          </a:ln>
          <a:effectLst/>
        </p:spPr>
      </p:cxnSp>
      <p:pic>
        <p:nvPicPr>
          <p:cNvPr id="8" name="Picture 7" descr="Logo-for-gray-bg-ppt-whitemaroon.png"/>
          <p:cNvPicPr>
            <a:picLocks noChangeAspect="1"/>
          </p:cNvPicPr>
          <p:nvPr userDrawn="1"/>
        </p:nvPicPr>
        <p:blipFill>
          <a:blip r:embed="rId2" cstate="print"/>
          <a:stretch>
            <a:fillRect/>
          </a:stretch>
        </p:blipFill>
        <p:spPr>
          <a:xfrm>
            <a:off x="6291072" y="6071616"/>
            <a:ext cx="2395728" cy="662452"/>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5177"/>
            <a:ext cx="8229600" cy="547056"/>
          </a:xfrm>
        </p:spPr>
        <p:txBody>
          <a:bodyPr lIns="0" tIns="0" rIns="0" bIns="0" anchor="b"/>
          <a:lstStyle>
            <a:lvl1pPr>
              <a:lnSpc>
                <a:spcPct val="90000"/>
              </a:lnSpc>
              <a:defRPr sz="3200" b="1" kern="1200" spc="-70" baseline="0"/>
            </a:lvl1pPr>
          </a:lstStyle>
          <a:p>
            <a:r>
              <a:rPr lang="en-US" dirty="0" smtClean="0"/>
              <a:t>Click to edit Master title style</a:t>
            </a:r>
            <a:endParaRPr lang="en-US" dirty="0"/>
          </a:p>
        </p:txBody>
      </p:sp>
      <p:sp>
        <p:nvSpPr>
          <p:cNvPr id="3" name="Content Placeholder 2"/>
          <p:cNvSpPr>
            <a:spLocks noGrp="1"/>
          </p:cNvSpPr>
          <p:nvPr>
            <p:ph idx="1"/>
          </p:nvPr>
        </p:nvSpPr>
        <p:spPr>
          <a:xfrm>
            <a:off x="457199" y="1011460"/>
            <a:ext cx="8229600" cy="4762020"/>
          </a:xfrm>
        </p:spPr>
        <p:txBody>
          <a:bodyPr lIns="0" tIns="0" rIns="0" bIns="0"/>
          <a:lstStyle>
            <a:lvl1pPr marL="0" indent="0" algn="l">
              <a:lnSpc>
                <a:spcPct val="100000"/>
              </a:lnSpc>
              <a:spcBef>
                <a:spcPts val="528"/>
              </a:spcBef>
              <a:defRPr sz="2200">
                <a:latin typeface="Arial" pitchFamily="34" charset="0"/>
                <a:cs typeface="Arial" pitchFamily="34" charset="0"/>
              </a:defRPr>
            </a:lvl1pPr>
            <a:lvl2pPr marL="228600" indent="-228600" algn="l">
              <a:lnSpc>
                <a:spcPct val="100000"/>
              </a:lnSpc>
              <a:spcBef>
                <a:spcPts val="528"/>
              </a:spcBef>
              <a:buFont typeface="Arial" pitchFamily="34" charset="0"/>
              <a:buChar char="•"/>
              <a:defRPr sz="2200">
                <a:latin typeface="Arial" pitchFamily="34" charset="0"/>
                <a:cs typeface="Arial" pitchFamily="34" charset="0"/>
              </a:defRPr>
            </a:lvl2pPr>
            <a:lvl3pPr marL="574675" indent="-228600" algn="l">
              <a:lnSpc>
                <a:spcPct val="100000"/>
              </a:lnSpc>
              <a:spcBef>
                <a:spcPts val="528"/>
              </a:spcBef>
              <a:buFont typeface="Arial" pitchFamily="34" charset="0"/>
              <a:buChar char="−"/>
              <a:defRPr sz="2200">
                <a:latin typeface="Arial" pitchFamily="34" charset="0"/>
                <a:cs typeface="Arial" pitchFamily="34" charset="0"/>
              </a:defRPr>
            </a:lvl3pPr>
            <a:lvl4pPr marL="971550" indent="-228600" algn="l">
              <a:lnSpc>
                <a:spcPct val="100000"/>
              </a:lnSpc>
              <a:spcBef>
                <a:spcPts val="528"/>
              </a:spcBef>
              <a:buFont typeface="Wingdings" pitchFamily="2" charset="2"/>
              <a:buChar char="§"/>
              <a:defRPr sz="2200">
                <a:latin typeface="Arial" pitchFamily="34" charset="0"/>
                <a:cs typeface="Arial" pitchFamily="34" charset="0"/>
              </a:defRPr>
            </a:lvl4pPr>
            <a:lvl5pPr marL="1314450" indent="-228600" algn="l">
              <a:lnSpc>
                <a:spcPct val="100000"/>
              </a:lnSpc>
              <a:spcBef>
                <a:spcPts val="528"/>
              </a:spcBef>
              <a:buFont typeface="Wingdings" pitchFamily="2" charset="2"/>
              <a:buChar char="§"/>
              <a:defRPr sz="22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1" name="Straight Connector 10"/>
          <p:cNvCxnSpPr/>
          <p:nvPr userDrawn="1"/>
        </p:nvCxnSpPr>
        <p:spPr bwMode="auto">
          <a:xfrm>
            <a:off x="0" y="5943600"/>
            <a:ext cx="9144000" cy="1588"/>
          </a:xfrm>
          <a:prstGeom prst="line">
            <a:avLst/>
          </a:prstGeom>
          <a:noFill/>
          <a:ln w="3175" cap="flat" cmpd="sng" algn="ctr">
            <a:solidFill>
              <a:srgbClr val="6E0000"/>
            </a:solidFill>
            <a:prstDash val="solid"/>
            <a:round/>
            <a:headEnd type="none" w="med" len="med"/>
            <a:tailEnd type="none" w="med" len="med"/>
          </a:ln>
          <a:effectLst/>
        </p:spPr>
      </p:cxnSp>
      <p:pic>
        <p:nvPicPr>
          <p:cNvPr id="13" name="Picture 12" descr="PPT-Large-Logo-with-Tag-Pos.png"/>
          <p:cNvPicPr>
            <a:picLocks noChangeAspect="1"/>
          </p:cNvPicPr>
          <p:nvPr userDrawn="1"/>
        </p:nvPicPr>
        <p:blipFill>
          <a:blip r:embed="rId2" cstate="print"/>
          <a:stretch>
            <a:fillRect/>
          </a:stretch>
        </p:blipFill>
        <p:spPr>
          <a:xfrm>
            <a:off x="6291072" y="6069908"/>
            <a:ext cx="2395728" cy="661783"/>
          </a:xfrm>
          <a:prstGeom prst="rect">
            <a:avLst/>
          </a:prstGeom>
        </p:spPr>
      </p:pic>
      <p:sp>
        <p:nvSpPr>
          <p:cNvPr id="4" name="TextBox 3"/>
          <p:cNvSpPr txBox="1"/>
          <p:nvPr userDrawn="1"/>
        </p:nvSpPr>
        <p:spPr>
          <a:xfrm>
            <a:off x="445038" y="6246910"/>
            <a:ext cx="469362" cy="307777"/>
          </a:xfrm>
          <a:prstGeom prst="rect">
            <a:avLst/>
          </a:prstGeom>
          <a:noFill/>
        </p:spPr>
        <p:txBody>
          <a:bodyPr wrap="square" rtlCol="0">
            <a:spAutoFit/>
          </a:bodyPr>
          <a:lstStyle/>
          <a:p>
            <a:pPr algn="ctr">
              <a:buNone/>
            </a:pPr>
            <a:fld id="{59D952A9-8F6F-4B75-B682-FEACD95E3AAA}" type="slidenum">
              <a:rPr lang="en-US" smtClean="0"/>
              <a:pPr algn="ctr">
                <a:buNone/>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10"/>
          <p:cNvSpPr>
            <a:spLocks noGrp="1" noChangeArrowheads="1"/>
          </p:cNvSpPr>
          <p:nvPr>
            <p:ph type="body" idx="1"/>
          </p:nvPr>
        </p:nvSpPr>
        <p:spPr bwMode="auto">
          <a:xfrm>
            <a:off x="914400" y="1905000"/>
            <a:ext cx="7315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7" name="Rectangle 13"/>
          <p:cNvSpPr>
            <a:spLocks noGrp="1" noChangeArrowheads="1"/>
          </p:cNvSpPr>
          <p:nvPr>
            <p:ph type="title"/>
          </p:nvPr>
        </p:nvSpPr>
        <p:spPr bwMode="auto">
          <a:xfrm>
            <a:off x="381000" y="914400"/>
            <a:ext cx="83058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Tree>
  </p:cSld>
  <p:clrMap bg1="lt1" tx1="dk1" bg2="lt2" tx2="dk2" accent1="accent1" accent2="accent2" accent3="accent3" accent4="accent4" accent5="accent5" accent6="accent6" hlink="hlink" folHlink="folHlink"/>
  <p:sldLayoutIdLst>
    <p:sldLayoutId id="2147483678" r:id="rId1"/>
    <p:sldLayoutId id="2147483685" r:id="rId2"/>
    <p:sldLayoutId id="2147483672" r:id="rId3"/>
    <p:sldLayoutId id="2147483688" r:id="rId4"/>
    <p:sldLayoutId id="2147483673" r:id="rId5"/>
    <p:sldLayoutId id="2147483691" r:id="rId6"/>
    <p:sldLayoutId id="2147483661" r:id="rId7"/>
    <p:sldLayoutId id="2147483655" r:id="rId8"/>
  </p:sldLayoutIdLst>
  <p:timing>
    <p:tnLst>
      <p:par>
        <p:cTn id="1" dur="indefinite" restart="never" nodeType="tmRoot"/>
      </p:par>
    </p:tnLst>
  </p:timing>
  <p:hf hdr="0" dt="0"/>
  <p:txStyles>
    <p:titleStyle>
      <a:lvl1pPr algn="l" rtl="0" eaLnBrk="0" fontAlgn="base" hangingPunct="0">
        <a:spcBef>
          <a:spcPct val="0"/>
        </a:spcBef>
        <a:spcAft>
          <a:spcPct val="0"/>
        </a:spcAft>
        <a:defRPr sz="3600" b="1">
          <a:solidFill>
            <a:schemeClr val="hlink"/>
          </a:solidFill>
          <a:latin typeface="+mj-lt"/>
          <a:ea typeface="+mj-ea"/>
          <a:cs typeface="+mj-cs"/>
        </a:defRPr>
      </a:lvl1pPr>
      <a:lvl2pPr algn="l" rtl="0" eaLnBrk="0" fontAlgn="base" hangingPunct="0">
        <a:spcBef>
          <a:spcPct val="0"/>
        </a:spcBef>
        <a:spcAft>
          <a:spcPct val="0"/>
        </a:spcAft>
        <a:defRPr sz="3600" b="1">
          <a:solidFill>
            <a:schemeClr val="hlink"/>
          </a:solidFill>
          <a:latin typeface="Arial" charset="0"/>
        </a:defRPr>
      </a:lvl2pPr>
      <a:lvl3pPr algn="l" rtl="0" eaLnBrk="0" fontAlgn="base" hangingPunct="0">
        <a:spcBef>
          <a:spcPct val="0"/>
        </a:spcBef>
        <a:spcAft>
          <a:spcPct val="0"/>
        </a:spcAft>
        <a:defRPr sz="3600" b="1">
          <a:solidFill>
            <a:schemeClr val="hlink"/>
          </a:solidFill>
          <a:latin typeface="Arial" charset="0"/>
        </a:defRPr>
      </a:lvl3pPr>
      <a:lvl4pPr algn="l" rtl="0" eaLnBrk="0" fontAlgn="base" hangingPunct="0">
        <a:spcBef>
          <a:spcPct val="0"/>
        </a:spcBef>
        <a:spcAft>
          <a:spcPct val="0"/>
        </a:spcAft>
        <a:defRPr sz="3600" b="1">
          <a:solidFill>
            <a:schemeClr val="hlink"/>
          </a:solidFill>
          <a:latin typeface="Arial" charset="0"/>
        </a:defRPr>
      </a:lvl4pPr>
      <a:lvl5pPr algn="l" rtl="0" eaLnBrk="0" fontAlgn="base" hangingPunct="0">
        <a:spcBef>
          <a:spcPct val="0"/>
        </a:spcBef>
        <a:spcAft>
          <a:spcPct val="0"/>
        </a:spcAft>
        <a:defRPr sz="3600" b="1">
          <a:solidFill>
            <a:schemeClr val="hlink"/>
          </a:solidFill>
          <a:latin typeface="Arial" charset="0"/>
        </a:defRPr>
      </a:lvl5pPr>
      <a:lvl6pPr marL="457200" algn="l" rtl="0" eaLnBrk="0" fontAlgn="base" hangingPunct="0">
        <a:spcBef>
          <a:spcPct val="0"/>
        </a:spcBef>
        <a:spcAft>
          <a:spcPct val="0"/>
        </a:spcAft>
        <a:defRPr sz="3600" b="1">
          <a:solidFill>
            <a:schemeClr val="hlink"/>
          </a:solidFill>
          <a:latin typeface="Arial" charset="0"/>
        </a:defRPr>
      </a:lvl6pPr>
      <a:lvl7pPr marL="914400" algn="l" rtl="0" eaLnBrk="0" fontAlgn="base" hangingPunct="0">
        <a:spcBef>
          <a:spcPct val="0"/>
        </a:spcBef>
        <a:spcAft>
          <a:spcPct val="0"/>
        </a:spcAft>
        <a:defRPr sz="3600" b="1">
          <a:solidFill>
            <a:schemeClr val="hlink"/>
          </a:solidFill>
          <a:latin typeface="Arial" charset="0"/>
        </a:defRPr>
      </a:lvl7pPr>
      <a:lvl8pPr marL="1371600" algn="l" rtl="0" eaLnBrk="0" fontAlgn="base" hangingPunct="0">
        <a:spcBef>
          <a:spcPct val="0"/>
        </a:spcBef>
        <a:spcAft>
          <a:spcPct val="0"/>
        </a:spcAft>
        <a:defRPr sz="3600" b="1">
          <a:solidFill>
            <a:schemeClr val="hlink"/>
          </a:solidFill>
          <a:latin typeface="Arial" charset="0"/>
        </a:defRPr>
      </a:lvl8pPr>
      <a:lvl9pPr marL="1828800" algn="l" rtl="0" eaLnBrk="0" fontAlgn="base" hangingPunct="0">
        <a:spcBef>
          <a:spcPct val="0"/>
        </a:spcBef>
        <a:spcAft>
          <a:spcPct val="0"/>
        </a:spcAft>
        <a:defRPr sz="3600" b="1">
          <a:solidFill>
            <a:schemeClr val="hlink"/>
          </a:solidFill>
          <a:latin typeface="Arial" charset="0"/>
        </a:defRPr>
      </a:lvl9pPr>
    </p:titleStyle>
    <p:bodyStyle>
      <a:lvl1pPr marL="228600" indent="-228600" algn="l" rtl="0" eaLnBrk="0" fontAlgn="base" hangingPunct="0">
        <a:spcBef>
          <a:spcPct val="20000"/>
        </a:spcBef>
        <a:spcAft>
          <a:spcPct val="0"/>
        </a:spcAft>
        <a:buClr>
          <a:schemeClr val="tx1"/>
        </a:buClr>
        <a:buSzPct val="100000"/>
        <a:defRPr sz="3200">
          <a:solidFill>
            <a:schemeClr val="tx1"/>
          </a:solidFill>
          <a:latin typeface="+mn-lt"/>
          <a:ea typeface="+mn-ea"/>
          <a:cs typeface="+mn-cs"/>
        </a:defRPr>
      </a:lvl1pPr>
      <a:lvl2pPr marL="742950" indent="-285750" algn="just" rtl="0" eaLnBrk="0" fontAlgn="base" hangingPunct="0">
        <a:spcBef>
          <a:spcPct val="20000"/>
        </a:spcBef>
        <a:spcAft>
          <a:spcPct val="0"/>
        </a:spcAft>
        <a:buClr>
          <a:schemeClr val="tx1"/>
        </a:buClr>
        <a:buSzPct val="100000"/>
        <a:defRPr sz="2800">
          <a:solidFill>
            <a:schemeClr val="tx1"/>
          </a:solidFill>
          <a:latin typeface="+mn-lt"/>
        </a:defRPr>
      </a:lvl2pPr>
      <a:lvl3pPr marL="1143000" indent="-228600" algn="just" rtl="0" eaLnBrk="0" fontAlgn="base" hangingPunct="0">
        <a:spcBef>
          <a:spcPct val="20000"/>
        </a:spcBef>
        <a:spcAft>
          <a:spcPct val="0"/>
        </a:spcAft>
        <a:buClr>
          <a:schemeClr val="tx1"/>
        </a:buClr>
        <a:buSzPct val="100000"/>
        <a:defRPr sz="2400">
          <a:solidFill>
            <a:schemeClr val="tx1"/>
          </a:solidFill>
          <a:latin typeface="+mn-lt"/>
        </a:defRPr>
      </a:lvl3pPr>
      <a:lvl4pPr marL="1600200" indent="-228600" algn="just" rtl="0" eaLnBrk="0" fontAlgn="base" hangingPunct="0">
        <a:spcBef>
          <a:spcPct val="20000"/>
        </a:spcBef>
        <a:spcAft>
          <a:spcPct val="0"/>
        </a:spcAft>
        <a:buClr>
          <a:schemeClr val="tx1"/>
        </a:buClr>
        <a:buSzPct val="100000"/>
        <a:defRPr sz="2000">
          <a:solidFill>
            <a:schemeClr val="tx1"/>
          </a:solidFill>
          <a:latin typeface="+mn-lt"/>
        </a:defRPr>
      </a:lvl4pPr>
      <a:lvl5pPr marL="2057400" indent="-228600" algn="just" rtl="0" eaLnBrk="0" fontAlgn="base" hangingPunct="0">
        <a:spcBef>
          <a:spcPct val="20000"/>
        </a:spcBef>
        <a:spcAft>
          <a:spcPct val="0"/>
        </a:spcAft>
        <a:buClr>
          <a:schemeClr val="tx1"/>
        </a:buClr>
        <a:buSzPct val="100000"/>
        <a:defRPr sz="2000">
          <a:solidFill>
            <a:schemeClr val="tx1"/>
          </a:solidFill>
          <a:latin typeface="+mn-lt"/>
        </a:defRPr>
      </a:lvl5pPr>
      <a:lvl6pPr marL="2514600" indent="-228600" algn="just" rtl="0" eaLnBrk="0" fontAlgn="base" hangingPunct="0">
        <a:spcBef>
          <a:spcPct val="20000"/>
        </a:spcBef>
        <a:spcAft>
          <a:spcPct val="0"/>
        </a:spcAft>
        <a:buClr>
          <a:schemeClr val="tx1"/>
        </a:buClr>
        <a:buSzPct val="100000"/>
        <a:defRPr sz="2000">
          <a:solidFill>
            <a:schemeClr val="tx1"/>
          </a:solidFill>
          <a:latin typeface="+mn-lt"/>
        </a:defRPr>
      </a:lvl6pPr>
      <a:lvl7pPr marL="2971800" indent="-228600" algn="just" rtl="0" eaLnBrk="0" fontAlgn="base" hangingPunct="0">
        <a:spcBef>
          <a:spcPct val="20000"/>
        </a:spcBef>
        <a:spcAft>
          <a:spcPct val="0"/>
        </a:spcAft>
        <a:buClr>
          <a:schemeClr val="tx1"/>
        </a:buClr>
        <a:buSzPct val="100000"/>
        <a:defRPr sz="2000">
          <a:solidFill>
            <a:schemeClr val="tx1"/>
          </a:solidFill>
          <a:latin typeface="+mn-lt"/>
        </a:defRPr>
      </a:lvl7pPr>
      <a:lvl8pPr marL="3429000" indent="-228600" algn="just" rtl="0" eaLnBrk="0" fontAlgn="base" hangingPunct="0">
        <a:spcBef>
          <a:spcPct val="20000"/>
        </a:spcBef>
        <a:spcAft>
          <a:spcPct val="0"/>
        </a:spcAft>
        <a:buClr>
          <a:schemeClr val="tx1"/>
        </a:buClr>
        <a:buSzPct val="100000"/>
        <a:defRPr sz="2000">
          <a:solidFill>
            <a:schemeClr val="tx1"/>
          </a:solidFill>
          <a:latin typeface="+mn-lt"/>
        </a:defRPr>
      </a:lvl8pPr>
      <a:lvl9pPr marL="3886200" indent="-228600" algn="just" rtl="0" eaLnBrk="0" fontAlgn="base" hangingPunct="0">
        <a:spcBef>
          <a:spcPct val="20000"/>
        </a:spcBef>
        <a:spcAft>
          <a:spcPct val="0"/>
        </a:spcAft>
        <a:buClr>
          <a:schemeClr val="tx1"/>
        </a:buClr>
        <a:buSzPct val="100000"/>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BOUNDARIES OF THE FIRM</a:t>
            </a:r>
            <a:endParaRPr lang="en-US" dirty="0"/>
          </a:p>
        </p:txBody>
      </p:sp>
      <p:sp>
        <p:nvSpPr>
          <p:cNvPr id="3" name="Subtitle 2"/>
          <p:cNvSpPr>
            <a:spLocks noGrp="1"/>
          </p:cNvSpPr>
          <p:nvPr>
            <p:ph type="subTitle" idx="1"/>
          </p:nvPr>
        </p:nvSpPr>
        <p:spPr/>
        <p:txBody>
          <a:bodyPr/>
          <a:lstStyle/>
          <a:p>
            <a:pPr eaLnBrk="1" hangingPunct="1"/>
            <a:r>
              <a:rPr lang="en-US" b="1" dirty="0" smtClean="0"/>
              <a:t>WEEK 4</a:t>
            </a:r>
          </a:p>
          <a:p>
            <a:pPr eaLnBrk="1" hangingPunct="1"/>
            <a:endParaRPr lang="en-US" sz="2000" b="1" dirty="0"/>
          </a:p>
          <a:p>
            <a:pPr eaLnBrk="1" hangingPunct="1"/>
            <a:endParaRPr lang="en-US" sz="2000" dirty="0" smtClean="0"/>
          </a:p>
        </p:txBody>
      </p:sp>
      <p:sp>
        <p:nvSpPr>
          <p:cNvPr id="4" name="TextBox 3"/>
          <p:cNvSpPr txBox="1"/>
          <p:nvPr/>
        </p:nvSpPr>
        <p:spPr>
          <a:xfrm>
            <a:off x="7920588" y="-6974"/>
            <a:ext cx="1157689" cy="276999"/>
          </a:xfrm>
          <a:prstGeom prst="rect">
            <a:avLst/>
          </a:prstGeom>
          <a:noFill/>
        </p:spPr>
        <p:txBody>
          <a:bodyPr wrap="none" rtlCol="0">
            <a:spAutoFit/>
          </a:bodyPr>
          <a:lstStyle>
            <a:defPPr>
              <a:defRPr lang="en-US"/>
            </a:defPPr>
            <a:lvl1pPr algn="l" rtl="0" eaLnBrk="0" fontAlgn="base" hangingPunct="0">
              <a:spcBef>
                <a:spcPct val="30000"/>
              </a:spcBef>
              <a:spcAft>
                <a:spcPct val="0"/>
              </a:spcAft>
              <a:buChar char="•"/>
              <a:defRPr sz="1400" kern="1200">
                <a:solidFill>
                  <a:schemeClr val="tx1"/>
                </a:solidFill>
                <a:latin typeface="Arial Unicode MS" pitchFamily="34" charset="-128"/>
                <a:ea typeface="+mn-ea"/>
                <a:cs typeface="+mn-cs"/>
              </a:defRPr>
            </a:lvl1pPr>
            <a:lvl2pPr marL="457200" algn="l" rtl="0" eaLnBrk="0" fontAlgn="base" hangingPunct="0">
              <a:spcBef>
                <a:spcPct val="30000"/>
              </a:spcBef>
              <a:spcAft>
                <a:spcPct val="0"/>
              </a:spcAft>
              <a:buChar char="•"/>
              <a:defRPr sz="1400" kern="1200">
                <a:solidFill>
                  <a:schemeClr val="tx1"/>
                </a:solidFill>
                <a:latin typeface="Arial Unicode MS" pitchFamily="34" charset="-128"/>
                <a:ea typeface="+mn-ea"/>
                <a:cs typeface="+mn-cs"/>
              </a:defRPr>
            </a:lvl2pPr>
            <a:lvl3pPr marL="914400" algn="l" rtl="0" eaLnBrk="0" fontAlgn="base" hangingPunct="0">
              <a:spcBef>
                <a:spcPct val="30000"/>
              </a:spcBef>
              <a:spcAft>
                <a:spcPct val="0"/>
              </a:spcAft>
              <a:buChar char="•"/>
              <a:defRPr sz="1400" kern="1200">
                <a:solidFill>
                  <a:schemeClr val="tx1"/>
                </a:solidFill>
                <a:latin typeface="Arial Unicode MS" pitchFamily="34" charset="-128"/>
                <a:ea typeface="+mn-ea"/>
                <a:cs typeface="+mn-cs"/>
              </a:defRPr>
            </a:lvl3pPr>
            <a:lvl4pPr marL="1371600" algn="l" rtl="0" eaLnBrk="0" fontAlgn="base" hangingPunct="0">
              <a:spcBef>
                <a:spcPct val="30000"/>
              </a:spcBef>
              <a:spcAft>
                <a:spcPct val="0"/>
              </a:spcAft>
              <a:buChar char="•"/>
              <a:defRPr sz="1400" kern="1200">
                <a:solidFill>
                  <a:schemeClr val="tx1"/>
                </a:solidFill>
                <a:latin typeface="Arial Unicode MS" pitchFamily="34" charset="-128"/>
                <a:ea typeface="+mn-ea"/>
                <a:cs typeface="+mn-cs"/>
              </a:defRPr>
            </a:lvl4pPr>
            <a:lvl5pPr marL="1828800" algn="l" rtl="0" eaLnBrk="0" fontAlgn="base" hangingPunct="0">
              <a:spcBef>
                <a:spcPct val="30000"/>
              </a:spcBef>
              <a:spcAft>
                <a:spcPct val="0"/>
              </a:spcAft>
              <a:buChar char="•"/>
              <a:defRPr sz="1400" kern="1200">
                <a:solidFill>
                  <a:schemeClr val="tx1"/>
                </a:solidFill>
                <a:latin typeface="Arial Unicode MS" pitchFamily="34" charset="-128"/>
                <a:ea typeface="+mn-ea"/>
                <a:cs typeface="+mn-cs"/>
              </a:defRPr>
            </a:lvl5pPr>
            <a:lvl6pPr marL="2286000" algn="l" defTabSz="914400" rtl="0" eaLnBrk="1" latinLnBrk="0" hangingPunct="1">
              <a:defRPr sz="1400" kern="1200">
                <a:solidFill>
                  <a:schemeClr val="tx1"/>
                </a:solidFill>
                <a:latin typeface="Arial Unicode MS" pitchFamily="34" charset="-128"/>
                <a:ea typeface="+mn-ea"/>
                <a:cs typeface="+mn-cs"/>
              </a:defRPr>
            </a:lvl6pPr>
            <a:lvl7pPr marL="2743200" algn="l" defTabSz="914400" rtl="0" eaLnBrk="1" latinLnBrk="0" hangingPunct="1">
              <a:defRPr sz="1400" kern="1200">
                <a:solidFill>
                  <a:schemeClr val="tx1"/>
                </a:solidFill>
                <a:latin typeface="Arial Unicode MS" pitchFamily="34" charset="-128"/>
                <a:ea typeface="+mn-ea"/>
                <a:cs typeface="+mn-cs"/>
              </a:defRPr>
            </a:lvl7pPr>
            <a:lvl8pPr marL="3200400" algn="l" defTabSz="914400" rtl="0" eaLnBrk="1" latinLnBrk="0" hangingPunct="1">
              <a:defRPr sz="1400" kern="1200">
                <a:solidFill>
                  <a:schemeClr val="tx1"/>
                </a:solidFill>
                <a:latin typeface="Arial Unicode MS" pitchFamily="34" charset="-128"/>
                <a:ea typeface="+mn-ea"/>
                <a:cs typeface="+mn-cs"/>
              </a:defRPr>
            </a:lvl8pPr>
            <a:lvl9pPr marL="3657600" algn="l" defTabSz="914400" rtl="0" eaLnBrk="1" latinLnBrk="0" hangingPunct="1">
              <a:defRPr sz="1400" kern="1200">
                <a:solidFill>
                  <a:schemeClr val="tx1"/>
                </a:solidFill>
                <a:latin typeface="Arial Unicode MS" pitchFamily="34" charset="-128"/>
                <a:ea typeface="+mn-ea"/>
                <a:cs typeface="+mn-cs"/>
              </a:defRPr>
            </a:lvl9pPr>
          </a:lstStyle>
          <a:p>
            <a:pPr>
              <a:buNone/>
            </a:pPr>
            <a:r>
              <a:rPr lang="en-US" sz="1200" dirty="0" smtClean="0"/>
              <a:t>Copyright 2020</a:t>
            </a:r>
            <a:endParaRPr lang="en-US" sz="1200" dirty="0"/>
          </a:p>
        </p:txBody>
      </p:sp>
    </p:spTree>
    <p:extLst>
      <p:ext uri="{BB962C8B-B14F-4D97-AF65-F5344CB8AC3E}">
        <p14:creationId xmlns:p14="http://schemas.microsoft.com/office/powerpoint/2010/main" val="17142502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Short case: </a:t>
            </a:r>
            <a:r>
              <a:rPr lang="en-US" dirty="0" err="1" smtClean="0"/>
              <a:t>Safelite</a:t>
            </a:r>
            <a:r>
              <a:rPr lang="en-US" dirty="0" smtClean="0"/>
              <a:t> Group, Inc.</a:t>
            </a:r>
            <a:endParaRPr lang="en-US" dirty="0"/>
          </a:p>
        </p:txBody>
      </p:sp>
    </p:spTree>
    <p:extLst>
      <p:ext uri="{BB962C8B-B14F-4D97-AF65-F5344CB8AC3E}">
        <p14:creationId xmlns:p14="http://schemas.microsoft.com/office/powerpoint/2010/main" val="26674701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Lazear</a:t>
            </a:r>
            <a:r>
              <a:rPr lang="en-US" dirty="0" smtClean="0"/>
              <a:t> [2000]</a:t>
            </a:r>
            <a:endParaRPr lang="en-US" dirty="0"/>
          </a:p>
        </p:txBody>
      </p:sp>
      <p:sp>
        <p:nvSpPr>
          <p:cNvPr id="3" name="Content Placeholder 2"/>
          <p:cNvSpPr>
            <a:spLocks noGrp="1"/>
          </p:cNvSpPr>
          <p:nvPr>
            <p:ph idx="1"/>
          </p:nvPr>
        </p:nvSpPr>
        <p:spPr>
          <a:xfrm>
            <a:off x="457199" y="956040"/>
            <a:ext cx="8229600" cy="4762020"/>
          </a:xfrm>
        </p:spPr>
        <p:txBody>
          <a:bodyPr/>
          <a:lstStyle/>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1026" name="Picture 2" descr="Image result for safelite au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044" y="2310883"/>
            <a:ext cx="7324725" cy="3390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afelite logo"/>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645" t="15850" r="42661" b="42075"/>
          <a:stretch/>
        </p:blipFill>
        <p:spPr bwMode="auto">
          <a:xfrm>
            <a:off x="1285701" y="1180405"/>
            <a:ext cx="2909923" cy="964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4955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and </a:t>
            </a:r>
            <a:r>
              <a:rPr lang="en-US" dirty="0" smtClean="0"/>
              <a:t>solutions</a:t>
            </a:r>
            <a:endParaRPr lang="en-US" dirty="0"/>
          </a:p>
        </p:txBody>
      </p:sp>
      <p:sp>
        <p:nvSpPr>
          <p:cNvPr id="3" name="Content Placeholder 2"/>
          <p:cNvSpPr>
            <a:spLocks noGrp="1"/>
          </p:cNvSpPr>
          <p:nvPr>
            <p:ph idx="1"/>
          </p:nvPr>
        </p:nvSpPr>
        <p:spPr>
          <a:xfrm>
            <a:off x="457199" y="1316736"/>
            <a:ext cx="8229600" cy="4456743"/>
          </a:xfrm>
        </p:spPr>
        <p:txBody>
          <a:bodyPr/>
          <a:lstStyle/>
          <a:p>
            <a:pPr lvl="1"/>
            <a:r>
              <a:rPr lang="en-US" dirty="0" smtClean="0"/>
              <a:t>Flat </a:t>
            </a:r>
            <a:r>
              <a:rPr lang="en-US" dirty="0" smtClean="0"/>
              <a:t>salary </a:t>
            </a:r>
            <a:r>
              <a:rPr lang="en-US" dirty="0">
                <a:sym typeface="Symbol"/>
              </a:rPr>
              <a:t>→</a:t>
            </a:r>
            <a:r>
              <a:rPr lang="en-US" dirty="0" smtClean="0">
                <a:sym typeface="Symbol"/>
              </a:rPr>
              <a:t> piece-rate</a:t>
            </a:r>
          </a:p>
          <a:p>
            <a:pPr lvl="2"/>
            <a:r>
              <a:rPr lang="en-US" dirty="0" smtClean="0">
                <a:sym typeface="Symbol"/>
              </a:rPr>
              <a:t>Selects </a:t>
            </a:r>
            <a:r>
              <a:rPr lang="en-US" dirty="0" smtClean="0">
                <a:sym typeface="Symbol"/>
              </a:rPr>
              <a:t>on ambition and/or skill (i.e., “type</a:t>
            </a:r>
            <a:r>
              <a:rPr lang="en-US" dirty="0" smtClean="0">
                <a:sym typeface="Symbol"/>
              </a:rPr>
              <a:t>”)</a:t>
            </a:r>
          </a:p>
          <a:p>
            <a:pPr lvl="2"/>
            <a:r>
              <a:rPr lang="en-US" dirty="0" smtClean="0">
                <a:sym typeface="Symbol"/>
              </a:rPr>
              <a:t>Also induces effort from workers</a:t>
            </a:r>
          </a:p>
          <a:p>
            <a:pPr lvl="2"/>
            <a:r>
              <a:rPr lang="en-US" dirty="0" smtClean="0">
                <a:sym typeface="Symbol"/>
              </a:rPr>
              <a:t>Requires </a:t>
            </a:r>
            <a:r>
              <a:rPr lang="en-US" dirty="0" smtClean="0">
                <a:sym typeface="Symbol"/>
              </a:rPr>
              <a:t>some care in </a:t>
            </a:r>
            <a:r>
              <a:rPr lang="en-US" dirty="0" smtClean="0">
                <a:sym typeface="Symbol"/>
              </a:rPr>
              <a:t>implementation (e.g</a:t>
            </a:r>
            <a:r>
              <a:rPr lang="en-US" dirty="0" smtClean="0">
                <a:sym typeface="Symbol"/>
              </a:rPr>
              <a:t>. w.r.t. </a:t>
            </a:r>
            <a:r>
              <a:rPr lang="en-US" dirty="0" smtClean="0">
                <a:sym typeface="Symbol"/>
              </a:rPr>
              <a:t>quality)</a:t>
            </a:r>
            <a:endParaRPr lang="en-US" dirty="0" smtClean="0">
              <a:sym typeface="Symbol"/>
            </a:endParaRPr>
          </a:p>
          <a:p>
            <a:pPr lvl="2"/>
            <a:endParaRPr lang="en-US" dirty="0" smtClean="0">
              <a:sym typeface="Symbol"/>
            </a:endParaRPr>
          </a:p>
          <a:p>
            <a:pPr lvl="1"/>
            <a:r>
              <a:rPr lang="en-US" dirty="0" smtClean="0">
                <a:sym typeface="Symbol"/>
              </a:rPr>
              <a:t>Result: 44</a:t>
            </a:r>
            <a:r>
              <a:rPr lang="en-US" dirty="0">
                <a:sym typeface="Symbol"/>
              </a:rPr>
              <a:t>% improvement in productivity</a:t>
            </a:r>
          </a:p>
          <a:p>
            <a:pPr lvl="2"/>
            <a:r>
              <a:rPr lang="en-US" i="1" dirty="0">
                <a:sym typeface="Symbol"/>
              </a:rPr>
              <a:t>½ from adverse selection</a:t>
            </a:r>
          </a:p>
          <a:p>
            <a:pPr lvl="2"/>
            <a:r>
              <a:rPr lang="en-US" i="1" dirty="0">
                <a:sym typeface="Symbol"/>
              </a:rPr>
              <a:t>½ from moral hazard</a:t>
            </a:r>
          </a:p>
          <a:p>
            <a:pPr lvl="2"/>
            <a:endParaRPr lang="en-US" dirty="0">
              <a:sym typeface="Symbol"/>
            </a:endParaRPr>
          </a:p>
          <a:p>
            <a:pPr lvl="1"/>
            <a:r>
              <a:rPr lang="en-US" i="1" dirty="0" smtClean="0">
                <a:sym typeface="Symbol"/>
              </a:rPr>
              <a:t>Clearly shows benefit of the worker “owning” his/her operation</a:t>
            </a:r>
            <a:endParaRPr lang="en-US" i="1" dirty="0">
              <a:sym typeface="Symbol"/>
            </a:endParaRPr>
          </a:p>
          <a:p>
            <a:pPr lvl="1"/>
            <a:endParaRPr lang="en-US" i="1" dirty="0" smtClean="0">
              <a:sym typeface="Symbol"/>
            </a:endParaRPr>
          </a:p>
          <a:p>
            <a:pPr lvl="1"/>
            <a:endParaRPr lang="en-US" i="1" dirty="0">
              <a:sym typeface="Symbol"/>
            </a:endParaRPr>
          </a:p>
          <a:p>
            <a:pPr lvl="1"/>
            <a:endParaRPr lang="en-US" dirty="0"/>
          </a:p>
        </p:txBody>
      </p:sp>
    </p:spTree>
    <p:extLst>
      <p:ext uri="{BB962C8B-B14F-4D97-AF65-F5344CB8AC3E}">
        <p14:creationId xmlns:p14="http://schemas.microsoft.com/office/powerpoint/2010/main" val="21454331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Boundaries of the firm:</a:t>
            </a:r>
            <a:br>
              <a:rPr lang="en-US" dirty="0" smtClean="0"/>
            </a:br>
            <a:r>
              <a:rPr lang="en-US" dirty="0" smtClean="0"/>
              <a:t>An introduction</a:t>
            </a:r>
            <a:endParaRPr lang="en-US" dirty="0"/>
          </a:p>
        </p:txBody>
      </p:sp>
    </p:spTree>
    <p:extLst>
      <p:ext uri="{BB962C8B-B14F-4D97-AF65-F5344CB8AC3E}">
        <p14:creationId xmlns:p14="http://schemas.microsoft.com/office/powerpoint/2010/main" val="27205330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point: Complete contracts [1/2]</a:t>
            </a:r>
            <a:endParaRPr lang="en-US" dirty="0"/>
          </a:p>
        </p:txBody>
      </p:sp>
      <p:sp>
        <p:nvSpPr>
          <p:cNvPr id="3" name="Content Placeholder 2"/>
          <p:cNvSpPr>
            <a:spLocks noGrp="1"/>
          </p:cNvSpPr>
          <p:nvPr>
            <p:ph idx="1"/>
          </p:nvPr>
        </p:nvSpPr>
        <p:spPr>
          <a:xfrm>
            <a:off x="457199" y="1091738"/>
            <a:ext cx="8229600" cy="4681742"/>
          </a:xfrm>
        </p:spPr>
        <p:txBody>
          <a:bodyPr/>
          <a:lstStyle/>
          <a:p>
            <a:pPr lvl="1"/>
            <a:r>
              <a:rPr lang="en-US" dirty="0" smtClean="0"/>
              <a:t>Two </a:t>
            </a:r>
            <a:r>
              <a:rPr lang="en-US" dirty="0"/>
              <a:t>people, only one </a:t>
            </a:r>
            <a:r>
              <a:rPr lang="en-US" dirty="0" smtClean="0"/>
              <a:t>car</a:t>
            </a:r>
          </a:p>
          <a:p>
            <a:pPr lvl="1"/>
            <a:r>
              <a:rPr lang="en-US" dirty="0"/>
              <a:t>Jeff wants to drive ~ 6 days/week, Jess 1 </a:t>
            </a:r>
            <a:r>
              <a:rPr lang="en-US" dirty="0" smtClean="0"/>
              <a:t>day/week</a:t>
            </a:r>
            <a:endParaRPr lang="en-US" dirty="0" smtClean="0"/>
          </a:p>
          <a:p>
            <a:pPr lvl="1"/>
            <a:r>
              <a:rPr lang="en-US" dirty="0" smtClean="0"/>
              <a:t>Basic question arises as to who should own the car</a:t>
            </a:r>
            <a:endParaRPr lang="en-US" dirty="0"/>
          </a:p>
          <a:p>
            <a:pPr lvl="1"/>
            <a:endParaRPr lang="en-US" dirty="0" smtClean="0"/>
          </a:p>
          <a:p>
            <a:pPr lvl="1"/>
            <a:r>
              <a:rPr lang="en-US" i="1" dirty="0" smtClean="0"/>
              <a:t>What did Ronald </a:t>
            </a:r>
            <a:r>
              <a:rPr lang="en-US" i="1" dirty="0" err="1" smtClean="0"/>
              <a:t>Coase</a:t>
            </a:r>
            <a:r>
              <a:rPr lang="en-US" i="1" dirty="0" smtClean="0"/>
              <a:t> realize?</a:t>
            </a:r>
          </a:p>
        </p:txBody>
      </p:sp>
    </p:spTree>
    <p:extLst>
      <p:ext uri="{BB962C8B-B14F-4D97-AF65-F5344CB8AC3E}">
        <p14:creationId xmlns:p14="http://schemas.microsoft.com/office/powerpoint/2010/main" val="36253944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point: Complete contracts [1/2]</a:t>
            </a:r>
            <a:endParaRPr lang="en-US" dirty="0"/>
          </a:p>
        </p:txBody>
      </p:sp>
      <p:sp>
        <p:nvSpPr>
          <p:cNvPr id="3" name="Content Placeholder 2"/>
          <p:cNvSpPr>
            <a:spLocks noGrp="1"/>
          </p:cNvSpPr>
          <p:nvPr>
            <p:ph idx="1"/>
          </p:nvPr>
        </p:nvSpPr>
        <p:spPr>
          <a:xfrm>
            <a:off x="457199" y="1091738"/>
            <a:ext cx="8229600" cy="4681742"/>
          </a:xfrm>
        </p:spPr>
        <p:txBody>
          <a:bodyPr/>
          <a:lstStyle/>
          <a:p>
            <a:pPr lvl="1"/>
            <a:r>
              <a:rPr lang="en-US" dirty="0" smtClean="0"/>
              <a:t>Two </a:t>
            </a:r>
            <a:r>
              <a:rPr lang="en-US" dirty="0"/>
              <a:t>people, only one </a:t>
            </a:r>
            <a:r>
              <a:rPr lang="en-US" dirty="0" smtClean="0"/>
              <a:t>car</a:t>
            </a:r>
          </a:p>
          <a:p>
            <a:pPr lvl="1"/>
            <a:r>
              <a:rPr lang="en-US" dirty="0"/>
              <a:t>Jeff wants to drive ~ 6 days/week, Jess 1 day/week</a:t>
            </a:r>
          </a:p>
          <a:p>
            <a:pPr lvl="1"/>
            <a:r>
              <a:rPr lang="en-US" dirty="0"/>
              <a:t>Basic question arises as to who should own the car</a:t>
            </a:r>
          </a:p>
          <a:p>
            <a:pPr lvl="1"/>
            <a:endParaRPr lang="en-US" dirty="0" smtClean="0"/>
          </a:p>
          <a:p>
            <a:pPr lvl="1"/>
            <a:r>
              <a:rPr lang="en-US" dirty="0"/>
              <a:t>U of C economist </a:t>
            </a:r>
            <a:r>
              <a:rPr lang="en-US" dirty="0" smtClean="0"/>
              <a:t>Ronald </a:t>
            </a:r>
            <a:r>
              <a:rPr lang="en-US" dirty="0" err="1" smtClean="0"/>
              <a:t>Coase</a:t>
            </a:r>
            <a:r>
              <a:rPr lang="en-US" dirty="0" smtClean="0"/>
              <a:t> wins Nobel Prize for realizing:</a:t>
            </a:r>
          </a:p>
          <a:p>
            <a:pPr lvl="1"/>
            <a:endParaRPr lang="en-US" dirty="0"/>
          </a:p>
          <a:p>
            <a:pPr marL="346075" lvl="2" indent="0">
              <a:buNone/>
            </a:pPr>
            <a:r>
              <a:rPr lang="en-US" i="1" dirty="0" smtClean="0"/>
              <a:t>When all efforts and actions are contractible, then production   is organized in the most efficient possible way, regardless of who owns what.</a:t>
            </a:r>
          </a:p>
          <a:p>
            <a:pPr lvl="1"/>
            <a:endParaRPr lang="en-US" i="1" dirty="0"/>
          </a:p>
          <a:p>
            <a:pPr lvl="1"/>
            <a:r>
              <a:rPr lang="en-US" dirty="0" smtClean="0"/>
              <a:t>That </a:t>
            </a:r>
            <a:r>
              <a:rPr lang="en-US" dirty="0"/>
              <a:t>is, with </a:t>
            </a:r>
            <a:r>
              <a:rPr lang="en-US" i="1" dirty="0"/>
              <a:t>perfect property rights</a:t>
            </a:r>
            <a:r>
              <a:rPr lang="en-US" dirty="0"/>
              <a:t>—no transactions costs, etc.—ownership is irrelevant for efficiency.</a:t>
            </a:r>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r>
              <a:rPr lang="en-US" dirty="0" smtClean="0"/>
              <a:t>Note: doesn’t matter for efficiency—does matter for distribution!</a:t>
            </a:r>
          </a:p>
        </p:txBody>
      </p:sp>
    </p:spTree>
    <p:extLst>
      <p:ext uri="{BB962C8B-B14F-4D97-AF65-F5344CB8AC3E}">
        <p14:creationId xmlns:p14="http://schemas.microsoft.com/office/powerpoint/2010/main" val="19687739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point: Complete contracts [2/2]</a:t>
            </a:r>
            <a:endParaRPr lang="en-US" dirty="0"/>
          </a:p>
        </p:txBody>
      </p:sp>
      <p:sp>
        <p:nvSpPr>
          <p:cNvPr id="3" name="Content Placeholder 2"/>
          <p:cNvSpPr>
            <a:spLocks noGrp="1"/>
          </p:cNvSpPr>
          <p:nvPr>
            <p:ph idx="1"/>
          </p:nvPr>
        </p:nvSpPr>
        <p:spPr>
          <a:xfrm>
            <a:off x="457199" y="1436914"/>
            <a:ext cx="8229600" cy="4469574"/>
          </a:xfrm>
        </p:spPr>
        <p:txBody>
          <a:bodyPr/>
          <a:lstStyle/>
          <a:p>
            <a:pPr lvl="1"/>
            <a:r>
              <a:rPr lang="en-US" i="1" dirty="0" smtClean="0"/>
              <a:t>What do contracts look like in a “perfect property rights” world?</a:t>
            </a:r>
          </a:p>
          <a:p>
            <a:pPr lvl="1"/>
            <a:endParaRPr lang="en-US" i="1" dirty="0" smtClean="0"/>
          </a:p>
          <a:p>
            <a:pPr lvl="1"/>
            <a:r>
              <a:rPr lang="en-US" dirty="0" smtClean="0"/>
              <a:t>Complete </a:t>
            </a:r>
            <a:r>
              <a:rPr lang="en-US" dirty="0"/>
              <a:t>contracts </a:t>
            </a:r>
            <a:r>
              <a:rPr lang="en-US" dirty="0" smtClean="0"/>
              <a:t>require…</a:t>
            </a:r>
          </a:p>
          <a:p>
            <a:pPr lvl="2"/>
            <a:r>
              <a:rPr lang="en-US" dirty="0" smtClean="0"/>
              <a:t>Different </a:t>
            </a:r>
            <a:r>
              <a:rPr lang="en-US" dirty="0"/>
              <a:t>actions for </a:t>
            </a:r>
            <a:r>
              <a:rPr lang="en-US" i="1" dirty="0"/>
              <a:t>every</a:t>
            </a:r>
            <a:r>
              <a:rPr lang="en-US" dirty="0"/>
              <a:t> </a:t>
            </a:r>
            <a:r>
              <a:rPr lang="en-US" dirty="0" smtClean="0"/>
              <a:t>state </a:t>
            </a:r>
            <a:r>
              <a:rPr lang="en-US" dirty="0"/>
              <a:t>of the </a:t>
            </a:r>
            <a:r>
              <a:rPr lang="en-US" dirty="0" smtClean="0"/>
              <a:t>world</a:t>
            </a:r>
          </a:p>
          <a:p>
            <a:pPr lvl="2"/>
            <a:r>
              <a:rPr lang="en-US" dirty="0" smtClean="0"/>
              <a:t>Everything verified </a:t>
            </a:r>
            <a:r>
              <a:rPr lang="en-US" dirty="0"/>
              <a:t>easily—</a:t>
            </a:r>
            <a:r>
              <a:rPr lang="en-US" dirty="0" err="1"/>
              <a:t>costlessly</a:t>
            </a:r>
            <a:r>
              <a:rPr lang="en-US" dirty="0"/>
              <a:t>—in court</a:t>
            </a:r>
          </a:p>
          <a:p>
            <a:pPr lvl="1"/>
            <a:endParaRPr lang="en-US" dirty="0"/>
          </a:p>
          <a:p>
            <a:pPr lvl="1"/>
            <a:r>
              <a:rPr lang="en-US" dirty="0" smtClean="0"/>
              <a:t>Impossible for a host of reasons (e.g., </a:t>
            </a:r>
            <a:r>
              <a:rPr lang="en-US" dirty="0"/>
              <a:t>bounded rationality, </a:t>
            </a:r>
            <a:r>
              <a:rPr lang="en-US" dirty="0" smtClean="0"/>
              <a:t>ongoing disagreements about the world, </a:t>
            </a:r>
            <a:r>
              <a:rPr lang="en-US" dirty="0" err="1" smtClean="0"/>
              <a:t>unverifiability</a:t>
            </a:r>
            <a:r>
              <a:rPr lang="en-US" dirty="0" smtClean="0"/>
              <a:t>, etc.)</a:t>
            </a:r>
            <a:endParaRPr lang="en-US" dirty="0"/>
          </a:p>
          <a:p>
            <a:pPr lvl="1"/>
            <a:endParaRPr lang="en-US" dirty="0"/>
          </a:p>
          <a:p>
            <a:pPr lvl="1"/>
            <a:r>
              <a:rPr lang="en-US" b="1" i="1" dirty="0" smtClean="0"/>
              <a:t>Contracts </a:t>
            </a:r>
            <a:r>
              <a:rPr lang="en-US" b="1" i="1" dirty="0"/>
              <a:t>are not </a:t>
            </a:r>
            <a:r>
              <a:rPr lang="en-US" b="1" i="1" dirty="0" smtClean="0"/>
              <a:t>complete, so ownership matters</a:t>
            </a:r>
            <a:endParaRPr lang="en-US" b="1" i="1" dirty="0"/>
          </a:p>
        </p:txBody>
      </p:sp>
    </p:spTree>
    <p:extLst>
      <p:ext uri="{BB962C8B-B14F-4D97-AF65-F5344CB8AC3E}">
        <p14:creationId xmlns:p14="http://schemas.microsoft.com/office/powerpoint/2010/main" val="37911610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a:xfrm>
            <a:off x="457199" y="1163782"/>
            <a:ext cx="8229600" cy="4609698"/>
          </a:xfrm>
        </p:spPr>
        <p:txBody>
          <a:bodyPr/>
          <a:lstStyle/>
          <a:p>
            <a:pPr lvl="1"/>
            <a:r>
              <a:rPr lang="en-US" i="1" dirty="0" smtClean="0"/>
              <a:t>Extend PA </a:t>
            </a:r>
            <a:r>
              <a:rPr lang="en-US" i="1" dirty="0" smtClean="0"/>
              <a:t>problem to the vertical integration decision</a:t>
            </a:r>
          </a:p>
          <a:p>
            <a:pPr lvl="1"/>
            <a:r>
              <a:rPr lang="en-US" i="1" dirty="0" smtClean="0"/>
              <a:t>Ask, “In </a:t>
            </a:r>
            <a:r>
              <a:rPr lang="en-US" i="1" dirty="0"/>
              <a:t>a vertical chain of buyers and suppliers, what should firms </a:t>
            </a:r>
            <a:r>
              <a:rPr lang="en-US" b="1" i="1" dirty="0"/>
              <a:t>contract for</a:t>
            </a:r>
            <a:r>
              <a:rPr lang="en-US" i="1" dirty="0"/>
              <a:t> and what should they </a:t>
            </a:r>
            <a:r>
              <a:rPr lang="en-US" b="1" i="1" dirty="0"/>
              <a:t>do themselves</a:t>
            </a:r>
            <a:r>
              <a:rPr lang="en-US" i="1" dirty="0" smtClean="0"/>
              <a:t>?”</a:t>
            </a:r>
            <a:endParaRPr lang="en-US" i="1" dirty="0"/>
          </a:p>
          <a:p>
            <a:pPr lvl="2"/>
            <a:endParaRPr lang="en-US" i="1" dirty="0"/>
          </a:p>
          <a:p>
            <a:pPr lvl="1"/>
            <a:r>
              <a:rPr lang="en-US" dirty="0"/>
              <a:t>e.g. Should Coke own sugar plantations? The distributors?</a:t>
            </a:r>
          </a:p>
          <a:p>
            <a:pPr lvl="1"/>
            <a:r>
              <a:rPr lang="en-US" dirty="0"/>
              <a:t>e.g. Should Airborne own its airports? Employ the deliverers</a:t>
            </a:r>
            <a:r>
              <a:rPr lang="en-US" dirty="0" smtClean="0"/>
              <a:t>?</a:t>
            </a:r>
            <a:endParaRPr lang="en-US" dirty="0" smtClean="0"/>
          </a:p>
        </p:txBody>
      </p:sp>
    </p:spTree>
    <p:extLst>
      <p:ext uri="{BB962C8B-B14F-4D97-AF65-F5344CB8AC3E}">
        <p14:creationId xmlns:p14="http://schemas.microsoft.com/office/powerpoint/2010/main" val="34933222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a:xfrm>
            <a:off x="457199" y="1163782"/>
            <a:ext cx="8229600" cy="4609698"/>
          </a:xfrm>
        </p:spPr>
        <p:txBody>
          <a:bodyPr/>
          <a:lstStyle/>
          <a:p>
            <a:pPr lvl="1"/>
            <a:r>
              <a:rPr lang="en-US" i="1" dirty="0" smtClean="0"/>
              <a:t>Extend PA </a:t>
            </a:r>
            <a:r>
              <a:rPr lang="en-US" i="1" dirty="0" smtClean="0"/>
              <a:t>problem to the vertical integration decision</a:t>
            </a:r>
          </a:p>
          <a:p>
            <a:pPr lvl="1"/>
            <a:r>
              <a:rPr lang="en-US" i="1" dirty="0" smtClean="0"/>
              <a:t>Ask, “In </a:t>
            </a:r>
            <a:r>
              <a:rPr lang="en-US" i="1" dirty="0"/>
              <a:t>a vertical chain of buyers and suppliers, what should firms </a:t>
            </a:r>
            <a:r>
              <a:rPr lang="en-US" b="1" i="1" dirty="0"/>
              <a:t>contract for</a:t>
            </a:r>
            <a:r>
              <a:rPr lang="en-US" i="1" dirty="0"/>
              <a:t> and what should they </a:t>
            </a:r>
            <a:r>
              <a:rPr lang="en-US" b="1" i="1" dirty="0"/>
              <a:t>do themselves</a:t>
            </a:r>
            <a:r>
              <a:rPr lang="en-US" i="1" dirty="0" smtClean="0"/>
              <a:t>?”</a:t>
            </a:r>
            <a:endParaRPr lang="en-US" i="1" dirty="0"/>
          </a:p>
          <a:p>
            <a:pPr lvl="2"/>
            <a:endParaRPr lang="en-US" i="1" dirty="0"/>
          </a:p>
          <a:p>
            <a:pPr lvl="1"/>
            <a:r>
              <a:rPr lang="en-US" dirty="0"/>
              <a:t>e.g. Should Coke own sugar plantations? The distributors?</a:t>
            </a:r>
          </a:p>
          <a:p>
            <a:pPr lvl="1"/>
            <a:r>
              <a:rPr lang="en-US" dirty="0"/>
              <a:t>e.g. Should Airborne own its airports? Employ the deliverers</a:t>
            </a:r>
            <a:r>
              <a:rPr lang="en-US" dirty="0" smtClean="0"/>
              <a:t>?</a:t>
            </a:r>
          </a:p>
          <a:p>
            <a:pPr lvl="1"/>
            <a:r>
              <a:rPr lang="en-US" i="1" dirty="0" smtClean="0"/>
              <a:t>Often hear “Own things with high margins, high returns,”	      e.g. “Stick with concentrate, not bottling. It’s a good business</a:t>
            </a:r>
            <a:r>
              <a:rPr lang="en-US" i="1" dirty="0" smtClean="0"/>
              <a:t>.”</a:t>
            </a:r>
            <a:endParaRPr lang="en-US" i="1" dirty="0" smtClean="0"/>
          </a:p>
        </p:txBody>
      </p:sp>
    </p:spTree>
    <p:extLst>
      <p:ext uri="{BB962C8B-B14F-4D97-AF65-F5344CB8AC3E}">
        <p14:creationId xmlns:p14="http://schemas.microsoft.com/office/powerpoint/2010/main" val="31659895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a:xfrm>
            <a:off x="457199" y="1163782"/>
            <a:ext cx="8229600" cy="4609698"/>
          </a:xfrm>
        </p:spPr>
        <p:txBody>
          <a:bodyPr/>
          <a:lstStyle/>
          <a:p>
            <a:pPr lvl="1"/>
            <a:r>
              <a:rPr lang="en-US" i="1" dirty="0" smtClean="0"/>
              <a:t>Extend PA </a:t>
            </a:r>
            <a:r>
              <a:rPr lang="en-US" i="1" dirty="0" smtClean="0"/>
              <a:t>problem to the vertical integration decision</a:t>
            </a:r>
          </a:p>
          <a:p>
            <a:pPr lvl="1"/>
            <a:r>
              <a:rPr lang="en-US" i="1" dirty="0" smtClean="0"/>
              <a:t>Ask, “In </a:t>
            </a:r>
            <a:r>
              <a:rPr lang="en-US" i="1" dirty="0"/>
              <a:t>a vertical chain of buyers and suppliers, what should firms </a:t>
            </a:r>
            <a:r>
              <a:rPr lang="en-US" b="1" i="1" dirty="0"/>
              <a:t>contract for</a:t>
            </a:r>
            <a:r>
              <a:rPr lang="en-US" i="1" dirty="0"/>
              <a:t> and what should they </a:t>
            </a:r>
            <a:r>
              <a:rPr lang="en-US" b="1" i="1" dirty="0"/>
              <a:t>do themselves</a:t>
            </a:r>
            <a:r>
              <a:rPr lang="en-US" i="1" dirty="0" smtClean="0"/>
              <a:t>?”</a:t>
            </a:r>
            <a:endParaRPr lang="en-US" i="1" dirty="0"/>
          </a:p>
          <a:p>
            <a:pPr lvl="2"/>
            <a:endParaRPr lang="en-US" i="1" dirty="0"/>
          </a:p>
          <a:p>
            <a:pPr lvl="1"/>
            <a:r>
              <a:rPr lang="en-US" dirty="0"/>
              <a:t>e.g. Should Coke own sugar plantations? The distributors?</a:t>
            </a:r>
          </a:p>
          <a:p>
            <a:pPr lvl="1"/>
            <a:r>
              <a:rPr lang="en-US" dirty="0"/>
              <a:t>e.g. Should Airborne own its airports? Employ the deliverers</a:t>
            </a:r>
            <a:r>
              <a:rPr lang="en-US" dirty="0" smtClean="0"/>
              <a:t>?</a:t>
            </a:r>
          </a:p>
          <a:p>
            <a:pPr lvl="1"/>
            <a:r>
              <a:rPr lang="en-US" i="1" strike="sngStrike" dirty="0" smtClean="0"/>
              <a:t>Often hear “Own things with high margins, high returns,”	      e.g. “Stick with concentrate, not bottling. It’s a good business.”</a:t>
            </a:r>
          </a:p>
          <a:p>
            <a:pPr lvl="1"/>
            <a:endParaRPr lang="en-US" i="1" dirty="0"/>
          </a:p>
          <a:p>
            <a:pPr lvl="1"/>
            <a:r>
              <a:rPr lang="en-US" i="1" dirty="0" smtClean="0"/>
              <a:t>Ask, “What </a:t>
            </a:r>
            <a:r>
              <a:rPr lang="en-US" i="1" dirty="0"/>
              <a:t>really determines optimal </a:t>
            </a:r>
            <a:r>
              <a:rPr lang="en-US" b="1" i="1" dirty="0"/>
              <a:t>boundaries of the firm</a:t>
            </a:r>
            <a:r>
              <a:rPr lang="en-US" i="1" dirty="0" smtClean="0"/>
              <a:t>?”</a:t>
            </a:r>
            <a:endParaRPr lang="en-US" i="1" dirty="0"/>
          </a:p>
          <a:p>
            <a:pPr lvl="1"/>
            <a:r>
              <a:rPr lang="en-US" dirty="0" smtClean="0"/>
              <a:t>Note </a:t>
            </a:r>
            <a:r>
              <a:rPr lang="en-US" dirty="0" smtClean="0"/>
              <a:t>that this gets very complicated—it’s the only point in the course where I “cut corners,” technically speaking</a:t>
            </a:r>
          </a:p>
        </p:txBody>
      </p:sp>
    </p:spTree>
    <p:extLst>
      <p:ext uri="{BB962C8B-B14F-4D97-AF65-F5344CB8AC3E}">
        <p14:creationId xmlns:p14="http://schemas.microsoft.com/office/powerpoint/2010/main" val="4233752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3</a:t>
            </a:r>
            <a:endParaRPr lang="en-US" dirty="0"/>
          </a:p>
        </p:txBody>
      </p:sp>
      <p:sp>
        <p:nvSpPr>
          <p:cNvPr id="3" name="Content Placeholder 2"/>
          <p:cNvSpPr>
            <a:spLocks noGrp="1"/>
          </p:cNvSpPr>
          <p:nvPr>
            <p:ph idx="1"/>
          </p:nvPr>
        </p:nvSpPr>
        <p:spPr/>
        <p:txBody>
          <a:bodyPr/>
          <a:lstStyle/>
          <a:p>
            <a:pPr lvl="1"/>
            <a:r>
              <a:rPr lang="en-US" b="1" i="1" dirty="0" smtClean="0"/>
              <a:t>Within-industry </a:t>
            </a:r>
            <a:r>
              <a:rPr lang="el-GR" b="1" i="1" dirty="0"/>
              <a:t>π </a:t>
            </a:r>
            <a:r>
              <a:rPr lang="en-US" b="1" i="1" dirty="0" smtClean="0"/>
              <a:t> differences </a:t>
            </a:r>
            <a:r>
              <a:rPr lang="en-US" b="1" i="1" dirty="0" smtClean="0"/>
              <a:t>↔ Positioning</a:t>
            </a:r>
          </a:p>
          <a:p>
            <a:pPr lvl="1"/>
            <a:r>
              <a:rPr lang="en-US" dirty="0" smtClean="0"/>
              <a:t>Airborne</a:t>
            </a:r>
            <a:endParaRPr lang="en-US" dirty="0" smtClean="0"/>
          </a:p>
          <a:p>
            <a:pPr lvl="2"/>
            <a:r>
              <a:rPr lang="en-US" dirty="0" smtClean="0"/>
              <a:t>Positioned for high and predictable packages/stop</a:t>
            </a:r>
          </a:p>
          <a:p>
            <a:pPr lvl="2"/>
            <a:r>
              <a:rPr lang="en-US" dirty="0" smtClean="0"/>
              <a:t>Very profitable </a:t>
            </a:r>
            <a:r>
              <a:rPr lang="en-US" dirty="0" smtClean="0"/>
              <a:t>@ 1997, but UPS </a:t>
            </a:r>
            <a:r>
              <a:rPr lang="en-US" dirty="0" smtClean="0"/>
              <a:t>strike </a:t>
            </a:r>
            <a:r>
              <a:rPr lang="en-US" dirty="0" smtClean="0"/>
              <a:t>ends “single-sourcing</a:t>
            </a:r>
            <a:r>
              <a:rPr lang="en-US" dirty="0" smtClean="0"/>
              <a:t>”</a:t>
            </a:r>
          </a:p>
          <a:p>
            <a:pPr lvl="2"/>
            <a:r>
              <a:rPr lang="en-US" dirty="0" smtClean="0"/>
              <a:t>DHL loses order of mag. more $ than ABE earned ’95-’20</a:t>
            </a:r>
          </a:p>
          <a:p>
            <a:pPr lvl="1"/>
            <a:r>
              <a:rPr lang="en-US" dirty="0" smtClean="0"/>
              <a:t>Enterprise</a:t>
            </a:r>
          </a:p>
          <a:p>
            <a:pPr lvl="2"/>
            <a:r>
              <a:rPr lang="en-US" dirty="0" smtClean="0"/>
              <a:t>Positioned very simply—in city center, not at airport</a:t>
            </a:r>
          </a:p>
          <a:p>
            <a:pPr lvl="2"/>
            <a:r>
              <a:rPr lang="en-US" dirty="0" smtClean="0"/>
              <a:t># in profits, not # in sales</a:t>
            </a:r>
          </a:p>
          <a:p>
            <a:pPr lvl="2"/>
            <a:r>
              <a:rPr lang="en-US" dirty="0" smtClean="0"/>
              <a:t>Odd operational decisions make it tough to challenge (consider, e.g., Hertz agents making inroads into </a:t>
            </a:r>
            <a:r>
              <a:rPr lang="en-US" dirty="0" smtClean="0"/>
              <a:t>body shops)</a:t>
            </a:r>
          </a:p>
          <a:p>
            <a:pPr lvl="1"/>
            <a:r>
              <a:rPr lang="en-US" i="1" dirty="0" smtClean="0"/>
              <a:t>Important aux. lesson: agility not necessarily good (i.e., complementary decisions may deter future competition)</a:t>
            </a:r>
            <a:endParaRPr lang="en-US" i="1" dirty="0" smtClean="0"/>
          </a:p>
        </p:txBody>
      </p:sp>
    </p:spTree>
    <p:extLst>
      <p:ext uri="{BB962C8B-B14F-4D97-AF65-F5344CB8AC3E}">
        <p14:creationId xmlns:p14="http://schemas.microsoft.com/office/powerpoint/2010/main" val="4696908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No-name CSDs</a:t>
            </a:r>
            <a:endParaRPr lang="en-US" dirty="0"/>
          </a:p>
        </p:txBody>
      </p:sp>
      <p:sp>
        <p:nvSpPr>
          <p:cNvPr id="3" name="Content Placeholder 2"/>
          <p:cNvSpPr>
            <a:spLocks noGrp="1"/>
          </p:cNvSpPr>
          <p:nvPr>
            <p:ph idx="1"/>
          </p:nvPr>
        </p:nvSpPr>
        <p:spPr/>
        <p:txBody>
          <a:bodyPr/>
          <a:lstStyle/>
          <a:p>
            <a:pPr lvl="1"/>
            <a:endParaRPr lang="en-US" dirty="0" smtClean="0"/>
          </a:p>
          <a:p>
            <a:pPr lvl="1"/>
            <a:r>
              <a:rPr lang="en-US" dirty="0" smtClean="0"/>
              <a:t>Generic cola 	=	sales company</a:t>
            </a:r>
          </a:p>
          <a:p>
            <a:pPr lvl="1"/>
            <a:r>
              <a:rPr lang="en-US" dirty="0" smtClean="0"/>
              <a:t>Critical input 	=	bottling / packaging operations</a:t>
            </a:r>
          </a:p>
          <a:p>
            <a:pPr lvl="1"/>
            <a:endParaRPr lang="en-US" dirty="0"/>
          </a:p>
          <a:p>
            <a:pPr lvl="1"/>
            <a:r>
              <a:rPr lang="en-US" i="1" dirty="0">
                <a:sym typeface="Symbol"/>
              </a:rPr>
              <a:t>Classified Advertisement</a:t>
            </a:r>
          </a:p>
          <a:p>
            <a:pPr lvl="2"/>
            <a:r>
              <a:rPr lang="en-US" dirty="0" smtClean="0">
                <a:sym typeface="Symbol"/>
              </a:rPr>
              <a:t>“Be a supplier to Wildwood Cola</a:t>
            </a:r>
            <a:endParaRPr lang="en-US" dirty="0">
              <a:sym typeface="Symbol"/>
            </a:endParaRPr>
          </a:p>
          <a:p>
            <a:pPr lvl="2"/>
            <a:r>
              <a:rPr lang="en-US" dirty="0" smtClean="0">
                <a:sym typeface="Symbol"/>
              </a:rPr>
              <a:t>$1MM per year flat compensation</a:t>
            </a:r>
            <a:endParaRPr lang="en-US" dirty="0">
              <a:sym typeface="Symbol"/>
            </a:endParaRPr>
          </a:p>
          <a:p>
            <a:pPr lvl="2"/>
            <a:r>
              <a:rPr lang="en-US" dirty="0" smtClean="0">
                <a:sym typeface="Symbol"/>
              </a:rPr>
              <a:t>Simple task: Just make bottles for us”</a:t>
            </a:r>
          </a:p>
          <a:p>
            <a:pPr lvl="2"/>
            <a:endParaRPr lang="en-US" dirty="0">
              <a:sym typeface="Symbol"/>
            </a:endParaRPr>
          </a:p>
          <a:p>
            <a:pPr lvl="1"/>
            <a:r>
              <a:rPr lang="en-US" i="1" dirty="0" smtClean="0">
                <a:sym typeface="Symbol"/>
              </a:rPr>
              <a:t>What goes wrong with this contract?</a:t>
            </a:r>
            <a:endParaRPr lang="en-US" i="1" dirty="0">
              <a:sym typeface="Symbol"/>
            </a:endParaRPr>
          </a:p>
          <a:p>
            <a:pPr lvl="2"/>
            <a:endParaRPr lang="en-US" dirty="0">
              <a:sym typeface="Symbol"/>
            </a:endParaRPr>
          </a:p>
          <a:p>
            <a:pPr lvl="1"/>
            <a:endParaRPr lang="en-US" dirty="0">
              <a:sym typeface="Symbol"/>
            </a:endParaRPr>
          </a:p>
          <a:p>
            <a:pPr lvl="1"/>
            <a:endParaRPr lang="en-US" dirty="0"/>
          </a:p>
          <a:p>
            <a:pPr lvl="1"/>
            <a:endParaRPr lang="en-US" dirty="0" smtClean="0"/>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35524447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No-name CSDs</a:t>
            </a:r>
            <a:endParaRPr lang="en-US" dirty="0"/>
          </a:p>
        </p:txBody>
      </p:sp>
      <p:sp>
        <p:nvSpPr>
          <p:cNvPr id="3" name="Content Placeholder 2"/>
          <p:cNvSpPr>
            <a:spLocks noGrp="1"/>
          </p:cNvSpPr>
          <p:nvPr>
            <p:ph idx="1"/>
          </p:nvPr>
        </p:nvSpPr>
        <p:spPr/>
        <p:txBody>
          <a:bodyPr/>
          <a:lstStyle/>
          <a:p>
            <a:pPr lvl="1"/>
            <a:endParaRPr lang="en-US" dirty="0" smtClean="0"/>
          </a:p>
          <a:p>
            <a:pPr lvl="1"/>
            <a:r>
              <a:rPr lang="en-US" dirty="0" smtClean="0"/>
              <a:t>Generic cola 	=	sales company</a:t>
            </a:r>
          </a:p>
          <a:p>
            <a:pPr lvl="1"/>
            <a:r>
              <a:rPr lang="en-US" dirty="0" smtClean="0"/>
              <a:t>Critical input 	=	bottling / packaging operations</a:t>
            </a:r>
          </a:p>
          <a:p>
            <a:pPr lvl="1"/>
            <a:endParaRPr lang="en-US" dirty="0"/>
          </a:p>
          <a:p>
            <a:pPr lvl="1"/>
            <a:r>
              <a:rPr lang="en-US" i="1" dirty="0">
                <a:sym typeface="Symbol"/>
              </a:rPr>
              <a:t>Classified Advertisement</a:t>
            </a:r>
          </a:p>
          <a:p>
            <a:pPr lvl="2"/>
            <a:r>
              <a:rPr lang="en-US" dirty="0" smtClean="0">
                <a:sym typeface="Symbol"/>
              </a:rPr>
              <a:t>“Be a supplier to Wildwood Cola</a:t>
            </a:r>
            <a:endParaRPr lang="en-US" dirty="0">
              <a:sym typeface="Symbol"/>
            </a:endParaRPr>
          </a:p>
          <a:p>
            <a:pPr lvl="2"/>
            <a:r>
              <a:rPr lang="en-US" dirty="0" smtClean="0">
                <a:sym typeface="Symbol"/>
              </a:rPr>
              <a:t>$1MM per year flat compensation</a:t>
            </a:r>
            <a:endParaRPr lang="en-US" dirty="0">
              <a:sym typeface="Symbol"/>
            </a:endParaRPr>
          </a:p>
          <a:p>
            <a:pPr lvl="2"/>
            <a:r>
              <a:rPr lang="en-US" dirty="0" smtClean="0">
                <a:sym typeface="Symbol"/>
              </a:rPr>
              <a:t>Simple task: Just make bottles for us”</a:t>
            </a:r>
          </a:p>
          <a:p>
            <a:pPr lvl="2"/>
            <a:endParaRPr lang="en-US" dirty="0">
              <a:sym typeface="Symbol"/>
            </a:endParaRPr>
          </a:p>
          <a:p>
            <a:pPr lvl="1"/>
            <a:r>
              <a:rPr lang="en-US" dirty="0" smtClean="0">
                <a:sym typeface="Symbol"/>
              </a:rPr>
              <a:t>Supplier will shirk—low productivity, poor quality, et cetera </a:t>
            </a:r>
          </a:p>
          <a:p>
            <a:pPr lvl="1"/>
            <a:r>
              <a:rPr lang="en-US" dirty="0" smtClean="0">
                <a:sym typeface="Symbol"/>
              </a:rPr>
              <a:t>Alternative is clearly </a:t>
            </a:r>
            <a:r>
              <a:rPr lang="en-US" i="1" dirty="0" smtClean="0">
                <a:sym typeface="Symbol"/>
              </a:rPr>
              <a:t>monitoring</a:t>
            </a:r>
            <a:r>
              <a:rPr lang="en-US" dirty="0" smtClean="0">
                <a:sym typeface="Symbol"/>
              </a:rPr>
              <a:t>, but it’s costly to increase the span of control (e.g., create divisions, add presidents, VPs)</a:t>
            </a:r>
            <a:endParaRPr lang="en-US" dirty="0" smtClean="0"/>
          </a:p>
        </p:txBody>
      </p:sp>
    </p:spTree>
    <p:extLst>
      <p:ext uri="{BB962C8B-B14F-4D97-AF65-F5344CB8AC3E}">
        <p14:creationId xmlns:p14="http://schemas.microsoft.com/office/powerpoint/2010/main" val="7717141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the market</a:t>
            </a:r>
            <a:endParaRPr lang="en-US" dirty="0"/>
          </a:p>
        </p:txBody>
      </p:sp>
      <p:sp>
        <p:nvSpPr>
          <p:cNvPr id="3" name="Content Placeholder 2"/>
          <p:cNvSpPr>
            <a:spLocks noGrp="1"/>
          </p:cNvSpPr>
          <p:nvPr>
            <p:ph idx="1"/>
          </p:nvPr>
        </p:nvSpPr>
        <p:spPr>
          <a:xfrm>
            <a:off x="457199" y="1152698"/>
            <a:ext cx="8229600" cy="4620781"/>
          </a:xfrm>
        </p:spPr>
        <p:txBody>
          <a:bodyPr/>
          <a:lstStyle/>
          <a:p>
            <a:pPr lvl="1"/>
            <a:r>
              <a:rPr lang="en-US" dirty="0" smtClean="0">
                <a:sym typeface="Symbol"/>
              </a:rPr>
              <a:t>Agents (a.k.a. subsidiary companies) will shirk</a:t>
            </a:r>
          </a:p>
          <a:p>
            <a:pPr lvl="1"/>
            <a:r>
              <a:rPr lang="en-US" dirty="0" smtClean="0">
                <a:sym typeface="Symbol"/>
              </a:rPr>
              <a:t>Let them take responsibility for their actions</a:t>
            </a:r>
          </a:p>
          <a:p>
            <a:pPr lvl="1"/>
            <a:r>
              <a:rPr lang="en-US" dirty="0" smtClean="0">
                <a:sym typeface="Symbol"/>
              </a:rPr>
              <a:t>In other words, let them take </a:t>
            </a:r>
            <a:r>
              <a:rPr lang="en-US" i="1" dirty="0" smtClean="0">
                <a:sym typeface="Symbol"/>
              </a:rPr>
              <a:t>ownership</a:t>
            </a:r>
            <a:r>
              <a:rPr lang="en-US" dirty="0" smtClean="0">
                <a:sym typeface="Symbol"/>
              </a:rPr>
              <a:t> over production</a:t>
            </a:r>
          </a:p>
          <a:p>
            <a:pPr lvl="1"/>
            <a:r>
              <a:rPr lang="en-US" i="1" dirty="0" err="1" smtClean="0">
                <a:sym typeface="Symbol"/>
              </a:rPr>
              <a:t>Safelite</a:t>
            </a:r>
            <a:r>
              <a:rPr lang="en-US" i="1" dirty="0" smtClean="0">
                <a:sym typeface="Symbol"/>
              </a:rPr>
              <a:t> intuition all over again!</a:t>
            </a:r>
          </a:p>
          <a:p>
            <a:pPr lvl="1"/>
            <a:r>
              <a:rPr lang="en-US" b="1" i="1" dirty="0" smtClean="0">
                <a:sym typeface="Symbol"/>
              </a:rPr>
              <a:t>Agent effort is important  use the market</a:t>
            </a:r>
          </a:p>
          <a:p>
            <a:pPr marL="0" lvl="1" indent="0">
              <a:buNone/>
            </a:pPr>
            <a:endParaRPr lang="en-US" i="1" dirty="0" smtClean="0">
              <a:sym typeface="Symbol"/>
            </a:endParaRPr>
          </a:p>
          <a:p>
            <a:pPr lvl="1"/>
            <a:r>
              <a:rPr lang="en-US" dirty="0" smtClean="0">
                <a:sym typeface="Symbol"/>
              </a:rPr>
              <a:t>We could “look over their shoulder” (i.e., monitor them)</a:t>
            </a:r>
          </a:p>
          <a:p>
            <a:pPr lvl="1"/>
            <a:r>
              <a:rPr lang="en-US" dirty="0" smtClean="0">
                <a:sym typeface="Symbol"/>
              </a:rPr>
              <a:t>Layers of management usually expensive and inefficient</a:t>
            </a:r>
            <a:endParaRPr lang="en-US" dirty="0">
              <a:sym typeface="Symbol"/>
            </a:endParaRPr>
          </a:p>
          <a:p>
            <a:pPr lvl="1"/>
            <a:r>
              <a:rPr lang="en-US" b="1" i="1" dirty="0" smtClean="0">
                <a:sym typeface="Symbol"/>
              </a:rPr>
              <a:t>Span of control costly  </a:t>
            </a:r>
            <a:r>
              <a:rPr lang="en-US" b="1" i="1" dirty="0">
                <a:sym typeface="Symbol"/>
              </a:rPr>
              <a:t>use the market</a:t>
            </a:r>
            <a:endParaRPr lang="en-US" b="1" i="1" dirty="0" smtClean="0">
              <a:sym typeface="Symbol"/>
            </a:endParaRPr>
          </a:p>
          <a:p>
            <a:pPr lvl="1"/>
            <a:endParaRPr lang="en-US" i="1" dirty="0">
              <a:sym typeface="Symbol"/>
            </a:endParaRPr>
          </a:p>
          <a:p>
            <a:pPr lvl="1"/>
            <a:r>
              <a:rPr lang="en-US" i="1" dirty="0" smtClean="0">
                <a:sym typeface="Symbol"/>
              </a:rPr>
              <a:t>Why not always use the market?</a:t>
            </a:r>
            <a:endParaRPr lang="en-US" i="1" dirty="0">
              <a:sym typeface="Symbol"/>
            </a:endParaRPr>
          </a:p>
        </p:txBody>
      </p:sp>
    </p:spTree>
    <p:extLst>
      <p:ext uri="{BB962C8B-B14F-4D97-AF65-F5344CB8AC3E}">
        <p14:creationId xmlns:p14="http://schemas.microsoft.com/office/powerpoint/2010/main" val="9243336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problems with dis-integration</a:t>
            </a:r>
            <a:endParaRPr lang="en-US" u="sng" dirty="0"/>
          </a:p>
        </p:txBody>
      </p:sp>
      <p:sp>
        <p:nvSpPr>
          <p:cNvPr id="3" name="Content Placeholder 2"/>
          <p:cNvSpPr>
            <a:spLocks noGrp="1"/>
          </p:cNvSpPr>
          <p:nvPr>
            <p:ph idx="1"/>
          </p:nvPr>
        </p:nvSpPr>
        <p:spPr/>
        <p:txBody>
          <a:bodyPr/>
          <a:lstStyle/>
          <a:p>
            <a:pPr lvl="1"/>
            <a:endParaRPr lang="en-US" dirty="0" smtClean="0"/>
          </a:p>
          <a:p>
            <a:pPr lvl="1"/>
            <a:endParaRPr lang="en-US" dirty="0"/>
          </a:p>
          <a:p>
            <a:pPr lvl="1"/>
            <a:endParaRPr lang="en-US" dirty="0" smtClean="0"/>
          </a:p>
          <a:p>
            <a:pPr lvl="1"/>
            <a:r>
              <a:rPr lang="en-US" dirty="0" smtClean="0"/>
              <a:t>Transaction costs</a:t>
            </a:r>
          </a:p>
          <a:p>
            <a:pPr lvl="1"/>
            <a:endParaRPr lang="en-US" dirty="0" smtClean="0"/>
          </a:p>
          <a:p>
            <a:pPr lvl="1"/>
            <a:r>
              <a:rPr lang="en-US" dirty="0" smtClean="0"/>
              <a:t>Hold-up problems</a:t>
            </a:r>
          </a:p>
          <a:p>
            <a:pPr lvl="1"/>
            <a:endParaRPr lang="en-US" dirty="0" smtClean="0"/>
          </a:p>
          <a:p>
            <a:pPr lvl="1"/>
            <a:r>
              <a:rPr lang="en-US" dirty="0" smtClean="0"/>
              <a:t>Double marginalization</a:t>
            </a:r>
          </a:p>
          <a:p>
            <a:pPr lvl="1"/>
            <a:endParaRPr lang="en-US" dirty="0"/>
          </a:p>
        </p:txBody>
      </p:sp>
    </p:spTree>
    <p:extLst>
      <p:ext uri="{BB962C8B-B14F-4D97-AF65-F5344CB8AC3E}">
        <p14:creationId xmlns:p14="http://schemas.microsoft.com/office/powerpoint/2010/main" val="32886493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Boundary determinant I: </a:t>
            </a:r>
            <a:br>
              <a:rPr lang="en-US" dirty="0" smtClean="0"/>
            </a:br>
            <a:r>
              <a:rPr lang="en-US" dirty="0" smtClean="0"/>
              <a:t>Transaction costs</a:t>
            </a:r>
            <a:endParaRPr lang="en-US" dirty="0"/>
          </a:p>
        </p:txBody>
      </p:sp>
    </p:spTree>
    <p:extLst>
      <p:ext uri="{BB962C8B-B14F-4D97-AF65-F5344CB8AC3E}">
        <p14:creationId xmlns:p14="http://schemas.microsoft.com/office/powerpoint/2010/main" val="56329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u="sng" dirty="0"/>
          </a:p>
        </p:txBody>
      </p:sp>
      <p:sp>
        <p:nvSpPr>
          <p:cNvPr id="3" name="Content Placeholder 2"/>
          <p:cNvSpPr>
            <a:spLocks noGrp="1"/>
          </p:cNvSpPr>
          <p:nvPr>
            <p:ph idx="1"/>
          </p:nvPr>
        </p:nvSpPr>
        <p:spPr/>
        <p:txBody>
          <a:bodyPr/>
          <a:lstStyle/>
          <a:p>
            <a:pPr lvl="1"/>
            <a:r>
              <a:rPr lang="en-US" dirty="0" smtClean="0"/>
              <a:t>Example: employment vs. independent contractor</a:t>
            </a:r>
          </a:p>
          <a:p>
            <a:pPr lvl="2"/>
            <a:endParaRPr lang="en-US" dirty="0" smtClean="0"/>
          </a:p>
          <a:p>
            <a:pPr lvl="2"/>
            <a:r>
              <a:rPr lang="en-US" dirty="0" smtClean="0"/>
              <a:t>You work in investment banking</a:t>
            </a:r>
          </a:p>
          <a:p>
            <a:pPr lvl="2"/>
            <a:r>
              <a:rPr lang="en-US" dirty="0" smtClean="0"/>
              <a:t>New tasks come up day-to-day</a:t>
            </a:r>
          </a:p>
          <a:p>
            <a:pPr lvl="2"/>
            <a:endParaRPr lang="en-US" dirty="0" smtClean="0"/>
          </a:p>
          <a:p>
            <a:pPr lvl="2"/>
            <a:r>
              <a:rPr lang="en-US" dirty="0" smtClean="0"/>
              <a:t>Option 1: Every time your boss asks you do something, you negotiate a price</a:t>
            </a:r>
          </a:p>
          <a:p>
            <a:pPr lvl="2"/>
            <a:r>
              <a:rPr lang="en-US" dirty="0" smtClean="0"/>
              <a:t>Option 2…?</a:t>
            </a:r>
          </a:p>
        </p:txBody>
      </p:sp>
    </p:spTree>
    <p:extLst>
      <p:ext uri="{BB962C8B-B14F-4D97-AF65-F5344CB8AC3E}">
        <p14:creationId xmlns:p14="http://schemas.microsoft.com/office/powerpoint/2010/main" val="29729903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u="sng" dirty="0"/>
          </a:p>
        </p:txBody>
      </p:sp>
      <p:sp>
        <p:nvSpPr>
          <p:cNvPr id="3" name="Content Placeholder 2"/>
          <p:cNvSpPr>
            <a:spLocks noGrp="1"/>
          </p:cNvSpPr>
          <p:nvPr>
            <p:ph idx="1"/>
          </p:nvPr>
        </p:nvSpPr>
        <p:spPr/>
        <p:txBody>
          <a:bodyPr/>
          <a:lstStyle/>
          <a:p>
            <a:pPr lvl="1"/>
            <a:r>
              <a:rPr lang="en-US" dirty="0" smtClean="0"/>
              <a:t>Example: employment vs. independent contractor</a:t>
            </a:r>
          </a:p>
          <a:p>
            <a:pPr lvl="2"/>
            <a:endParaRPr lang="en-US" dirty="0" smtClean="0"/>
          </a:p>
          <a:p>
            <a:pPr lvl="2"/>
            <a:r>
              <a:rPr lang="en-US" dirty="0" smtClean="0"/>
              <a:t>You work in investment banking</a:t>
            </a:r>
          </a:p>
          <a:p>
            <a:pPr lvl="2"/>
            <a:r>
              <a:rPr lang="en-US" dirty="0" smtClean="0"/>
              <a:t>New tasks come up day-to-day</a:t>
            </a:r>
          </a:p>
          <a:p>
            <a:pPr lvl="2"/>
            <a:endParaRPr lang="en-US" dirty="0" smtClean="0"/>
          </a:p>
          <a:p>
            <a:pPr lvl="2"/>
            <a:r>
              <a:rPr lang="en-US" dirty="0" smtClean="0"/>
              <a:t>Option 1: Every time your boss asks you do something, you negotiate a price</a:t>
            </a:r>
          </a:p>
          <a:p>
            <a:pPr lvl="2"/>
            <a:r>
              <a:rPr lang="en-US" dirty="0" smtClean="0"/>
              <a:t>Option 2: As an employee, you are expected to do X activities between the hours of Y and Z</a:t>
            </a:r>
          </a:p>
          <a:p>
            <a:pPr lvl="2"/>
            <a:endParaRPr lang="en-US" dirty="0" smtClean="0"/>
          </a:p>
          <a:p>
            <a:pPr lvl="1"/>
            <a:r>
              <a:rPr lang="en-US" dirty="0" smtClean="0"/>
              <a:t>Negotiation can be very costly to both parties</a:t>
            </a:r>
          </a:p>
          <a:p>
            <a:pPr lvl="1"/>
            <a:r>
              <a:rPr lang="en-US" dirty="0" smtClean="0"/>
              <a:t>Worse yet, parties often have to “find” one another first</a:t>
            </a:r>
          </a:p>
          <a:p>
            <a:pPr marL="0" lvl="1" indent="0">
              <a:buNone/>
            </a:pPr>
            <a:endParaRPr lang="en-US" dirty="0"/>
          </a:p>
          <a:p>
            <a:pPr lvl="1"/>
            <a:endParaRPr lang="en-US" dirty="0"/>
          </a:p>
          <a:p>
            <a:pPr lvl="1"/>
            <a:endParaRPr lang="en-US" dirty="0" smtClean="0"/>
          </a:p>
        </p:txBody>
      </p:sp>
    </p:spTree>
    <p:extLst>
      <p:ext uri="{BB962C8B-B14F-4D97-AF65-F5344CB8AC3E}">
        <p14:creationId xmlns:p14="http://schemas.microsoft.com/office/powerpoint/2010/main" val="34548710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to authority (i.e., vertical integration)</a:t>
            </a:r>
            <a:endParaRPr lang="en-US" u="sng" dirty="0"/>
          </a:p>
        </p:txBody>
      </p:sp>
      <p:sp>
        <p:nvSpPr>
          <p:cNvPr id="3" name="Content Placeholder 2"/>
          <p:cNvSpPr>
            <a:spLocks noGrp="1"/>
          </p:cNvSpPr>
          <p:nvPr>
            <p:ph idx="1"/>
          </p:nvPr>
        </p:nvSpPr>
        <p:spPr>
          <a:xfrm>
            <a:off x="457199" y="947651"/>
            <a:ext cx="8229600" cy="4825829"/>
          </a:xfrm>
        </p:spPr>
        <p:txBody>
          <a:bodyPr/>
          <a:lstStyle/>
          <a:p>
            <a:pPr lvl="1"/>
            <a:endParaRPr lang="en-US" dirty="0" smtClean="0"/>
          </a:p>
          <a:p>
            <a:pPr lvl="1"/>
            <a:r>
              <a:rPr lang="en-US" dirty="0" smtClean="0"/>
              <a:t>Hassle of </a:t>
            </a:r>
            <a:r>
              <a:rPr lang="en-US" b="1" dirty="0" smtClean="0"/>
              <a:t>discovering</a:t>
            </a:r>
            <a:r>
              <a:rPr lang="en-US" dirty="0" smtClean="0"/>
              <a:t> a </a:t>
            </a:r>
            <a:r>
              <a:rPr lang="en-US" b="1" dirty="0" smtClean="0"/>
              <a:t>party</a:t>
            </a:r>
            <a:r>
              <a:rPr lang="en-US" dirty="0" smtClean="0"/>
              <a:t> </a:t>
            </a:r>
            <a:r>
              <a:rPr lang="en-US" dirty="0" smtClean="0">
                <a:sym typeface="Symbol"/>
              </a:rPr>
              <a:t></a:t>
            </a:r>
            <a:r>
              <a:rPr lang="en-US" dirty="0" smtClean="0"/>
              <a:t> transaction costs (search)</a:t>
            </a:r>
          </a:p>
          <a:p>
            <a:pPr lvl="1"/>
            <a:r>
              <a:rPr lang="en-US" dirty="0"/>
              <a:t>Hassle of </a:t>
            </a:r>
            <a:r>
              <a:rPr lang="en-US" b="1" dirty="0"/>
              <a:t>discovering</a:t>
            </a:r>
            <a:r>
              <a:rPr lang="en-US" dirty="0"/>
              <a:t> </a:t>
            </a:r>
            <a:r>
              <a:rPr lang="en-US" dirty="0" smtClean="0"/>
              <a:t>a </a:t>
            </a:r>
            <a:r>
              <a:rPr lang="en-US" b="1" dirty="0"/>
              <a:t>price</a:t>
            </a:r>
            <a:r>
              <a:rPr lang="en-US" dirty="0"/>
              <a:t> </a:t>
            </a:r>
            <a:r>
              <a:rPr lang="en-US" dirty="0">
                <a:sym typeface="Symbol"/>
              </a:rPr>
              <a:t></a:t>
            </a:r>
            <a:r>
              <a:rPr lang="en-US" dirty="0"/>
              <a:t> transaction </a:t>
            </a:r>
            <a:r>
              <a:rPr lang="en-US" dirty="0" smtClean="0"/>
              <a:t>costs (haggling)</a:t>
            </a:r>
            <a:endParaRPr lang="en-US" dirty="0"/>
          </a:p>
          <a:p>
            <a:pPr lvl="1"/>
            <a:endParaRPr lang="en-US" dirty="0"/>
          </a:p>
          <a:p>
            <a:pPr lvl="1"/>
            <a:r>
              <a:rPr lang="en-US" dirty="0" smtClean="0"/>
              <a:t>Alternative : “Employ” your supplier and “instruct” him or her to do X where X falls within some agreed upon set of activities</a:t>
            </a:r>
          </a:p>
          <a:p>
            <a:pPr lvl="1"/>
            <a:endParaRPr lang="en-US" dirty="0"/>
          </a:p>
          <a:p>
            <a:pPr lvl="1"/>
            <a:r>
              <a:rPr lang="en-US" b="1" i="1" dirty="0" smtClean="0"/>
              <a:t>Transaction costs are high </a:t>
            </a:r>
            <a:r>
              <a:rPr lang="en-US" b="1" i="1" dirty="0" smtClean="0">
                <a:sym typeface="Symbol"/>
              </a:rPr>
              <a:t></a:t>
            </a:r>
            <a:r>
              <a:rPr lang="en-US" b="1" i="1" dirty="0" smtClean="0"/>
              <a:t> vertically integrate</a:t>
            </a:r>
          </a:p>
          <a:p>
            <a:pPr lvl="1"/>
            <a:endParaRPr lang="en-US" dirty="0" smtClean="0"/>
          </a:p>
          <a:p>
            <a:pPr lvl="1"/>
            <a:r>
              <a:rPr lang="en-US" dirty="0" smtClean="0">
                <a:solidFill>
                  <a:srgbClr val="002060"/>
                </a:solidFill>
              </a:rPr>
              <a:t>Compare to an input for which prices </a:t>
            </a:r>
            <a:r>
              <a:rPr lang="en-US" dirty="0">
                <a:solidFill>
                  <a:srgbClr val="002060"/>
                </a:solidFill>
              </a:rPr>
              <a:t>are </a:t>
            </a:r>
            <a:r>
              <a:rPr lang="en-US" dirty="0" smtClean="0">
                <a:solidFill>
                  <a:srgbClr val="002060"/>
                </a:solidFill>
              </a:rPr>
              <a:t>posted</a:t>
            </a:r>
            <a:endParaRPr lang="en-US" dirty="0">
              <a:solidFill>
                <a:srgbClr val="002060"/>
              </a:solidFill>
            </a:endParaRPr>
          </a:p>
          <a:p>
            <a:pPr lvl="1"/>
            <a:r>
              <a:rPr lang="en-US" dirty="0">
                <a:solidFill>
                  <a:srgbClr val="002060"/>
                </a:solidFill>
              </a:rPr>
              <a:t>Compare to </a:t>
            </a:r>
            <a:r>
              <a:rPr lang="en-US" dirty="0" smtClean="0">
                <a:solidFill>
                  <a:srgbClr val="002060"/>
                </a:solidFill>
              </a:rPr>
              <a:t>an input for which sellers </a:t>
            </a:r>
            <a:r>
              <a:rPr lang="en-US" dirty="0">
                <a:solidFill>
                  <a:srgbClr val="002060"/>
                </a:solidFill>
              </a:rPr>
              <a:t>meet </a:t>
            </a:r>
            <a:r>
              <a:rPr lang="en-US" dirty="0" smtClean="0">
                <a:solidFill>
                  <a:srgbClr val="002060"/>
                </a:solidFill>
              </a:rPr>
              <a:t>in </a:t>
            </a:r>
            <a:r>
              <a:rPr lang="en-US" dirty="0">
                <a:solidFill>
                  <a:srgbClr val="002060"/>
                </a:solidFill>
              </a:rPr>
              <a:t>one place</a:t>
            </a:r>
          </a:p>
          <a:p>
            <a:pPr lvl="1"/>
            <a:endParaRPr lang="en-US" b="1" i="1" dirty="0" smtClean="0"/>
          </a:p>
          <a:p>
            <a:pPr marL="0" lvl="1" indent="0">
              <a:buNone/>
            </a:pPr>
            <a:endParaRPr lang="en-US" dirty="0"/>
          </a:p>
        </p:txBody>
      </p:sp>
    </p:spTree>
    <p:extLst>
      <p:ext uri="{BB962C8B-B14F-4D97-AF65-F5344CB8AC3E}">
        <p14:creationId xmlns:p14="http://schemas.microsoft.com/office/powerpoint/2010/main" val="37167025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Boundary </a:t>
            </a:r>
            <a:r>
              <a:rPr lang="en-US" dirty="0" smtClean="0"/>
              <a:t>determinant II: </a:t>
            </a:r>
            <a:r>
              <a:rPr lang="en-US" dirty="0"/>
              <a:t/>
            </a:r>
            <a:br>
              <a:rPr lang="en-US" dirty="0"/>
            </a:br>
            <a:r>
              <a:rPr lang="en-US" dirty="0" smtClean="0"/>
              <a:t>The “hold-up” problem</a:t>
            </a:r>
            <a:endParaRPr lang="en-US" dirty="0"/>
          </a:p>
        </p:txBody>
      </p:sp>
    </p:spTree>
    <p:extLst>
      <p:ext uri="{BB962C8B-B14F-4D97-AF65-F5344CB8AC3E}">
        <p14:creationId xmlns:p14="http://schemas.microsoft.com/office/powerpoint/2010/main" val="29860411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Canonical situation</a:t>
            </a:r>
            <a:endParaRPr lang="en-US" dirty="0"/>
          </a:p>
        </p:txBody>
      </p:sp>
      <p:sp>
        <p:nvSpPr>
          <p:cNvPr id="3" name="Content Placeholder 2"/>
          <p:cNvSpPr>
            <a:spLocks noGrp="1"/>
          </p:cNvSpPr>
          <p:nvPr>
            <p:ph idx="1"/>
          </p:nvPr>
        </p:nvSpPr>
        <p:spPr>
          <a:xfrm>
            <a:off x="457199" y="1604118"/>
            <a:ext cx="8229600" cy="4169361"/>
          </a:xfrm>
        </p:spPr>
        <p:txBody>
          <a:bodyPr/>
          <a:lstStyle/>
          <a:p>
            <a:pPr lvl="1"/>
            <a:r>
              <a:rPr lang="en-US" dirty="0" smtClean="0"/>
              <a:t>You have a relationship-specific </a:t>
            </a:r>
            <a:r>
              <a:rPr lang="en-US" dirty="0" smtClean="0"/>
              <a:t>asset (i.e., an asset that is much more valuable within </a:t>
            </a:r>
            <a:r>
              <a:rPr lang="en-US" dirty="0" smtClean="0"/>
              <a:t>the relationship)</a:t>
            </a:r>
            <a:endParaRPr lang="en-US" dirty="0" smtClean="0"/>
          </a:p>
          <a:p>
            <a:pPr lvl="2"/>
            <a:endParaRPr lang="en-US" dirty="0" smtClean="0"/>
          </a:p>
          <a:p>
            <a:pPr lvl="1"/>
            <a:r>
              <a:rPr lang="en-US" dirty="0" smtClean="0"/>
              <a:t>Asset requires costly up-front investment</a:t>
            </a:r>
          </a:p>
          <a:p>
            <a:pPr lvl="2"/>
            <a:endParaRPr lang="en-US" dirty="0" smtClean="0"/>
          </a:p>
          <a:p>
            <a:pPr lvl="1"/>
            <a:r>
              <a:rPr lang="en-US" dirty="0" smtClean="0"/>
              <a:t>Investment increases the total value of the relationship</a:t>
            </a:r>
          </a:p>
          <a:p>
            <a:pPr lvl="2"/>
            <a:endParaRPr lang="en-US" dirty="0" smtClean="0"/>
          </a:p>
          <a:p>
            <a:pPr lvl="1"/>
            <a:r>
              <a:rPr lang="en-US" dirty="0" smtClean="0"/>
              <a:t>Asset has less value if the relationship breaks down</a:t>
            </a:r>
          </a:p>
          <a:p>
            <a:pPr lvl="1"/>
            <a:endParaRPr lang="en-US" dirty="0" smtClean="0"/>
          </a:p>
          <a:p>
            <a:pPr lvl="2"/>
            <a:endParaRPr lang="en-US" i="1" dirty="0" smtClean="0"/>
          </a:p>
          <a:p>
            <a:pPr lvl="2"/>
            <a:endParaRPr lang="en-US" dirty="0"/>
          </a:p>
        </p:txBody>
      </p:sp>
    </p:spTree>
    <p:extLst>
      <p:ext uri="{BB962C8B-B14F-4D97-AF65-F5344CB8AC3E}">
        <p14:creationId xmlns:p14="http://schemas.microsoft.com/office/powerpoint/2010/main" val="28444101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Weeks 1-3 recap</a:t>
            </a:r>
            <a:endParaRPr lang="en-US" dirty="0"/>
          </a:p>
        </p:txBody>
      </p:sp>
      <p:sp>
        <p:nvSpPr>
          <p:cNvPr id="3" name="Content Placeholder 2"/>
          <p:cNvSpPr>
            <a:spLocks noGrp="1"/>
          </p:cNvSpPr>
          <p:nvPr>
            <p:ph idx="1"/>
          </p:nvPr>
        </p:nvSpPr>
        <p:spPr>
          <a:xfrm>
            <a:off x="457199" y="992777"/>
            <a:ext cx="8229600" cy="4780703"/>
          </a:xfrm>
        </p:spPr>
        <p:txBody>
          <a:bodyPr/>
          <a:lstStyle/>
          <a:p>
            <a:pPr lvl="1"/>
            <a:r>
              <a:rPr lang="en-US" dirty="0" smtClean="0"/>
              <a:t>Competitive </a:t>
            </a:r>
            <a:r>
              <a:rPr lang="en-US" dirty="0" smtClean="0"/>
              <a:t>strategy = life or </a:t>
            </a:r>
            <a:r>
              <a:rPr lang="en-US" dirty="0" smtClean="0"/>
              <a:t>death</a:t>
            </a:r>
          </a:p>
          <a:p>
            <a:pPr lvl="1"/>
            <a:endParaRPr lang="en-US" dirty="0"/>
          </a:p>
          <a:p>
            <a:pPr lvl="1"/>
            <a:r>
              <a:rPr lang="en-US" dirty="0" smtClean="0"/>
              <a:t>Issues</a:t>
            </a:r>
          </a:p>
          <a:p>
            <a:pPr lvl="2"/>
            <a:r>
              <a:rPr lang="en-US" dirty="0" smtClean="0"/>
              <a:t>Economic profits</a:t>
            </a:r>
          </a:p>
          <a:p>
            <a:pPr lvl="2"/>
            <a:r>
              <a:rPr lang="en-US" dirty="0" smtClean="0"/>
              <a:t>Equilibrium; entry and exit</a:t>
            </a:r>
            <a:endParaRPr lang="en-US" dirty="0" smtClean="0"/>
          </a:p>
          <a:p>
            <a:pPr lvl="2"/>
            <a:r>
              <a:rPr lang="en-US" dirty="0" smtClean="0"/>
              <a:t>Factors driving profit differences within/across industries</a:t>
            </a:r>
            <a:endParaRPr lang="en-US" dirty="0" smtClean="0"/>
          </a:p>
          <a:p>
            <a:pPr lvl="2"/>
            <a:r>
              <a:rPr lang="en-US" dirty="0" smtClean="0"/>
              <a:t>Density and elasticity of consumers</a:t>
            </a:r>
          </a:p>
          <a:p>
            <a:pPr lvl="2"/>
            <a:r>
              <a:rPr lang="en-US" dirty="0" smtClean="0"/>
              <a:t>Pricing </a:t>
            </a:r>
            <a:r>
              <a:rPr lang="en-US" dirty="0" smtClean="0"/>
              <a:t>and </a:t>
            </a:r>
            <a:r>
              <a:rPr lang="en-US" dirty="0" smtClean="0"/>
              <a:t>positioning of products</a:t>
            </a:r>
            <a:endParaRPr lang="en-US" dirty="0" smtClean="0"/>
          </a:p>
          <a:p>
            <a:pPr lvl="1"/>
            <a:endParaRPr lang="en-US" dirty="0" smtClean="0"/>
          </a:p>
          <a:p>
            <a:pPr lvl="1"/>
            <a:r>
              <a:rPr lang="en-US" i="1" dirty="0" smtClean="0"/>
              <a:t>This week = firm boundary and contracting </a:t>
            </a:r>
            <a:r>
              <a:rPr lang="en-US" i="1" dirty="0" smtClean="0"/>
              <a:t>issues</a:t>
            </a:r>
          </a:p>
          <a:p>
            <a:pPr lvl="1"/>
            <a:endParaRPr lang="en-US" i="1" dirty="0"/>
          </a:p>
          <a:p>
            <a:pPr lvl="1"/>
            <a:r>
              <a:rPr lang="en-US" dirty="0" smtClean="0"/>
              <a:t>Note: might notice material speeds up at this point</a:t>
            </a:r>
            <a:endParaRPr lang="en-US" dirty="0" smtClean="0"/>
          </a:p>
        </p:txBody>
      </p:sp>
    </p:spTree>
    <p:extLst>
      <p:ext uri="{BB962C8B-B14F-4D97-AF65-F5344CB8AC3E}">
        <p14:creationId xmlns:p14="http://schemas.microsoft.com/office/powerpoint/2010/main" val="23222565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Coal-mines</a:t>
            </a:r>
            <a:endParaRPr lang="en-US" dirty="0"/>
          </a:p>
        </p:txBody>
      </p:sp>
      <p:sp>
        <p:nvSpPr>
          <p:cNvPr id="3" name="Content Placeholder 2"/>
          <p:cNvSpPr>
            <a:spLocks noGrp="1"/>
          </p:cNvSpPr>
          <p:nvPr>
            <p:ph idx="1"/>
          </p:nvPr>
        </p:nvSpPr>
        <p:spPr/>
        <p:txBody>
          <a:bodyPr/>
          <a:lstStyle/>
          <a:p>
            <a:pPr lvl="1"/>
            <a:r>
              <a:rPr lang="en-US" dirty="0" smtClean="0"/>
              <a:t>Suppose we consider isolated coal mines</a:t>
            </a:r>
          </a:p>
          <a:p>
            <a:pPr lvl="2"/>
            <a:r>
              <a:rPr lang="en-US" dirty="0" smtClean="0"/>
              <a:t>Coal is expensive to ship but electricity is cheap</a:t>
            </a:r>
          </a:p>
          <a:p>
            <a:pPr lvl="2"/>
            <a:r>
              <a:rPr lang="en-US" dirty="0" smtClean="0"/>
              <a:t>You want to build a new $200MM power plant</a:t>
            </a:r>
          </a:p>
          <a:p>
            <a:pPr lvl="2"/>
            <a:endParaRPr lang="en-US" i="1" dirty="0" smtClean="0"/>
          </a:p>
          <a:p>
            <a:pPr lvl="1"/>
            <a:r>
              <a:rPr lang="en-US" i="1" dirty="0" smtClean="0"/>
              <a:t>Where is most efficient place to put it?</a:t>
            </a:r>
          </a:p>
          <a:p>
            <a:pPr lvl="1"/>
            <a:endParaRPr lang="en-US" i="1" dirty="0"/>
          </a:p>
          <a:p>
            <a:pPr lvl="1"/>
            <a:r>
              <a:rPr lang="en-US" i="1" dirty="0" smtClean="0"/>
              <a:t>Who owns electric plants (in the “data”)?</a:t>
            </a:r>
          </a:p>
          <a:p>
            <a:pPr lvl="2"/>
            <a:endParaRPr lang="en-US" b="1" i="1" dirty="0" smtClean="0"/>
          </a:p>
          <a:p>
            <a:pPr lvl="2"/>
            <a:endParaRPr lang="en-US" i="1" dirty="0" smtClean="0"/>
          </a:p>
          <a:p>
            <a:pPr lvl="2"/>
            <a:endParaRPr lang="en-US" dirty="0"/>
          </a:p>
        </p:txBody>
      </p:sp>
    </p:spTree>
    <p:extLst>
      <p:ext uri="{BB962C8B-B14F-4D97-AF65-F5344CB8AC3E}">
        <p14:creationId xmlns:p14="http://schemas.microsoft.com/office/powerpoint/2010/main" val="35835460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Ownership decision</a:t>
            </a:r>
            <a:endParaRPr lang="en-US" dirty="0"/>
          </a:p>
        </p:txBody>
      </p:sp>
      <p:sp>
        <p:nvSpPr>
          <p:cNvPr id="3" name="Content Placeholder 2"/>
          <p:cNvSpPr>
            <a:spLocks noGrp="1"/>
          </p:cNvSpPr>
          <p:nvPr>
            <p:ph idx="1"/>
          </p:nvPr>
        </p:nvSpPr>
        <p:spPr/>
        <p:txBody>
          <a:bodyPr/>
          <a:lstStyle/>
          <a:p>
            <a:pPr lvl="1"/>
            <a:r>
              <a:rPr lang="en-US" dirty="0" smtClean="0"/>
              <a:t>The real problem is </a:t>
            </a:r>
            <a:r>
              <a:rPr lang="en-US" i="1" dirty="0" smtClean="0"/>
              <a:t>not</a:t>
            </a:r>
            <a:r>
              <a:rPr lang="en-US" dirty="0" smtClean="0"/>
              <a:t> the hold up!</a:t>
            </a:r>
          </a:p>
          <a:p>
            <a:pPr lvl="1"/>
            <a:r>
              <a:rPr lang="en-US" dirty="0" smtClean="0"/>
              <a:t>The real problem is that if you expect to be held up,                you will </a:t>
            </a:r>
            <a:r>
              <a:rPr lang="en-US" i="1" dirty="0" smtClean="0"/>
              <a:t>under-invest</a:t>
            </a:r>
            <a:r>
              <a:rPr lang="en-US" dirty="0" smtClean="0"/>
              <a:t> in relationship-specific assets</a:t>
            </a:r>
          </a:p>
          <a:p>
            <a:pPr lvl="1"/>
            <a:endParaRPr lang="en-US" b="1" dirty="0" smtClean="0"/>
          </a:p>
          <a:p>
            <a:pPr lvl="1"/>
            <a:r>
              <a:rPr lang="en-US" i="1" dirty="0" smtClean="0"/>
              <a:t>Threat of ex-post hold up is high </a:t>
            </a:r>
            <a:r>
              <a:rPr lang="en-US" i="1" dirty="0" smtClean="0">
                <a:sym typeface="Symbol"/>
              </a:rPr>
              <a:t></a:t>
            </a:r>
            <a:r>
              <a:rPr lang="en-US" i="1" dirty="0" smtClean="0"/>
              <a:t> ex ante investment is low</a:t>
            </a:r>
          </a:p>
          <a:p>
            <a:pPr lvl="1"/>
            <a:r>
              <a:rPr lang="en-US" dirty="0" smtClean="0"/>
              <a:t>Not a problem if the person who is invests and the person who can hold up are the same person (i.e., principal=agent)</a:t>
            </a:r>
          </a:p>
          <a:p>
            <a:pPr lvl="1"/>
            <a:endParaRPr lang="en-US" dirty="0" smtClean="0"/>
          </a:p>
          <a:p>
            <a:pPr lvl="1"/>
            <a:r>
              <a:rPr lang="en-US" b="1" i="1" dirty="0" smtClean="0"/>
              <a:t>Assets are relationship-specific </a:t>
            </a:r>
            <a:r>
              <a:rPr lang="en-US" b="1" i="1" dirty="0" smtClean="0">
                <a:sym typeface="Symbol"/>
              </a:rPr>
              <a:t></a:t>
            </a:r>
            <a:r>
              <a:rPr lang="en-US" b="1" i="1" dirty="0" smtClean="0"/>
              <a:t> </a:t>
            </a:r>
            <a:r>
              <a:rPr lang="en-US" b="1" i="1" dirty="0"/>
              <a:t>vertically integrate</a:t>
            </a:r>
          </a:p>
          <a:p>
            <a:pPr lvl="1"/>
            <a:r>
              <a:rPr lang="en-US" b="1" i="1" dirty="0" smtClean="0"/>
              <a:t>Threat of opportunism is high </a:t>
            </a:r>
            <a:r>
              <a:rPr lang="en-US" b="1" i="1" dirty="0">
                <a:sym typeface="Symbol"/>
              </a:rPr>
              <a:t></a:t>
            </a:r>
            <a:r>
              <a:rPr lang="en-US" b="1" i="1" dirty="0"/>
              <a:t> vertically integrate</a:t>
            </a:r>
          </a:p>
          <a:p>
            <a:pPr lvl="1"/>
            <a:endParaRPr lang="en-US" dirty="0" smtClean="0"/>
          </a:p>
          <a:p>
            <a:pPr lvl="1"/>
            <a:r>
              <a:rPr lang="en-US" dirty="0" smtClean="0"/>
              <a:t>Alternate solutions to problem?</a:t>
            </a:r>
            <a:endParaRPr lang="en-US" dirty="0" smtClean="0">
              <a:solidFill>
                <a:srgbClr val="002060"/>
              </a:solidFill>
            </a:endParaRPr>
          </a:p>
        </p:txBody>
      </p:sp>
    </p:spTree>
    <p:extLst>
      <p:ext uri="{BB962C8B-B14F-4D97-AF65-F5344CB8AC3E}">
        <p14:creationId xmlns:p14="http://schemas.microsoft.com/office/powerpoint/2010/main" val="36797620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pPr lvl="1"/>
            <a:endParaRPr lang="en-US" dirty="0" smtClean="0"/>
          </a:p>
          <a:p>
            <a:pPr lvl="1"/>
            <a:endParaRPr lang="en-US" dirty="0"/>
          </a:p>
          <a:p>
            <a:pPr lvl="1"/>
            <a:r>
              <a:rPr lang="en-US" dirty="0" smtClean="0"/>
              <a:t>- Break - </a:t>
            </a:r>
          </a:p>
          <a:p>
            <a:pPr lvl="1"/>
            <a:endParaRPr lang="en-US" dirty="0"/>
          </a:p>
          <a:p>
            <a:pPr lvl="1"/>
            <a:r>
              <a:rPr lang="en-US" dirty="0" smtClean="0"/>
              <a:t>Mini-case: Baker-Hubbard [2004]</a:t>
            </a:r>
          </a:p>
          <a:p>
            <a:pPr lvl="1"/>
            <a:endParaRPr lang="en-US" dirty="0"/>
          </a:p>
          <a:p>
            <a:pPr lvl="1"/>
            <a:r>
              <a:rPr lang="en-US" dirty="0" smtClean="0"/>
              <a:t>Other considerations</a:t>
            </a:r>
          </a:p>
          <a:p>
            <a:pPr lvl="1"/>
            <a:endParaRPr lang="en-US" dirty="0"/>
          </a:p>
          <a:p>
            <a:pPr lvl="1"/>
            <a:r>
              <a:rPr lang="en-US" dirty="0" smtClean="0"/>
              <a:t>Case: </a:t>
            </a:r>
            <a:r>
              <a:rPr lang="en-US" u="sng" dirty="0" smtClean="0"/>
              <a:t>Birds Eye Frozen Foods</a:t>
            </a:r>
          </a:p>
        </p:txBody>
      </p:sp>
    </p:spTree>
    <p:extLst>
      <p:ext uri="{BB962C8B-B14F-4D97-AF65-F5344CB8AC3E}">
        <p14:creationId xmlns:p14="http://schemas.microsoft.com/office/powerpoint/2010/main" val="14948552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Short case: US Trucking</a:t>
            </a:r>
            <a:endParaRPr lang="en-US" dirty="0"/>
          </a:p>
        </p:txBody>
      </p:sp>
    </p:spTree>
    <p:extLst>
      <p:ext uri="{BB962C8B-B14F-4D97-AF65-F5344CB8AC3E}">
        <p14:creationId xmlns:p14="http://schemas.microsoft.com/office/powerpoint/2010/main" val="31112462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Baker and Hubbard [2004]</a:t>
            </a:r>
            <a:endParaRPr lang="en-US" dirty="0"/>
          </a:p>
        </p:txBody>
      </p:sp>
      <p:sp>
        <p:nvSpPr>
          <p:cNvPr id="3" name="Content Placeholder 2"/>
          <p:cNvSpPr>
            <a:spLocks noGrp="1"/>
          </p:cNvSpPr>
          <p:nvPr>
            <p:ph idx="1"/>
          </p:nvPr>
        </p:nvSpPr>
        <p:spPr>
          <a:xfrm>
            <a:off x="457199" y="1313416"/>
            <a:ext cx="8229600" cy="4438996"/>
          </a:xfrm>
        </p:spPr>
        <p:txBody>
          <a:bodyPr/>
          <a:lstStyle/>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i="1" dirty="0" smtClean="0"/>
              <a:t>Optimal boundaries for freight transport firms?</a:t>
            </a:r>
          </a:p>
        </p:txBody>
      </p:sp>
      <p:pic>
        <p:nvPicPr>
          <p:cNvPr id="2050" name="Picture 2" descr="Image result for long haul trucki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582" b="4695"/>
          <a:stretch/>
        </p:blipFill>
        <p:spPr bwMode="auto">
          <a:xfrm>
            <a:off x="1503217" y="1228212"/>
            <a:ext cx="6009959"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92582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Technological changes and vertical integration</a:t>
            </a:r>
            <a:endParaRPr lang="en-US" dirty="0"/>
          </a:p>
        </p:txBody>
      </p:sp>
      <p:sp>
        <p:nvSpPr>
          <p:cNvPr id="3" name="Content Placeholder 2"/>
          <p:cNvSpPr>
            <a:spLocks noGrp="1"/>
          </p:cNvSpPr>
          <p:nvPr>
            <p:ph idx="1"/>
          </p:nvPr>
        </p:nvSpPr>
        <p:spPr>
          <a:xfrm>
            <a:off x="457199" y="1409700"/>
            <a:ext cx="8229600" cy="4366260"/>
          </a:xfrm>
        </p:spPr>
        <p:txBody>
          <a:bodyPr/>
          <a:lstStyle/>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i="1" dirty="0" smtClean="0"/>
              <a:t>What is this? How does it impact </a:t>
            </a:r>
            <a:r>
              <a:rPr lang="en-US" i="1" dirty="0" smtClean="0"/>
              <a:t>ownership structure</a:t>
            </a:r>
            <a:r>
              <a:rPr lang="en-US" i="1" dirty="0" smtClean="0"/>
              <a:t>?</a:t>
            </a:r>
          </a:p>
          <a:p>
            <a:pPr lvl="1"/>
            <a:endParaRPr lang="en-US" dirty="0" smtClean="0"/>
          </a:p>
          <a:p>
            <a:pPr lvl="1"/>
            <a:endParaRPr lang="en-US" dirty="0"/>
          </a:p>
          <a:p>
            <a:pPr lvl="1"/>
            <a:endParaRPr lang="en-US" dirty="0" smtClean="0"/>
          </a:p>
          <a:p>
            <a:pPr lvl="1"/>
            <a:endParaRPr lang="en-US" dirty="0"/>
          </a:p>
        </p:txBody>
      </p:sp>
      <p:pic>
        <p:nvPicPr>
          <p:cNvPr id="3074" name="Picture 2" descr="Image result for onboard truck monitoring computer"/>
          <p:cNvPicPr>
            <a:picLocks noChangeAspect="1" noChangeArrowheads="1"/>
          </p:cNvPicPr>
          <p:nvPr/>
        </p:nvPicPr>
        <p:blipFill rotWithShape="1">
          <a:blip r:embed="rId2">
            <a:extLst>
              <a:ext uri="{28A0092B-C50C-407E-A947-70E740481C1C}">
                <a14:useLocalDpi xmlns:a14="http://schemas.microsoft.com/office/drawing/2010/main" val="0"/>
              </a:ext>
            </a:extLst>
          </a:blip>
          <a:srcRect l="3678" b="7577"/>
          <a:stretch/>
        </p:blipFill>
        <p:spPr bwMode="auto">
          <a:xfrm>
            <a:off x="3436620" y="1524000"/>
            <a:ext cx="5529105" cy="28117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6" name="Picture 4" descr="Image result for on board computer device truck"/>
          <p:cNvPicPr>
            <a:picLocks noChangeAspect="1" noChangeArrowheads="1"/>
          </p:cNvPicPr>
          <p:nvPr/>
        </p:nvPicPr>
        <p:blipFill rotWithShape="1">
          <a:blip r:embed="rId3">
            <a:extLst>
              <a:ext uri="{28A0092B-C50C-407E-A947-70E740481C1C}">
                <a14:useLocalDpi xmlns:a14="http://schemas.microsoft.com/office/drawing/2010/main" val="0"/>
              </a:ext>
            </a:extLst>
          </a:blip>
          <a:srcRect l="17557" t="7344" r="19879" b="9066"/>
          <a:stretch/>
        </p:blipFill>
        <p:spPr bwMode="auto">
          <a:xfrm>
            <a:off x="167640" y="1409700"/>
            <a:ext cx="3048000" cy="3054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3716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Boundary </a:t>
            </a:r>
            <a:r>
              <a:rPr lang="en-US" dirty="0" smtClean="0"/>
              <a:t>determinant III: </a:t>
            </a:r>
            <a:r>
              <a:rPr lang="en-US" dirty="0"/>
              <a:t/>
            </a:r>
            <a:br>
              <a:rPr lang="en-US" dirty="0"/>
            </a:br>
            <a:r>
              <a:rPr lang="en-US" dirty="0"/>
              <a:t>Double </a:t>
            </a:r>
            <a:r>
              <a:rPr lang="en-US" dirty="0" smtClean="0"/>
              <a:t>marginalization</a:t>
            </a:r>
          </a:p>
        </p:txBody>
      </p:sp>
    </p:spTree>
    <p:extLst>
      <p:ext uri="{BB962C8B-B14F-4D97-AF65-F5344CB8AC3E}">
        <p14:creationId xmlns:p14="http://schemas.microsoft.com/office/powerpoint/2010/main" val="29860411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dirty="0"/>
          </a:p>
        </p:txBody>
      </p:sp>
      <p:sp>
        <p:nvSpPr>
          <p:cNvPr id="3" name="Content Placeholder 2"/>
          <p:cNvSpPr>
            <a:spLocks noGrp="1"/>
          </p:cNvSpPr>
          <p:nvPr>
            <p:ph idx="1"/>
          </p:nvPr>
        </p:nvSpPr>
        <p:spPr/>
        <p:txBody>
          <a:bodyPr/>
          <a:lstStyle/>
          <a:p>
            <a:pPr lvl="1"/>
            <a:r>
              <a:rPr lang="en-US" dirty="0" smtClean="0"/>
              <a:t>Canonical situation</a:t>
            </a:r>
          </a:p>
          <a:p>
            <a:pPr lvl="2"/>
            <a:r>
              <a:rPr lang="en-US" dirty="0" smtClean="0"/>
              <a:t>Industry with vertical relationships, e.g. manuf./retailer</a:t>
            </a:r>
          </a:p>
          <a:p>
            <a:pPr lvl="2"/>
            <a:r>
              <a:rPr lang="en-US" dirty="0" smtClean="0"/>
              <a:t>Both upstream and downstream have some market power</a:t>
            </a:r>
          </a:p>
          <a:p>
            <a:pPr lvl="1"/>
            <a:r>
              <a:rPr lang="en-US" dirty="0" smtClean="0"/>
              <a:t>Example: “upstream” and “downstream” parts of industry</a:t>
            </a:r>
          </a:p>
          <a:p>
            <a:pPr lvl="2"/>
            <a:r>
              <a:rPr lang="en-US" dirty="0" smtClean="0"/>
              <a:t>Upstream cost is </a:t>
            </a:r>
            <a:r>
              <a:rPr lang="en-US" i="1" dirty="0" smtClean="0"/>
              <a:t>c</a:t>
            </a:r>
            <a:r>
              <a:rPr lang="en-US" i="1" baseline="-25000" dirty="0" smtClean="0"/>
              <a:t>u</a:t>
            </a:r>
            <a:r>
              <a:rPr lang="en-US" dirty="0" smtClean="0"/>
              <a:t> and downstream demand is </a:t>
            </a:r>
            <a:r>
              <a:rPr lang="en-US" i="1" dirty="0" smtClean="0"/>
              <a:t>Q(p)</a:t>
            </a:r>
          </a:p>
          <a:p>
            <a:pPr lvl="2"/>
            <a:r>
              <a:rPr lang="en-US" i="1" dirty="0" smtClean="0"/>
              <a:t>Note: upstream</a:t>
            </a:r>
            <a:r>
              <a:rPr lang="en-US" dirty="0" smtClean="0"/>
              <a:t> </a:t>
            </a:r>
            <a:r>
              <a:rPr lang="en-US" i="1" dirty="0" smtClean="0"/>
              <a:t>wholesale price</a:t>
            </a:r>
            <a:r>
              <a:rPr lang="en-US" dirty="0" smtClean="0"/>
              <a:t> is part of d</a:t>
            </a:r>
            <a:r>
              <a:rPr lang="en-US" i="1" dirty="0" smtClean="0"/>
              <a:t>ownstream cost</a:t>
            </a:r>
          </a:p>
          <a:p>
            <a:pPr lvl="2"/>
            <a:endParaRPr lang="en-US" i="1" dirty="0"/>
          </a:p>
          <a:p>
            <a:pPr lvl="1"/>
            <a:r>
              <a:rPr lang="en-US" dirty="0" smtClean="0"/>
              <a:t>Maximize total profits solving:	</a:t>
            </a:r>
            <a:r>
              <a:rPr lang="en-US" i="1" dirty="0" smtClean="0"/>
              <a:t>max { (p - c</a:t>
            </a:r>
            <a:r>
              <a:rPr lang="en-US" i="1" baseline="-25000" dirty="0"/>
              <a:t>u</a:t>
            </a:r>
            <a:r>
              <a:rPr lang="en-US" i="1" dirty="0" smtClean="0"/>
              <a:t> - c</a:t>
            </a:r>
            <a:r>
              <a:rPr lang="en-US" i="1" baseline="-25000" dirty="0" smtClean="0"/>
              <a:t>d</a:t>
            </a:r>
            <a:r>
              <a:rPr lang="en-US" i="1" dirty="0" smtClean="0"/>
              <a:t>) x D(p) }</a:t>
            </a:r>
          </a:p>
          <a:p>
            <a:pPr lvl="1"/>
            <a:endParaRPr lang="en-US" i="1" dirty="0"/>
          </a:p>
          <a:p>
            <a:pPr lvl="1"/>
            <a:r>
              <a:rPr lang="en-US" dirty="0" smtClean="0"/>
              <a:t>Result: Prices </a:t>
            </a:r>
            <a:r>
              <a:rPr lang="en-US" dirty="0"/>
              <a:t>are higher than under vertical integration </a:t>
            </a:r>
            <a:r>
              <a:rPr lang="en-US" i="1" dirty="0"/>
              <a:t>—in a way   that reduces total profit throughout the vertical chain</a:t>
            </a:r>
          </a:p>
          <a:p>
            <a:pPr lvl="1"/>
            <a:endParaRPr lang="en-US" dirty="0" smtClean="0"/>
          </a:p>
        </p:txBody>
      </p:sp>
    </p:spTree>
    <p:extLst>
      <p:ext uri="{BB962C8B-B14F-4D97-AF65-F5344CB8AC3E}">
        <p14:creationId xmlns:p14="http://schemas.microsoft.com/office/powerpoint/2010/main" val="13882433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of inefficiency?</a:t>
            </a:r>
            <a:endParaRPr lang="en-US" dirty="0"/>
          </a:p>
        </p:txBody>
      </p:sp>
      <p:sp>
        <p:nvSpPr>
          <p:cNvPr id="3" name="Content Placeholder 2"/>
          <p:cNvSpPr>
            <a:spLocks noGrp="1"/>
          </p:cNvSpPr>
          <p:nvPr>
            <p:ph idx="1"/>
          </p:nvPr>
        </p:nvSpPr>
        <p:spPr/>
        <p:txBody>
          <a:bodyPr/>
          <a:lstStyle/>
          <a:p>
            <a:pPr lvl="1"/>
            <a:endParaRPr lang="en-US" dirty="0" smtClean="0"/>
          </a:p>
          <a:p>
            <a:pPr lvl="1"/>
            <a:endParaRPr lang="en-US" dirty="0"/>
          </a:p>
          <a:p>
            <a:pPr lvl="1"/>
            <a:endParaRPr lang="en-US" dirty="0" smtClean="0"/>
          </a:p>
          <a:p>
            <a:pPr lvl="1"/>
            <a:endParaRPr lang="en-US" dirty="0" smtClean="0"/>
          </a:p>
          <a:p>
            <a:pPr lvl="1"/>
            <a:r>
              <a:rPr lang="en-US" dirty="0" smtClean="0"/>
              <a:t>[Algebra]</a:t>
            </a:r>
            <a:endParaRPr lang="en-US" dirty="0"/>
          </a:p>
          <a:p>
            <a:pPr lvl="1"/>
            <a:endParaRPr lang="en-US" dirty="0" smtClean="0"/>
          </a:p>
          <a:p>
            <a:pPr lvl="1"/>
            <a:r>
              <a:rPr lang="en-US" dirty="0" smtClean="0"/>
              <a:t>[Graph]</a:t>
            </a:r>
          </a:p>
        </p:txBody>
      </p:sp>
    </p:spTree>
    <p:extLst>
      <p:ext uri="{BB962C8B-B14F-4D97-AF65-F5344CB8AC3E}">
        <p14:creationId xmlns:p14="http://schemas.microsoft.com/office/powerpoint/2010/main" val="29103905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a:xfrm>
            <a:off x="457199" y="1363762"/>
            <a:ext cx="8229600" cy="4409718"/>
          </a:xfrm>
        </p:spPr>
        <p:txBody>
          <a:bodyPr/>
          <a:lstStyle/>
          <a:p>
            <a:pPr lvl="1"/>
            <a:r>
              <a:rPr lang="en-US" dirty="0" smtClean="0"/>
              <a:t>Obvious </a:t>
            </a:r>
            <a:r>
              <a:rPr lang="en-US" dirty="0" smtClean="0"/>
              <a:t>alternative: upstream and downstream firms merge</a:t>
            </a:r>
          </a:p>
          <a:p>
            <a:pPr lvl="1"/>
            <a:endParaRPr lang="en-US" dirty="0"/>
          </a:p>
          <a:p>
            <a:pPr lvl="1"/>
            <a:r>
              <a:rPr lang="en-US" b="1" dirty="0" smtClean="0"/>
              <a:t>Market power upstream/downstream </a:t>
            </a:r>
            <a:r>
              <a:rPr lang="en-US" b="1" i="1" dirty="0" smtClean="0">
                <a:sym typeface="Symbol"/>
              </a:rPr>
              <a:t></a:t>
            </a:r>
            <a:r>
              <a:rPr lang="en-US" b="1" i="1" dirty="0" smtClean="0"/>
              <a:t> </a:t>
            </a:r>
            <a:r>
              <a:rPr lang="en-US" b="1" i="1" dirty="0"/>
              <a:t>vertically </a:t>
            </a:r>
            <a:r>
              <a:rPr lang="en-US" b="1" i="1" dirty="0" smtClean="0"/>
              <a:t>integrate</a:t>
            </a:r>
          </a:p>
          <a:p>
            <a:pPr lvl="1"/>
            <a:endParaRPr lang="en-US" b="1" i="1" dirty="0" smtClean="0"/>
          </a:p>
          <a:p>
            <a:pPr lvl="1"/>
            <a:r>
              <a:rPr lang="en-US" dirty="0" smtClean="0"/>
              <a:t>Other solutions?</a:t>
            </a:r>
            <a:endParaRPr lang="en-US" dirty="0"/>
          </a:p>
          <a:p>
            <a:pPr lvl="2"/>
            <a:r>
              <a:rPr lang="en-US" dirty="0" smtClean="0"/>
              <a:t>Example = </a:t>
            </a:r>
            <a:r>
              <a:rPr lang="en-US" dirty="0"/>
              <a:t>two-part tariffs</a:t>
            </a:r>
          </a:p>
          <a:p>
            <a:pPr lvl="2"/>
            <a:r>
              <a:rPr lang="en-US" dirty="0"/>
              <a:t>Gets </a:t>
            </a:r>
            <a:r>
              <a:rPr lang="en-US" dirty="0" smtClean="0"/>
              <a:t>complicated quickly—especially in the real world</a:t>
            </a:r>
          </a:p>
          <a:p>
            <a:pPr lvl="2"/>
            <a:r>
              <a:rPr lang="en-US" dirty="0" smtClean="0"/>
              <a:t>At least one Booth course devoted to this problem </a:t>
            </a:r>
            <a:r>
              <a:rPr lang="en-US" dirty="0" smtClean="0"/>
              <a:t>alone</a:t>
            </a:r>
          </a:p>
          <a:p>
            <a:pPr lvl="2"/>
            <a:r>
              <a:rPr lang="en-US" dirty="0" smtClean="0"/>
              <a:t>I will probably follow up with an email about this</a:t>
            </a:r>
            <a:endParaRPr lang="en-US" dirty="0"/>
          </a:p>
          <a:p>
            <a:pPr lvl="1"/>
            <a:endParaRPr lang="en-US" i="1" dirty="0"/>
          </a:p>
          <a:p>
            <a:pPr lvl="2"/>
            <a:endParaRPr lang="en-US" dirty="0" smtClean="0"/>
          </a:p>
          <a:p>
            <a:pPr lvl="1"/>
            <a:endParaRPr lang="en-US" dirty="0"/>
          </a:p>
        </p:txBody>
      </p:sp>
    </p:spTree>
    <p:extLst>
      <p:ext uri="{BB962C8B-B14F-4D97-AF65-F5344CB8AC3E}">
        <p14:creationId xmlns:p14="http://schemas.microsoft.com/office/powerpoint/2010/main" val="2891475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a:t>
            </a:r>
            <a:endParaRPr lang="en-US" dirty="0"/>
          </a:p>
        </p:txBody>
      </p:sp>
      <p:sp>
        <p:nvSpPr>
          <p:cNvPr id="3" name="Content Placeholder 2"/>
          <p:cNvSpPr>
            <a:spLocks noGrp="1"/>
          </p:cNvSpPr>
          <p:nvPr>
            <p:ph idx="1"/>
          </p:nvPr>
        </p:nvSpPr>
        <p:spPr>
          <a:xfrm>
            <a:off x="457199" y="1092054"/>
            <a:ext cx="8229600" cy="4681425"/>
          </a:xfrm>
        </p:spPr>
        <p:txBody>
          <a:bodyPr/>
          <a:lstStyle/>
          <a:p>
            <a:pPr lvl="1"/>
            <a:r>
              <a:rPr lang="en-US" dirty="0" smtClean="0"/>
              <a:t>Structure / material</a:t>
            </a:r>
          </a:p>
          <a:p>
            <a:pPr lvl="2"/>
            <a:r>
              <a:rPr lang="en-US" dirty="0"/>
              <a:t>90 </a:t>
            </a:r>
            <a:r>
              <a:rPr lang="en-US" dirty="0" smtClean="0"/>
              <a:t>minutes</a:t>
            </a:r>
          </a:p>
          <a:p>
            <a:pPr lvl="2"/>
            <a:r>
              <a:rPr lang="en-US" dirty="0" smtClean="0"/>
              <a:t>Short answer—phrases or paragraphs</a:t>
            </a:r>
          </a:p>
          <a:p>
            <a:pPr lvl="2"/>
            <a:r>
              <a:rPr lang="en-US" dirty="0"/>
              <a:t>No reason to </a:t>
            </a:r>
            <a:r>
              <a:rPr lang="en-US" dirty="0" smtClean="0"/>
              <a:t>memorize cases </a:t>
            </a:r>
            <a:r>
              <a:rPr lang="en-US" dirty="0"/>
              <a:t>beyond </a:t>
            </a:r>
            <a:r>
              <a:rPr lang="en-US" dirty="0" smtClean="0"/>
              <a:t>very broad takeaways</a:t>
            </a:r>
            <a:endParaRPr lang="en-US" dirty="0"/>
          </a:p>
          <a:p>
            <a:pPr lvl="2"/>
            <a:r>
              <a:rPr lang="en-US" dirty="0" smtClean="0"/>
              <a:t>Roughly 40% is based on case (“Zara”), which is posted</a:t>
            </a:r>
          </a:p>
          <a:p>
            <a:pPr lvl="2"/>
            <a:r>
              <a:rPr lang="en-US" dirty="0"/>
              <a:t>Will include today’s </a:t>
            </a:r>
            <a:r>
              <a:rPr lang="en-US" dirty="0" smtClean="0"/>
              <a:t>material</a:t>
            </a:r>
          </a:p>
          <a:p>
            <a:pPr lvl="2"/>
            <a:endParaRPr lang="en-US" dirty="0" smtClean="0"/>
          </a:p>
          <a:p>
            <a:pPr lvl="1"/>
            <a:r>
              <a:rPr lang="en-US" dirty="0" smtClean="0"/>
              <a:t>Open case and open notes </a:t>
            </a:r>
            <a:endParaRPr lang="en-US" dirty="0" smtClean="0"/>
          </a:p>
          <a:p>
            <a:pPr lvl="1"/>
            <a:r>
              <a:rPr lang="en-US" dirty="0" smtClean="0"/>
              <a:t>Administered first half of week 5 class</a:t>
            </a:r>
            <a:endParaRPr lang="en-US" dirty="0" smtClean="0"/>
          </a:p>
          <a:p>
            <a:pPr lvl="1"/>
            <a:r>
              <a:rPr lang="en-US" dirty="0" smtClean="0"/>
              <a:t>Manage time carefully. Make sure you attempt every question! </a:t>
            </a:r>
          </a:p>
          <a:p>
            <a:pPr lvl="1"/>
            <a:r>
              <a:rPr lang="en-US" i="1" dirty="0" smtClean="0"/>
              <a:t>It is supposed to be fun.</a:t>
            </a:r>
          </a:p>
        </p:txBody>
      </p:sp>
    </p:spTree>
    <p:extLst>
      <p:ext uri="{BB962C8B-B14F-4D97-AF65-F5344CB8AC3E}">
        <p14:creationId xmlns:p14="http://schemas.microsoft.com/office/powerpoint/2010/main" val="21324820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Boundary determinants: </a:t>
            </a:r>
            <a:br>
              <a:rPr lang="en-US" dirty="0"/>
            </a:br>
            <a:r>
              <a:rPr lang="en-US" dirty="0" smtClean="0"/>
              <a:t>Summary and alternatives</a:t>
            </a:r>
          </a:p>
        </p:txBody>
      </p:sp>
    </p:spTree>
    <p:extLst>
      <p:ext uri="{BB962C8B-B14F-4D97-AF65-F5344CB8AC3E}">
        <p14:creationId xmlns:p14="http://schemas.microsoft.com/office/powerpoint/2010/main" val="37775200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u="sng" dirty="0"/>
          </a:p>
        </p:txBody>
      </p:sp>
      <p:sp>
        <p:nvSpPr>
          <p:cNvPr id="3" name="Content Placeholder 2"/>
          <p:cNvSpPr>
            <a:spLocks noGrp="1"/>
          </p:cNvSpPr>
          <p:nvPr>
            <p:ph idx="1"/>
          </p:nvPr>
        </p:nvSpPr>
        <p:spPr>
          <a:xfrm>
            <a:off x="457199" y="1075112"/>
            <a:ext cx="8229600" cy="4698367"/>
          </a:xfrm>
        </p:spPr>
        <p:txBody>
          <a:bodyPr/>
          <a:lstStyle/>
          <a:p>
            <a:pPr lvl="1"/>
            <a:r>
              <a:rPr lang="en-US" dirty="0" smtClean="0"/>
              <a:t>Information asymmetries smaller when agent “owns” the asset</a:t>
            </a:r>
          </a:p>
          <a:p>
            <a:pPr lvl="1"/>
            <a:r>
              <a:rPr lang="en-US" dirty="0" smtClean="0"/>
              <a:t>Could monitor—but managerial layers (very) costly</a:t>
            </a:r>
            <a:endParaRPr lang="en-US" dirty="0"/>
          </a:p>
          <a:p>
            <a:pPr lvl="1"/>
            <a:endParaRPr lang="en-US" dirty="0" smtClean="0"/>
          </a:p>
          <a:p>
            <a:pPr lvl="1"/>
            <a:r>
              <a:rPr lang="en-US" i="1" dirty="0" smtClean="0"/>
              <a:t>Why, then, would </a:t>
            </a:r>
            <a:r>
              <a:rPr lang="en-US" i="1" dirty="0"/>
              <a:t>we ever integrate?</a:t>
            </a:r>
          </a:p>
          <a:p>
            <a:pPr lvl="2"/>
            <a:r>
              <a:rPr lang="en-US" dirty="0"/>
              <a:t>Transaction </a:t>
            </a:r>
            <a:r>
              <a:rPr lang="en-US" dirty="0" smtClean="0"/>
              <a:t>costs: repeated searching and haggling required</a:t>
            </a:r>
            <a:endParaRPr lang="en-US" dirty="0"/>
          </a:p>
          <a:p>
            <a:pPr lvl="2"/>
            <a:r>
              <a:rPr lang="en-US" dirty="0" smtClean="0"/>
              <a:t>RSIs are important </a:t>
            </a:r>
            <a:r>
              <a:rPr lang="en-US" dirty="0">
                <a:sym typeface="Symbol"/>
              </a:rPr>
              <a:t> </a:t>
            </a:r>
            <a:r>
              <a:rPr lang="en-US" dirty="0" smtClean="0"/>
              <a:t>hold-up risk </a:t>
            </a:r>
            <a:r>
              <a:rPr lang="en-US" dirty="0" smtClean="0">
                <a:sym typeface="Symbol"/>
              </a:rPr>
              <a:t></a:t>
            </a:r>
            <a:r>
              <a:rPr lang="en-US" dirty="0" smtClean="0"/>
              <a:t> no/low ex ante invest</a:t>
            </a:r>
            <a:endParaRPr lang="en-US" dirty="0"/>
          </a:p>
          <a:p>
            <a:pPr lvl="2"/>
            <a:r>
              <a:rPr lang="en-US" dirty="0" smtClean="0"/>
              <a:t>Market power upstream and downstream = inefficiently higher prices and lower profits</a:t>
            </a:r>
            <a:endParaRPr lang="en-US" dirty="0"/>
          </a:p>
          <a:p>
            <a:pPr lvl="1"/>
            <a:endParaRPr lang="en-US" b="1" i="1" dirty="0" smtClean="0"/>
          </a:p>
          <a:p>
            <a:pPr lvl="1"/>
            <a:r>
              <a:rPr lang="en-US" dirty="0" smtClean="0"/>
              <a:t>Can mitigate with multi-sourcing, trust, two-part tariffs, etc.</a:t>
            </a:r>
          </a:p>
          <a:p>
            <a:pPr lvl="1"/>
            <a:endParaRPr lang="en-US" i="1" dirty="0" smtClean="0"/>
          </a:p>
          <a:p>
            <a:pPr lvl="1"/>
            <a:r>
              <a:rPr lang="en-US" dirty="0" smtClean="0"/>
              <a:t>Also, there are compromise options (e.g. franchises)</a:t>
            </a:r>
          </a:p>
          <a:p>
            <a:pPr lvl="1"/>
            <a:endParaRPr lang="en-US" i="1" dirty="0"/>
          </a:p>
          <a:p>
            <a:pPr lvl="1"/>
            <a:endParaRPr lang="en-US" i="1" dirty="0" smtClean="0"/>
          </a:p>
          <a:p>
            <a:pPr lvl="1"/>
            <a:endParaRPr lang="en-US" i="1" dirty="0"/>
          </a:p>
          <a:p>
            <a:pPr lvl="1"/>
            <a:endParaRPr lang="en-US" i="1" dirty="0" smtClean="0"/>
          </a:p>
          <a:p>
            <a:pPr lvl="1"/>
            <a:endParaRPr lang="en-US" i="1" dirty="0" smtClean="0"/>
          </a:p>
          <a:p>
            <a:pPr lvl="1"/>
            <a:endParaRPr lang="en-US" i="1" dirty="0"/>
          </a:p>
          <a:p>
            <a:pPr lvl="1"/>
            <a:endParaRPr lang="en-US" i="1" dirty="0" smtClean="0"/>
          </a:p>
        </p:txBody>
      </p:sp>
    </p:spTree>
    <p:extLst>
      <p:ext uri="{BB962C8B-B14F-4D97-AF65-F5344CB8AC3E}">
        <p14:creationId xmlns:p14="http://schemas.microsoft.com/office/powerpoint/2010/main" val="40997766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a:t>
            </a:r>
            <a:endParaRPr lang="en-US" u="sng" dirty="0"/>
          </a:p>
        </p:txBody>
      </p:sp>
      <p:sp>
        <p:nvSpPr>
          <p:cNvPr id="3" name="Content Placeholder 2"/>
          <p:cNvSpPr>
            <a:spLocks noGrp="1"/>
          </p:cNvSpPr>
          <p:nvPr>
            <p:ph idx="1"/>
          </p:nvPr>
        </p:nvSpPr>
        <p:spPr/>
        <p:txBody>
          <a:bodyPr/>
          <a:lstStyle/>
          <a:p>
            <a:pPr lvl="1"/>
            <a:endParaRPr lang="en-US" dirty="0" smtClean="0"/>
          </a:p>
          <a:p>
            <a:pPr lvl="1"/>
            <a:endParaRPr lang="en-US" dirty="0"/>
          </a:p>
          <a:p>
            <a:pPr lvl="1"/>
            <a:endParaRPr lang="en-US" dirty="0" smtClean="0"/>
          </a:p>
          <a:p>
            <a:pPr lvl="1"/>
            <a:endParaRPr lang="en-US" dirty="0" smtClean="0"/>
          </a:p>
          <a:p>
            <a:pPr lvl="1"/>
            <a:endParaRPr lang="en-US" dirty="0"/>
          </a:p>
          <a:p>
            <a:pPr lvl="1"/>
            <a:r>
              <a:rPr lang="en-US" dirty="0" smtClean="0"/>
              <a:t>Case: </a:t>
            </a:r>
            <a:r>
              <a:rPr lang="en-US" u="sng" dirty="0" smtClean="0"/>
              <a:t>Birds Eye Frozen Foods</a:t>
            </a:r>
          </a:p>
          <a:p>
            <a:pPr lvl="1"/>
            <a:endParaRPr lang="en-US" u="sng" dirty="0"/>
          </a:p>
          <a:p>
            <a:pPr lvl="1"/>
            <a:endParaRPr lang="en-US" u="sng" dirty="0"/>
          </a:p>
        </p:txBody>
      </p:sp>
    </p:spTree>
    <p:extLst>
      <p:ext uri="{BB962C8B-B14F-4D97-AF65-F5344CB8AC3E}">
        <p14:creationId xmlns:p14="http://schemas.microsoft.com/office/powerpoint/2010/main" val="18756790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WEEK 5 CASE:</a:t>
            </a:r>
            <a:br>
              <a:rPr lang="en-US" dirty="0" smtClean="0"/>
            </a:br>
            <a:r>
              <a:rPr lang="en-US" dirty="0" smtClean="0"/>
              <a:t>BIRDS EYE FROZEN FOODS</a:t>
            </a:r>
            <a:endParaRPr lang="en-US" dirty="0"/>
          </a:p>
        </p:txBody>
      </p:sp>
      <p:sp>
        <p:nvSpPr>
          <p:cNvPr id="3" name="Subtitle 2"/>
          <p:cNvSpPr>
            <a:spLocks noGrp="1"/>
          </p:cNvSpPr>
          <p:nvPr>
            <p:ph type="subTitle" idx="1"/>
          </p:nvPr>
        </p:nvSpPr>
        <p:spPr/>
        <p:txBody>
          <a:bodyPr/>
          <a:lstStyle/>
          <a:p>
            <a:pPr eaLnBrk="1" hangingPunct="1"/>
            <a:r>
              <a:rPr lang="en-US" b="1" dirty="0"/>
              <a:t>Thomas Wollmann</a:t>
            </a:r>
          </a:p>
          <a:p>
            <a:pPr eaLnBrk="1" hangingPunct="1"/>
            <a:r>
              <a:rPr lang="en-US" dirty="0"/>
              <a:t>thomas.wollmann@chicagobooth.edu</a:t>
            </a:r>
          </a:p>
        </p:txBody>
      </p:sp>
    </p:spTree>
    <p:extLst>
      <p:ext uri="{BB962C8B-B14F-4D97-AF65-F5344CB8AC3E}">
        <p14:creationId xmlns:p14="http://schemas.microsoft.com/office/powerpoint/2010/main" val="35966684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Frozen peas</a:t>
            </a:r>
            <a:endParaRPr lang="en-US" dirty="0"/>
          </a:p>
        </p:txBody>
      </p:sp>
      <p:sp>
        <p:nvSpPr>
          <p:cNvPr id="3" name="Content Placeholder 2"/>
          <p:cNvSpPr>
            <a:spLocks noGrp="1"/>
          </p:cNvSpPr>
          <p:nvPr>
            <p:ph idx="1"/>
          </p:nvPr>
        </p:nvSpPr>
        <p:spPr>
          <a:xfrm>
            <a:off x="457199" y="1011460"/>
            <a:ext cx="8229600" cy="1251027"/>
          </a:xfrm>
        </p:spPr>
        <p:txBody>
          <a:bodyPr/>
          <a:lstStyle/>
          <a:p>
            <a:pPr lvl="1"/>
            <a:r>
              <a:rPr lang="en-US" dirty="0" smtClean="0"/>
              <a:t>Remarkably boring case</a:t>
            </a:r>
            <a:r>
              <a:rPr lang="en-US" i="1" dirty="0" smtClean="0"/>
              <a:t>—if you don’t care about $$$!</a:t>
            </a:r>
          </a:p>
          <a:p>
            <a:pPr lvl="1"/>
            <a:endParaRPr lang="en-US" i="1" dirty="0"/>
          </a:p>
        </p:txBody>
      </p:sp>
      <p:pic>
        <p:nvPicPr>
          <p:cNvPr id="1026" name="Picture 2" descr="Image result for birdseye frozen foo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0239" y="1976607"/>
            <a:ext cx="3869219" cy="3176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556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Frozen foods</a:t>
            </a:r>
            <a:endParaRPr lang="en-US" dirty="0"/>
          </a:p>
        </p:txBody>
      </p:sp>
      <p:sp>
        <p:nvSpPr>
          <p:cNvPr id="3" name="Content Placeholder 2"/>
          <p:cNvSpPr>
            <a:spLocks noGrp="1"/>
          </p:cNvSpPr>
          <p:nvPr>
            <p:ph idx="1"/>
          </p:nvPr>
        </p:nvSpPr>
        <p:spPr/>
        <p:txBody>
          <a:bodyPr/>
          <a:lstStyle/>
          <a:p>
            <a:pPr lvl="1"/>
            <a:r>
              <a:rPr lang="en-US" i="1" dirty="0" smtClean="0"/>
              <a:t>I will spare you the melodramatic Monty Python video</a:t>
            </a:r>
          </a:p>
          <a:p>
            <a:pPr lvl="1"/>
            <a:endParaRPr lang="en-US" i="1" dirty="0" smtClean="0"/>
          </a:p>
          <a:p>
            <a:pPr lvl="1"/>
            <a:r>
              <a:rPr lang="en-US" dirty="0" smtClean="0"/>
              <a:t>“A small group of men would launch an operation which, if successful, would change the face of the edible pea market… These desperate men…met at the headquarters…to plan the elimination of all erstwhile competitors…”</a:t>
            </a:r>
          </a:p>
          <a:p>
            <a:pPr lvl="1"/>
            <a:endParaRPr lang="en-US" i="1" dirty="0"/>
          </a:p>
          <a:p>
            <a:pPr lvl="1"/>
            <a:endParaRPr lang="en-US" i="1" dirty="0" smtClean="0"/>
          </a:p>
          <a:p>
            <a:pPr lvl="1"/>
            <a:endParaRPr lang="en-US" i="1" dirty="0"/>
          </a:p>
        </p:txBody>
      </p:sp>
    </p:spTree>
    <p:extLst>
      <p:ext uri="{BB962C8B-B14F-4D97-AF65-F5344CB8AC3E}">
        <p14:creationId xmlns:p14="http://schemas.microsoft.com/office/powerpoint/2010/main" val="42608313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Frozen foods</a:t>
            </a:r>
            <a:endParaRPr lang="en-US" dirty="0"/>
          </a:p>
        </p:txBody>
      </p:sp>
      <p:sp>
        <p:nvSpPr>
          <p:cNvPr id="3" name="Content Placeholder 2"/>
          <p:cNvSpPr>
            <a:spLocks noGrp="1"/>
          </p:cNvSpPr>
          <p:nvPr>
            <p:ph idx="1"/>
          </p:nvPr>
        </p:nvSpPr>
        <p:spPr/>
        <p:txBody>
          <a:bodyPr/>
          <a:lstStyle/>
          <a:p>
            <a:pPr lvl="1"/>
            <a:r>
              <a:rPr lang="en-US" i="1" dirty="0" smtClean="0"/>
              <a:t>I will spare you the melodramatic Monty Python video</a:t>
            </a:r>
          </a:p>
          <a:p>
            <a:pPr lvl="1"/>
            <a:endParaRPr lang="en-US" i="1" dirty="0" smtClean="0"/>
          </a:p>
          <a:p>
            <a:pPr lvl="1"/>
            <a:r>
              <a:rPr lang="en-US" dirty="0" smtClean="0"/>
              <a:t>“A small group of men would launch an operation which, if successful, would change the face of the edible pea market… These desperate men…met at the headquarters…to plan the elimination of all erstwhile competitors…”</a:t>
            </a:r>
          </a:p>
          <a:p>
            <a:pPr lvl="1"/>
            <a:endParaRPr lang="en-US" i="1" dirty="0"/>
          </a:p>
          <a:p>
            <a:pPr lvl="1"/>
            <a:endParaRPr lang="en-US" i="1" dirty="0" smtClean="0"/>
          </a:p>
          <a:p>
            <a:pPr lvl="1"/>
            <a:endParaRPr lang="en-US" i="1" dirty="0"/>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182" t="8363" r="40379" b="50303"/>
          <a:stretch/>
        </p:blipFill>
        <p:spPr bwMode="auto">
          <a:xfrm>
            <a:off x="1075115" y="3557842"/>
            <a:ext cx="2665615" cy="18897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164" t="7767" r="40396" b="50294"/>
          <a:stretch/>
        </p:blipFill>
        <p:spPr bwMode="auto">
          <a:xfrm>
            <a:off x="4444555" y="3557842"/>
            <a:ext cx="2665616" cy="1917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25970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changes: late 1960s / early 1970s</a:t>
            </a:r>
            <a:endParaRPr lang="en-US" dirty="0"/>
          </a:p>
        </p:txBody>
      </p:sp>
      <p:sp>
        <p:nvSpPr>
          <p:cNvPr id="3" name="Content Placeholder 2"/>
          <p:cNvSpPr>
            <a:spLocks noGrp="1"/>
          </p:cNvSpPr>
          <p:nvPr>
            <p:ph idx="1"/>
          </p:nvPr>
        </p:nvSpPr>
        <p:spPr>
          <a:xfrm>
            <a:off x="457199" y="1191490"/>
            <a:ext cx="8229600" cy="4581989"/>
          </a:xfrm>
        </p:spPr>
        <p:txBody>
          <a:bodyPr/>
          <a:lstStyle/>
          <a:p>
            <a:pPr lvl="1"/>
            <a:endParaRPr lang="en-US" i="1" dirty="0" smtClean="0"/>
          </a:p>
          <a:p>
            <a:pPr lvl="1"/>
            <a:endParaRPr lang="en-US" i="1" dirty="0" smtClean="0"/>
          </a:p>
          <a:p>
            <a:pPr lvl="1"/>
            <a:endParaRPr lang="en-US" i="1" dirty="0" smtClean="0"/>
          </a:p>
          <a:p>
            <a:pPr lvl="1"/>
            <a:r>
              <a:rPr lang="en-US" i="1" dirty="0" smtClean="0"/>
              <a:t>What happened?</a:t>
            </a:r>
          </a:p>
          <a:p>
            <a:pPr lvl="1"/>
            <a:endParaRPr lang="en-US" i="1" dirty="0"/>
          </a:p>
          <a:p>
            <a:pPr lvl="1"/>
            <a:r>
              <a:rPr lang="en-US" i="1" dirty="0" smtClean="0"/>
              <a:t>Is this a “top line” (revenue) or “bottom line” (cost) problem?</a:t>
            </a:r>
          </a:p>
          <a:p>
            <a:pPr lvl="1"/>
            <a:endParaRPr lang="en-US" i="1" dirty="0"/>
          </a:p>
          <a:p>
            <a:pPr lvl="1"/>
            <a:r>
              <a:rPr lang="en-US" i="1" dirty="0" smtClean="0"/>
              <a:t>What should Birds Eye do?</a:t>
            </a:r>
          </a:p>
          <a:p>
            <a:pPr lvl="1"/>
            <a:endParaRPr lang="en-US" i="1" dirty="0"/>
          </a:p>
          <a:p>
            <a:pPr lvl="1"/>
            <a:endParaRPr lang="en-US" dirty="0" smtClean="0"/>
          </a:p>
        </p:txBody>
      </p:sp>
    </p:spTree>
    <p:extLst>
      <p:ext uri="{BB962C8B-B14F-4D97-AF65-F5344CB8AC3E}">
        <p14:creationId xmlns:p14="http://schemas.microsoft.com/office/powerpoint/2010/main" val="30091487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ctrTitle"/>
          </p:nvPr>
        </p:nvSpPr>
        <p:spPr/>
        <p:txBody>
          <a:bodyPr/>
          <a:lstStyle/>
          <a:p>
            <a:pPr eaLnBrk="1" hangingPunct="1"/>
            <a:r>
              <a:rPr lang="en-US" dirty="0" smtClean="0"/>
              <a:t>Birds Eye Frozen Foods</a:t>
            </a:r>
          </a:p>
        </p:txBody>
      </p:sp>
      <p:sp>
        <p:nvSpPr>
          <p:cNvPr id="7172" name="Rectangle 3"/>
          <p:cNvSpPr>
            <a:spLocks noGrp="1" noChangeArrowheads="1"/>
          </p:cNvSpPr>
          <p:nvPr>
            <p:ph type="subTitle" idx="1"/>
          </p:nvPr>
        </p:nvSpPr>
        <p:spPr/>
        <p:txBody>
          <a:bodyPr/>
          <a:lstStyle/>
          <a:p>
            <a:pPr eaLnBrk="1" hangingPunct="1"/>
            <a:r>
              <a:rPr lang="en-US" sz="3000" dirty="0" smtClean="0"/>
              <a:t>UPDATE</a:t>
            </a:r>
          </a:p>
        </p:txBody>
      </p:sp>
    </p:spTree>
    <p:extLst>
      <p:ext uri="{BB962C8B-B14F-4D97-AF65-F5344CB8AC3E}">
        <p14:creationId xmlns:p14="http://schemas.microsoft.com/office/powerpoint/2010/main" val="22867438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happened?</a:t>
            </a:r>
            <a:endParaRPr lang="en-US" dirty="0"/>
          </a:p>
        </p:txBody>
      </p:sp>
      <p:sp>
        <p:nvSpPr>
          <p:cNvPr id="3" name="Content Placeholder 2"/>
          <p:cNvSpPr>
            <a:spLocks noGrp="1"/>
          </p:cNvSpPr>
          <p:nvPr>
            <p:ph idx="1"/>
          </p:nvPr>
        </p:nvSpPr>
        <p:spPr/>
        <p:txBody>
          <a:bodyPr/>
          <a:lstStyle/>
          <a:p>
            <a:pPr lvl="1"/>
            <a:r>
              <a:rPr lang="en-US" dirty="0" smtClean="0"/>
              <a:t>1980: too many factories and too much overhead</a:t>
            </a:r>
          </a:p>
          <a:p>
            <a:pPr lvl="1"/>
            <a:r>
              <a:rPr lang="en-US" dirty="0" smtClean="0"/>
              <a:t>1980-1982…?</a:t>
            </a:r>
            <a:endParaRPr lang="en-US" dirty="0"/>
          </a:p>
        </p:txBody>
      </p:sp>
    </p:spTree>
    <p:extLst>
      <p:ext uri="{BB962C8B-B14F-4D97-AF65-F5344CB8AC3E}">
        <p14:creationId xmlns:p14="http://schemas.microsoft.com/office/powerpoint/2010/main" val="37724321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457199" y="1136072"/>
            <a:ext cx="8229600" cy="4637407"/>
          </a:xfrm>
        </p:spPr>
        <p:txBody>
          <a:bodyPr/>
          <a:lstStyle/>
          <a:p>
            <a:pPr lvl="1"/>
            <a:r>
              <a:rPr lang="en-US" dirty="0" smtClean="0"/>
              <a:t>Main topic: a theory of the firm</a:t>
            </a:r>
          </a:p>
          <a:p>
            <a:pPr lvl="1"/>
            <a:endParaRPr lang="en-US" dirty="0" smtClean="0"/>
          </a:p>
          <a:p>
            <a:pPr lvl="1"/>
            <a:r>
              <a:rPr lang="en-US" dirty="0" smtClean="0"/>
              <a:t>Interchangeable phrases</a:t>
            </a:r>
          </a:p>
          <a:p>
            <a:pPr lvl="2"/>
            <a:r>
              <a:rPr lang="en-US" dirty="0" smtClean="0"/>
              <a:t>“Make v. buy”</a:t>
            </a:r>
          </a:p>
          <a:p>
            <a:pPr lvl="2"/>
            <a:r>
              <a:rPr lang="en-US" dirty="0" smtClean="0"/>
              <a:t>“Vertical integration” v. “arm’s length” transactions</a:t>
            </a:r>
          </a:p>
          <a:p>
            <a:pPr lvl="2"/>
            <a:r>
              <a:rPr lang="en-US" dirty="0" smtClean="0"/>
              <a:t>“In-house v. outsource”</a:t>
            </a:r>
          </a:p>
          <a:p>
            <a:pPr lvl="2"/>
            <a:r>
              <a:rPr lang="en-US" dirty="0" smtClean="0"/>
              <a:t>Example: Amazon’s </a:t>
            </a:r>
            <a:r>
              <a:rPr lang="en-US" i="1" dirty="0" smtClean="0"/>
              <a:t>last mile</a:t>
            </a:r>
            <a:r>
              <a:rPr lang="en-US" dirty="0" smtClean="0"/>
              <a:t> problem?</a:t>
            </a:r>
            <a:endParaRPr lang="en-US" i="1" dirty="0" smtClean="0"/>
          </a:p>
          <a:p>
            <a:pPr marL="346075" lvl="2" indent="0">
              <a:buNone/>
            </a:pPr>
            <a:endParaRPr lang="en-US" dirty="0"/>
          </a:p>
          <a:p>
            <a:pPr lvl="1"/>
            <a:r>
              <a:rPr lang="en-US" dirty="0" smtClean="0"/>
              <a:t>If markets work, we should isolate our competency and focus</a:t>
            </a:r>
          </a:p>
          <a:p>
            <a:pPr marL="0" lvl="1" indent="0">
              <a:buNone/>
            </a:pPr>
            <a:r>
              <a:rPr lang="en-US" dirty="0"/>
              <a:t> </a:t>
            </a:r>
            <a:r>
              <a:rPr lang="en-US" dirty="0" smtClean="0"/>
              <a:t>  </a:t>
            </a:r>
            <a:r>
              <a:rPr lang="en-US" dirty="0" smtClean="0"/>
              <a:t>…</a:t>
            </a:r>
            <a:r>
              <a:rPr lang="en-US" dirty="0" smtClean="0"/>
              <a:t>but it turns out there are problems with this approach</a:t>
            </a:r>
          </a:p>
          <a:p>
            <a:pPr marL="0" lvl="1" indent="0">
              <a:buNone/>
            </a:pPr>
            <a:r>
              <a:rPr lang="en-US" dirty="0" smtClean="0"/>
              <a:t>      …</a:t>
            </a:r>
            <a:r>
              <a:rPr lang="en-US" dirty="0" smtClean="0"/>
              <a:t>and you will face them when you leave the classroom</a:t>
            </a:r>
            <a:endParaRPr lang="en-US" dirty="0"/>
          </a:p>
          <a:p>
            <a:pPr lvl="2"/>
            <a:endParaRPr lang="en-US" dirty="0" smtClean="0"/>
          </a:p>
          <a:p>
            <a:pPr lvl="2"/>
            <a:endParaRPr lang="en-US" dirty="0" smtClean="0"/>
          </a:p>
        </p:txBody>
      </p:sp>
    </p:spTree>
    <p:extLst>
      <p:ext uri="{BB962C8B-B14F-4D97-AF65-F5344CB8AC3E}">
        <p14:creationId xmlns:p14="http://schemas.microsoft.com/office/powerpoint/2010/main" val="116138002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happened?</a:t>
            </a:r>
            <a:endParaRPr lang="en-US" dirty="0"/>
          </a:p>
        </p:txBody>
      </p:sp>
      <p:sp>
        <p:nvSpPr>
          <p:cNvPr id="3" name="Content Placeholder 2"/>
          <p:cNvSpPr>
            <a:spLocks noGrp="1"/>
          </p:cNvSpPr>
          <p:nvPr>
            <p:ph idx="1"/>
          </p:nvPr>
        </p:nvSpPr>
        <p:spPr/>
        <p:txBody>
          <a:bodyPr/>
          <a:lstStyle/>
          <a:p>
            <a:pPr lvl="1"/>
            <a:r>
              <a:rPr lang="en-US" dirty="0" smtClean="0"/>
              <a:t>1980: too many factories and too much overhead</a:t>
            </a:r>
          </a:p>
          <a:p>
            <a:pPr lvl="1"/>
            <a:r>
              <a:rPr lang="en-US" dirty="0" smtClean="0"/>
              <a:t>1980-1982: company-wide restructuring</a:t>
            </a:r>
          </a:p>
          <a:p>
            <a:pPr lvl="2"/>
            <a:r>
              <a:rPr lang="en-US" dirty="0" smtClean="0"/>
              <a:t>Shed assets, increased R&amp;D, increased product lines</a:t>
            </a:r>
          </a:p>
          <a:p>
            <a:pPr lvl="2"/>
            <a:r>
              <a:rPr lang="en-US" dirty="0" smtClean="0"/>
              <a:t>Cut costs, then heavy </a:t>
            </a:r>
            <a:r>
              <a:rPr lang="en-US" dirty="0" smtClean="0"/>
              <a:t>advertising</a:t>
            </a:r>
          </a:p>
          <a:p>
            <a:pPr lvl="2"/>
            <a:r>
              <a:rPr lang="en-US" dirty="0"/>
              <a:t>https://</a:t>
            </a:r>
            <a:r>
              <a:rPr lang="en-US" dirty="0" smtClean="0"/>
              <a:t>www.youtube.com/watch?v=bFBtFaU0Gbg</a:t>
            </a:r>
          </a:p>
          <a:p>
            <a:pPr lvl="2"/>
            <a:r>
              <a:rPr lang="en-US" dirty="0" smtClean="0"/>
              <a:t>https</a:t>
            </a:r>
            <a:r>
              <a:rPr lang="en-US" dirty="0"/>
              <a:t>://</a:t>
            </a:r>
            <a:r>
              <a:rPr lang="en-US" dirty="0" smtClean="0"/>
              <a:t>www.youtube.com/watch?v=3stS1y4V7_o</a:t>
            </a:r>
          </a:p>
          <a:p>
            <a:pPr lvl="3"/>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p:txBody>
      </p:sp>
      <p:graphicFrame>
        <p:nvGraphicFramePr>
          <p:cNvPr id="7" name="Table 6"/>
          <p:cNvGraphicFramePr>
            <a:graphicFrameLocks noGrp="1"/>
          </p:cNvGraphicFramePr>
          <p:nvPr>
            <p:extLst/>
          </p:nvPr>
        </p:nvGraphicFramePr>
        <p:xfrm>
          <a:off x="503437" y="3552778"/>
          <a:ext cx="8044664" cy="1752600"/>
        </p:xfrm>
        <a:graphic>
          <a:graphicData uri="http://schemas.openxmlformats.org/drawingml/2006/table">
            <a:tbl>
              <a:tblPr firstRow="1" bandRow="1">
                <a:tableStyleId>{5C22544A-7EE6-4342-B048-85BDC9FD1C3A}</a:tableStyleId>
              </a:tblPr>
              <a:tblGrid>
                <a:gridCol w="1181525">
                  <a:extLst>
                    <a:ext uri="{9D8B030D-6E8A-4147-A177-3AD203B41FA5}">
                      <a16:colId xmlns:a16="http://schemas.microsoft.com/office/drawing/2014/main" val="20000"/>
                    </a:ext>
                  </a:extLst>
                </a:gridCol>
                <a:gridCol w="996593">
                  <a:extLst>
                    <a:ext uri="{9D8B030D-6E8A-4147-A177-3AD203B41FA5}">
                      <a16:colId xmlns:a16="http://schemas.microsoft.com/office/drawing/2014/main" val="20001"/>
                    </a:ext>
                  </a:extLst>
                </a:gridCol>
                <a:gridCol w="965771">
                  <a:extLst>
                    <a:ext uri="{9D8B030D-6E8A-4147-A177-3AD203B41FA5}">
                      <a16:colId xmlns:a16="http://schemas.microsoft.com/office/drawing/2014/main" val="20002"/>
                    </a:ext>
                  </a:extLst>
                </a:gridCol>
                <a:gridCol w="955496">
                  <a:extLst>
                    <a:ext uri="{9D8B030D-6E8A-4147-A177-3AD203B41FA5}">
                      <a16:colId xmlns:a16="http://schemas.microsoft.com/office/drawing/2014/main" val="20003"/>
                    </a:ext>
                  </a:extLst>
                </a:gridCol>
                <a:gridCol w="996594">
                  <a:extLst>
                    <a:ext uri="{9D8B030D-6E8A-4147-A177-3AD203B41FA5}">
                      <a16:colId xmlns:a16="http://schemas.microsoft.com/office/drawing/2014/main" val="20004"/>
                    </a:ext>
                  </a:extLst>
                </a:gridCol>
                <a:gridCol w="965771">
                  <a:extLst>
                    <a:ext uri="{9D8B030D-6E8A-4147-A177-3AD203B41FA5}">
                      <a16:colId xmlns:a16="http://schemas.microsoft.com/office/drawing/2014/main" val="20005"/>
                    </a:ext>
                  </a:extLst>
                </a:gridCol>
                <a:gridCol w="977331">
                  <a:extLst>
                    <a:ext uri="{9D8B030D-6E8A-4147-A177-3AD203B41FA5}">
                      <a16:colId xmlns:a16="http://schemas.microsoft.com/office/drawing/2014/main" val="20006"/>
                    </a:ext>
                  </a:extLst>
                </a:gridCol>
                <a:gridCol w="1005583">
                  <a:extLst>
                    <a:ext uri="{9D8B030D-6E8A-4147-A177-3AD203B41FA5}">
                      <a16:colId xmlns:a16="http://schemas.microsoft.com/office/drawing/2014/main" val="20007"/>
                    </a:ext>
                  </a:extLst>
                </a:gridCol>
              </a:tblGrid>
              <a:tr h="370840">
                <a:tc>
                  <a:txBody>
                    <a:bodyPr/>
                    <a:lstStyle/>
                    <a:p>
                      <a:endParaRPr lang="en-US" dirty="0"/>
                    </a:p>
                  </a:txBody>
                  <a:tcPr/>
                </a:tc>
                <a:tc>
                  <a:txBody>
                    <a:bodyPr/>
                    <a:lstStyle/>
                    <a:p>
                      <a:r>
                        <a:rPr lang="en-US" dirty="0" smtClean="0"/>
                        <a:t>1972</a:t>
                      </a:r>
                      <a:endParaRPr lang="en-US" dirty="0"/>
                    </a:p>
                  </a:txBody>
                  <a:tcPr/>
                </a:tc>
                <a:tc>
                  <a:txBody>
                    <a:bodyPr/>
                    <a:lstStyle/>
                    <a:p>
                      <a:r>
                        <a:rPr lang="en-US" dirty="0" smtClean="0"/>
                        <a:t>1977</a:t>
                      </a:r>
                      <a:endParaRPr lang="en-US" dirty="0"/>
                    </a:p>
                  </a:txBody>
                  <a:tcPr/>
                </a:tc>
                <a:tc>
                  <a:txBody>
                    <a:bodyPr/>
                    <a:lstStyle/>
                    <a:p>
                      <a:r>
                        <a:rPr lang="en-US" dirty="0" smtClean="0"/>
                        <a:t>1980</a:t>
                      </a:r>
                      <a:endParaRPr lang="en-US" dirty="0"/>
                    </a:p>
                  </a:txBody>
                  <a:tcPr/>
                </a:tc>
                <a:tc>
                  <a:txBody>
                    <a:bodyPr/>
                    <a:lstStyle/>
                    <a:p>
                      <a:r>
                        <a:rPr lang="en-US" dirty="0" smtClean="0"/>
                        <a:t>1981</a:t>
                      </a:r>
                      <a:endParaRPr lang="en-US" dirty="0"/>
                    </a:p>
                  </a:txBody>
                  <a:tcPr/>
                </a:tc>
                <a:tc>
                  <a:txBody>
                    <a:bodyPr/>
                    <a:lstStyle/>
                    <a:p>
                      <a:r>
                        <a:rPr lang="en-US" dirty="0" smtClean="0"/>
                        <a:t>1982</a:t>
                      </a:r>
                      <a:endParaRPr lang="en-US" dirty="0"/>
                    </a:p>
                  </a:txBody>
                  <a:tcPr/>
                </a:tc>
                <a:tc>
                  <a:txBody>
                    <a:bodyPr/>
                    <a:lstStyle/>
                    <a:p>
                      <a:r>
                        <a:rPr lang="en-US" dirty="0" smtClean="0"/>
                        <a:t>1983</a:t>
                      </a:r>
                      <a:endParaRPr lang="en-US" dirty="0"/>
                    </a:p>
                  </a:txBody>
                  <a:tcPr/>
                </a:tc>
                <a:tc>
                  <a:txBody>
                    <a:bodyPr/>
                    <a:lstStyle/>
                    <a:p>
                      <a:r>
                        <a:rPr lang="en-US" dirty="0" smtClean="0"/>
                        <a:t>1984</a:t>
                      </a:r>
                      <a:endParaRPr lang="en-US" dirty="0"/>
                    </a:p>
                  </a:txBody>
                  <a:tcPr/>
                </a:tc>
                <a:extLst>
                  <a:ext uri="{0D108BD9-81ED-4DB2-BD59-A6C34878D82A}">
                    <a16:rowId xmlns:a16="http://schemas.microsoft.com/office/drawing/2014/main" val="10000"/>
                  </a:ext>
                </a:extLst>
              </a:tr>
              <a:tr h="370840">
                <a:tc>
                  <a:txBody>
                    <a:bodyPr/>
                    <a:lstStyle/>
                    <a:p>
                      <a:r>
                        <a:rPr lang="en-US" dirty="0" smtClean="0"/>
                        <a:t>Sales</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smtClean="0"/>
                        <a:t>Profit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b="1" dirty="0">
                        <a:solidFill>
                          <a:srgbClr val="FF0000"/>
                        </a:solidFill>
                      </a:endParaRPr>
                    </a:p>
                  </a:txBody>
                  <a:tcPr/>
                </a:tc>
                <a:tc>
                  <a:txBody>
                    <a:bodyPr/>
                    <a:lstStyle/>
                    <a:p>
                      <a:endParaRPr lang="en-US" b="1" dirty="0">
                        <a:solidFill>
                          <a:srgbClr val="FF0000"/>
                        </a:solidFill>
                      </a:endParaRPr>
                    </a:p>
                  </a:txBody>
                  <a:tcPr/>
                </a:tc>
                <a:tc>
                  <a:txBody>
                    <a:bodyPr/>
                    <a:lstStyle/>
                    <a:p>
                      <a:endParaRPr lang="en-US" b="1" dirty="0"/>
                    </a:p>
                  </a:txBody>
                  <a:tcPr/>
                </a:tc>
                <a:tc>
                  <a:txBody>
                    <a:bodyPr/>
                    <a:lstStyle/>
                    <a:p>
                      <a:endParaRPr lang="en-US" b="1" dirty="0">
                        <a:solidFill>
                          <a:schemeClr val="tx1"/>
                        </a:solidFill>
                      </a:endParaRPr>
                    </a:p>
                  </a:txBody>
                  <a:tcPr/>
                </a:tc>
                <a:extLst>
                  <a:ext uri="{0D108BD9-81ED-4DB2-BD59-A6C34878D82A}">
                    <a16:rowId xmlns:a16="http://schemas.microsoft.com/office/drawing/2014/main" val="10002"/>
                  </a:ext>
                </a:extLst>
              </a:tr>
              <a:tr h="370840">
                <a:tc>
                  <a:txBody>
                    <a:bodyPr/>
                    <a:lstStyle/>
                    <a:p>
                      <a:r>
                        <a:rPr lang="en-US" dirty="0" smtClean="0"/>
                        <a:t>Capital Employed</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056473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happened?</a:t>
            </a:r>
            <a:endParaRPr lang="en-US" dirty="0"/>
          </a:p>
        </p:txBody>
      </p:sp>
      <p:sp>
        <p:nvSpPr>
          <p:cNvPr id="3" name="Content Placeholder 2"/>
          <p:cNvSpPr>
            <a:spLocks noGrp="1"/>
          </p:cNvSpPr>
          <p:nvPr>
            <p:ph idx="1"/>
          </p:nvPr>
        </p:nvSpPr>
        <p:spPr/>
        <p:txBody>
          <a:bodyPr/>
          <a:lstStyle/>
          <a:p>
            <a:pPr lvl="1"/>
            <a:r>
              <a:rPr lang="en-US" dirty="0" smtClean="0"/>
              <a:t>1980: too many factories and too much overhead</a:t>
            </a:r>
          </a:p>
          <a:p>
            <a:pPr lvl="1"/>
            <a:r>
              <a:rPr lang="en-US" dirty="0" smtClean="0"/>
              <a:t>1980-1982: company-wide restructuring</a:t>
            </a:r>
          </a:p>
          <a:p>
            <a:pPr lvl="2"/>
            <a:r>
              <a:rPr lang="en-US" dirty="0" smtClean="0"/>
              <a:t>Shed assets, increased R&amp;D, increased product lines</a:t>
            </a:r>
          </a:p>
          <a:p>
            <a:pPr lvl="2"/>
            <a:r>
              <a:rPr lang="en-US" dirty="0" smtClean="0"/>
              <a:t>Cut costs, then heavy </a:t>
            </a:r>
            <a:r>
              <a:rPr lang="en-US" dirty="0" smtClean="0"/>
              <a:t>advertising</a:t>
            </a:r>
          </a:p>
          <a:p>
            <a:pPr lvl="3"/>
            <a:r>
              <a:rPr lang="en-US" dirty="0" smtClean="0"/>
              <a:t>https</a:t>
            </a:r>
            <a:r>
              <a:rPr lang="en-US" dirty="0"/>
              <a:t>://www.youtube.com/watch?v=bFBtFaU0Gbg</a:t>
            </a:r>
          </a:p>
          <a:p>
            <a:pPr lvl="3"/>
            <a:r>
              <a:rPr lang="en-US" dirty="0"/>
              <a:t>https://www.youtube.com/watch?v=3stS1y4V7_o</a:t>
            </a:r>
          </a:p>
          <a:p>
            <a:pPr marL="346075" lvl="2" indent="0">
              <a:buNone/>
            </a:pPr>
            <a:endParaRPr lang="en-US" dirty="0"/>
          </a:p>
          <a:p>
            <a:pPr lvl="3"/>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p:txBody>
      </p:sp>
      <p:graphicFrame>
        <p:nvGraphicFramePr>
          <p:cNvPr id="7" name="Table 6"/>
          <p:cNvGraphicFramePr>
            <a:graphicFrameLocks noGrp="1"/>
          </p:cNvGraphicFramePr>
          <p:nvPr>
            <p:extLst/>
          </p:nvPr>
        </p:nvGraphicFramePr>
        <p:xfrm>
          <a:off x="503437" y="3552778"/>
          <a:ext cx="8044664" cy="1752600"/>
        </p:xfrm>
        <a:graphic>
          <a:graphicData uri="http://schemas.openxmlformats.org/drawingml/2006/table">
            <a:tbl>
              <a:tblPr firstRow="1" bandRow="1">
                <a:tableStyleId>{5C22544A-7EE6-4342-B048-85BDC9FD1C3A}</a:tableStyleId>
              </a:tblPr>
              <a:tblGrid>
                <a:gridCol w="1181525">
                  <a:extLst>
                    <a:ext uri="{9D8B030D-6E8A-4147-A177-3AD203B41FA5}">
                      <a16:colId xmlns:a16="http://schemas.microsoft.com/office/drawing/2014/main" val="20000"/>
                    </a:ext>
                  </a:extLst>
                </a:gridCol>
                <a:gridCol w="996593">
                  <a:extLst>
                    <a:ext uri="{9D8B030D-6E8A-4147-A177-3AD203B41FA5}">
                      <a16:colId xmlns:a16="http://schemas.microsoft.com/office/drawing/2014/main" val="20001"/>
                    </a:ext>
                  </a:extLst>
                </a:gridCol>
                <a:gridCol w="965771">
                  <a:extLst>
                    <a:ext uri="{9D8B030D-6E8A-4147-A177-3AD203B41FA5}">
                      <a16:colId xmlns:a16="http://schemas.microsoft.com/office/drawing/2014/main" val="20002"/>
                    </a:ext>
                  </a:extLst>
                </a:gridCol>
                <a:gridCol w="955496">
                  <a:extLst>
                    <a:ext uri="{9D8B030D-6E8A-4147-A177-3AD203B41FA5}">
                      <a16:colId xmlns:a16="http://schemas.microsoft.com/office/drawing/2014/main" val="20003"/>
                    </a:ext>
                  </a:extLst>
                </a:gridCol>
                <a:gridCol w="996594">
                  <a:extLst>
                    <a:ext uri="{9D8B030D-6E8A-4147-A177-3AD203B41FA5}">
                      <a16:colId xmlns:a16="http://schemas.microsoft.com/office/drawing/2014/main" val="20004"/>
                    </a:ext>
                  </a:extLst>
                </a:gridCol>
                <a:gridCol w="965771">
                  <a:extLst>
                    <a:ext uri="{9D8B030D-6E8A-4147-A177-3AD203B41FA5}">
                      <a16:colId xmlns:a16="http://schemas.microsoft.com/office/drawing/2014/main" val="20005"/>
                    </a:ext>
                  </a:extLst>
                </a:gridCol>
                <a:gridCol w="977331">
                  <a:extLst>
                    <a:ext uri="{9D8B030D-6E8A-4147-A177-3AD203B41FA5}">
                      <a16:colId xmlns:a16="http://schemas.microsoft.com/office/drawing/2014/main" val="20006"/>
                    </a:ext>
                  </a:extLst>
                </a:gridCol>
                <a:gridCol w="1005583">
                  <a:extLst>
                    <a:ext uri="{9D8B030D-6E8A-4147-A177-3AD203B41FA5}">
                      <a16:colId xmlns:a16="http://schemas.microsoft.com/office/drawing/2014/main" val="20007"/>
                    </a:ext>
                  </a:extLst>
                </a:gridCol>
              </a:tblGrid>
              <a:tr h="370840">
                <a:tc>
                  <a:txBody>
                    <a:bodyPr/>
                    <a:lstStyle/>
                    <a:p>
                      <a:endParaRPr lang="en-US" dirty="0"/>
                    </a:p>
                  </a:txBody>
                  <a:tcPr/>
                </a:tc>
                <a:tc>
                  <a:txBody>
                    <a:bodyPr/>
                    <a:lstStyle/>
                    <a:p>
                      <a:r>
                        <a:rPr lang="en-US" dirty="0" smtClean="0"/>
                        <a:t>1972</a:t>
                      </a:r>
                      <a:endParaRPr lang="en-US" dirty="0"/>
                    </a:p>
                  </a:txBody>
                  <a:tcPr/>
                </a:tc>
                <a:tc>
                  <a:txBody>
                    <a:bodyPr/>
                    <a:lstStyle/>
                    <a:p>
                      <a:r>
                        <a:rPr lang="en-US" dirty="0" smtClean="0"/>
                        <a:t>1977</a:t>
                      </a:r>
                      <a:endParaRPr lang="en-US" dirty="0"/>
                    </a:p>
                  </a:txBody>
                  <a:tcPr/>
                </a:tc>
                <a:tc>
                  <a:txBody>
                    <a:bodyPr/>
                    <a:lstStyle/>
                    <a:p>
                      <a:r>
                        <a:rPr lang="en-US" dirty="0" smtClean="0"/>
                        <a:t>1980</a:t>
                      </a:r>
                      <a:endParaRPr lang="en-US" dirty="0"/>
                    </a:p>
                  </a:txBody>
                  <a:tcPr/>
                </a:tc>
                <a:tc>
                  <a:txBody>
                    <a:bodyPr/>
                    <a:lstStyle/>
                    <a:p>
                      <a:r>
                        <a:rPr lang="en-US" dirty="0" smtClean="0"/>
                        <a:t>1981</a:t>
                      </a:r>
                      <a:endParaRPr lang="en-US" dirty="0"/>
                    </a:p>
                  </a:txBody>
                  <a:tcPr/>
                </a:tc>
                <a:tc>
                  <a:txBody>
                    <a:bodyPr/>
                    <a:lstStyle/>
                    <a:p>
                      <a:r>
                        <a:rPr lang="en-US" dirty="0" smtClean="0"/>
                        <a:t>1982</a:t>
                      </a:r>
                      <a:endParaRPr lang="en-US" dirty="0"/>
                    </a:p>
                  </a:txBody>
                  <a:tcPr/>
                </a:tc>
                <a:tc>
                  <a:txBody>
                    <a:bodyPr/>
                    <a:lstStyle/>
                    <a:p>
                      <a:r>
                        <a:rPr lang="en-US" dirty="0" smtClean="0"/>
                        <a:t>1983</a:t>
                      </a:r>
                      <a:endParaRPr lang="en-US" dirty="0"/>
                    </a:p>
                  </a:txBody>
                  <a:tcPr/>
                </a:tc>
                <a:tc>
                  <a:txBody>
                    <a:bodyPr/>
                    <a:lstStyle/>
                    <a:p>
                      <a:r>
                        <a:rPr lang="en-US" dirty="0" smtClean="0"/>
                        <a:t>1984</a:t>
                      </a:r>
                      <a:endParaRPr lang="en-US" dirty="0"/>
                    </a:p>
                  </a:txBody>
                  <a:tcPr/>
                </a:tc>
                <a:extLst>
                  <a:ext uri="{0D108BD9-81ED-4DB2-BD59-A6C34878D82A}">
                    <a16:rowId xmlns:a16="http://schemas.microsoft.com/office/drawing/2014/main" val="10000"/>
                  </a:ext>
                </a:extLst>
              </a:tr>
              <a:tr h="370840">
                <a:tc>
                  <a:txBody>
                    <a:bodyPr/>
                    <a:lstStyle/>
                    <a:p>
                      <a:r>
                        <a:rPr lang="en-US" dirty="0" smtClean="0"/>
                        <a:t>Sales</a:t>
                      </a:r>
                      <a:endParaRPr lang="en-US" dirty="0"/>
                    </a:p>
                  </a:txBody>
                  <a:tcPr/>
                </a:tc>
                <a:tc>
                  <a:txBody>
                    <a:bodyPr/>
                    <a:lstStyle/>
                    <a:p>
                      <a:r>
                        <a:rPr lang="en-US" dirty="0" smtClean="0"/>
                        <a:t>91.8</a:t>
                      </a:r>
                      <a:endParaRPr lang="en-US" dirty="0"/>
                    </a:p>
                  </a:txBody>
                  <a:tcPr/>
                </a:tc>
                <a:tc>
                  <a:txBody>
                    <a:bodyPr/>
                    <a:lstStyle/>
                    <a:p>
                      <a:r>
                        <a:rPr lang="en-US" dirty="0" smtClean="0"/>
                        <a:t>212.3</a:t>
                      </a:r>
                      <a:endParaRPr lang="en-US" dirty="0"/>
                    </a:p>
                  </a:txBody>
                  <a:tcPr/>
                </a:tc>
                <a:tc>
                  <a:txBody>
                    <a:bodyPr/>
                    <a:lstStyle/>
                    <a:p>
                      <a:r>
                        <a:rPr lang="en-US" dirty="0" smtClean="0"/>
                        <a:t>298.1</a:t>
                      </a:r>
                      <a:endParaRPr lang="en-US" dirty="0"/>
                    </a:p>
                  </a:txBody>
                  <a:tcPr/>
                </a:tc>
                <a:tc>
                  <a:txBody>
                    <a:bodyPr/>
                    <a:lstStyle/>
                    <a:p>
                      <a:r>
                        <a:rPr lang="en-US" dirty="0" smtClean="0"/>
                        <a:t>384.7</a:t>
                      </a:r>
                      <a:endParaRPr lang="en-US" dirty="0"/>
                    </a:p>
                  </a:txBody>
                  <a:tcPr/>
                </a:tc>
                <a:tc>
                  <a:txBody>
                    <a:bodyPr/>
                    <a:lstStyle/>
                    <a:p>
                      <a:r>
                        <a:rPr lang="en-US" dirty="0" smtClean="0"/>
                        <a:t>404.8</a:t>
                      </a:r>
                      <a:endParaRPr lang="en-US" dirty="0"/>
                    </a:p>
                  </a:txBody>
                  <a:tcPr/>
                </a:tc>
                <a:tc>
                  <a:txBody>
                    <a:bodyPr/>
                    <a:lstStyle/>
                    <a:p>
                      <a:r>
                        <a:rPr lang="en-US" dirty="0" smtClean="0"/>
                        <a:t>420.6</a:t>
                      </a:r>
                      <a:endParaRPr lang="en-US" dirty="0"/>
                    </a:p>
                  </a:txBody>
                  <a:tcPr/>
                </a:tc>
                <a:tc>
                  <a:txBody>
                    <a:bodyPr/>
                    <a:lstStyle/>
                    <a:p>
                      <a:r>
                        <a:rPr lang="en-US" dirty="0" smtClean="0"/>
                        <a:t>452.1</a:t>
                      </a:r>
                      <a:endParaRPr lang="en-US" dirty="0"/>
                    </a:p>
                  </a:txBody>
                  <a:tcPr/>
                </a:tc>
                <a:extLst>
                  <a:ext uri="{0D108BD9-81ED-4DB2-BD59-A6C34878D82A}">
                    <a16:rowId xmlns:a16="http://schemas.microsoft.com/office/drawing/2014/main" val="10001"/>
                  </a:ext>
                </a:extLst>
              </a:tr>
              <a:tr h="370840">
                <a:tc>
                  <a:txBody>
                    <a:bodyPr/>
                    <a:lstStyle/>
                    <a:p>
                      <a:r>
                        <a:rPr lang="en-US" dirty="0" smtClean="0"/>
                        <a:t>Profit</a:t>
                      </a:r>
                      <a:endParaRPr lang="en-US" dirty="0"/>
                    </a:p>
                  </a:txBody>
                  <a:tcPr/>
                </a:tc>
                <a:tc>
                  <a:txBody>
                    <a:bodyPr/>
                    <a:lstStyle/>
                    <a:p>
                      <a:r>
                        <a:rPr lang="en-US" dirty="0" smtClean="0"/>
                        <a:t>2.1</a:t>
                      </a:r>
                      <a:endParaRPr lang="en-US" dirty="0"/>
                    </a:p>
                  </a:txBody>
                  <a:tcPr/>
                </a:tc>
                <a:tc>
                  <a:txBody>
                    <a:bodyPr/>
                    <a:lstStyle/>
                    <a:p>
                      <a:r>
                        <a:rPr lang="en-US" dirty="0" smtClean="0"/>
                        <a:t>2.4</a:t>
                      </a:r>
                      <a:endParaRPr lang="en-US" dirty="0"/>
                    </a:p>
                  </a:txBody>
                  <a:tcPr/>
                </a:tc>
                <a:tc>
                  <a:txBody>
                    <a:bodyPr/>
                    <a:lstStyle/>
                    <a:p>
                      <a:r>
                        <a:rPr lang="en-US" dirty="0" smtClean="0"/>
                        <a:t>13.0</a:t>
                      </a:r>
                      <a:endParaRPr lang="en-US" dirty="0"/>
                    </a:p>
                  </a:txBody>
                  <a:tcPr/>
                </a:tc>
                <a:tc>
                  <a:txBody>
                    <a:bodyPr/>
                    <a:lstStyle/>
                    <a:p>
                      <a:r>
                        <a:rPr lang="en-US" b="1" dirty="0" smtClean="0">
                          <a:solidFill>
                            <a:srgbClr val="FF0000"/>
                          </a:solidFill>
                        </a:rPr>
                        <a:t>5.9</a:t>
                      </a:r>
                      <a:endParaRPr lang="en-US" b="1" dirty="0">
                        <a:solidFill>
                          <a:srgbClr val="FF0000"/>
                        </a:solidFill>
                      </a:endParaRPr>
                    </a:p>
                  </a:txBody>
                  <a:tcPr/>
                </a:tc>
                <a:tc>
                  <a:txBody>
                    <a:bodyPr/>
                    <a:lstStyle/>
                    <a:p>
                      <a:r>
                        <a:rPr lang="en-US" b="1" dirty="0" smtClean="0">
                          <a:solidFill>
                            <a:srgbClr val="FF0000"/>
                          </a:solidFill>
                        </a:rPr>
                        <a:t>4.0</a:t>
                      </a:r>
                      <a:endParaRPr lang="en-US" b="1" dirty="0">
                        <a:solidFill>
                          <a:srgbClr val="FF0000"/>
                        </a:solidFill>
                      </a:endParaRPr>
                    </a:p>
                  </a:txBody>
                  <a:tcPr/>
                </a:tc>
                <a:tc>
                  <a:txBody>
                    <a:bodyPr/>
                    <a:lstStyle/>
                    <a:p>
                      <a:r>
                        <a:rPr lang="en-US" b="1" dirty="0" smtClean="0"/>
                        <a:t>8.2</a:t>
                      </a:r>
                      <a:endParaRPr lang="en-US" b="1" dirty="0"/>
                    </a:p>
                  </a:txBody>
                  <a:tcPr/>
                </a:tc>
                <a:tc>
                  <a:txBody>
                    <a:bodyPr/>
                    <a:lstStyle/>
                    <a:p>
                      <a:r>
                        <a:rPr lang="en-US" b="1" dirty="0" smtClean="0">
                          <a:solidFill>
                            <a:schemeClr val="tx1"/>
                          </a:solidFill>
                        </a:rPr>
                        <a:t>16.9</a:t>
                      </a:r>
                      <a:endParaRPr lang="en-US" b="1" dirty="0">
                        <a:solidFill>
                          <a:schemeClr val="tx1"/>
                        </a:solidFill>
                      </a:endParaRPr>
                    </a:p>
                  </a:txBody>
                  <a:tcPr/>
                </a:tc>
                <a:extLst>
                  <a:ext uri="{0D108BD9-81ED-4DB2-BD59-A6C34878D82A}">
                    <a16:rowId xmlns:a16="http://schemas.microsoft.com/office/drawing/2014/main" val="10002"/>
                  </a:ext>
                </a:extLst>
              </a:tr>
              <a:tr h="370840">
                <a:tc>
                  <a:txBody>
                    <a:bodyPr/>
                    <a:lstStyle/>
                    <a:p>
                      <a:r>
                        <a:rPr lang="en-US" dirty="0" smtClean="0"/>
                        <a:t>Capital Employed</a:t>
                      </a:r>
                      <a:endParaRPr lang="en-US" dirty="0"/>
                    </a:p>
                  </a:txBody>
                  <a:tcPr/>
                </a:tc>
                <a:tc>
                  <a:txBody>
                    <a:bodyPr/>
                    <a:lstStyle/>
                    <a:p>
                      <a:r>
                        <a:rPr lang="en-US" dirty="0" smtClean="0"/>
                        <a:t>33.9</a:t>
                      </a:r>
                      <a:endParaRPr lang="en-US" dirty="0"/>
                    </a:p>
                  </a:txBody>
                  <a:tcPr/>
                </a:tc>
                <a:tc>
                  <a:txBody>
                    <a:bodyPr/>
                    <a:lstStyle/>
                    <a:p>
                      <a:r>
                        <a:rPr lang="en-US" dirty="0" smtClean="0"/>
                        <a:t>100.0</a:t>
                      </a:r>
                      <a:endParaRPr lang="en-US" dirty="0"/>
                    </a:p>
                  </a:txBody>
                  <a:tcPr/>
                </a:tc>
                <a:tc>
                  <a:txBody>
                    <a:bodyPr/>
                    <a:lstStyle/>
                    <a:p>
                      <a:r>
                        <a:rPr lang="en-US" dirty="0" smtClean="0"/>
                        <a:t>141.2</a:t>
                      </a:r>
                      <a:endParaRPr lang="en-US" dirty="0"/>
                    </a:p>
                  </a:txBody>
                  <a:tcPr/>
                </a:tc>
                <a:tc>
                  <a:txBody>
                    <a:bodyPr/>
                    <a:lstStyle/>
                    <a:p>
                      <a:r>
                        <a:rPr lang="en-US" dirty="0" smtClean="0"/>
                        <a:t>224.5</a:t>
                      </a:r>
                      <a:endParaRPr lang="en-US" dirty="0"/>
                    </a:p>
                  </a:txBody>
                  <a:tcPr/>
                </a:tc>
                <a:tc>
                  <a:txBody>
                    <a:bodyPr/>
                    <a:lstStyle/>
                    <a:p>
                      <a:r>
                        <a:rPr lang="en-US" dirty="0" smtClean="0"/>
                        <a:t>240.0</a:t>
                      </a:r>
                      <a:endParaRPr lang="en-US" dirty="0"/>
                    </a:p>
                  </a:txBody>
                  <a:tcPr/>
                </a:tc>
                <a:tc>
                  <a:txBody>
                    <a:bodyPr/>
                    <a:lstStyle/>
                    <a:p>
                      <a:r>
                        <a:rPr lang="en-US" dirty="0" smtClean="0"/>
                        <a:t>227.6</a:t>
                      </a:r>
                      <a:endParaRPr lang="en-US" dirty="0"/>
                    </a:p>
                  </a:txBody>
                  <a:tcPr/>
                </a:tc>
                <a:tc>
                  <a:txBody>
                    <a:bodyPr/>
                    <a:lstStyle/>
                    <a:p>
                      <a:r>
                        <a:rPr lang="en-US" dirty="0" smtClean="0"/>
                        <a:t>228.2</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244063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0" y="0"/>
            <a:ext cx="9144000" cy="6858000"/>
          </a:xfrm>
          <a:prstGeom prst="rect">
            <a:avLst/>
          </a:prstGeom>
          <a:solidFill>
            <a:srgbClr val="6E0000"/>
          </a:solidFill>
          <a:ln w="12700" cap="flat" cmpd="sng" algn="ctr">
            <a:noFill/>
            <a:prstDash val="solid"/>
            <a:round/>
            <a:headEnd type="none" w="med" len="med"/>
            <a:tailEnd type="none" w="med" len="med"/>
          </a:ln>
          <a:effectLst/>
        </p:spPr>
        <p:txBody>
          <a:bodyPr vert="horz" wrap="square" lIns="91909" tIns="45147" rIns="91909" bIns="45147" numCol="1" rtlCol="0"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Char char="•"/>
              <a:tabLst/>
            </a:pPr>
            <a:endParaRPr kumimoji="0" lang="en-US" sz="1400" b="0" i="0" u="none" strike="noStrike" cap="none" normalizeH="0" baseline="0" smtClean="0">
              <a:ln>
                <a:noFill/>
              </a:ln>
              <a:solidFill>
                <a:schemeClr val="tx1"/>
              </a:solidFill>
              <a:effectLst/>
              <a:latin typeface="Arial Unicode MS" pitchFamily="34" charset="-128"/>
            </a:endParaRPr>
          </a:p>
        </p:txBody>
      </p:sp>
      <p:pic>
        <p:nvPicPr>
          <p:cNvPr id="6" name="Picture 2" descr="C:\Users\Whitney\Documents\CHICAGO GSB\PPT-Large-Logo-with-Tag-Neg.png"/>
          <p:cNvPicPr>
            <a:picLocks noChangeAspect="1" noChangeArrowheads="1"/>
          </p:cNvPicPr>
          <p:nvPr/>
        </p:nvPicPr>
        <p:blipFill>
          <a:blip r:embed="rId2" cstate="print"/>
          <a:srcRect/>
          <a:stretch>
            <a:fillRect/>
          </a:stretch>
        </p:blipFill>
        <p:spPr bwMode="auto">
          <a:xfrm>
            <a:off x="457200" y="2266950"/>
            <a:ext cx="8229600" cy="2273300"/>
          </a:xfrm>
          <a:prstGeom prst="rect">
            <a:avLst/>
          </a:prstGeom>
          <a:noFill/>
        </p:spPr>
      </p:pic>
      <p:sp>
        <p:nvSpPr>
          <p:cNvPr id="8" name="Rectangle 7"/>
          <p:cNvSpPr/>
          <p:nvPr/>
        </p:nvSpPr>
        <p:spPr bwMode="auto">
          <a:xfrm>
            <a:off x="0" y="0"/>
            <a:ext cx="9144000" cy="6858000"/>
          </a:xfrm>
          <a:prstGeom prst="rect">
            <a:avLst/>
          </a:prstGeom>
          <a:noFill/>
          <a:ln w="12700" cap="flat" cmpd="sng" algn="ctr">
            <a:noFill/>
            <a:prstDash val="solid"/>
            <a:round/>
            <a:headEnd type="none" w="med" len="med"/>
            <a:tailEnd type="none" w="med" len="med"/>
          </a:ln>
          <a:effectLst/>
        </p:spPr>
        <p:txBody>
          <a:bodyPr vert="horz" wrap="square" lIns="91909" tIns="45147" rIns="91909" bIns="45147" numCol="1" rtlCol="0"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Char char="•"/>
              <a:tabLst/>
            </a:pPr>
            <a:endParaRPr kumimoji="0" lang="en-US" sz="1400" b="0" i="0" u="none" strike="noStrike" cap="none" normalizeH="0" baseline="0" smtClean="0">
              <a:ln>
                <a:noFill/>
              </a:ln>
              <a:solidFill>
                <a:schemeClr val="tx1"/>
              </a:solidFill>
              <a:effectLst/>
              <a:latin typeface="Arial Unicode MS" pitchFamily="34" charset="-128"/>
            </a:endParaRPr>
          </a:p>
        </p:txBody>
      </p:sp>
      <p:sp>
        <p:nvSpPr>
          <p:cNvPr id="9" name="Rectangle 8"/>
          <p:cNvSpPr/>
          <p:nvPr/>
        </p:nvSpPr>
        <p:spPr bwMode="auto">
          <a:xfrm>
            <a:off x="0" y="5077047"/>
            <a:ext cx="9144000" cy="1780954"/>
          </a:xfrm>
          <a:prstGeom prst="rect">
            <a:avLst/>
          </a:prstGeom>
          <a:solidFill>
            <a:srgbClr val="6E0000"/>
          </a:solidFill>
          <a:ln w="12700" cap="flat" cmpd="sng" algn="ctr">
            <a:noFill/>
            <a:prstDash val="solid"/>
            <a:round/>
            <a:headEnd type="none" w="med" len="med"/>
            <a:tailEnd type="none" w="med" len="med"/>
          </a:ln>
          <a:effectLst/>
        </p:spPr>
        <p:txBody>
          <a:bodyPr vert="horz" wrap="square" lIns="91909" tIns="45147" rIns="91909" bIns="45147" numCol="1" rtlCol="0"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Char char="•"/>
              <a:tabLst/>
            </a:pPr>
            <a:endParaRPr kumimoji="0" lang="en-US" sz="1400" b="0" i="0" u="none" strike="noStrike" cap="none" normalizeH="0" baseline="0" smtClean="0">
              <a:ln>
                <a:noFill/>
              </a:ln>
              <a:solidFill>
                <a:schemeClr val="tx1"/>
              </a:solidFill>
              <a:effectLst/>
              <a:latin typeface="Arial Unicode MS" pitchFamily="34" charset="-128"/>
            </a:endParaRPr>
          </a:p>
        </p:txBody>
      </p:sp>
    </p:spTree>
    <p:extLst>
      <p:ext uri="{BB962C8B-B14F-4D97-AF65-F5344CB8AC3E}">
        <p14:creationId xmlns:p14="http://schemas.microsoft.com/office/powerpoint/2010/main" val="38314103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span of control costs?</a:t>
            </a:r>
            <a:endParaRPr lang="en-US" u="sng" dirty="0"/>
          </a:p>
        </p:txBody>
      </p:sp>
      <p:sp>
        <p:nvSpPr>
          <p:cNvPr id="3" name="Content Placeholder 2"/>
          <p:cNvSpPr>
            <a:spLocks noGrp="1"/>
          </p:cNvSpPr>
          <p:nvPr>
            <p:ph idx="1"/>
          </p:nvPr>
        </p:nvSpPr>
        <p:spPr>
          <a:xfrm>
            <a:off x="457199" y="1325216"/>
            <a:ext cx="8229600" cy="4448263"/>
          </a:xfrm>
        </p:spPr>
        <p:txBody>
          <a:bodyPr/>
          <a:lstStyle/>
          <a:p>
            <a:pPr lvl="1"/>
            <a:r>
              <a:rPr lang="en-US" dirty="0" smtClean="0"/>
              <a:t>Stylized very recent facts</a:t>
            </a:r>
          </a:p>
          <a:p>
            <a:pPr lvl="2"/>
            <a:r>
              <a:rPr lang="en-US" dirty="0" err="1" smtClean="0"/>
              <a:t>Kaldor</a:t>
            </a:r>
            <a:r>
              <a:rPr lang="en-US" dirty="0" smtClean="0"/>
              <a:t> Facts → labor share falling </a:t>
            </a:r>
          </a:p>
          <a:p>
            <a:pPr lvl="2"/>
            <a:r>
              <a:rPr lang="en-US" dirty="0" smtClean="0"/>
              <a:t>Capital share falling → profit share rising</a:t>
            </a:r>
          </a:p>
          <a:p>
            <a:pPr lvl="2"/>
            <a:r>
              <a:rPr lang="en-US" dirty="0" smtClean="0"/>
              <a:t>Investment low, in spite of high Tobin’s Q</a:t>
            </a:r>
          </a:p>
          <a:p>
            <a:pPr lvl="2"/>
            <a:r>
              <a:rPr lang="en-US" dirty="0" smtClean="0"/>
              <a:t>Decreasing </a:t>
            </a:r>
            <a:r>
              <a:rPr lang="en-US" i="1" dirty="0" smtClean="0"/>
              <a:t>economic dynamism</a:t>
            </a:r>
          </a:p>
          <a:p>
            <a:pPr lvl="2"/>
            <a:r>
              <a:rPr lang="en-US" dirty="0" smtClean="0"/>
              <a:t>Also, </a:t>
            </a:r>
            <a:r>
              <a:rPr lang="en-US" i="1" dirty="0" smtClean="0"/>
              <a:t>rising inequality</a:t>
            </a:r>
          </a:p>
          <a:p>
            <a:pPr lvl="2"/>
            <a:endParaRPr lang="en-US" i="1" dirty="0"/>
          </a:p>
          <a:p>
            <a:pPr lvl="1"/>
            <a:r>
              <a:rPr lang="en-US" i="1" dirty="0" smtClean="0"/>
              <a:t>Consolidation, scale economies, sunk costs, span of control?</a:t>
            </a:r>
          </a:p>
          <a:p>
            <a:pPr lvl="1"/>
            <a:endParaRPr lang="en-US" i="1" dirty="0"/>
          </a:p>
          <a:p>
            <a:pPr lvl="1"/>
            <a:r>
              <a:rPr lang="en-US" i="1" dirty="0" smtClean="0"/>
              <a:t>[Not on exam, very helpful to understand, though]</a:t>
            </a:r>
          </a:p>
          <a:p>
            <a:pPr lvl="2"/>
            <a:endParaRPr lang="en-US" dirty="0" smtClean="0"/>
          </a:p>
        </p:txBody>
      </p:sp>
    </p:spTree>
    <p:extLst>
      <p:ext uri="{BB962C8B-B14F-4D97-AF65-F5344CB8AC3E}">
        <p14:creationId xmlns:p14="http://schemas.microsoft.com/office/powerpoint/2010/main" val="3763476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Review: Asymmetric information</a:t>
            </a:r>
            <a:endParaRPr lang="en-US" dirty="0"/>
          </a:p>
        </p:txBody>
      </p:sp>
    </p:spTree>
    <p:extLst>
      <p:ext uri="{BB962C8B-B14F-4D97-AF65-F5344CB8AC3E}">
        <p14:creationId xmlns:p14="http://schemas.microsoft.com/office/powerpoint/2010/main" val="1956678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 rehash of the principal-agent (PA) problem</a:t>
            </a:r>
            <a:endParaRPr lang="en-US" dirty="0"/>
          </a:p>
        </p:txBody>
      </p:sp>
      <p:sp>
        <p:nvSpPr>
          <p:cNvPr id="3" name="Content Placeholder 2"/>
          <p:cNvSpPr>
            <a:spLocks noGrp="1"/>
          </p:cNvSpPr>
          <p:nvPr>
            <p:ph idx="1"/>
          </p:nvPr>
        </p:nvSpPr>
        <p:spPr>
          <a:xfrm>
            <a:off x="457199" y="1217458"/>
            <a:ext cx="8229600" cy="4556022"/>
          </a:xfrm>
        </p:spPr>
        <p:txBody>
          <a:bodyPr/>
          <a:lstStyle/>
          <a:p>
            <a:pPr lvl="1"/>
            <a:r>
              <a:rPr lang="en-US" dirty="0" smtClean="0"/>
              <a:t>PA introduces some issues that arise in the boundary problem</a:t>
            </a:r>
          </a:p>
          <a:p>
            <a:pPr lvl="1"/>
            <a:endParaRPr lang="en-US" dirty="0" smtClean="0"/>
          </a:p>
          <a:p>
            <a:pPr lvl="1"/>
            <a:r>
              <a:rPr lang="en-US" dirty="0" smtClean="0"/>
              <a:t>Not </a:t>
            </a:r>
            <a:r>
              <a:rPr lang="en-US" dirty="0" smtClean="0"/>
              <a:t>a boundary issue per se</a:t>
            </a:r>
          </a:p>
          <a:p>
            <a:pPr lvl="1"/>
            <a:endParaRPr lang="en-US" dirty="0" smtClean="0"/>
          </a:p>
          <a:p>
            <a:pPr lvl="1"/>
            <a:r>
              <a:rPr lang="en-US" dirty="0" smtClean="0"/>
              <a:t>Canonical situation:</a:t>
            </a:r>
          </a:p>
          <a:p>
            <a:pPr lvl="2"/>
            <a:r>
              <a:rPr lang="en-US" dirty="0" smtClean="0"/>
              <a:t>Principal owns asset</a:t>
            </a:r>
          </a:p>
          <a:p>
            <a:pPr lvl="2"/>
            <a:r>
              <a:rPr lang="en-US" dirty="0" smtClean="0"/>
              <a:t>Agent works on and/or with the asset</a:t>
            </a:r>
          </a:p>
          <a:p>
            <a:pPr lvl="2"/>
            <a:r>
              <a:rPr lang="en-US" i="1" dirty="0" smtClean="0"/>
              <a:t>Value of output increases in agent’s effort and/or ability</a:t>
            </a:r>
          </a:p>
          <a:p>
            <a:pPr lvl="2"/>
            <a:r>
              <a:rPr lang="en-US" dirty="0" smtClean="0"/>
              <a:t>Principal keeps the output</a:t>
            </a:r>
          </a:p>
          <a:p>
            <a:pPr lvl="2"/>
            <a:r>
              <a:rPr lang="en-US" dirty="0" smtClean="0"/>
              <a:t>Agent receives a wage</a:t>
            </a:r>
          </a:p>
          <a:p>
            <a:pPr lvl="2"/>
            <a:endParaRPr lang="en-US" dirty="0"/>
          </a:p>
        </p:txBody>
      </p:sp>
    </p:spTree>
    <p:extLst>
      <p:ext uri="{BB962C8B-B14F-4D97-AF65-F5344CB8AC3E}">
        <p14:creationId xmlns:p14="http://schemas.microsoft.com/office/powerpoint/2010/main" val="24468244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Mgmt. consulting</a:t>
            </a:r>
            <a:endParaRPr lang="en-US" dirty="0"/>
          </a:p>
        </p:txBody>
      </p:sp>
      <p:sp>
        <p:nvSpPr>
          <p:cNvPr id="3" name="Content Placeholder 2"/>
          <p:cNvSpPr>
            <a:spLocks noGrp="1"/>
          </p:cNvSpPr>
          <p:nvPr>
            <p:ph idx="1"/>
          </p:nvPr>
        </p:nvSpPr>
        <p:spPr>
          <a:xfrm>
            <a:off x="457199" y="1197032"/>
            <a:ext cx="8229600" cy="4576447"/>
          </a:xfrm>
        </p:spPr>
        <p:txBody>
          <a:bodyPr/>
          <a:lstStyle/>
          <a:p>
            <a:pPr lvl="1"/>
            <a:r>
              <a:rPr lang="en-US" dirty="0" smtClean="0">
                <a:sym typeface="Symbol"/>
              </a:rPr>
              <a:t>Firm owns brand, you work for the firm</a:t>
            </a:r>
          </a:p>
          <a:p>
            <a:pPr lvl="1"/>
            <a:r>
              <a:rPr lang="en-US" i="1" dirty="0" smtClean="0">
                <a:sym typeface="Symbol"/>
              </a:rPr>
              <a:t>Quality of their advice depends on number of your insights</a:t>
            </a:r>
          </a:p>
          <a:p>
            <a:pPr lvl="1"/>
            <a:r>
              <a:rPr lang="en-US" i="1" dirty="0" smtClean="0">
                <a:sym typeface="Symbol"/>
              </a:rPr>
              <a:t>Insightful analysis requires effort</a:t>
            </a:r>
          </a:p>
          <a:p>
            <a:pPr lvl="1"/>
            <a:r>
              <a:rPr lang="en-US" dirty="0" smtClean="0">
                <a:sym typeface="Symbol"/>
              </a:rPr>
              <a:t>They keep revenue, and you receive a wage</a:t>
            </a:r>
            <a:endParaRPr lang="en-US" i="1" dirty="0" smtClean="0">
              <a:sym typeface="Symbol"/>
            </a:endParaRPr>
          </a:p>
          <a:p>
            <a:pPr lvl="1"/>
            <a:endParaRPr lang="en-US" i="1" dirty="0" smtClean="0">
              <a:sym typeface="Symbol"/>
            </a:endParaRPr>
          </a:p>
          <a:p>
            <a:pPr lvl="1"/>
            <a:r>
              <a:rPr lang="en-US" i="1" dirty="0" smtClean="0">
                <a:sym typeface="Symbol"/>
              </a:rPr>
              <a:t>Classified Advertisement</a:t>
            </a:r>
          </a:p>
          <a:p>
            <a:pPr lvl="2"/>
            <a:r>
              <a:rPr lang="en-US" dirty="0" smtClean="0">
                <a:sym typeface="Symbol"/>
              </a:rPr>
              <a:t>“McKinsey &amp; Co.</a:t>
            </a:r>
          </a:p>
          <a:p>
            <a:pPr lvl="2"/>
            <a:r>
              <a:rPr lang="en-US" dirty="0" smtClean="0">
                <a:sym typeface="Symbol"/>
              </a:rPr>
              <a:t>$150,000 flat salary + benefits</a:t>
            </a:r>
          </a:p>
          <a:p>
            <a:pPr lvl="2"/>
            <a:r>
              <a:rPr lang="en-US" dirty="0" smtClean="0">
                <a:sym typeface="Symbol"/>
              </a:rPr>
              <a:t>No interview! No monitoring!”</a:t>
            </a:r>
          </a:p>
          <a:p>
            <a:pPr lvl="2"/>
            <a:endParaRPr lang="en-US" dirty="0" smtClean="0">
              <a:sym typeface="Symbol"/>
            </a:endParaRPr>
          </a:p>
          <a:p>
            <a:pPr lvl="1"/>
            <a:r>
              <a:rPr lang="en-US" i="1" dirty="0" smtClean="0">
                <a:sym typeface="Symbol"/>
              </a:rPr>
              <a:t>How well does this work and why?</a:t>
            </a:r>
            <a:endParaRPr lang="en-US" i="1" dirty="0">
              <a:sym typeface="Symbol"/>
            </a:endParaRPr>
          </a:p>
        </p:txBody>
      </p:sp>
    </p:spTree>
    <p:extLst>
      <p:ext uri="{BB962C8B-B14F-4D97-AF65-F5344CB8AC3E}">
        <p14:creationId xmlns:p14="http://schemas.microsoft.com/office/powerpoint/2010/main" val="1274469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problems</a:t>
            </a:r>
            <a:endParaRPr lang="en-US" dirty="0"/>
          </a:p>
        </p:txBody>
      </p:sp>
      <p:sp>
        <p:nvSpPr>
          <p:cNvPr id="3" name="Content Placeholder 2"/>
          <p:cNvSpPr>
            <a:spLocks noGrp="1"/>
          </p:cNvSpPr>
          <p:nvPr>
            <p:ph idx="1"/>
          </p:nvPr>
        </p:nvSpPr>
        <p:spPr>
          <a:xfrm>
            <a:off x="457199" y="1159982"/>
            <a:ext cx="8229600" cy="4613498"/>
          </a:xfrm>
        </p:spPr>
        <p:txBody>
          <a:bodyPr/>
          <a:lstStyle/>
          <a:p>
            <a:pPr lvl="1"/>
            <a:r>
              <a:rPr lang="en-US" dirty="0" smtClean="0"/>
              <a:t>Consulting firm does not know…</a:t>
            </a:r>
          </a:p>
          <a:p>
            <a:pPr lvl="1"/>
            <a:endParaRPr lang="en-US" dirty="0" smtClean="0"/>
          </a:p>
          <a:p>
            <a:pPr lvl="1"/>
            <a:r>
              <a:rPr lang="en-US" dirty="0" smtClean="0"/>
              <a:t>“Type” of worker</a:t>
            </a:r>
          </a:p>
          <a:p>
            <a:pPr lvl="2"/>
            <a:r>
              <a:rPr lang="en-US" dirty="0" smtClean="0"/>
              <a:t>Brilliant and boneheaded people both apply</a:t>
            </a:r>
          </a:p>
          <a:p>
            <a:pPr lvl="2"/>
            <a:r>
              <a:rPr lang="en-US" dirty="0" smtClean="0"/>
              <a:t>Brains of employee </a:t>
            </a:r>
            <a:r>
              <a:rPr lang="en-US" i="1" dirty="0" smtClean="0"/>
              <a:t>hidden</a:t>
            </a:r>
            <a:r>
              <a:rPr lang="en-US" dirty="0" smtClean="0"/>
              <a:t> from employer</a:t>
            </a:r>
          </a:p>
          <a:p>
            <a:pPr lvl="2"/>
            <a:r>
              <a:rPr lang="en-US" dirty="0" smtClean="0"/>
              <a:t>In jargon, “adverse selection”</a:t>
            </a:r>
          </a:p>
          <a:p>
            <a:pPr lvl="1"/>
            <a:endParaRPr lang="en-US" dirty="0" smtClean="0"/>
          </a:p>
          <a:p>
            <a:pPr lvl="1"/>
            <a:r>
              <a:rPr lang="en-US" dirty="0" smtClean="0"/>
              <a:t>“Actions” of worker</a:t>
            </a:r>
          </a:p>
          <a:p>
            <a:pPr lvl="2"/>
            <a:r>
              <a:rPr lang="en-US" dirty="0" smtClean="0"/>
              <a:t>Regardless of type, everyone shirks</a:t>
            </a:r>
          </a:p>
          <a:p>
            <a:pPr lvl="2"/>
            <a:r>
              <a:rPr lang="en-US" dirty="0" smtClean="0"/>
              <a:t>Effort of employee </a:t>
            </a:r>
            <a:r>
              <a:rPr lang="en-US" i="1" dirty="0" smtClean="0"/>
              <a:t>hidden</a:t>
            </a:r>
            <a:r>
              <a:rPr lang="en-US" dirty="0" smtClean="0"/>
              <a:t> from employer</a:t>
            </a:r>
          </a:p>
          <a:p>
            <a:pPr lvl="2"/>
            <a:r>
              <a:rPr lang="en-US" dirty="0" smtClean="0"/>
              <a:t>In jargon, “moral hazard”</a:t>
            </a:r>
            <a:endParaRPr lang="en-US" dirty="0"/>
          </a:p>
        </p:txBody>
      </p:sp>
    </p:spTree>
    <p:extLst>
      <p:ext uri="{BB962C8B-B14F-4D97-AF65-F5344CB8AC3E}">
        <p14:creationId xmlns:p14="http://schemas.microsoft.com/office/powerpoint/2010/main" val="2419551056"/>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
      <a:dk1>
        <a:srgbClr val="000000"/>
      </a:dk1>
      <a:lt1>
        <a:srgbClr val="FFFFFF"/>
      </a:lt1>
      <a:dk2>
        <a:srgbClr val="424087"/>
      </a:dk2>
      <a:lt2>
        <a:srgbClr val="969696"/>
      </a:lt2>
      <a:accent1>
        <a:srgbClr val="969696"/>
      </a:accent1>
      <a:accent2>
        <a:srgbClr val="666699"/>
      </a:accent2>
      <a:accent3>
        <a:srgbClr val="FFFFFF"/>
      </a:accent3>
      <a:accent4>
        <a:srgbClr val="000000"/>
      </a:accent4>
      <a:accent5>
        <a:srgbClr val="C9C9C9"/>
      </a:accent5>
      <a:accent6>
        <a:srgbClr val="5C5C8A"/>
      </a:accent6>
      <a:hlink>
        <a:srgbClr val="820009"/>
      </a:hlink>
      <a:folHlink>
        <a:srgbClr val="5F5F5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909" tIns="45147" rIns="91909" bIns="45147" numCol="1" anchor="t" anchorCtr="0" compatLnSpc="1">
        <a:prstTxWarp prst="textNoShape">
          <a:avLst/>
        </a:prstTxWarp>
      </a:bodyPr>
      <a:lstStyle>
        <a:defPPr marL="0" marR="0" indent="0" algn="l" defTabSz="914400" rtl="0" eaLnBrk="0" fontAlgn="base" latinLnBrk="0" hangingPunct="0">
          <a:lnSpc>
            <a:spcPct val="100000"/>
          </a:lnSpc>
          <a:spcBef>
            <a:spcPct val="30000"/>
          </a:spcBef>
          <a:spcAft>
            <a:spcPct val="0"/>
          </a:spcAft>
          <a:buClrTx/>
          <a:buSzTx/>
          <a:buFontTx/>
          <a:buChar char="•"/>
          <a:tabLst/>
          <a:defRPr kumimoji="0" lang="en-US" sz="1400" b="0" i="0" u="none" strike="noStrike" cap="none" normalizeH="0" baseline="0" smtClean="0">
            <a:ln>
              <a:noFill/>
            </a:ln>
            <a:solidFill>
              <a:schemeClr val="tx1"/>
            </a:solidFill>
            <a:effectLst/>
            <a:latin typeface="Arial Unicode MS" pitchFamily="34" charset="-128"/>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909" tIns="45147" rIns="91909" bIns="45147" numCol="1" anchor="t" anchorCtr="0" compatLnSpc="1">
        <a:prstTxWarp prst="textNoShape">
          <a:avLst/>
        </a:prstTxWarp>
      </a:bodyPr>
      <a:lstStyle>
        <a:defPPr marL="0" marR="0" indent="0" algn="l" defTabSz="914400" rtl="0" eaLnBrk="0" fontAlgn="base" latinLnBrk="0" hangingPunct="0">
          <a:lnSpc>
            <a:spcPct val="100000"/>
          </a:lnSpc>
          <a:spcBef>
            <a:spcPct val="30000"/>
          </a:spcBef>
          <a:spcAft>
            <a:spcPct val="0"/>
          </a:spcAft>
          <a:buClrTx/>
          <a:buSzTx/>
          <a:buFontTx/>
          <a:buChar char="•"/>
          <a:tabLst/>
          <a:defRPr kumimoji="0" lang="en-US" sz="1400" b="0" i="0" u="none" strike="noStrike" cap="none" normalizeH="0" baseline="0" smtClean="0">
            <a:ln>
              <a:noFill/>
            </a:ln>
            <a:solidFill>
              <a:schemeClr val="tx1"/>
            </a:solidFill>
            <a:effectLst/>
            <a:latin typeface="Arial Unicode MS" pitchFamily="34" charset="-128"/>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29060</TotalTime>
  <Words>2304</Words>
  <Application>Microsoft Office PowerPoint</Application>
  <PresentationFormat>On-screen Show (4:3)</PresentationFormat>
  <Paragraphs>478</Paragraphs>
  <Slides>53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Arial Unicode MS</vt:lpstr>
      <vt:lpstr>Calibri</vt:lpstr>
      <vt:lpstr>Symbol</vt:lpstr>
      <vt:lpstr>Times</vt:lpstr>
      <vt:lpstr>Wingdings</vt:lpstr>
      <vt:lpstr>Blank</vt:lpstr>
      <vt:lpstr>BOUNDARIES OF THE FIRM</vt:lpstr>
      <vt:lpstr>Week 3</vt:lpstr>
      <vt:lpstr>Weeks 1-3 recap</vt:lpstr>
      <vt:lpstr>Midterm</vt:lpstr>
      <vt:lpstr>Agenda</vt:lpstr>
      <vt:lpstr>Review: Asymmetric information</vt:lpstr>
      <vt:lpstr>Brief rehash of the principal-agent (PA) problem</vt:lpstr>
      <vt:lpstr>Example: Mgmt. consulting</vt:lpstr>
      <vt:lpstr>Two problems</vt:lpstr>
      <vt:lpstr>Short case: Safelite Group, Inc.</vt:lpstr>
      <vt:lpstr>Lazear [2000]</vt:lpstr>
      <vt:lpstr>Problems and solutions</vt:lpstr>
      <vt:lpstr>Boundaries of the firm: An introduction</vt:lpstr>
      <vt:lpstr>Starting point: Complete contracts [1/2]</vt:lpstr>
      <vt:lpstr>Starting point: Complete contracts [1/2]</vt:lpstr>
      <vt:lpstr>Starting point: Complete contracts [2/2]</vt:lpstr>
      <vt:lpstr>Introduction </vt:lpstr>
      <vt:lpstr>Introduction </vt:lpstr>
      <vt:lpstr>Introduction </vt:lpstr>
      <vt:lpstr>Example: No-name CSDs</vt:lpstr>
      <vt:lpstr>Example: No-name CSDs</vt:lpstr>
      <vt:lpstr>Benefits of the market</vt:lpstr>
      <vt:lpstr>Three problems with dis-integration</vt:lpstr>
      <vt:lpstr>Boundary determinant I:  Transaction costs</vt:lpstr>
      <vt:lpstr>Description</vt:lpstr>
      <vt:lpstr>Description</vt:lpstr>
      <vt:lpstr>Benefits to authority (i.e., vertical integration)</vt:lpstr>
      <vt:lpstr>Boundary determinant II:  The “hold-up” problem</vt:lpstr>
      <vt:lpstr>Canonical situation</vt:lpstr>
      <vt:lpstr>Example: Coal-mines</vt:lpstr>
      <vt:lpstr>Ownership decision</vt:lpstr>
      <vt:lpstr>Next steps</vt:lpstr>
      <vt:lpstr>Short case: US Trucking</vt:lpstr>
      <vt:lpstr>Baker and Hubbard [2004]</vt:lpstr>
      <vt:lpstr>Technological changes and vertical integration</vt:lpstr>
      <vt:lpstr>Boundary determinant III:  Double marginalization</vt:lpstr>
      <vt:lpstr>Description</vt:lpstr>
      <vt:lpstr>Proof of inefficiency?</vt:lpstr>
      <vt:lpstr>Solution</vt:lpstr>
      <vt:lpstr>Boundary determinants:  Summary and alternatives</vt:lpstr>
      <vt:lpstr>Summary</vt:lpstr>
      <vt:lpstr>Next step</vt:lpstr>
      <vt:lpstr>WEEK 5 CASE: BIRDS EYE FROZEN FOODS</vt:lpstr>
      <vt:lpstr>Frozen peas</vt:lpstr>
      <vt:lpstr>Frozen foods</vt:lpstr>
      <vt:lpstr>Frozen foods</vt:lpstr>
      <vt:lpstr>Market changes: late 1960s / early 1970s</vt:lpstr>
      <vt:lpstr>Birds Eye Frozen Foods</vt:lpstr>
      <vt:lpstr>What happened?</vt:lpstr>
      <vt:lpstr>What happened?</vt:lpstr>
      <vt:lpstr>What happened?</vt:lpstr>
      <vt:lpstr>PowerPoint Presentation</vt:lpstr>
      <vt:lpstr>Changing span of control costs?</vt:lpstr>
    </vt:vector>
  </TitlesOfParts>
  <Company>Cafe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ww</dc:creator>
  <cp:lastModifiedBy>Wollmann, Thomas</cp:lastModifiedBy>
  <cp:revision>1319</cp:revision>
  <cp:lastPrinted>2020-10-13T17:31:23Z</cp:lastPrinted>
  <dcterms:created xsi:type="dcterms:W3CDTF">2003-03-03T21:10:07Z</dcterms:created>
  <dcterms:modified xsi:type="dcterms:W3CDTF">2020-10-15T02:41:19Z</dcterms:modified>
</cp:coreProperties>
</file>