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411" r:id="rId2"/>
    <p:sldId id="540" r:id="rId3"/>
    <p:sldId id="417" r:id="rId4"/>
    <p:sldId id="663" r:id="rId5"/>
    <p:sldId id="662" r:id="rId6"/>
    <p:sldId id="446" r:id="rId7"/>
    <p:sldId id="664" r:id="rId8"/>
    <p:sldId id="673" r:id="rId9"/>
    <p:sldId id="666" r:id="rId10"/>
    <p:sldId id="674" r:id="rId11"/>
    <p:sldId id="667" r:id="rId12"/>
    <p:sldId id="671" r:id="rId13"/>
    <p:sldId id="672" r:id="rId14"/>
    <p:sldId id="668" r:id="rId15"/>
    <p:sldId id="669" r:id="rId16"/>
    <p:sldId id="593" r:id="rId17"/>
    <p:sldId id="661" r:id="rId18"/>
    <p:sldId id="594" r:id="rId19"/>
    <p:sldId id="595" r:id="rId20"/>
    <p:sldId id="606" r:id="rId21"/>
    <p:sldId id="616" r:id="rId22"/>
    <p:sldId id="442" r:id="rId23"/>
    <p:sldId id="596" r:id="rId24"/>
    <p:sldId id="624" r:id="rId25"/>
    <p:sldId id="582" r:id="rId26"/>
    <p:sldId id="587" r:id="rId27"/>
    <p:sldId id="598" r:id="rId28"/>
    <p:sldId id="623" r:id="rId29"/>
    <p:sldId id="517" r:id="rId30"/>
    <p:sldId id="610" r:id="rId31"/>
    <p:sldId id="519" r:id="rId32"/>
    <p:sldId id="543" r:id="rId33"/>
    <p:sldId id="603" r:id="rId34"/>
    <p:sldId id="613" r:id="rId35"/>
    <p:sldId id="659" r:id="rId36"/>
    <p:sldId id="702" r:id="rId37"/>
    <p:sldId id="703" r:id="rId38"/>
    <p:sldId id="704" r:id="rId39"/>
    <p:sldId id="620" r:id="rId40"/>
    <p:sldId id="621" r:id="rId41"/>
    <p:sldId id="453" r:id="rId42"/>
    <p:sldId id="599" r:id="rId43"/>
    <p:sldId id="571" r:id="rId44"/>
    <p:sldId id="600" r:id="rId45"/>
    <p:sldId id="658" r:id="rId46"/>
    <p:sldId id="591" r:id="rId47"/>
    <p:sldId id="655" r:id="rId48"/>
    <p:sldId id="604" r:id="rId49"/>
    <p:sldId id="607" r:id="rId50"/>
    <p:sldId id="615" r:id="rId51"/>
    <p:sldId id="605" r:id="rId52"/>
    <p:sldId id="617" r:id="rId53"/>
    <p:sldId id="619" r:id="rId54"/>
    <p:sldId id="608" r:id="rId55"/>
    <p:sldId id="531" r:id="rId56"/>
    <p:sldId id="625" r:id="rId57"/>
    <p:sldId id="626" r:id="rId58"/>
    <p:sldId id="627" r:id="rId59"/>
    <p:sldId id="628" r:id="rId60"/>
    <p:sldId id="629" r:id="rId61"/>
    <p:sldId id="660" r:id="rId62"/>
    <p:sldId id="630" r:id="rId63"/>
    <p:sldId id="631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639" r:id="rId72"/>
    <p:sldId id="641" r:id="rId73"/>
    <p:sldId id="642" r:id="rId74"/>
    <p:sldId id="656" r:id="rId75"/>
    <p:sldId id="657" r:id="rId76"/>
    <p:sldId id="645" r:id="rId77"/>
    <p:sldId id="646" r:id="rId78"/>
    <p:sldId id="647" r:id="rId79"/>
    <p:sldId id="648" r:id="rId80"/>
    <p:sldId id="649" r:id="rId81"/>
    <p:sldId id="650" r:id="rId82"/>
    <p:sldId id="651" r:id="rId83"/>
    <p:sldId id="652" r:id="rId84"/>
    <p:sldId id="705" r:id="rId85"/>
    <p:sldId id="653" r:id="rId86"/>
    <p:sldId id="675" r:id="rId87"/>
    <p:sldId id="676" r:id="rId88"/>
    <p:sldId id="677" r:id="rId89"/>
    <p:sldId id="678" r:id="rId90"/>
    <p:sldId id="679" r:id="rId91"/>
    <p:sldId id="681" r:id="rId92"/>
    <p:sldId id="682" r:id="rId93"/>
    <p:sldId id="683" r:id="rId94"/>
    <p:sldId id="684" r:id="rId95"/>
    <p:sldId id="685" r:id="rId96"/>
    <p:sldId id="686" r:id="rId97"/>
    <p:sldId id="687" r:id="rId98"/>
    <p:sldId id="688" r:id="rId99"/>
    <p:sldId id="689" r:id="rId100"/>
    <p:sldId id="690" r:id="rId101"/>
    <p:sldId id="691" r:id="rId102"/>
    <p:sldId id="692" r:id="rId103"/>
    <p:sldId id="693" r:id="rId104"/>
    <p:sldId id="694" r:id="rId105"/>
    <p:sldId id="695" r:id="rId106"/>
    <p:sldId id="696" r:id="rId107"/>
    <p:sldId id="697" r:id="rId108"/>
    <p:sldId id="698" r:id="rId109"/>
    <p:sldId id="699" r:id="rId110"/>
    <p:sldId id="700" r:id="rId111"/>
    <p:sldId id="701" r:id="rId1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087"/>
    <a:srgbClr val="001E85"/>
    <a:srgbClr val="6E0000"/>
    <a:srgbClr val="000000"/>
    <a:srgbClr val="CCCAFF"/>
    <a:srgbClr val="428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2975" autoAdjust="0"/>
  </p:normalViewPr>
  <p:slideViewPr>
    <p:cSldViewPr snapToGrid="0">
      <p:cViewPr varScale="1">
        <p:scale>
          <a:sx n="183" d="100"/>
          <a:sy n="183" d="100"/>
        </p:scale>
        <p:origin x="1116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 smtClean="0"/>
            <a:t>Player 1</a:t>
          </a:r>
          <a:endParaRPr lang="en-US" dirty="0"/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/>
      <dgm:spPr/>
      <dgm:t>
        <a:bodyPr/>
        <a:lstStyle/>
        <a:p>
          <a:r>
            <a:rPr lang="en-US" dirty="0" smtClean="0"/>
            <a:t>Player 2</a:t>
          </a:r>
          <a:endParaRPr lang="en-US" dirty="0"/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1328C831-9BFE-46A9-8110-9B93D85A5512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2B0146C1-3653-4760-BA34-EED20A3BE369}" type="parTrans" cxnId="{9B86705B-F57A-4246-BE3A-B853486FE6F5}">
      <dgm:prSet/>
      <dgm:spPr/>
      <dgm:t>
        <a:bodyPr/>
        <a:lstStyle/>
        <a:p>
          <a:endParaRPr lang="en-US"/>
        </a:p>
      </dgm:t>
    </dgm:pt>
    <dgm:pt modelId="{0BF0F349-5479-45B6-85FD-32D48987A25C}" type="sibTrans" cxnId="{9B86705B-F57A-4246-BE3A-B853486FE6F5}">
      <dgm:prSet/>
      <dgm:spPr/>
      <dgm:t>
        <a:bodyPr/>
        <a:lstStyle/>
        <a:p>
          <a:endParaRPr lang="en-US"/>
        </a:p>
      </dgm:t>
    </dgm:pt>
    <dgm:pt modelId="{9702686B-987A-4A62-91B9-F31DDAAD38B8}">
      <dgm:prSet phldrT="[Text]"/>
      <dgm:spPr/>
      <dgm:t>
        <a:bodyPr/>
        <a:lstStyle/>
        <a:p>
          <a:r>
            <a:rPr lang="en-US" dirty="0" smtClean="0"/>
            <a:t>Player 2</a:t>
          </a:r>
          <a:endParaRPr lang="en-US" dirty="0"/>
        </a:p>
      </dgm:t>
    </dgm:pt>
    <dgm:pt modelId="{F7B829F0-298E-4194-B101-26C1075AF1A3}" type="parTrans" cxnId="{29430259-D5E0-45F2-B5D5-8A91F56AA0B1}">
      <dgm:prSet/>
      <dgm:spPr/>
      <dgm:t>
        <a:bodyPr/>
        <a:lstStyle/>
        <a:p>
          <a:endParaRPr lang="en-US"/>
        </a:p>
      </dgm:t>
    </dgm:pt>
    <dgm:pt modelId="{245D5190-497B-4A8C-B124-F4B99D5E411F}" type="sibTrans" cxnId="{29430259-D5E0-45F2-B5D5-8A91F56AA0B1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0DCBD-A53A-4839-9CE6-30017DC76334}" type="pres">
      <dgm:prSet presAssocID="{8742441B-73FD-40CD-88CB-FF5571BA9B2F}" presName="hierChild3" presStyleCnt="0"/>
      <dgm:spPr/>
    </dgm:pt>
    <dgm:pt modelId="{7EB62F1B-94E4-483F-B6A8-C16759CC10E2}" type="pres">
      <dgm:prSet presAssocID="{A570EA5C-9A3D-44BA-8A60-99370A3477A2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536BCC7-2140-41E8-954E-5BC81C5BAEF1}" type="pres">
      <dgm:prSet presAssocID="{54D45E56-A7FF-417F-AEC9-50D2849AEB51}" presName="hierRoot3" presStyleCnt="0"/>
      <dgm:spPr/>
    </dgm:pt>
    <dgm:pt modelId="{06219F62-8C7F-40F8-B2C7-AE7C75010183}" type="pres">
      <dgm:prSet presAssocID="{54D45E56-A7FF-417F-AEC9-50D2849AEB51}" presName="composite3" presStyleCnt="0"/>
      <dgm:spPr/>
    </dgm:pt>
    <dgm:pt modelId="{1BA5A603-FF64-4EE5-B0E6-FC22F5B33F10}" type="pres">
      <dgm:prSet presAssocID="{54D45E56-A7FF-417F-AEC9-50D2849AEB51}" presName="background3" presStyleLbl="node3" presStyleIdx="0" presStyleCnt="4"/>
      <dgm:spPr/>
    </dgm:pt>
    <dgm:pt modelId="{4E152CCD-134B-4D70-89A6-DE6539E54F25}" type="pres">
      <dgm:prSet presAssocID="{54D45E56-A7FF-417F-AEC9-50D2849AEB5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AFC8F-37EF-49C8-B25F-D4AF38238709}" type="pres">
      <dgm:prSet presAssocID="{54D45E56-A7FF-417F-AEC9-50D2849AEB51}" presName="hierChild4" presStyleCnt="0"/>
      <dgm:spPr/>
    </dgm:pt>
    <dgm:pt modelId="{06DE43C0-8C82-4711-AD4A-11AEEC9220C0}" type="pres">
      <dgm:prSet presAssocID="{2B0146C1-3653-4760-BA34-EED20A3BE36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F46FF61-80EC-4583-A3D7-A573BB93B947}" type="pres">
      <dgm:prSet presAssocID="{1328C831-9BFE-46A9-8110-9B93D85A5512}" presName="hierRoot3" presStyleCnt="0"/>
      <dgm:spPr/>
    </dgm:pt>
    <dgm:pt modelId="{1329ACB0-C852-49A9-A21B-879F56FEC620}" type="pres">
      <dgm:prSet presAssocID="{1328C831-9BFE-46A9-8110-9B93D85A5512}" presName="composite3" presStyleCnt="0"/>
      <dgm:spPr/>
    </dgm:pt>
    <dgm:pt modelId="{49D29F5A-5411-4490-8993-B0D588208790}" type="pres">
      <dgm:prSet presAssocID="{1328C831-9BFE-46A9-8110-9B93D85A5512}" presName="background3" presStyleLbl="node3" presStyleIdx="1" presStyleCnt="4"/>
      <dgm:spPr/>
    </dgm:pt>
    <dgm:pt modelId="{22613D76-3B60-4148-958A-CE9FCEE24752}" type="pres">
      <dgm:prSet presAssocID="{1328C831-9BFE-46A9-8110-9B93D85A551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4DE68-258A-4B63-99D8-654FB2C6D141}" type="pres">
      <dgm:prSet presAssocID="{1328C831-9BFE-46A9-8110-9B93D85A5512}" presName="hierChild4" presStyleCnt="0"/>
      <dgm:spPr/>
    </dgm:pt>
    <dgm:pt modelId="{AFE88634-7C71-488D-AA58-C107DA95DF2F}" type="pres">
      <dgm:prSet presAssocID="{F7B829F0-298E-4194-B101-26C1075AF1A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63693E2-4B02-4418-8C1B-D45D66B92C55}" type="pres">
      <dgm:prSet presAssocID="{9702686B-987A-4A62-91B9-F31DDAAD38B8}" presName="hierRoot2" presStyleCnt="0"/>
      <dgm:spPr/>
    </dgm:pt>
    <dgm:pt modelId="{81044C6B-B095-442B-B957-91910E9E97C6}" type="pres">
      <dgm:prSet presAssocID="{9702686B-987A-4A62-91B9-F31DDAAD38B8}" presName="composite2" presStyleCnt="0"/>
      <dgm:spPr/>
    </dgm:pt>
    <dgm:pt modelId="{EA2E44D7-C8EA-4C89-B7D3-D6750BCD23BE}" type="pres">
      <dgm:prSet presAssocID="{9702686B-987A-4A62-91B9-F31DDAAD38B8}" presName="background2" presStyleLbl="node2" presStyleIdx="1" presStyleCnt="2"/>
      <dgm:spPr/>
    </dgm:pt>
    <dgm:pt modelId="{7E1D392A-E307-4B71-9AF9-4F25EDAA3341}" type="pres">
      <dgm:prSet presAssocID="{9702686B-987A-4A62-91B9-F31DDAAD38B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128AD-16D6-4F3E-B2DC-72CCA24AC8E4}" type="pres">
      <dgm:prSet presAssocID="{9702686B-987A-4A62-91B9-F31DDAAD38B8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2" presStyleCnt="4"/>
      <dgm:spPr/>
    </dgm:pt>
    <dgm:pt modelId="{B19C80A4-8595-4E76-9CF5-8F0CE0392817}" type="pres">
      <dgm:prSet presAssocID="{BB7A4A87-8F8B-483B-B482-A6D039191DC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3" presStyleCnt="4"/>
      <dgm:spPr/>
    </dgm:pt>
    <dgm:pt modelId="{4EC6C88D-FD71-4DD3-8B77-8B76A9D283DA}" type="pres">
      <dgm:prSet presAssocID="{135465DB-0830-4389-AF61-8767D5F3A4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035F2DEA-3B1D-4F8B-8AB8-0F06112D76A0}" srcId="{9702686B-987A-4A62-91B9-F31DDAAD38B8}" destId="{BB7A4A87-8F8B-483B-B482-A6D039191DC3}" srcOrd="0" destOrd="0" parTransId="{68AE572E-8CED-4884-8BC7-82164AFCCBF2}" sibTransId="{1A6B2F3B-5D47-47CF-9452-C32580CAE906}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68872742-81EF-493D-960F-3C0B8FB044C1}" type="presOf" srcId="{CDAF4110-8627-498B-BB72-D39B8658659F}" destId="{F270A268-2944-478B-B26D-FA08A89818C6}" srcOrd="0" destOrd="0" presId="urn:microsoft.com/office/officeart/2005/8/layout/hierarchy1"/>
    <dgm:cxn modelId="{996B95B0-133D-476B-8AE4-B5113A77A672}" type="presOf" srcId="{2B0146C1-3653-4760-BA34-EED20A3BE369}" destId="{06DE43C0-8C82-4711-AD4A-11AEEC9220C0}" srcOrd="0" destOrd="0" presId="urn:microsoft.com/office/officeart/2005/8/layout/hierarchy1"/>
    <dgm:cxn modelId="{E1508D30-3F5C-48F4-AE8A-4567361BBDA8}" type="presOf" srcId="{68AE572E-8CED-4884-8BC7-82164AFCCBF2}" destId="{79E4F946-2735-474C-A052-C6A00740286D}" srcOrd="0" destOrd="0" presId="urn:microsoft.com/office/officeart/2005/8/layout/hierarchy1"/>
    <dgm:cxn modelId="{38E77CBE-4DEC-4155-AF4E-04CED6C44036}" type="presOf" srcId="{E4EA337E-4C71-4884-8224-665EC47CB92E}" destId="{0E8D2850-A0F4-467B-A5A8-71663016A79D}" srcOrd="0" destOrd="0" presId="urn:microsoft.com/office/officeart/2005/8/layout/hierarchy1"/>
    <dgm:cxn modelId="{F77639D9-557E-4265-AD68-970D138EBF34}" srcId="{9702686B-987A-4A62-91B9-F31DDAAD38B8}" destId="{135465DB-0830-4389-AF61-8767D5F3A428}" srcOrd="1" destOrd="0" parTransId="{CDAF4110-8627-498B-BB72-D39B8658659F}" sibTransId="{0C1C5B4E-6A22-47CF-A562-B24C3E1BEF9F}"/>
    <dgm:cxn modelId="{22F310B9-E723-4954-B7FB-2C230D2F363A}" type="presOf" srcId="{135465DB-0830-4389-AF61-8767D5F3A428}" destId="{4EC6C88D-FD71-4DD3-8B77-8B76A9D283DA}" srcOrd="0" destOrd="0" presId="urn:microsoft.com/office/officeart/2005/8/layout/hierarchy1"/>
    <dgm:cxn modelId="{DF2976D5-0ADF-473D-B18A-EAA6692FEB7D}" type="presOf" srcId="{1328C831-9BFE-46A9-8110-9B93D85A5512}" destId="{22613D76-3B60-4148-958A-CE9FCEE24752}" srcOrd="0" destOrd="0" presId="urn:microsoft.com/office/officeart/2005/8/layout/hierarchy1"/>
    <dgm:cxn modelId="{9B86705B-F57A-4246-BE3A-B853486FE6F5}" srcId="{8742441B-73FD-40CD-88CB-FF5571BA9B2F}" destId="{1328C831-9BFE-46A9-8110-9B93D85A5512}" srcOrd="1" destOrd="0" parTransId="{2B0146C1-3653-4760-BA34-EED20A3BE369}" sibTransId="{0BF0F349-5479-45B6-85FD-32D48987A25C}"/>
    <dgm:cxn modelId="{2BA08859-4698-4F94-BC7C-C625C4880E28}" type="presOf" srcId="{BB7A4A87-8F8B-483B-B482-A6D039191DC3}" destId="{B19C80A4-8595-4E76-9CF5-8F0CE0392817}" srcOrd="0" destOrd="0" presId="urn:microsoft.com/office/officeart/2005/8/layout/hierarchy1"/>
    <dgm:cxn modelId="{48386482-11A5-42B9-84A8-62EAA935C0D7}" srcId="{8742441B-73FD-40CD-88CB-FF5571BA9B2F}" destId="{54D45E56-A7FF-417F-AEC9-50D2849AEB51}" srcOrd="0" destOrd="0" parTransId="{A570EA5C-9A3D-44BA-8A60-99370A3477A2}" sibTransId="{D7C48C06-EFC7-4B82-9B94-243D8F799DA5}"/>
    <dgm:cxn modelId="{3CA28F09-BB1E-4305-93FB-D6BB0B7C24D1}" type="presOf" srcId="{8742441B-73FD-40CD-88CB-FF5571BA9B2F}" destId="{F1236EA9-DAB4-455A-91B2-4ADD4487DE08}" srcOrd="0" destOrd="0" presId="urn:microsoft.com/office/officeart/2005/8/layout/hierarchy1"/>
    <dgm:cxn modelId="{CDDC310B-30E0-445A-86A0-66E26C83D501}" type="presOf" srcId="{A570EA5C-9A3D-44BA-8A60-99370A3477A2}" destId="{7EB62F1B-94E4-483F-B6A8-C16759CC10E2}" srcOrd="0" destOrd="0" presId="urn:microsoft.com/office/officeart/2005/8/layout/hierarchy1"/>
    <dgm:cxn modelId="{FF3756CE-DCD2-4120-90C0-EF0AF73C5951}" type="presOf" srcId="{9702686B-987A-4A62-91B9-F31DDAAD38B8}" destId="{7E1D392A-E307-4B71-9AF9-4F25EDAA3341}" srcOrd="0" destOrd="0" presId="urn:microsoft.com/office/officeart/2005/8/layout/hierarchy1"/>
    <dgm:cxn modelId="{3420CAFB-58F6-46F6-8405-B9EB59BFF806}" type="presOf" srcId="{B2FAED1C-F1E1-4C4D-90B7-E3E4C99366B4}" destId="{1D7D5D89-97EC-46C4-BA0E-98CDB3932386}" srcOrd="0" destOrd="0" presId="urn:microsoft.com/office/officeart/2005/8/layout/hierarchy1"/>
    <dgm:cxn modelId="{CEF9DE24-EEB8-47EB-89B7-B3401851C29A}" type="presOf" srcId="{54D45E56-A7FF-417F-AEC9-50D2849AEB51}" destId="{4E152CCD-134B-4D70-89A6-DE6539E54F25}" srcOrd="0" destOrd="0" presId="urn:microsoft.com/office/officeart/2005/8/layout/hierarchy1"/>
    <dgm:cxn modelId="{29430259-D5E0-45F2-B5D5-8A91F56AA0B1}" srcId="{E4EA337E-4C71-4884-8224-665EC47CB92E}" destId="{9702686B-987A-4A62-91B9-F31DDAAD38B8}" srcOrd="1" destOrd="0" parTransId="{F7B829F0-298E-4194-B101-26C1075AF1A3}" sibTransId="{245D5190-497B-4A8C-B124-F4B99D5E411F}"/>
    <dgm:cxn modelId="{2E837B16-C648-4F1F-B591-1418B16D7094}" type="presOf" srcId="{086D9B0D-0BC8-4A2D-9392-BA7121036027}" destId="{DB18106C-8E76-4A43-BC7B-9A71AE05385B}" srcOrd="0" destOrd="0" presId="urn:microsoft.com/office/officeart/2005/8/layout/hierarchy1"/>
    <dgm:cxn modelId="{8628C56B-BFA0-44A3-9448-DF8387DF59E6}" type="presOf" srcId="{F7B829F0-298E-4194-B101-26C1075AF1A3}" destId="{AFE88634-7C71-488D-AA58-C107DA95DF2F}" srcOrd="0" destOrd="0" presId="urn:microsoft.com/office/officeart/2005/8/layout/hierarchy1"/>
    <dgm:cxn modelId="{393CFD9B-1214-45F6-A81C-C8E5CE8DF58E}" type="presParOf" srcId="{1D7D5D89-97EC-46C4-BA0E-98CDB3932386}" destId="{035DCCF6-8BB5-4688-8A0B-5F3AC3EEFAB2}" srcOrd="0" destOrd="0" presId="urn:microsoft.com/office/officeart/2005/8/layout/hierarchy1"/>
    <dgm:cxn modelId="{5FCC6EF9-A351-4B8F-AF38-CF300C7836DE}" type="presParOf" srcId="{035DCCF6-8BB5-4688-8A0B-5F3AC3EEFAB2}" destId="{FDE2FB3F-60D4-4C72-B1E3-4B87F42DC045}" srcOrd="0" destOrd="0" presId="urn:microsoft.com/office/officeart/2005/8/layout/hierarchy1"/>
    <dgm:cxn modelId="{0C78A7C3-ABFB-4F2F-A672-D8334CF7587A}" type="presParOf" srcId="{FDE2FB3F-60D4-4C72-B1E3-4B87F42DC045}" destId="{003D2CE9-617C-4761-A70B-9E1DD4F5EE72}" srcOrd="0" destOrd="0" presId="urn:microsoft.com/office/officeart/2005/8/layout/hierarchy1"/>
    <dgm:cxn modelId="{089B0240-A9AF-4758-A35A-466BF1A412CF}" type="presParOf" srcId="{FDE2FB3F-60D4-4C72-B1E3-4B87F42DC045}" destId="{0E8D2850-A0F4-467B-A5A8-71663016A79D}" srcOrd="1" destOrd="0" presId="urn:microsoft.com/office/officeart/2005/8/layout/hierarchy1"/>
    <dgm:cxn modelId="{EA72BF69-5EA1-462B-8281-A6428E2C57E8}" type="presParOf" srcId="{035DCCF6-8BB5-4688-8A0B-5F3AC3EEFAB2}" destId="{C191DF54-394F-491D-87D7-E9F373153FC6}" srcOrd="1" destOrd="0" presId="urn:microsoft.com/office/officeart/2005/8/layout/hierarchy1"/>
    <dgm:cxn modelId="{05D2F4A5-3C3F-48AB-B22F-AB9D12795693}" type="presParOf" srcId="{C191DF54-394F-491D-87D7-E9F373153FC6}" destId="{DB18106C-8E76-4A43-BC7B-9A71AE05385B}" srcOrd="0" destOrd="0" presId="urn:microsoft.com/office/officeart/2005/8/layout/hierarchy1"/>
    <dgm:cxn modelId="{D3442099-C587-40A3-AE0E-627D52A3EF41}" type="presParOf" srcId="{C191DF54-394F-491D-87D7-E9F373153FC6}" destId="{97DBFC4B-CD70-4B38-A240-687A5B094701}" srcOrd="1" destOrd="0" presId="urn:microsoft.com/office/officeart/2005/8/layout/hierarchy1"/>
    <dgm:cxn modelId="{EFC8166E-585C-470B-A537-B0B5701C966B}" type="presParOf" srcId="{97DBFC4B-CD70-4B38-A240-687A5B094701}" destId="{8A9BAE9E-FAF8-4677-B3B9-66F7DAB39219}" srcOrd="0" destOrd="0" presId="urn:microsoft.com/office/officeart/2005/8/layout/hierarchy1"/>
    <dgm:cxn modelId="{EC9B47F9-1098-4AA0-8DFB-3533302FF35B}" type="presParOf" srcId="{8A9BAE9E-FAF8-4677-B3B9-66F7DAB39219}" destId="{FE5CFB02-D87B-4136-A2CF-CDD74EDB8792}" srcOrd="0" destOrd="0" presId="urn:microsoft.com/office/officeart/2005/8/layout/hierarchy1"/>
    <dgm:cxn modelId="{B187A98B-30BA-4525-AAF8-CBE220BCE49E}" type="presParOf" srcId="{8A9BAE9E-FAF8-4677-B3B9-66F7DAB39219}" destId="{F1236EA9-DAB4-455A-91B2-4ADD4487DE08}" srcOrd="1" destOrd="0" presId="urn:microsoft.com/office/officeart/2005/8/layout/hierarchy1"/>
    <dgm:cxn modelId="{1DB671AF-4FA1-4B51-90BE-F49554552F49}" type="presParOf" srcId="{97DBFC4B-CD70-4B38-A240-687A5B094701}" destId="{66D0DCBD-A53A-4839-9CE6-30017DC76334}" srcOrd="1" destOrd="0" presId="urn:microsoft.com/office/officeart/2005/8/layout/hierarchy1"/>
    <dgm:cxn modelId="{E00B03E5-3F34-49D8-9162-EF0A749BAC70}" type="presParOf" srcId="{66D0DCBD-A53A-4839-9CE6-30017DC76334}" destId="{7EB62F1B-94E4-483F-B6A8-C16759CC10E2}" srcOrd="0" destOrd="0" presId="urn:microsoft.com/office/officeart/2005/8/layout/hierarchy1"/>
    <dgm:cxn modelId="{86DA9B87-52B7-42F8-BD2F-DFFC38FC04BF}" type="presParOf" srcId="{66D0DCBD-A53A-4839-9CE6-30017DC76334}" destId="{5536BCC7-2140-41E8-954E-5BC81C5BAEF1}" srcOrd="1" destOrd="0" presId="urn:microsoft.com/office/officeart/2005/8/layout/hierarchy1"/>
    <dgm:cxn modelId="{FE49480E-1B1C-47C4-B371-35B90521B150}" type="presParOf" srcId="{5536BCC7-2140-41E8-954E-5BC81C5BAEF1}" destId="{06219F62-8C7F-40F8-B2C7-AE7C75010183}" srcOrd="0" destOrd="0" presId="urn:microsoft.com/office/officeart/2005/8/layout/hierarchy1"/>
    <dgm:cxn modelId="{FA70B978-72F6-4F5A-908C-85F43927C06D}" type="presParOf" srcId="{06219F62-8C7F-40F8-B2C7-AE7C75010183}" destId="{1BA5A603-FF64-4EE5-B0E6-FC22F5B33F10}" srcOrd="0" destOrd="0" presId="urn:microsoft.com/office/officeart/2005/8/layout/hierarchy1"/>
    <dgm:cxn modelId="{0F4ECBFB-36E3-4686-BBA5-BA74BED58956}" type="presParOf" srcId="{06219F62-8C7F-40F8-B2C7-AE7C75010183}" destId="{4E152CCD-134B-4D70-89A6-DE6539E54F25}" srcOrd="1" destOrd="0" presId="urn:microsoft.com/office/officeart/2005/8/layout/hierarchy1"/>
    <dgm:cxn modelId="{A2132CC7-7DA7-4A00-974F-87F2F0D1C4C8}" type="presParOf" srcId="{5536BCC7-2140-41E8-954E-5BC81C5BAEF1}" destId="{C44AFC8F-37EF-49C8-B25F-D4AF38238709}" srcOrd="1" destOrd="0" presId="urn:microsoft.com/office/officeart/2005/8/layout/hierarchy1"/>
    <dgm:cxn modelId="{A78799DE-CE14-49AE-B857-565692566C32}" type="presParOf" srcId="{66D0DCBD-A53A-4839-9CE6-30017DC76334}" destId="{06DE43C0-8C82-4711-AD4A-11AEEC9220C0}" srcOrd="2" destOrd="0" presId="urn:microsoft.com/office/officeart/2005/8/layout/hierarchy1"/>
    <dgm:cxn modelId="{54232A8E-CBB9-403C-A6B0-A0870EF9AC03}" type="presParOf" srcId="{66D0DCBD-A53A-4839-9CE6-30017DC76334}" destId="{6F46FF61-80EC-4583-A3D7-A573BB93B947}" srcOrd="3" destOrd="0" presId="urn:microsoft.com/office/officeart/2005/8/layout/hierarchy1"/>
    <dgm:cxn modelId="{9D568309-34C9-4684-A565-5A98DB3218B4}" type="presParOf" srcId="{6F46FF61-80EC-4583-A3D7-A573BB93B947}" destId="{1329ACB0-C852-49A9-A21B-879F56FEC620}" srcOrd="0" destOrd="0" presId="urn:microsoft.com/office/officeart/2005/8/layout/hierarchy1"/>
    <dgm:cxn modelId="{2308C976-44A1-4863-BD98-14556F367849}" type="presParOf" srcId="{1329ACB0-C852-49A9-A21B-879F56FEC620}" destId="{49D29F5A-5411-4490-8993-B0D588208790}" srcOrd="0" destOrd="0" presId="urn:microsoft.com/office/officeart/2005/8/layout/hierarchy1"/>
    <dgm:cxn modelId="{7E38C463-4F01-4F37-BC4A-D4CB945EF93A}" type="presParOf" srcId="{1329ACB0-C852-49A9-A21B-879F56FEC620}" destId="{22613D76-3B60-4148-958A-CE9FCEE24752}" srcOrd="1" destOrd="0" presId="urn:microsoft.com/office/officeart/2005/8/layout/hierarchy1"/>
    <dgm:cxn modelId="{9921B4FE-8099-4479-B3C5-45A10B305ABF}" type="presParOf" srcId="{6F46FF61-80EC-4583-A3D7-A573BB93B947}" destId="{E184DE68-258A-4B63-99D8-654FB2C6D141}" srcOrd="1" destOrd="0" presId="urn:microsoft.com/office/officeart/2005/8/layout/hierarchy1"/>
    <dgm:cxn modelId="{FBB4F058-9183-4B06-A909-F2F84DDCAE4F}" type="presParOf" srcId="{C191DF54-394F-491D-87D7-E9F373153FC6}" destId="{AFE88634-7C71-488D-AA58-C107DA95DF2F}" srcOrd="2" destOrd="0" presId="urn:microsoft.com/office/officeart/2005/8/layout/hierarchy1"/>
    <dgm:cxn modelId="{E454F894-5CB9-47DB-A997-43FF7332921F}" type="presParOf" srcId="{C191DF54-394F-491D-87D7-E9F373153FC6}" destId="{F63693E2-4B02-4418-8C1B-D45D66B92C55}" srcOrd="3" destOrd="0" presId="urn:microsoft.com/office/officeart/2005/8/layout/hierarchy1"/>
    <dgm:cxn modelId="{9AFE7C0C-4434-4788-9E7E-EE249D70F9D2}" type="presParOf" srcId="{F63693E2-4B02-4418-8C1B-D45D66B92C55}" destId="{81044C6B-B095-442B-B957-91910E9E97C6}" srcOrd="0" destOrd="0" presId="urn:microsoft.com/office/officeart/2005/8/layout/hierarchy1"/>
    <dgm:cxn modelId="{17A336ED-77E4-4849-84CA-95F5DF1A5ADE}" type="presParOf" srcId="{81044C6B-B095-442B-B957-91910E9E97C6}" destId="{EA2E44D7-C8EA-4C89-B7D3-D6750BCD23BE}" srcOrd="0" destOrd="0" presId="urn:microsoft.com/office/officeart/2005/8/layout/hierarchy1"/>
    <dgm:cxn modelId="{C79D5C12-86FD-464F-8C69-5944C1105BB4}" type="presParOf" srcId="{81044C6B-B095-442B-B957-91910E9E97C6}" destId="{7E1D392A-E307-4B71-9AF9-4F25EDAA3341}" srcOrd="1" destOrd="0" presId="urn:microsoft.com/office/officeart/2005/8/layout/hierarchy1"/>
    <dgm:cxn modelId="{9B248C32-AC66-4805-93F4-49DA49BFE69A}" type="presParOf" srcId="{F63693E2-4B02-4418-8C1B-D45D66B92C55}" destId="{FA5128AD-16D6-4F3E-B2DC-72CCA24AC8E4}" srcOrd="1" destOrd="0" presId="urn:microsoft.com/office/officeart/2005/8/layout/hierarchy1"/>
    <dgm:cxn modelId="{BC977F93-9CD7-449C-85FC-905EAE99DA25}" type="presParOf" srcId="{FA5128AD-16D6-4F3E-B2DC-72CCA24AC8E4}" destId="{79E4F946-2735-474C-A052-C6A00740286D}" srcOrd="0" destOrd="0" presId="urn:microsoft.com/office/officeart/2005/8/layout/hierarchy1"/>
    <dgm:cxn modelId="{BB0E04F3-FB18-469C-8625-FF4102114B47}" type="presParOf" srcId="{FA5128AD-16D6-4F3E-B2DC-72CCA24AC8E4}" destId="{DE695516-D28D-49CA-9922-3DE4AF266812}" srcOrd="1" destOrd="0" presId="urn:microsoft.com/office/officeart/2005/8/layout/hierarchy1"/>
    <dgm:cxn modelId="{73BABEA3-AFD5-490A-882D-1168C7987ED7}" type="presParOf" srcId="{DE695516-D28D-49CA-9922-3DE4AF266812}" destId="{3A26FD0C-7E47-4B1F-A402-472B0F959B58}" srcOrd="0" destOrd="0" presId="urn:microsoft.com/office/officeart/2005/8/layout/hierarchy1"/>
    <dgm:cxn modelId="{06881581-DF07-4551-970C-B83770EBC7E6}" type="presParOf" srcId="{3A26FD0C-7E47-4B1F-A402-472B0F959B58}" destId="{B68F4AB9-136D-4B16-858B-A696616201EA}" srcOrd="0" destOrd="0" presId="urn:microsoft.com/office/officeart/2005/8/layout/hierarchy1"/>
    <dgm:cxn modelId="{EE2B329A-149C-4F4D-A9EA-5FC1BB5246DC}" type="presParOf" srcId="{3A26FD0C-7E47-4B1F-A402-472B0F959B58}" destId="{B19C80A4-8595-4E76-9CF5-8F0CE0392817}" srcOrd="1" destOrd="0" presId="urn:microsoft.com/office/officeart/2005/8/layout/hierarchy1"/>
    <dgm:cxn modelId="{96A10718-1B62-4DE2-AAAE-6F7957CF71F1}" type="presParOf" srcId="{DE695516-D28D-49CA-9922-3DE4AF266812}" destId="{9D855DE8-1EEB-4864-8A7D-62A9F679ADD6}" srcOrd="1" destOrd="0" presId="urn:microsoft.com/office/officeart/2005/8/layout/hierarchy1"/>
    <dgm:cxn modelId="{C78B875A-2095-4C1A-A511-83DEAFE40FAA}" type="presParOf" srcId="{FA5128AD-16D6-4F3E-B2DC-72CCA24AC8E4}" destId="{F270A268-2944-478B-B26D-FA08A89818C6}" srcOrd="2" destOrd="0" presId="urn:microsoft.com/office/officeart/2005/8/layout/hierarchy1"/>
    <dgm:cxn modelId="{57A2F289-6846-470C-97AA-0E14B4FB1801}" type="presParOf" srcId="{FA5128AD-16D6-4F3E-B2DC-72CCA24AC8E4}" destId="{8B7D555E-1C54-498F-90D2-7F74175C624F}" srcOrd="3" destOrd="0" presId="urn:microsoft.com/office/officeart/2005/8/layout/hierarchy1"/>
    <dgm:cxn modelId="{B68C71B3-755C-4813-B9A0-28F20779FAA2}" type="presParOf" srcId="{8B7D555E-1C54-498F-90D2-7F74175C624F}" destId="{45D01BF5-4E0B-4420-B31D-8FC9CF3D12A3}" srcOrd="0" destOrd="0" presId="urn:microsoft.com/office/officeart/2005/8/layout/hierarchy1"/>
    <dgm:cxn modelId="{758A591B-1FE1-43BA-A87D-3E7A355DC5B7}" type="presParOf" srcId="{45D01BF5-4E0B-4420-B31D-8FC9CF3D12A3}" destId="{F55637BC-780C-42A3-9820-BC2676105793}" srcOrd="0" destOrd="0" presId="urn:microsoft.com/office/officeart/2005/8/layout/hierarchy1"/>
    <dgm:cxn modelId="{88B59E14-2D1C-483B-BAA5-4165A1989095}" type="presParOf" srcId="{45D01BF5-4E0B-4420-B31D-8FC9CF3D12A3}" destId="{4EC6C88D-FD71-4DD3-8B77-8B76A9D283DA}" srcOrd="1" destOrd="0" presId="urn:microsoft.com/office/officeart/2005/8/layout/hierarchy1"/>
    <dgm:cxn modelId="{C86AA0D5-B1BD-4D5A-95D6-3693DE8BBEF0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 smtClean="0"/>
            <a:t>Player 1</a:t>
          </a:r>
          <a:endParaRPr lang="en-US" dirty="0"/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/>
      <dgm:spPr/>
      <dgm:t>
        <a:bodyPr/>
        <a:lstStyle/>
        <a:p>
          <a:r>
            <a:rPr lang="en-US" dirty="0" smtClean="0"/>
            <a:t>Player 2</a:t>
          </a:r>
          <a:endParaRPr lang="en-US" dirty="0"/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1328C831-9BFE-46A9-8110-9B93D85A5512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2B0146C1-3653-4760-BA34-EED20A3BE369}" type="parTrans" cxnId="{9B86705B-F57A-4246-BE3A-B853486FE6F5}">
      <dgm:prSet/>
      <dgm:spPr/>
      <dgm:t>
        <a:bodyPr/>
        <a:lstStyle/>
        <a:p>
          <a:endParaRPr lang="en-US"/>
        </a:p>
      </dgm:t>
    </dgm:pt>
    <dgm:pt modelId="{0BF0F349-5479-45B6-85FD-32D48987A25C}" type="sibTrans" cxnId="{9B86705B-F57A-4246-BE3A-B853486FE6F5}">
      <dgm:prSet/>
      <dgm:spPr/>
      <dgm:t>
        <a:bodyPr/>
        <a:lstStyle/>
        <a:p>
          <a:endParaRPr lang="en-US"/>
        </a:p>
      </dgm:t>
    </dgm:pt>
    <dgm:pt modelId="{9702686B-987A-4A62-91B9-F31DDAAD38B8}">
      <dgm:prSet phldrT="[Text]"/>
      <dgm:spPr/>
      <dgm:t>
        <a:bodyPr/>
        <a:lstStyle/>
        <a:p>
          <a:r>
            <a:rPr lang="en-US" dirty="0" smtClean="0"/>
            <a:t>Player 2</a:t>
          </a:r>
          <a:endParaRPr lang="en-US" dirty="0"/>
        </a:p>
      </dgm:t>
    </dgm:pt>
    <dgm:pt modelId="{F7B829F0-298E-4194-B101-26C1075AF1A3}" type="parTrans" cxnId="{29430259-D5E0-45F2-B5D5-8A91F56AA0B1}">
      <dgm:prSet/>
      <dgm:spPr/>
      <dgm:t>
        <a:bodyPr/>
        <a:lstStyle/>
        <a:p>
          <a:endParaRPr lang="en-US"/>
        </a:p>
      </dgm:t>
    </dgm:pt>
    <dgm:pt modelId="{245D5190-497B-4A8C-B124-F4B99D5E411F}" type="sibTrans" cxnId="{29430259-D5E0-45F2-B5D5-8A91F56AA0B1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l-GR" dirty="0" smtClean="0"/>
            <a:t>π</a:t>
          </a:r>
          <a:r>
            <a:rPr lang="en-US" baseline="-25000" dirty="0" smtClean="0"/>
            <a:t>1</a:t>
          </a:r>
          <a:r>
            <a:rPr lang="en-US" dirty="0" smtClean="0"/>
            <a:t>,</a:t>
          </a:r>
          <a:r>
            <a:rPr lang="el-GR" dirty="0" smtClean="0"/>
            <a:t>π</a:t>
          </a:r>
          <a:r>
            <a:rPr lang="en-US" baseline="-25000" dirty="0" smtClean="0"/>
            <a:t>2</a:t>
          </a:r>
          <a:r>
            <a:rPr lang="en-US" baseline="0" dirty="0" smtClean="0"/>
            <a:t>)</a:t>
          </a:r>
          <a:endParaRPr lang="en-US" dirty="0"/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0DCBD-A53A-4839-9CE6-30017DC76334}" type="pres">
      <dgm:prSet presAssocID="{8742441B-73FD-40CD-88CB-FF5571BA9B2F}" presName="hierChild3" presStyleCnt="0"/>
      <dgm:spPr/>
    </dgm:pt>
    <dgm:pt modelId="{7EB62F1B-94E4-483F-B6A8-C16759CC10E2}" type="pres">
      <dgm:prSet presAssocID="{A570EA5C-9A3D-44BA-8A60-99370A3477A2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536BCC7-2140-41E8-954E-5BC81C5BAEF1}" type="pres">
      <dgm:prSet presAssocID="{54D45E56-A7FF-417F-AEC9-50D2849AEB51}" presName="hierRoot3" presStyleCnt="0"/>
      <dgm:spPr/>
    </dgm:pt>
    <dgm:pt modelId="{06219F62-8C7F-40F8-B2C7-AE7C75010183}" type="pres">
      <dgm:prSet presAssocID="{54D45E56-A7FF-417F-AEC9-50D2849AEB51}" presName="composite3" presStyleCnt="0"/>
      <dgm:spPr/>
    </dgm:pt>
    <dgm:pt modelId="{1BA5A603-FF64-4EE5-B0E6-FC22F5B33F10}" type="pres">
      <dgm:prSet presAssocID="{54D45E56-A7FF-417F-AEC9-50D2849AEB51}" presName="background3" presStyleLbl="node3" presStyleIdx="0" presStyleCnt="4"/>
      <dgm:spPr/>
    </dgm:pt>
    <dgm:pt modelId="{4E152CCD-134B-4D70-89A6-DE6539E54F25}" type="pres">
      <dgm:prSet presAssocID="{54D45E56-A7FF-417F-AEC9-50D2849AEB5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AFC8F-37EF-49C8-B25F-D4AF38238709}" type="pres">
      <dgm:prSet presAssocID="{54D45E56-A7FF-417F-AEC9-50D2849AEB51}" presName="hierChild4" presStyleCnt="0"/>
      <dgm:spPr/>
    </dgm:pt>
    <dgm:pt modelId="{06DE43C0-8C82-4711-AD4A-11AEEC9220C0}" type="pres">
      <dgm:prSet presAssocID="{2B0146C1-3653-4760-BA34-EED20A3BE36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F46FF61-80EC-4583-A3D7-A573BB93B947}" type="pres">
      <dgm:prSet presAssocID="{1328C831-9BFE-46A9-8110-9B93D85A5512}" presName="hierRoot3" presStyleCnt="0"/>
      <dgm:spPr/>
    </dgm:pt>
    <dgm:pt modelId="{1329ACB0-C852-49A9-A21B-879F56FEC620}" type="pres">
      <dgm:prSet presAssocID="{1328C831-9BFE-46A9-8110-9B93D85A5512}" presName="composite3" presStyleCnt="0"/>
      <dgm:spPr/>
    </dgm:pt>
    <dgm:pt modelId="{49D29F5A-5411-4490-8993-B0D588208790}" type="pres">
      <dgm:prSet presAssocID="{1328C831-9BFE-46A9-8110-9B93D85A5512}" presName="background3" presStyleLbl="node3" presStyleIdx="1" presStyleCnt="4"/>
      <dgm:spPr/>
    </dgm:pt>
    <dgm:pt modelId="{22613D76-3B60-4148-958A-CE9FCEE24752}" type="pres">
      <dgm:prSet presAssocID="{1328C831-9BFE-46A9-8110-9B93D85A551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4DE68-258A-4B63-99D8-654FB2C6D141}" type="pres">
      <dgm:prSet presAssocID="{1328C831-9BFE-46A9-8110-9B93D85A5512}" presName="hierChild4" presStyleCnt="0"/>
      <dgm:spPr/>
    </dgm:pt>
    <dgm:pt modelId="{AFE88634-7C71-488D-AA58-C107DA95DF2F}" type="pres">
      <dgm:prSet presAssocID="{F7B829F0-298E-4194-B101-26C1075AF1A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63693E2-4B02-4418-8C1B-D45D66B92C55}" type="pres">
      <dgm:prSet presAssocID="{9702686B-987A-4A62-91B9-F31DDAAD38B8}" presName="hierRoot2" presStyleCnt="0"/>
      <dgm:spPr/>
    </dgm:pt>
    <dgm:pt modelId="{81044C6B-B095-442B-B957-91910E9E97C6}" type="pres">
      <dgm:prSet presAssocID="{9702686B-987A-4A62-91B9-F31DDAAD38B8}" presName="composite2" presStyleCnt="0"/>
      <dgm:spPr/>
    </dgm:pt>
    <dgm:pt modelId="{EA2E44D7-C8EA-4C89-B7D3-D6750BCD23BE}" type="pres">
      <dgm:prSet presAssocID="{9702686B-987A-4A62-91B9-F31DDAAD38B8}" presName="background2" presStyleLbl="node2" presStyleIdx="1" presStyleCnt="2"/>
      <dgm:spPr/>
    </dgm:pt>
    <dgm:pt modelId="{7E1D392A-E307-4B71-9AF9-4F25EDAA3341}" type="pres">
      <dgm:prSet presAssocID="{9702686B-987A-4A62-91B9-F31DDAAD38B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128AD-16D6-4F3E-B2DC-72CCA24AC8E4}" type="pres">
      <dgm:prSet presAssocID="{9702686B-987A-4A62-91B9-F31DDAAD38B8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2" presStyleCnt="4"/>
      <dgm:spPr/>
    </dgm:pt>
    <dgm:pt modelId="{B19C80A4-8595-4E76-9CF5-8F0CE0392817}" type="pres">
      <dgm:prSet presAssocID="{BB7A4A87-8F8B-483B-B482-A6D039191DC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3" presStyleCnt="4"/>
      <dgm:spPr/>
    </dgm:pt>
    <dgm:pt modelId="{4EC6C88D-FD71-4DD3-8B77-8B76A9D283DA}" type="pres">
      <dgm:prSet presAssocID="{135465DB-0830-4389-AF61-8767D5F3A4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1C1C34AE-F511-4715-826B-94BE9B97492C}" type="presOf" srcId="{CDAF4110-8627-498B-BB72-D39B8658659F}" destId="{F270A268-2944-478B-B26D-FA08A89818C6}" srcOrd="0" destOrd="0" presId="urn:microsoft.com/office/officeart/2005/8/layout/hierarchy1"/>
    <dgm:cxn modelId="{0FDA56F6-63A1-488F-B9C1-1AE4CB9AFEF2}" type="presOf" srcId="{BB7A4A87-8F8B-483B-B482-A6D039191DC3}" destId="{B19C80A4-8595-4E76-9CF5-8F0CE0392817}" srcOrd="0" destOrd="0" presId="urn:microsoft.com/office/officeart/2005/8/layout/hierarchy1"/>
    <dgm:cxn modelId="{035F2DEA-3B1D-4F8B-8AB8-0F06112D76A0}" srcId="{9702686B-987A-4A62-91B9-F31DDAAD38B8}" destId="{BB7A4A87-8F8B-483B-B482-A6D039191DC3}" srcOrd="0" destOrd="0" parTransId="{68AE572E-8CED-4884-8BC7-82164AFCCBF2}" sibTransId="{1A6B2F3B-5D47-47CF-9452-C32580CAE906}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38A2585A-12A6-47B4-80B8-3A29A4597641}" type="presOf" srcId="{2B0146C1-3653-4760-BA34-EED20A3BE369}" destId="{06DE43C0-8C82-4711-AD4A-11AEEC9220C0}" srcOrd="0" destOrd="0" presId="urn:microsoft.com/office/officeart/2005/8/layout/hierarchy1"/>
    <dgm:cxn modelId="{9BE1F413-DCD0-4EF9-BF2B-64B77B2E2974}" type="presOf" srcId="{E4EA337E-4C71-4884-8224-665EC47CB92E}" destId="{0E8D2850-A0F4-467B-A5A8-71663016A79D}" srcOrd="0" destOrd="0" presId="urn:microsoft.com/office/officeart/2005/8/layout/hierarchy1"/>
    <dgm:cxn modelId="{43A40C59-7909-4EAC-B9FE-2D5D5CEBC33B}" type="presOf" srcId="{086D9B0D-0BC8-4A2D-9392-BA7121036027}" destId="{DB18106C-8E76-4A43-BC7B-9A71AE05385B}" srcOrd="0" destOrd="0" presId="urn:microsoft.com/office/officeart/2005/8/layout/hierarchy1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D4FBED8A-C4CD-4DAB-9F24-788B50BC216F}" type="presOf" srcId="{54D45E56-A7FF-417F-AEC9-50D2849AEB51}" destId="{4E152CCD-134B-4D70-89A6-DE6539E54F25}" srcOrd="0" destOrd="0" presId="urn:microsoft.com/office/officeart/2005/8/layout/hierarchy1"/>
    <dgm:cxn modelId="{F77639D9-557E-4265-AD68-970D138EBF34}" srcId="{9702686B-987A-4A62-91B9-F31DDAAD38B8}" destId="{135465DB-0830-4389-AF61-8767D5F3A428}" srcOrd="1" destOrd="0" parTransId="{CDAF4110-8627-498B-BB72-D39B8658659F}" sibTransId="{0C1C5B4E-6A22-47CF-A562-B24C3E1BEF9F}"/>
    <dgm:cxn modelId="{707B9565-EFAB-449A-B344-09BC65A9EE4E}" type="presOf" srcId="{1328C831-9BFE-46A9-8110-9B93D85A5512}" destId="{22613D76-3B60-4148-958A-CE9FCEE24752}" srcOrd="0" destOrd="0" presId="urn:microsoft.com/office/officeart/2005/8/layout/hierarchy1"/>
    <dgm:cxn modelId="{9B86705B-F57A-4246-BE3A-B853486FE6F5}" srcId="{8742441B-73FD-40CD-88CB-FF5571BA9B2F}" destId="{1328C831-9BFE-46A9-8110-9B93D85A5512}" srcOrd="1" destOrd="0" parTransId="{2B0146C1-3653-4760-BA34-EED20A3BE369}" sibTransId="{0BF0F349-5479-45B6-85FD-32D48987A25C}"/>
    <dgm:cxn modelId="{659F0510-9B28-4003-8A41-0D448DB4AE15}" type="presOf" srcId="{B2FAED1C-F1E1-4C4D-90B7-E3E4C99366B4}" destId="{1D7D5D89-97EC-46C4-BA0E-98CDB3932386}" srcOrd="0" destOrd="0" presId="urn:microsoft.com/office/officeart/2005/8/layout/hierarchy1"/>
    <dgm:cxn modelId="{2347D6A2-5BBF-4586-9F43-80A8F0425F34}" type="presOf" srcId="{68AE572E-8CED-4884-8BC7-82164AFCCBF2}" destId="{79E4F946-2735-474C-A052-C6A00740286D}" srcOrd="0" destOrd="0" presId="urn:microsoft.com/office/officeart/2005/8/layout/hierarchy1"/>
    <dgm:cxn modelId="{48386482-11A5-42B9-84A8-62EAA935C0D7}" srcId="{8742441B-73FD-40CD-88CB-FF5571BA9B2F}" destId="{54D45E56-A7FF-417F-AEC9-50D2849AEB51}" srcOrd="0" destOrd="0" parTransId="{A570EA5C-9A3D-44BA-8A60-99370A3477A2}" sibTransId="{D7C48C06-EFC7-4B82-9B94-243D8F799DA5}"/>
    <dgm:cxn modelId="{29430259-D5E0-45F2-B5D5-8A91F56AA0B1}" srcId="{E4EA337E-4C71-4884-8224-665EC47CB92E}" destId="{9702686B-987A-4A62-91B9-F31DDAAD38B8}" srcOrd="1" destOrd="0" parTransId="{F7B829F0-298E-4194-B101-26C1075AF1A3}" sibTransId="{245D5190-497B-4A8C-B124-F4B99D5E411F}"/>
    <dgm:cxn modelId="{9F07F014-CEDD-46A5-A5FD-399BFC10B2A3}" type="presOf" srcId="{8742441B-73FD-40CD-88CB-FF5571BA9B2F}" destId="{F1236EA9-DAB4-455A-91B2-4ADD4487DE08}" srcOrd="0" destOrd="0" presId="urn:microsoft.com/office/officeart/2005/8/layout/hierarchy1"/>
    <dgm:cxn modelId="{1C4B4501-695E-48E4-AC9B-BA3BEAE0F1B9}" type="presOf" srcId="{135465DB-0830-4389-AF61-8767D5F3A428}" destId="{4EC6C88D-FD71-4DD3-8B77-8B76A9D283DA}" srcOrd="0" destOrd="0" presId="urn:microsoft.com/office/officeart/2005/8/layout/hierarchy1"/>
    <dgm:cxn modelId="{6B76D2E8-310E-48C8-B65A-88F84C0FB828}" type="presOf" srcId="{9702686B-987A-4A62-91B9-F31DDAAD38B8}" destId="{7E1D392A-E307-4B71-9AF9-4F25EDAA3341}" srcOrd="0" destOrd="0" presId="urn:microsoft.com/office/officeart/2005/8/layout/hierarchy1"/>
    <dgm:cxn modelId="{559A3351-8E27-4E0B-9BA4-8DF75671C8A9}" type="presOf" srcId="{F7B829F0-298E-4194-B101-26C1075AF1A3}" destId="{AFE88634-7C71-488D-AA58-C107DA95DF2F}" srcOrd="0" destOrd="0" presId="urn:microsoft.com/office/officeart/2005/8/layout/hierarchy1"/>
    <dgm:cxn modelId="{D17B89DB-1557-40CF-A89E-F826FFB29953}" type="presOf" srcId="{A570EA5C-9A3D-44BA-8A60-99370A3477A2}" destId="{7EB62F1B-94E4-483F-B6A8-C16759CC10E2}" srcOrd="0" destOrd="0" presId="urn:microsoft.com/office/officeart/2005/8/layout/hierarchy1"/>
    <dgm:cxn modelId="{0255B7CE-E027-4B0A-A189-653DA5B37D0E}" type="presParOf" srcId="{1D7D5D89-97EC-46C4-BA0E-98CDB3932386}" destId="{035DCCF6-8BB5-4688-8A0B-5F3AC3EEFAB2}" srcOrd="0" destOrd="0" presId="urn:microsoft.com/office/officeart/2005/8/layout/hierarchy1"/>
    <dgm:cxn modelId="{4B9CD51C-62FD-46A9-8F67-1FD45526B1F9}" type="presParOf" srcId="{035DCCF6-8BB5-4688-8A0B-5F3AC3EEFAB2}" destId="{FDE2FB3F-60D4-4C72-B1E3-4B87F42DC045}" srcOrd="0" destOrd="0" presId="urn:microsoft.com/office/officeart/2005/8/layout/hierarchy1"/>
    <dgm:cxn modelId="{8B684FB2-8792-4F4D-9063-5024E62A3EA7}" type="presParOf" srcId="{FDE2FB3F-60D4-4C72-B1E3-4B87F42DC045}" destId="{003D2CE9-617C-4761-A70B-9E1DD4F5EE72}" srcOrd="0" destOrd="0" presId="urn:microsoft.com/office/officeart/2005/8/layout/hierarchy1"/>
    <dgm:cxn modelId="{25AD0561-4945-4CAF-8FB1-674BE46B3155}" type="presParOf" srcId="{FDE2FB3F-60D4-4C72-B1E3-4B87F42DC045}" destId="{0E8D2850-A0F4-467B-A5A8-71663016A79D}" srcOrd="1" destOrd="0" presId="urn:microsoft.com/office/officeart/2005/8/layout/hierarchy1"/>
    <dgm:cxn modelId="{92EFC3E6-1711-4E94-B0A8-DB918630EBB1}" type="presParOf" srcId="{035DCCF6-8BB5-4688-8A0B-5F3AC3EEFAB2}" destId="{C191DF54-394F-491D-87D7-E9F373153FC6}" srcOrd="1" destOrd="0" presId="urn:microsoft.com/office/officeart/2005/8/layout/hierarchy1"/>
    <dgm:cxn modelId="{E251A51A-D919-4858-96A1-D7CDD4A0BA8C}" type="presParOf" srcId="{C191DF54-394F-491D-87D7-E9F373153FC6}" destId="{DB18106C-8E76-4A43-BC7B-9A71AE05385B}" srcOrd="0" destOrd="0" presId="urn:microsoft.com/office/officeart/2005/8/layout/hierarchy1"/>
    <dgm:cxn modelId="{FF23E75B-562C-430C-AAE3-B63783A7921B}" type="presParOf" srcId="{C191DF54-394F-491D-87D7-E9F373153FC6}" destId="{97DBFC4B-CD70-4B38-A240-687A5B094701}" srcOrd="1" destOrd="0" presId="urn:microsoft.com/office/officeart/2005/8/layout/hierarchy1"/>
    <dgm:cxn modelId="{E966D60E-06A8-4A93-808F-4999A5D77F65}" type="presParOf" srcId="{97DBFC4B-CD70-4B38-A240-687A5B094701}" destId="{8A9BAE9E-FAF8-4677-B3B9-66F7DAB39219}" srcOrd="0" destOrd="0" presId="urn:microsoft.com/office/officeart/2005/8/layout/hierarchy1"/>
    <dgm:cxn modelId="{620E37B7-F925-4F32-8EF1-846ED0DF30B2}" type="presParOf" srcId="{8A9BAE9E-FAF8-4677-B3B9-66F7DAB39219}" destId="{FE5CFB02-D87B-4136-A2CF-CDD74EDB8792}" srcOrd="0" destOrd="0" presId="urn:microsoft.com/office/officeart/2005/8/layout/hierarchy1"/>
    <dgm:cxn modelId="{866841FB-4BF9-4176-981E-1352A80019D5}" type="presParOf" srcId="{8A9BAE9E-FAF8-4677-B3B9-66F7DAB39219}" destId="{F1236EA9-DAB4-455A-91B2-4ADD4487DE08}" srcOrd="1" destOrd="0" presId="urn:microsoft.com/office/officeart/2005/8/layout/hierarchy1"/>
    <dgm:cxn modelId="{0FF5FC31-07D6-4998-B3B4-7287E4AC6ABE}" type="presParOf" srcId="{97DBFC4B-CD70-4B38-A240-687A5B094701}" destId="{66D0DCBD-A53A-4839-9CE6-30017DC76334}" srcOrd="1" destOrd="0" presId="urn:microsoft.com/office/officeart/2005/8/layout/hierarchy1"/>
    <dgm:cxn modelId="{ECE7D69A-CBF1-4E48-8A05-D8A19DA0A1E5}" type="presParOf" srcId="{66D0DCBD-A53A-4839-9CE6-30017DC76334}" destId="{7EB62F1B-94E4-483F-B6A8-C16759CC10E2}" srcOrd="0" destOrd="0" presId="urn:microsoft.com/office/officeart/2005/8/layout/hierarchy1"/>
    <dgm:cxn modelId="{AEA00621-5E7C-4CEB-8866-36CCE2236B6F}" type="presParOf" srcId="{66D0DCBD-A53A-4839-9CE6-30017DC76334}" destId="{5536BCC7-2140-41E8-954E-5BC81C5BAEF1}" srcOrd="1" destOrd="0" presId="urn:microsoft.com/office/officeart/2005/8/layout/hierarchy1"/>
    <dgm:cxn modelId="{9E9919BD-AEE8-4EF3-B9F8-993A8C255CCF}" type="presParOf" srcId="{5536BCC7-2140-41E8-954E-5BC81C5BAEF1}" destId="{06219F62-8C7F-40F8-B2C7-AE7C75010183}" srcOrd="0" destOrd="0" presId="urn:microsoft.com/office/officeart/2005/8/layout/hierarchy1"/>
    <dgm:cxn modelId="{89E3A6E7-5BB9-4C46-BD23-96BBF6806B29}" type="presParOf" srcId="{06219F62-8C7F-40F8-B2C7-AE7C75010183}" destId="{1BA5A603-FF64-4EE5-B0E6-FC22F5B33F10}" srcOrd="0" destOrd="0" presId="urn:microsoft.com/office/officeart/2005/8/layout/hierarchy1"/>
    <dgm:cxn modelId="{C81F1822-515A-4461-BF97-ACAFD8C0F261}" type="presParOf" srcId="{06219F62-8C7F-40F8-B2C7-AE7C75010183}" destId="{4E152CCD-134B-4D70-89A6-DE6539E54F25}" srcOrd="1" destOrd="0" presId="urn:microsoft.com/office/officeart/2005/8/layout/hierarchy1"/>
    <dgm:cxn modelId="{81EEF769-2DB2-470F-90BD-DBE82838EEDC}" type="presParOf" srcId="{5536BCC7-2140-41E8-954E-5BC81C5BAEF1}" destId="{C44AFC8F-37EF-49C8-B25F-D4AF38238709}" srcOrd="1" destOrd="0" presId="urn:microsoft.com/office/officeart/2005/8/layout/hierarchy1"/>
    <dgm:cxn modelId="{6DF9ED2C-B63C-4CC9-878B-8012BA051D81}" type="presParOf" srcId="{66D0DCBD-A53A-4839-9CE6-30017DC76334}" destId="{06DE43C0-8C82-4711-AD4A-11AEEC9220C0}" srcOrd="2" destOrd="0" presId="urn:microsoft.com/office/officeart/2005/8/layout/hierarchy1"/>
    <dgm:cxn modelId="{DBC9CE4C-41B5-42B3-82FD-0A514A35E016}" type="presParOf" srcId="{66D0DCBD-A53A-4839-9CE6-30017DC76334}" destId="{6F46FF61-80EC-4583-A3D7-A573BB93B947}" srcOrd="3" destOrd="0" presId="urn:microsoft.com/office/officeart/2005/8/layout/hierarchy1"/>
    <dgm:cxn modelId="{D0A00BFB-FDA4-40FB-A5FD-E4002782060F}" type="presParOf" srcId="{6F46FF61-80EC-4583-A3D7-A573BB93B947}" destId="{1329ACB0-C852-49A9-A21B-879F56FEC620}" srcOrd="0" destOrd="0" presId="urn:microsoft.com/office/officeart/2005/8/layout/hierarchy1"/>
    <dgm:cxn modelId="{4D5296DC-7BE5-4B92-B248-B4B2DBFFA83D}" type="presParOf" srcId="{1329ACB0-C852-49A9-A21B-879F56FEC620}" destId="{49D29F5A-5411-4490-8993-B0D588208790}" srcOrd="0" destOrd="0" presId="urn:microsoft.com/office/officeart/2005/8/layout/hierarchy1"/>
    <dgm:cxn modelId="{A46E4713-3420-4269-953E-0ECC32877536}" type="presParOf" srcId="{1329ACB0-C852-49A9-A21B-879F56FEC620}" destId="{22613D76-3B60-4148-958A-CE9FCEE24752}" srcOrd="1" destOrd="0" presId="urn:microsoft.com/office/officeart/2005/8/layout/hierarchy1"/>
    <dgm:cxn modelId="{3DDFA856-6DB8-4A0D-BE9F-0D703E5A4040}" type="presParOf" srcId="{6F46FF61-80EC-4583-A3D7-A573BB93B947}" destId="{E184DE68-258A-4B63-99D8-654FB2C6D141}" srcOrd="1" destOrd="0" presId="urn:microsoft.com/office/officeart/2005/8/layout/hierarchy1"/>
    <dgm:cxn modelId="{31E77C65-895B-4859-B060-7E086CCD2187}" type="presParOf" srcId="{C191DF54-394F-491D-87D7-E9F373153FC6}" destId="{AFE88634-7C71-488D-AA58-C107DA95DF2F}" srcOrd="2" destOrd="0" presId="urn:microsoft.com/office/officeart/2005/8/layout/hierarchy1"/>
    <dgm:cxn modelId="{360FDAE7-E0CF-465F-85C7-182525B1E7BB}" type="presParOf" srcId="{C191DF54-394F-491D-87D7-E9F373153FC6}" destId="{F63693E2-4B02-4418-8C1B-D45D66B92C55}" srcOrd="3" destOrd="0" presId="urn:microsoft.com/office/officeart/2005/8/layout/hierarchy1"/>
    <dgm:cxn modelId="{AE894306-A7F9-4154-9FD9-A3C624FBCE7A}" type="presParOf" srcId="{F63693E2-4B02-4418-8C1B-D45D66B92C55}" destId="{81044C6B-B095-442B-B957-91910E9E97C6}" srcOrd="0" destOrd="0" presId="urn:microsoft.com/office/officeart/2005/8/layout/hierarchy1"/>
    <dgm:cxn modelId="{643F8972-ADB4-4FB0-BD70-3721060F86C4}" type="presParOf" srcId="{81044C6B-B095-442B-B957-91910E9E97C6}" destId="{EA2E44D7-C8EA-4C89-B7D3-D6750BCD23BE}" srcOrd="0" destOrd="0" presId="urn:microsoft.com/office/officeart/2005/8/layout/hierarchy1"/>
    <dgm:cxn modelId="{D69D6771-795B-4CDE-8468-788AF7242199}" type="presParOf" srcId="{81044C6B-B095-442B-B957-91910E9E97C6}" destId="{7E1D392A-E307-4B71-9AF9-4F25EDAA3341}" srcOrd="1" destOrd="0" presId="urn:microsoft.com/office/officeart/2005/8/layout/hierarchy1"/>
    <dgm:cxn modelId="{CA03D1E8-53D1-4DB2-AAD7-9BA2E9FD1E0A}" type="presParOf" srcId="{F63693E2-4B02-4418-8C1B-D45D66B92C55}" destId="{FA5128AD-16D6-4F3E-B2DC-72CCA24AC8E4}" srcOrd="1" destOrd="0" presId="urn:microsoft.com/office/officeart/2005/8/layout/hierarchy1"/>
    <dgm:cxn modelId="{0D659818-A5CD-45EE-806C-7F19477881E9}" type="presParOf" srcId="{FA5128AD-16D6-4F3E-B2DC-72CCA24AC8E4}" destId="{79E4F946-2735-474C-A052-C6A00740286D}" srcOrd="0" destOrd="0" presId="urn:microsoft.com/office/officeart/2005/8/layout/hierarchy1"/>
    <dgm:cxn modelId="{A3A29367-4CD8-4549-8B7D-5E11E120F204}" type="presParOf" srcId="{FA5128AD-16D6-4F3E-B2DC-72CCA24AC8E4}" destId="{DE695516-D28D-49CA-9922-3DE4AF266812}" srcOrd="1" destOrd="0" presId="urn:microsoft.com/office/officeart/2005/8/layout/hierarchy1"/>
    <dgm:cxn modelId="{2A8E66A3-15C0-41F2-A7CD-8DEC0CCAACEC}" type="presParOf" srcId="{DE695516-D28D-49CA-9922-3DE4AF266812}" destId="{3A26FD0C-7E47-4B1F-A402-472B0F959B58}" srcOrd="0" destOrd="0" presId="urn:microsoft.com/office/officeart/2005/8/layout/hierarchy1"/>
    <dgm:cxn modelId="{F882543D-4B76-4BEC-9CD7-03345017F325}" type="presParOf" srcId="{3A26FD0C-7E47-4B1F-A402-472B0F959B58}" destId="{B68F4AB9-136D-4B16-858B-A696616201EA}" srcOrd="0" destOrd="0" presId="urn:microsoft.com/office/officeart/2005/8/layout/hierarchy1"/>
    <dgm:cxn modelId="{BD779017-34B1-45DF-8244-72067C87E4F0}" type="presParOf" srcId="{3A26FD0C-7E47-4B1F-A402-472B0F959B58}" destId="{B19C80A4-8595-4E76-9CF5-8F0CE0392817}" srcOrd="1" destOrd="0" presId="urn:microsoft.com/office/officeart/2005/8/layout/hierarchy1"/>
    <dgm:cxn modelId="{C256CA73-62FD-4870-9D4B-A2B342DC1CBA}" type="presParOf" srcId="{DE695516-D28D-49CA-9922-3DE4AF266812}" destId="{9D855DE8-1EEB-4864-8A7D-62A9F679ADD6}" srcOrd="1" destOrd="0" presId="urn:microsoft.com/office/officeart/2005/8/layout/hierarchy1"/>
    <dgm:cxn modelId="{950E59B3-1183-411B-964E-D625B676722B}" type="presParOf" srcId="{FA5128AD-16D6-4F3E-B2DC-72CCA24AC8E4}" destId="{F270A268-2944-478B-B26D-FA08A89818C6}" srcOrd="2" destOrd="0" presId="urn:microsoft.com/office/officeart/2005/8/layout/hierarchy1"/>
    <dgm:cxn modelId="{CDDA4D24-6939-4DB3-B1CB-481BB27AF803}" type="presParOf" srcId="{FA5128AD-16D6-4F3E-B2DC-72CCA24AC8E4}" destId="{8B7D555E-1C54-498F-90D2-7F74175C624F}" srcOrd="3" destOrd="0" presId="urn:microsoft.com/office/officeart/2005/8/layout/hierarchy1"/>
    <dgm:cxn modelId="{4AE11B60-403F-401F-9FCC-EF7B03F48250}" type="presParOf" srcId="{8B7D555E-1C54-498F-90D2-7F74175C624F}" destId="{45D01BF5-4E0B-4420-B31D-8FC9CF3D12A3}" srcOrd="0" destOrd="0" presId="urn:microsoft.com/office/officeart/2005/8/layout/hierarchy1"/>
    <dgm:cxn modelId="{7DD9E50A-84FF-4F7A-B62A-28F7F5ECE237}" type="presParOf" srcId="{45D01BF5-4E0B-4420-B31D-8FC9CF3D12A3}" destId="{F55637BC-780C-42A3-9820-BC2676105793}" srcOrd="0" destOrd="0" presId="urn:microsoft.com/office/officeart/2005/8/layout/hierarchy1"/>
    <dgm:cxn modelId="{F7D0DFF3-33A8-4DD9-8EAB-C4F62D37AFA9}" type="presParOf" srcId="{45D01BF5-4E0B-4420-B31D-8FC9CF3D12A3}" destId="{4EC6C88D-FD71-4DD3-8B77-8B76A9D283DA}" srcOrd="1" destOrd="0" presId="urn:microsoft.com/office/officeart/2005/8/layout/hierarchy1"/>
    <dgm:cxn modelId="{C744F304-2A9E-47BE-9A03-FF328CDA60A3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dirty="0" smtClean="0"/>
            <a:t>W</a:t>
          </a:r>
          <a:endParaRPr lang="en-US" dirty="0"/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 custT="1"/>
      <dgm:spPr/>
      <dgm:t>
        <a:bodyPr/>
        <a:lstStyle/>
        <a:p>
          <a:r>
            <a:rPr lang="en-US" sz="2500" dirty="0" smtClean="0"/>
            <a:t>0, 300 </a:t>
          </a:r>
          <a:endParaRPr lang="en-US" sz="2500" dirty="0"/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 custT="1"/>
      <dgm:spPr/>
      <dgm:t>
        <a:bodyPr/>
        <a:lstStyle/>
        <a:p>
          <a:r>
            <a:rPr lang="en-US" sz="2500" dirty="0" smtClean="0"/>
            <a:t>100,100</a:t>
          </a:r>
          <a:endParaRPr lang="en-US" sz="2500" dirty="0"/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 custT="1"/>
      <dgm:spPr/>
      <dgm:t>
        <a:bodyPr/>
        <a:lstStyle/>
        <a:p>
          <a:r>
            <a:rPr lang="en-US" sz="2500" dirty="0" smtClean="0"/>
            <a:t>-100,-100</a:t>
          </a:r>
          <a:endParaRPr lang="en-US" sz="2500" dirty="0"/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0DCBD-A53A-4839-9CE6-30017DC76334}" type="pres">
      <dgm:prSet presAssocID="{8742441B-73FD-40CD-88CB-FF5571BA9B2F}" presName="hierChild3" presStyleCnt="0"/>
      <dgm:spPr/>
    </dgm:pt>
    <dgm:pt modelId="{67CCEB32-E1A3-4E7B-9B5B-B3AC077BCF93}" type="pres">
      <dgm:prSet presAssocID="{A570EA5C-9A3D-44BA-8A60-99370A3477A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26AC21E-B91F-4620-BF2B-EFA0455654E2}" type="pres">
      <dgm:prSet presAssocID="{54D45E56-A7FF-417F-AEC9-50D2849AEB51}" presName="hierRoot2" presStyleCnt="0"/>
      <dgm:spPr/>
    </dgm:pt>
    <dgm:pt modelId="{30A4C7DA-28CC-4835-9887-09083BDBE0A8}" type="pres">
      <dgm:prSet presAssocID="{54D45E56-A7FF-417F-AEC9-50D2849AEB51}" presName="composite2" presStyleCnt="0"/>
      <dgm:spPr/>
    </dgm:pt>
    <dgm:pt modelId="{55F42B6E-F1AC-4195-B4A7-5774E8749920}" type="pres">
      <dgm:prSet presAssocID="{54D45E56-A7FF-417F-AEC9-50D2849AEB51}" presName="background2" presStyleLbl="node2" presStyleIdx="1" presStyleCnt="2"/>
      <dgm:spPr/>
    </dgm:pt>
    <dgm:pt modelId="{D441E6DF-0D96-4AF1-B91E-0931E4897ADF}" type="pres">
      <dgm:prSet presAssocID="{54D45E56-A7FF-417F-AEC9-50D2849AE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AD99A-4143-442B-AD01-6E74599A1B74}" type="pres">
      <dgm:prSet presAssocID="{54D45E56-A7FF-417F-AEC9-50D2849AEB51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0" presStyleCnt="2"/>
      <dgm:spPr/>
    </dgm:pt>
    <dgm:pt modelId="{B19C80A4-8595-4E76-9CF5-8F0CE0392817}" type="pres">
      <dgm:prSet presAssocID="{BB7A4A87-8F8B-483B-B482-A6D039191DC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1" presStyleCnt="2"/>
      <dgm:spPr/>
    </dgm:pt>
    <dgm:pt modelId="{4EC6C88D-FD71-4DD3-8B77-8B76A9D283DA}" type="pres">
      <dgm:prSet presAssocID="{135465DB-0830-4389-AF61-8767D5F3A428}" presName="text3" presStyleLbl="fgAcc3" presStyleIdx="1" presStyleCnt="2" custLinFactNeighborX="2182" custLinFactNeighborY="2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035F2DEA-3B1D-4F8B-8AB8-0F06112D76A0}" srcId="{54D45E56-A7FF-417F-AEC9-50D2849AEB51}" destId="{BB7A4A87-8F8B-483B-B482-A6D039191DC3}" srcOrd="0" destOrd="0" parTransId="{68AE572E-8CED-4884-8BC7-82164AFCCBF2}" sibTransId="{1A6B2F3B-5D47-47CF-9452-C32580CAE906}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BE41DE86-95B3-4F5B-95BE-9183A699079C}" type="presOf" srcId="{135465DB-0830-4389-AF61-8767D5F3A428}" destId="{4EC6C88D-FD71-4DD3-8B77-8B76A9D283DA}" srcOrd="0" destOrd="0" presId="urn:microsoft.com/office/officeart/2005/8/layout/hierarchy1"/>
    <dgm:cxn modelId="{F77639D9-557E-4265-AD68-970D138EBF34}" srcId="{54D45E56-A7FF-417F-AEC9-50D2849AEB51}" destId="{135465DB-0830-4389-AF61-8767D5F3A428}" srcOrd="1" destOrd="0" parTransId="{CDAF4110-8627-498B-BB72-D39B8658659F}" sibTransId="{0C1C5B4E-6A22-47CF-A562-B24C3E1BEF9F}"/>
    <dgm:cxn modelId="{FC654B3A-0B33-4515-9576-DE32361F0637}" type="presOf" srcId="{8742441B-73FD-40CD-88CB-FF5571BA9B2F}" destId="{F1236EA9-DAB4-455A-91B2-4ADD4487DE08}" srcOrd="0" destOrd="0" presId="urn:microsoft.com/office/officeart/2005/8/layout/hierarchy1"/>
    <dgm:cxn modelId="{59036FAB-3EE8-4CA4-B320-90813D92A715}" type="presOf" srcId="{E4EA337E-4C71-4884-8224-665EC47CB92E}" destId="{0E8D2850-A0F4-467B-A5A8-71663016A79D}" srcOrd="0" destOrd="0" presId="urn:microsoft.com/office/officeart/2005/8/layout/hierarchy1"/>
    <dgm:cxn modelId="{CBED03C9-136D-4CF2-8D59-CF51363BBA82}" type="presOf" srcId="{A570EA5C-9A3D-44BA-8A60-99370A3477A2}" destId="{67CCEB32-E1A3-4E7B-9B5B-B3AC077BCF93}" srcOrd="0" destOrd="0" presId="urn:microsoft.com/office/officeart/2005/8/layout/hierarchy1"/>
    <dgm:cxn modelId="{BE3F7E5E-E84B-4574-A137-554ADD021A97}" type="presOf" srcId="{CDAF4110-8627-498B-BB72-D39B8658659F}" destId="{F270A268-2944-478B-B26D-FA08A89818C6}" srcOrd="0" destOrd="0" presId="urn:microsoft.com/office/officeart/2005/8/layout/hierarchy1"/>
    <dgm:cxn modelId="{6A19EBFC-BA4D-40AE-8B37-01D7F7589776}" type="presOf" srcId="{BB7A4A87-8F8B-483B-B482-A6D039191DC3}" destId="{B19C80A4-8595-4E76-9CF5-8F0CE0392817}" srcOrd="0" destOrd="0" presId="urn:microsoft.com/office/officeart/2005/8/layout/hierarchy1"/>
    <dgm:cxn modelId="{48386482-11A5-42B9-84A8-62EAA935C0D7}" srcId="{E4EA337E-4C71-4884-8224-665EC47CB92E}" destId="{54D45E56-A7FF-417F-AEC9-50D2849AEB51}" srcOrd="1" destOrd="0" parTransId="{A570EA5C-9A3D-44BA-8A60-99370A3477A2}" sibTransId="{D7C48C06-EFC7-4B82-9B94-243D8F799DA5}"/>
    <dgm:cxn modelId="{C2347D1B-EF80-4835-B6B6-9E582A0EA8EC}" type="presOf" srcId="{086D9B0D-0BC8-4A2D-9392-BA7121036027}" destId="{DB18106C-8E76-4A43-BC7B-9A71AE05385B}" srcOrd="0" destOrd="0" presId="urn:microsoft.com/office/officeart/2005/8/layout/hierarchy1"/>
    <dgm:cxn modelId="{0958BC84-E9A9-4DF3-8225-A1FCE650A429}" type="presOf" srcId="{68AE572E-8CED-4884-8BC7-82164AFCCBF2}" destId="{79E4F946-2735-474C-A052-C6A00740286D}" srcOrd="0" destOrd="0" presId="urn:microsoft.com/office/officeart/2005/8/layout/hierarchy1"/>
    <dgm:cxn modelId="{E34EC69B-00A7-4631-9CC5-5524B8E23935}" type="presOf" srcId="{B2FAED1C-F1E1-4C4D-90B7-E3E4C99366B4}" destId="{1D7D5D89-97EC-46C4-BA0E-98CDB3932386}" srcOrd="0" destOrd="0" presId="urn:microsoft.com/office/officeart/2005/8/layout/hierarchy1"/>
    <dgm:cxn modelId="{EEC21143-B739-4A62-BC7E-BD3BE8C95ED7}" type="presOf" srcId="{54D45E56-A7FF-417F-AEC9-50D2849AEB51}" destId="{D441E6DF-0D96-4AF1-B91E-0931E4897ADF}" srcOrd="0" destOrd="0" presId="urn:microsoft.com/office/officeart/2005/8/layout/hierarchy1"/>
    <dgm:cxn modelId="{2DA20C95-9368-4E5F-997B-CC87FDF5AF86}" type="presParOf" srcId="{1D7D5D89-97EC-46C4-BA0E-98CDB3932386}" destId="{035DCCF6-8BB5-4688-8A0B-5F3AC3EEFAB2}" srcOrd="0" destOrd="0" presId="urn:microsoft.com/office/officeart/2005/8/layout/hierarchy1"/>
    <dgm:cxn modelId="{301E1B47-9CD8-45DA-8A7D-A8ED5500C00C}" type="presParOf" srcId="{035DCCF6-8BB5-4688-8A0B-5F3AC3EEFAB2}" destId="{FDE2FB3F-60D4-4C72-B1E3-4B87F42DC045}" srcOrd="0" destOrd="0" presId="urn:microsoft.com/office/officeart/2005/8/layout/hierarchy1"/>
    <dgm:cxn modelId="{11C556EA-B3E1-48E2-8058-3E6786098219}" type="presParOf" srcId="{FDE2FB3F-60D4-4C72-B1E3-4B87F42DC045}" destId="{003D2CE9-617C-4761-A70B-9E1DD4F5EE72}" srcOrd="0" destOrd="0" presId="urn:microsoft.com/office/officeart/2005/8/layout/hierarchy1"/>
    <dgm:cxn modelId="{5BC4078A-8816-42DC-B87F-3DCF365896A4}" type="presParOf" srcId="{FDE2FB3F-60D4-4C72-B1E3-4B87F42DC045}" destId="{0E8D2850-A0F4-467B-A5A8-71663016A79D}" srcOrd="1" destOrd="0" presId="urn:microsoft.com/office/officeart/2005/8/layout/hierarchy1"/>
    <dgm:cxn modelId="{599CE833-E2FE-4ABE-8F12-7A046448F077}" type="presParOf" srcId="{035DCCF6-8BB5-4688-8A0B-5F3AC3EEFAB2}" destId="{C191DF54-394F-491D-87D7-E9F373153FC6}" srcOrd="1" destOrd="0" presId="urn:microsoft.com/office/officeart/2005/8/layout/hierarchy1"/>
    <dgm:cxn modelId="{65B4A641-8C97-474B-843B-4254EA21F421}" type="presParOf" srcId="{C191DF54-394F-491D-87D7-E9F373153FC6}" destId="{DB18106C-8E76-4A43-BC7B-9A71AE05385B}" srcOrd="0" destOrd="0" presId="urn:microsoft.com/office/officeart/2005/8/layout/hierarchy1"/>
    <dgm:cxn modelId="{13C14301-D33C-4FD9-B46C-742BC17541B4}" type="presParOf" srcId="{C191DF54-394F-491D-87D7-E9F373153FC6}" destId="{97DBFC4B-CD70-4B38-A240-687A5B094701}" srcOrd="1" destOrd="0" presId="urn:microsoft.com/office/officeart/2005/8/layout/hierarchy1"/>
    <dgm:cxn modelId="{DCC289D8-4EED-4349-A0D6-E8E6C9FF5BA4}" type="presParOf" srcId="{97DBFC4B-CD70-4B38-A240-687A5B094701}" destId="{8A9BAE9E-FAF8-4677-B3B9-66F7DAB39219}" srcOrd="0" destOrd="0" presId="urn:microsoft.com/office/officeart/2005/8/layout/hierarchy1"/>
    <dgm:cxn modelId="{B86BEA7B-C2D8-4C26-AA3C-D351B0976699}" type="presParOf" srcId="{8A9BAE9E-FAF8-4677-B3B9-66F7DAB39219}" destId="{FE5CFB02-D87B-4136-A2CF-CDD74EDB8792}" srcOrd="0" destOrd="0" presId="urn:microsoft.com/office/officeart/2005/8/layout/hierarchy1"/>
    <dgm:cxn modelId="{2D9F1C2E-33D2-4E8C-9683-151320A8AC45}" type="presParOf" srcId="{8A9BAE9E-FAF8-4677-B3B9-66F7DAB39219}" destId="{F1236EA9-DAB4-455A-91B2-4ADD4487DE08}" srcOrd="1" destOrd="0" presId="urn:microsoft.com/office/officeart/2005/8/layout/hierarchy1"/>
    <dgm:cxn modelId="{2643782D-5FCB-40E0-8FCA-67F893C53743}" type="presParOf" srcId="{97DBFC4B-CD70-4B38-A240-687A5B094701}" destId="{66D0DCBD-A53A-4839-9CE6-30017DC76334}" srcOrd="1" destOrd="0" presId="urn:microsoft.com/office/officeart/2005/8/layout/hierarchy1"/>
    <dgm:cxn modelId="{706FBCB9-9D99-4A34-A944-BC0C9249EAFF}" type="presParOf" srcId="{C191DF54-394F-491D-87D7-E9F373153FC6}" destId="{67CCEB32-E1A3-4E7B-9B5B-B3AC077BCF93}" srcOrd="2" destOrd="0" presId="urn:microsoft.com/office/officeart/2005/8/layout/hierarchy1"/>
    <dgm:cxn modelId="{528D0CD5-3E91-4FFD-8F83-E56384631BFF}" type="presParOf" srcId="{C191DF54-394F-491D-87D7-E9F373153FC6}" destId="{326AC21E-B91F-4620-BF2B-EFA0455654E2}" srcOrd="3" destOrd="0" presId="urn:microsoft.com/office/officeart/2005/8/layout/hierarchy1"/>
    <dgm:cxn modelId="{B9336A92-1E11-4A8D-A5FF-1DC2FC46309C}" type="presParOf" srcId="{326AC21E-B91F-4620-BF2B-EFA0455654E2}" destId="{30A4C7DA-28CC-4835-9887-09083BDBE0A8}" srcOrd="0" destOrd="0" presId="urn:microsoft.com/office/officeart/2005/8/layout/hierarchy1"/>
    <dgm:cxn modelId="{0CDA7649-E809-4067-A23D-1EA9C15500B1}" type="presParOf" srcId="{30A4C7DA-28CC-4835-9887-09083BDBE0A8}" destId="{55F42B6E-F1AC-4195-B4A7-5774E8749920}" srcOrd="0" destOrd="0" presId="urn:microsoft.com/office/officeart/2005/8/layout/hierarchy1"/>
    <dgm:cxn modelId="{1C342F9C-1234-490E-A406-B8B72B32083D}" type="presParOf" srcId="{30A4C7DA-28CC-4835-9887-09083BDBE0A8}" destId="{D441E6DF-0D96-4AF1-B91E-0931E4897ADF}" srcOrd="1" destOrd="0" presId="urn:microsoft.com/office/officeart/2005/8/layout/hierarchy1"/>
    <dgm:cxn modelId="{8D402315-9FA7-4D5F-9E75-9BF6651251EF}" type="presParOf" srcId="{326AC21E-B91F-4620-BF2B-EFA0455654E2}" destId="{B7BAD99A-4143-442B-AD01-6E74599A1B74}" srcOrd="1" destOrd="0" presId="urn:microsoft.com/office/officeart/2005/8/layout/hierarchy1"/>
    <dgm:cxn modelId="{ABCB2775-C745-4E39-B0D2-D378117D981D}" type="presParOf" srcId="{B7BAD99A-4143-442B-AD01-6E74599A1B74}" destId="{79E4F946-2735-474C-A052-C6A00740286D}" srcOrd="0" destOrd="0" presId="urn:microsoft.com/office/officeart/2005/8/layout/hierarchy1"/>
    <dgm:cxn modelId="{93A8C836-8F0A-4541-B735-7A2F30AC7085}" type="presParOf" srcId="{B7BAD99A-4143-442B-AD01-6E74599A1B74}" destId="{DE695516-D28D-49CA-9922-3DE4AF266812}" srcOrd="1" destOrd="0" presId="urn:microsoft.com/office/officeart/2005/8/layout/hierarchy1"/>
    <dgm:cxn modelId="{C37DDBF5-135B-479C-ABBD-806A38FFCCCA}" type="presParOf" srcId="{DE695516-D28D-49CA-9922-3DE4AF266812}" destId="{3A26FD0C-7E47-4B1F-A402-472B0F959B58}" srcOrd="0" destOrd="0" presId="urn:microsoft.com/office/officeart/2005/8/layout/hierarchy1"/>
    <dgm:cxn modelId="{5E926DA8-9780-417E-A65B-50A096171656}" type="presParOf" srcId="{3A26FD0C-7E47-4B1F-A402-472B0F959B58}" destId="{B68F4AB9-136D-4B16-858B-A696616201EA}" srcOrd="0" destOrd="0" presId="urn:microsoft.com/office/officeart/2005/8/layout/hierarchy1"/>
    <dgm:cxn modelId="{2D241C43-7F61-4D74-9848-6EA01C441BD0}" type="presParOf" srcId="{3A26FD0C-7E47-4B1F-A402-472B0F959B58}" destId="{B19C80A4-8595-4E76-9CF5-8F0CE0392817}" srcOrd="1" destOrd="0" presId="urn:microsoft.com/office/officeart/2005/8/layout/hierarchy1"/>
    <dgm:cxn modelId="{B0481ED2-4FDA-422D-9186-285588629B32}" type="presParOf" srcId="{DE695516-D28D-49CA-9922-3DE4AF266812}" destId="{9D855DE8-1EEB-4864-8A7D-62A9F679ADD6}" srcOrd="1" destOrd="0" presId="urn:microsoft.com/office/officeart/2005/8/layout/hierarchy1"/>
    <dgm:cxn modelId="{CFFF4DB4-8B69-40A4-AF20-2B714B1D098D}" type="presParOf" srcId="{B7BAD99A-4143-442B-AD01-6E74599A1B74}" destId="{F270A268-2944-478B-B26D-FA08A89818C6}" srcOrd="2" destOrd="0" presId="urn:microsoft.com/office/officeart/2005/8/layout/hierarchy1"/>
    <dgm:cxn modelId="{DD2311C9-BE55-44F3-8A3B-CDCAC28FB133}" type="presParOf" srcId="{B7BAD99A-4143-442B-AD01-6E74599A1B74}" destId="{8B7D555E-1C54-498F-90D2-7F74175C624F}" srcOrd="3" destOrd="0" presId="urn:microsoft.com/office/officeart/2005/8/layout/hierarchy1"/>
    <dgm:cxn modelId="{F5571CC0-35C4-4B1D-A159-D82BC3B95389}" type="presParOf" srcId="{8B7D555E-1C54-498F-90D2-7F74175C624F}" destId="{45D01BF5-4E0B-4420-B31D-8FC9CF3D12A3}" srcOrd="0" destOrd="0" presId="urn:microsoft.com/office/officeart/2005/8/layout/hierarchy1"/>
    <dgm:cxn modelId="{E3B869CE-3A39-4947-9ED1-3F6D47AEA512}" type="presParOf" srcId="{45D01BF5-4E0B-4420-B31D-8FC9CF3D12A3}" destId="{F55637BC-780C-42A3-9820-BC2676105793}" srcOrd="0" destOrd="0" presId="urn:microsoft.com/office/officeart/2005/8/layout/hierarchy1"/>
    <dgm:cxn modelId="{D69AAB5C-3FE2-4B35-BCDA-1C90518AFB2E}" type="presParOf" srcId="{45D01BF5-4E0B-4420-B31D-8FC9CF3D12A3}" destId="{4EC6C88D-FD71-4DD3-8B77-8B76A9D283DA}" srcOrd="1" destOrd="0" presId="urn:microsoft.com/office/officeart/2005/8/layout/hierarchy1"/>
    <dgm:cxn modelId="{6C3F9EBC-CED1-4C56-81D9-F94F65BD9497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AED1C-F1E1-4C4D-90B7-E3E4C9936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A337E-4C71-4884-8224-665EC47CB92E}">
      <dgm:prSet phldrT="[Text]"/>
      <dgm:spPr/>
      <dgm:t>
        <a:bodyPr/>
        <a:lstStyle/>
        <a:p>
          <a:r>
            <a:rPr lang="en-US" b="0" dirty="0" smtClean="0"/>
            <a:t>C</a:t>
          </a:r>
          <a:endParaRPr lang="en-US" b="0" dirty="0"/>
        </a:p>
      </dgm:t>
    </dgm:pt>
    <dgm:pt modelId="{6CFF9DA6-94B3-47CC-AD3F-D2FB71894E40}" type="parTrans" cxnId="{24E65EDE-FBC5-4DBF-B926-D70A541A05B3}">
      <dgm:prSet/>
      <dgm:spPr/>
      <dgm:t>
        <a:bodyPr/>
        <a:lstStyle/>
        <a:p>
          <a:endParaRPr lang="en-US"/>
        </a:p>
      </dgm:t>
    </dgm:pt>
    <dgm:pt modelId="{21DB2114-0175-4B6C-874D-362D9DFC520A}" type="sibTrans" cxnId="{24E65EDE-FBC5-4DBF-B926-D70A541A05B3}">
      <dgm:prSet/>
      <dgm:spPr/>
      <dgm:t>
        <a:bodyPr/>
        <a:lstStyle/>
        <a:p>
          <a:endParaRPr lang="en-US"/>
        </a:p>
      </dgm:t>
    </dgm:pt>
    <dgm:pt modelId="{8742441B-73FD-40CD-88CB-FF5571BA9B2F}">
      <dgm:prSet phldrT="[Text]" custT="1"/>
      <dgm:spPr/>
      <dgm:t>
        <a:bodyPr/>
        <a:lstStyle/>
        <a:p>
          <a:r>
            <a:rPr lang="en-US" sz="4400" dirty="0" smtClean="0"/>
            <a:t>W</a:t>
          </a:r>
        </a:p>
      </dgm:t>
    </dgm:pt>
    <dgm:pt modelId="{086D9B0D-0BC8-4A2D-9392-BA7121036027}" type="parTrans" cxnId="{8A807856-7B41-4E1C-9E33-ED7CEA7DF95B}">
      <dgm:prSet/>
      <dgm:spPr/>
      <dgm:t>
        <a:bodyPr/>
        <a:lstStyle/>
        <a:p>
          <a:endParaRPr lang="en-US"/>
        </a:p>
      </dgm:t>
    </dgm:pt>
    <dgm:pt modelId="{61A819A5-44BA-49B8-8D6B-A6E1A679DBCD}" type="sibTrans" cxnId="{8A807856-7B41-4E1C-9E33-ED7CEA7DF95B}">
      <dgm:prSet/>
      <dgm:spPr/>
      <dgm:t>
        <a:bodyPr/>
        <a:lstStyle/>
        <a:p>
          <a:endParaRPr lang="en-US"/>
        </a:p>
      </dgm:t>
    </dgm:pt>
    <dgm:pt modelId="{BB7A4A87-8F8B-483B-B482-A6D039191DC3}">
      <dgm:prSet phldrT="[Text]" custT="1"/>
      <dgm:spPr/>
      <dgm:t>
        <a:bodyPr/>
        <a:lstStyle/>
        <a:p>
          <a:r>
            <a:rPr lang="en-US" sz="2400" dirty="0" smtClean="0"/>
            <a:t>0, 300</a:t>
          </a:r>
          <a:endParaRPr lang="en-US" sz="2400" dirty="0"/>
        </a:p>
      </dgm:t>
    </dgm:pt>
    <dgm:pt modelId="{68AE572E-8CED-4884-8BC7-82164AFCCBF2}" type="parTrans" cxnId="{035F2DEA-3B1D-4F8B-8AB8-0F06112D76A0}">
      <dgm:prSet/>
      <dgm:spPr/>
      <dgm:t>
        <a:bodyPr/>
        <a:lstStyle/>
        <a:p>
          <a:endParaRPr lang="en-US"/>
        </a:p>
      </dgm:t>
    </dgm:pt>
    <dgm:pt modelId="{1A6B2F3B-5D47-47CF-9452-C32580CAE906}" type="sibTrans" cxnId="{035F2DEA-3B1D-4F8B-8AB8-0F06112D76A0}">
      <dgm:prSet/>
      <dgm:spPr/>
      <dgm:t>
        <a:bodyPr/>
        <a:lstStyle/>
        <a:p>
          <a:endParaRPr lang="en-US"/>
        </a:p>
      </dgm:t>
    </dgm:pt>
    <dgm:pt modelId="{135465DB-0830-4389-AF61-8767D5F3A428}">
      <dgm:prSet phldrT="[Text]" custT="1"/>
      <dgm:spPr/>
      <dgm:t>
        <a:bodyPr/>
        <a:lstStyle/>
        <a:p>
          <a:r>
            <a:rPr lang="en-US" sz="2400" dirty="0" smtClean="0"/>
            <a:t>-100,-100</a:t>
          </a:r>
          <a:endParaRPr lang="en-US" sz="2400" dirty="0"/>
        </a:p>
      </dgm:t>
    </dgm:pt>
    <dgm:pt modelId="{CDAF4110-8627-498B-BB72-D39B8658659F}" type="parTrans" cxnId="{F77639D9-557E-4265-AD68-970D138EBF34}">
      <dgm:prSet/>
      <dgm:spPr/>
      <dgm:t>
        <a:bodyPr/>
        <a:lstStyle/>
        <a:p>
          <a:endParaRPr lang="en-US"/>
        </a:p>
      </dgm:t>
    </dgm:pt>
    <dgm:pt modelId="{0C1C5B4E-6A22-47CF-A562-B24C3E1BEF9F}" type="sibTrans" cxnId="{F77639D9-557E-4265-AD68-970D138EBF34}">
      <dgm:prSet/>
      <dgm:spPr/>
      <dgm:t>
        <a:bodyPr/>
        <a:lstStyle/>
        <a:p>
          <a:endParaRPr lang="en-US"/>
        </a:p>
      </dgm:t>
    </dgm:pt>
    <dgm:pt modelId="{54D45E56-A7FF-417F-AEC9-50D2849AEB51}">
      <dgm:prSet phldrT="[Text]"/>
      <dgm:spPr/>
      <dgm:t>
        <a:bodyPr/>
        <a:lstStyle/>
        <a:p>
          <a:r>
            <a:rPr lang="en-US" dirty="0" smtClean="0"/>
            <a:t>W</a:t>
          </a:r>
          <a:endParaRPr lang="en-US" dirty="0"/>
        </a:p>
      </dgm:t>
    </dgm:pt>
    <dgm:pt modelId="{D7C48C06-EFC7-4B82-9B94-243D8F799DA5}" type="sibTrans" cxnId="{48386482-11A5-42B9-84A8-62EAA935C0D7}">
      <dgm:prSet/>
      <dgm:spPr/>
      <dgm:t>
        <a:bodyPr/>
        <a:lstStyle/>
        <a:p>
          <a:endParaRPr lang="en-US"/>
        </a:p>
      </dgm:t>
    </dgm:pt>
    <dgm:pt modelId="{A570EA5C-9A3D-44BA-8A60-99370A3477A2}" type="parTrans" cxnId="{48386482-11A5-42B9-84A8-62EAA935C0D7}">
      <dgm:prSet/>
      <dgm:spPr/>
      <dgm:t>
        <a:bodyPr/>
        <a:lstStyle/>
        <a:p>
          <a:endParaRPr lang="en-US"/>
        </a:p>
      </dgm:t>
    </dgm:pt>
    <dgm:pt modelId="{F3493AC8-A672-4EC6-A773-7B1BC774C1FF}">
      <dgm:prSet phldrT="[Text]" custT="1"/>
      <dgm:spPr/>
      <dgm:t>
        <a:bodyPr/>
        <a:lstStyle/>
        <a:p>
          <a:r>
            <a:rPr lang="en-US" sz="2400" b="0" dirty="0" smtClean="0"/>
            <a:t>0</a:t>
          </a:r>
          <a:r>
            <a:rPr lang="en-US" sz="2400" dirty="0" smtClean="0"/>
            <a:t>, 300</a:t>
          </a:r>
        </a:p>
      </dgm:t>
    </dgm:pt>
    <dgm:pt modelId="{902E30A0-F542-4FDE-B861-E22EDA8434D8}" type="parTrans" cxnId="{F4DBED3E-537B-43B1-B9A9-5F927731535F}">
      <dgm:prSet/>
      <dgm:spPr/>
      <dgm:t>
        <a:bodyPr/>
        <a:lstStyle/>
        <a:p>
          <a:endParaRPr lang="en-US"/>
        </a:p>
      </dgm:t>
    </dgm:pt>
    <dgm:pt modelId="{2FBA9ACE-0D85-4AE2-8160-E8B72BA375EA}" type="sibTrans" cxnId="{F4DBED3E-537B-43B1-B9A9-5F927731535F}">
      <dgm:prSet/>
      <dgm:spPr/>
      <dgm:t>
        <a:bodyPr/>
        <a:lstStyle/>
        <a:p>
          <a:endParaRPr lang="en-US"/>
        </a:p>
      </dgm:t>
    </dgm:pt>
    <dgm:pt modelId="{7B05D45F-B477-4491-8888-8E632F7FDE21}">
      <dgm:prSet phldrT="[Text]" custT="1"/>
      <dgm:spPr/>
      <dgm:t>
        <a:bodyPr/>
        <a:lstStyle/>
        <a:p>
          <a:r>
            <a:rPr lang="en-US" sz="2400" b="0" dirty="0" smtClean="0"/>
            <a:t>100</a:t>
          </a:r>
          <a:r>
            <a:rPr lang="en-US" sz="2400" dirty="0" smtClean="0"/>
            <a:t>, 100</a:t>
          </a:r>
        </a:p>
      </dgm:t>
    </dgm:pt>
    <dgm:pt modelId="{2A08BFF9-53E8-4BB8-9D26-1616BEDF2875}" type="parTrans" cxnId="{565F9CFA-4800-44BC-BFDC-77CECA1BE8AD}">
      <dgm:prSet/>
      <dgm:spPr/>
      <dgm:t>
        <a:bodyPr/>
        <a:lstStyle/>
        <a:p>
          <a:endParaRPr lang="en-US"/>
        </a:p>
      </dgm:t>
    </dgm:pt>
    <dgm:pt modelId="{D0C99522-09AE-4A19-B498-69F4F352D31E}" type="sibTrans" cxnId="{565F9CFA-4800-44BC-BFDC-77CECA1BE8AD}">
      <dgm:prSet/>
      <dgm:spPr/>
      <dgm:t>
        <a:bodyPr/>
        <a:lstStyle/>
        <a:p>
          <a:endParaRPr lang="en-US"/>
        </a:p>
      </dgm:t>
    </dgm:pt>
    <dgm:pt modelId="{1D7D5D89-97EC-46C4-BA0E-98CDB3932386}" type="pres">
      <dgm:prSet presAssocID="{B2FAED1C-F1E1-4C4D-90B7-E3E4C9936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5DCCF6-8BB5-4688-8A0B-5F3AC3EEFAB2}" type="pres">
      <dgm:prSet presAssocID="{E4EA337E-4C71-4884-8224-665EC47CB92E}" presName="hierRoot1" presStyleCnt="0"/>
      <dgm:spPr/>
    </dgm:pt>
    <dgm:pt modelId="{FDE2FB3F-60D4-4C72-B1E3-4B87F42DC045}" type="pres">
      <dgm:prSet presAssocID="{E4EA337E-4C71-4884-8224-665EC47CB92E}" presName="composite" presStyleCnt="0"/>
      <dgm:spPr/>
    </dgm:pt>
    <dgm:pt modelId="{003D2CE9-617C-4761-A70B-9E1DD4F5EE72}" type="pres">
      <dgm:prSet presAssocID="{E4EA337E-4C71-4884-8224-665EC47CB92E}" presName="background" presStyleLbl="node0" presStyleIdx="0" presStyleCnt="1"/>
      <dgm:spPr/>
    </dgm:pt>
    <dgm:pt modelId="{0E8D2850-A0F4-467B-A5A8-71663016A79D}" type="pres">
      <dgm:prSet presAssocID="{E4EA337E-4C71-4884-8224-665EC47CB92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1DF54-394F-491D-87D7-E9F373153FC6}" type="pres">
      <dgm:prSet presAssocID="{E4EA337E-4C71-4884-8224-665EC47CB92E}" presName="hierChild2" presStyleCnt="0"/>
      <dgm:spPr/>
    </dgm:pt>
    <dgm:pt modelId="{DB18106C-8E76-4A43-BC7B-9A71AE05385B}" type="pres">
      <dgm:prSet presAssocID="{086D9B0D-0BC8-4A2D-9392-BA712103602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7DBFC4B-CD70-4B38-A240-687A5B094701}" type="pres">
      <dgm:prSet presAssocID="{8742441B-73FD-40CD-88CB-FF5571BA9B2F}" presName="hierRoot2" presStyleCnt="0"/>
      <dgm:spPr/>
    </dgm:pt>
    <dgm:pt modelId="{8A9BAE9E-FAF8-4677-B3B9-66F7DAB39219}" type="pres">
      <dgm:prSet presAssocID="{8742441B-73FD-40CD-88CB-FF5571BA9B2F}" presName="composite2" presStyleCnt="0"/>
      <dgm:spPr/>
    </dgm:pt>
    <dgm:pt modelId="{FE5CFB02-D87B-4136-A2CF-CDD74EDB8792}" type="pres">
      <dgm:prSet presAssocID="{8742441B-73FD-40CD-88CB-FF5571BA9B2F}" presName="background2" presStyleLbl="node2" presStyleIdx="0" presStyleCnt="2"/>
      <dgm:spPr/>
    </dgm:pt>
    <dgm:pt modelId="{F1236EA9-DAB4-455A-91B2-4ADD4487DE08}" type="pres">
      <dgm:prSet presAssocID="{8742441B-73FD-40CD-88CB-FF5571BA9B2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0DCBD-A53A-4839-9CE6-30017DC76334}" type="pres">
      <dgm:prSet presAssocID="{8742441B-73FD-40CD-88CB-FF5571BA9B2F}" presName="hierChild3" presStyleCnt="0"/>
      <dgm:spPr/>
    </dgm:pt>
    <dgm:pt modelId="{E18ACBA1-49FF-41A6-AB5B-6F10AFF62E59}" type="pres">
      <dgm:prSet presAssocID="{902E30A0-F542-4FDE-B861-E22EDA8434D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781716B-31BB-4A77-9D94-2F23594EC112}" type="pres">
      <dgm:prSet presAssocID="{F3493AC8-A672-4EC6-A773-7B1BC774C1FF}" presName="hierRoot3" presStyleCnt="0"/>
      <dgm:spPr/>
    </dgm:pt>
    <dgm:pt modelId="{FD2B6680-3A99-4335-8371-BE3786258461}" type="pres">
      <dgm:prSet presAssocID="{F3493AC8-A672-4EC6-A773-7B1BC774C1FF}" presName="composite3" presStyleCnt="0"/>
      <dgm:spPr/>
    </dgm:pt>
    <dgm:pt modelId="{F19F890E-E623-4015-9A98-5A7D14B6F6F9}" type="pres">
      <dgm:prSet presAssocID="{F3493AC8-A672-4EC6-A773-7B1BC774C1FF}" presName="background3" presStyleLbl="node3" presStyleIdx="0" presStyleCnt="4"/>
      <dgm:spPr/>
    </dgm:pt>
    <dgm:pt modelId="{47D57730-0D6D-445D-AC8B-5E8210DB2A99}" type="pres">
      <dgm:prSet presAssocID="{F3493AC8-A672-4EC6-A773-7B1BC774C1F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D3E42-A89B-4691-88F5-F3A8015D3F6F}" type="pres">
      <dgm:prSet presAssocID="{F3493AC8-A672-4EC6-A773-7B1BC774C1FF}" presName="hierChild4" presStyleCnt="0"/>
      <dgm:spPr/>
    </dgm:pt>
    <dgm:pt modelId="{F994CB53-B01D-4BDC-93BD-AA17143FE208}" type="pres">
      <dgm:prSet presAssocID="{2A08BFF9-53E8-4BB8-9D26-1616BEDF287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217D0BFD-ED25-4807-93A5-C82CED61CFFA}" type="pres">
      <dgm:prSet presAssocID="{7B05D45F-B477-4491-8888-8E632F7FDE21}" presName="hierRoot3" presStyleCnt="0"/>
      <dgm:spPr/>
    </dgm:pt>
    <dgm:pt modelId="{2E2B3511-70F6-49E9-B08E-007BBCCBC63F}" type="pres">
      <dgm:prSet presAssocID="{7B05D45F-B477-4491-8888-8E632F7FDE21}" presName="composite3" presStyleCnt="0"/>
      <dgm:spPr/>
    </dgm:pt>
    <dgm:pt modelId="{55E43C16-E9F7-4A90-8D57-EECC3321BE96}" type="pres">
      <dgm:prSet presAssocID="{7B05D45F-B477-4491-8888-8E632F7FDE21}" presName="background3" presStyleLbl="node3" presStyleIdx="1" presStyleCnt="4"/>
      <dgm:spPr/>
    </dgm:pt>
    <dgm:pt modelId="{81E52718-A782-47BD-B1CF-BF30F5F44939}" type="pres">
      <dgm:prSet presAssocID="{7B05D45F-B477-4491-8888-8E632F7FDE2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6F59B5-A73A-4B6B-849A-981BB1942A00}" type="pres">
      <dgm:prSet presAssocID="{7B05D45F-B477-4491-8888-8E632F7FDE21}" presName="hierChild4" presStyleCnt="0"/>
      <dgm:spPr/>
    </dgm:pt>
    <dgm:pt modelId="{67CCEB32-E1A3-4E7B-9B5B-B3AC077BCF93}" type="pres">
      <dgm:prSet presAssocID="{A570EA5C-9A3D-44BA-8A60-99370A3477A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26AC21E-B91F-4620-BF2B-EFA0455654E2}" type="pres">
      <dgm:prSet presAssocID="{54D45E56-A7FF-417F-AEC9-50D2849AEB51}" presName="hierRoot2" presStyleCnt="0"/>
      <dgm:spPr/>
    </dgm:pt>
    <dgm:pt modelId="{30A4C7DA-28CC-4835-9887-09083BDBE0A8}" type="pres">
      <dgm:prSet presAssocID="{54D45E56-A7FF-417F-AEC9-50D2849AEB51}" presName="composite2" presStyleCnt="0"/>
      <dgm:spPr/>
    </dgm:pt>
    <dgm:pt modelId="{55F42B6E-F1AC-4195-B4A7-5774E8749920}" type="pres">
      <dgm:prSet presAssocID="{54D45E56-A7FF-417F-AEC9-50D2849AEB51}" presName="background2" presStyleLbl="node2" presStyleIdx="1" presStyleCnt="2"/>
      <dgm:spPr/>
    </dgm:pt>
    <dgm:pt modelId="{D441E6DF-0D96-4AF1-B91E-0931E4897ADF}" type="pres">
      <dgm:prSet presAssocID="{54D45E56-A7FF-417F-AEC9-50D2849AE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AD99A-4143-442B-AD01-6E74599A1B74}" type="pres">
      <dgm:prSet presAssocID="{54D45E56-A7FF-417F-AEC9-50D2849AEB51}" presName="hierChild3" presStyleCnt="0"/>
      <dgm:spPr/>
    </dgm:pt>
    <dgm:pt modelId="{79E4F946-2735-474C-A052-C6A00740286D}" type="pres">
      <dgm:prSet presAssocID="{68AE572E-8CED-4884-8BC7-82164AFCCBF2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E695516-D28D-49CA-9922-3DE4AF266812}" type="pres">
      <dgm:prSet presAssocID="{BB7A4A87-8F8B-483B-B482-A6D039191DC3}" presName="hierRoot3" presStyleCnt="0"/>
      <dgm:spPr/>
    </dgm:pt>
    <dgm:pt modelId="{3A26FD0C-7E47-4B1F-A402-472B0F959B58}" type="pres">
      <dgm:prSet presAssocID="{BB7A4A87-8F8B-483B-B482-A6D039191DC3}" presName="composite3" presStyleCnt="0"/>
      <dgm:spPr/>
    </dgm:pt>
    <dgm:pt modelId="{B68F4AB9-136D-4B16-858B-A696616201EA}" type="pres">
      <dgm:prSet presAssocID="{BB7A4A87-8F8B-483B-B482-A6D039191DC3}" presName="background3" presStyleLbl="node3" presStyleIdx="2" presStyleCnt="4"/>
      <dgm:spPr/>
    </dgm:pt>
    <dgm:pt modelId="{B19C80A4-8595-4E76-9CF5-8F0CE0392817}" type="pres">
      <dgm:prSet presAssocID="{BB7A4A87-8F8B-483B-B482-A6D039191DC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55DE8-1EEB-4864-8A7D-62A9F679ADD6}" type="pres">
      <dgm:prSet presAssocID="{BB7A4A87-8F8B-483B-B482-A6D039191DC3}" presName="hierChild4" presStyleCnt="0"/>
      <dgm:spPr/>
    </dgm:pt>
    <dgm:pt modelId="{F270A268-2944-478B-B26D-FA08A89818C6}" type="pres">
      <dgm:prSet presAssocID="{CDAF4110-8627-498B-BB72-D39B8658659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8B7D555E-1C54-498F-90D2-7F74175C624F}" type="pres">
      <dgm:prSet presAssocID="{135465DB-0830-4389-AF61-8767D5F3A428}" presName="hierRoot3" presStyleCnt="0"/>
      <dgm:spPr/>
    </dgm:pt>
    <dgm:pt modelId="{45D01BF5-4E0B-4420-B31D-8FC9CF3D12A3}" type="pres">
      <dgm:prSet presAssocID="{135465DB-0830-4389-AF61-8767D5F3A428}" presName="composite3" presStyleCnt="0"/>
      <dgm:spPr/>
    </dgm:pt>
    <dgm:pt modelId="{F55637BC-780C-42A3-9820-BC2676105793}" type="pres">
      <dgm:prSet presAssocID="{135465DB-0830-4389-AF61-8767D5F3A428}" presName="background3" presStyleLbl="node3" presStyleIdx="3" presStyleCnt="4"/>
      <dgm:spPr/>
    </dgm:pt>
    <dgm:pt modelId="{4EC6C88D-FD71-4DD3-8B77-8B76A9D283DA}" type="pres">
      <dgm:prSet presAssocID="{135465DB-0830-4389-AF61-8767D5F3A428}" presName="text3" presStyleLbl="fgAcc3" presStyleIdx="3" presStyleCnt="4" custLinFactNeighborX="2182" custLinFactNeighborY="2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143AB-1324-4338-A9EE-D0D4E29881C5}" type="pres">
      <dgm:prSet presAssocID="{135465DB-0830-4389-AF61-8767D5F3A428}" presName="hierChild4" presStyleCnt="0"/>
      <dgm:spPr/>
    </dgm:pt>
  </dgm:ptLst>
  <dgm:cxnLst>
    <dgm:cxn modelId="{AD73EE4A-EA56-4BAB-BAC5-0D50081DAB88}" type="presOf" srcId="{CDAF4110-8627-498B-BB72-D39B8658659F}" destId="{F270A268-2944-478B-B26D-FA08A89818C6}" srcOrd="0" destOrd="0" presId="urn:microsoft.com/office/officeart/2005/8/layout/hierarchy1"/>
    <dgm:cxn modelId="{91C049A8-6A50-46BC-8E9B-C3FD59866B2C}" type="presOf" srcId="{F3493AC8-A672-4EC6-A773-7B1BC774C1FF}" destId="{47D57730-0D6D-445D-AC8B-5E8210DB2A99}" srcOrd="0" destOrd="0" presId="urn:microsoft.com/office/officeart/2005/8/layout/hierarchy1"/>
    <dgm:cxn modelId="{5F1E79E1-867C-49CB-9D5F-7480E34C67FC}" type="presOf" srcId="{902E30A0-F542-4FDE-B861-E22EDA8434D8}" destId="{E18ACBA1-49FF-41A6-AB5B-6F10AFF62E59}" srcOrd="0" destOrd="0" presId="urn:microsoft.com/office/officeart/2005/8/layout/hierarchy1"/>
    <dgm:cxn modelId="{914C9C32-2965-40DF-8A32-5705A239C447}" type="presOf" srcId="{68AE572E-8CED-4884-8BC7-82164AFCCBF2}" destId="{79E4F946-2735-474C-A052-C6A00740286D}" srcOrd="0" destOrd="0" presId="urn:microsoft.com/office/officeart/2005/8/layout/hierarchy1"/>
    <dgm:cxn modelId="{48386482-11A5-42B9-84A8-62EAA935C0D7}" srcId="{E4EA337E-4C71-4884-8224-665EC47CB92E}" destId="{54D45E56-A7FF-417F-AEC9-50D2849AEB51}" srcOrd="1" destOrd="0" parTransId="{A570EA5C-9A3D-44BA-8A60-99370A3477A2}" sibTransId="{D7C48C06-EFC7-4B82-9B94-243D8F799DA5}"/>
    <dgm:cxn modelId="{7DB6FB6E-7729-46A4-A1C4-AF84D56EE93F}" type="presOf" srcId="{54D45E56-A7FF-417F-AEC9-50D2849AEB51}" destId="{D441E6DF-0D96-4AF1-B91E-0931E4897ADF}" srcOrd="0" destOrd="0" presId="urn:microsoft.com/office/officeart/2005/8/layout/hierarchy1"/>
    <dgm:cxn modelId="{035F2DEA-3B1D-4F8B-8AB8-0F06112D76A0}" srcId="{54D45E56-A7FF-417F-AEC9-50D2849AEB51}" destId="{BB7A4A87-8F8B-483B-B482-A6D039191DC3}" srcOrd="0" destOrd="0" parTransId="{68AE572E-8CED-4884-8BC7-82164AFCCBF2}" sibTransId="{1A6B2F3B-5D47-47CF-9452-C32580CAE906}"/>
    <dgm:cxn modelId="{9D56FA67-C22C-46B7-B6B5-BF67D71E7EC5}" type="presOf" srcId="{A570EA5C-9A3D-44BA-8A60-99370A3477A2}" destId="{67CCEB32-E1A3-4E7B-9B5B-B3AC077BCF93}" srcOrd="0" destOrd="0" presId="urn:microsoft.com/office/officeart/2005/8/layout/hierarchy1"/>
    <dgm:cxn modelId="{71A6F67D-E83B-4E6F-89CC-18085C8BE07D}" type="presOf" srcId="{E4EA337E-4C71-4884-8224-665EC47CB92E}" destId="{0E8D2850-A0F4-467B-A5A8-71663016A79D}" srcOrd="0" destOrd="0" presId="urn:microsoft.com/office/officeart/2005/8/layout/hierarchy1"/>
    <dgm:cxn modelId="{E0339E1F-059C-4F97-A6AA-4DD6EC87CE55}" type="presOf" srcId="{BB7A4A87-8F8B-483B-B482-A6D039191DC3}" destId="{B19C80A4-8595-4E76-9CF5-8F0CE0392817}" srcOrd="0" destOrd="0" presId="urn:microsoft.com/office/officeart/2005/8/layout/hierarchy1"/>
    <dgm:cxn modelId="{8A807856-7B41-4E1C-9E33-ED7CEA7DF95B}" srcId="{E4EA337E-4C71-4884-8224-665EC47CB92E}" destId="{8742441B-73FD-40CD-88CB-FF5571BA9B2F}" srcOrd="0" destOrd="0" parTransId="{086D9B0D-0BC8-4A2D-9392-BA7121036027}" sibTransId="{61A819A5-44BA-49B8-8D6B-A6E1A679DBCD}"/>
    <dgm:cxn modelId="{24E65EDE-FBC5-4DBF-B926-D70A541A05B3}" srcId="{B2FAED1C-F1E1-4C4D-90B7-E3E4C99366B4}" destId="{E4EA337E-4C71-4884-8224-665EC47CB92E}" srcOrd="0" destOrd="0" parTransId="{6CFF9DA6-94B3-47CC-AD3F-D2FB71894E40}" sibTransId="{21DB2114-0175-4B6C-874D-362D9DFC520A}"/>
    <dgm:cxn modelId="{9A7E5EB5-C279-4517-948F-528878D93F96}" type="presOf" srcId="{135465DB-0830-4389-AF61-8767D5F3A428}" destId="{4EC6C88D-FD71-4DD3-8B77-8B76A9D283DA}" srcOrd="0" destOrd="0" presId="urn:microsoft.com/office/officeart/2005/8/layout/hierarchy1"/>
    <dgm:cxn modelId="{F77639D9-557E-4265-AD68-970D138EBF34}" srcId="{54D45E56-A7FF-417F-AEC9-50D2849AEB51}" destId="{135465DB-0830-4389-AF61-8767D5F3A428}" srcOrd="1" destOrd="0" parTransId="{CDAF4110-8627-498B-BB72-D39B8658659F}" sibTransId="{0C1C5B4E-6A22-47CF-A562-B24C3E1BEF9F}"/>
    <dgm:cxn modelId="{A7BED57E-E9B9-429F-86F6-7FE33EADB7BB}" type="presOf" srcId="{B2FAED1C-F1E1-4C4D-90B7-E3E4C99366B4}" destId="{1D7D5D89-97EC-46C4-BA0E-98CDB3932386}" srcOrd="0" destOrd="0" presId="urn:microsoft.com/office/officeart/2005/8/layout/hierarchy1"/>
    <dgm:cxn modelId="{F4DBED3E-537B-43B1-B9A9-5F927731535F}" srcId="{8742441B-73FD-40CD-88CB-FF5571BA9B2F}" destId="{F3493AC8-A672-4EC6-A773-7B1BC774C1FF}" srcOrd="0" destOrd="0" parTransId="{902E30A0-F542-4FDE-B861-E22EDA8434D8}" sibTransId="{2FBA9ACE-0D85-4AE2-8160-E8B72BA375EA}"/>
    <dgm:cxn modelId="{C94BEB25-C804-4F27-983F-F064DB3846E6}" type="presOf" srcId="{086D9B0D-0BC8-4A2D-9392-BA7121036027}" destId="{DB18106C-8E76-4A43-BC7B-9A71AE05385B}" srcOrd="0" destOrd="0" presId="urn:microsoft.com/office/officeart/2005/8/layout/hierarchy1"/>
    <dgm:cxn modelId="{0EA30102-3BA2-4B70-9CD3-F77837832697}" type="presOf" srcId="{2A08BFF9-53E8-4BB8-9D26-1616BEDF2875}" destId="{F994CB53-B01D-4BDC-93BD-AA17143FE208}" srcOrd="0" destOrd="0" presId="urn:microsoft.com/office/officeart/2005/8/layout/hierarchy1"/>
    <dgm:cxn modelId="{DFC5C9FA-4031-4EE5-9BEB-4445F60AF55D}" type="presOf" srcId="{7B05D45F-B477-4491-8888-8E632F7FDE21}" destId="{81E52718-A782-47BD-B1CF-BF30F5F44939}" srcOrd="0" destOrd="0" presId="urn:microsoft.com/office/officeart/2005/8/layout/hierarchy1"/>
    <dgm:cxn modelId="{304708F7-B12A-429E-B43D-EEA119399786}" type="presOf" srcId="{8742441B-73FD-40CD-88CB-FF5571BA9B2F}" destId="{F1236EA9-DAB4-455A-91B2-4ADD4487DE08}" srcOrd="0" destOrd="0" presId="urn:microsoft.com/office/officeart/2005/8/layout/hierarchy1"/>
    <dgm:cxn modelId="{565F9CFA-4800-44BC-BFDC-77CECA1BE8AD}" srcId="{8742441B-73FD-40CD-88CB-FF5571BA9B2F}" destId="{7B05D45F-B477-4491-8888-8E632F7FDE21}" srcOrd="1" destOrd="0" parTransId="{2A08BFF9-53E8-4BB8-9D26-1616BEDF2875}" sibTransId="{D0C99522-09AE-4A19-B498-69F4F352D31E}"/>
    <dgm:cxn modelId="{8D2A5B4F-5D10-4186-BD8A-5F975E75C1E9}" type="presParOf" srcId="{1D7D5D89-97EC-46C4-BA0E-98CDB3932386}" destId="{035DCCF6-8BB5-4688-8A0B-5F3AC3EEFAB2}" srcOrd="0" destOrd="0" presId="urn:microsoft.com/office/officeart/2005/8/layout/hierarchy1"/>
    <dgm:cxn modelId="{170F4001-FBD4-4395-A0CA-C7EEDFA11942}" type="presParOf" srcId="{035DCCF6-8BB5-4688-8A0B-5F3AC3EEFAB2}" destId="{FDE2FB3F-60D4-4C72-B1E3-4B87F42DC045}" srcOrd="0" destOrd="0" presId="urn:microsoft.com/office/officeart/2005/8/layout/hierarchy1"/>
    <dgm:cxn modelId="{450C90F0-81A7-4E03-BE7B-1D490BAF7405}" type="presParOf" srcId="{FDE2FB3F-60D4-4C72-B1E3-4B87F42DC045}" destId="{003D2CE9-617C-4761-A70B-9E1DD4F5EE72}" srcOrd="0" destOrd="0" presId="urn:microsoft.com/office/officeart/2005/8/layout/hierarchy1"/>
    <dgm:cxn modelId="{09167E2D-5CF8-45CF-8692-CF0E3839A17C}" type="presParOf" srcId="{FDE2FB3F-60D4-4C72-B1E3-4B87F42DC045}" destId="{0E8D2850-A0F4-467B-A5A8-71663016A79D}" srcOrd="1" destOrd="0" presId="urn:microsoft.com/office/officeart/2005/8/layout/hierarchy1"/>
    <dgm:cxn modelId="{1BB593AD-76DC-4016-B3BC-F20121258638}" type="presParOf" srcId="{035DCCF6-8BB5-4688-8A0B-5F3AC3EEFAB2}" destId="{C191DF54-394F-491D-87D7-E9F373153FC6}" srcOrd="1" destOrd="0" presId="urn:microsoft.com/office/officeart/2005/8/layout/hierarchy1"/>
    <dgm:cxn modelId="{E9E4AF5D-A226-4E11-AFBD-BCCD2A531627}" type="presParOf" srcId="{C191DF54-394F-491D-87D7-E9F373153FC6}" destId="{DB18106C-8E76-4A43-BC7B-9A71AE05385B}" srcOrd="0" destOrd="0" presId="urn:microsoft.com/office/officeart/2005/8/layout/hierarchy1"/>
    <dgm:cxn modelId="{A0D65F26-EEF3-4DDB-B94D-4346EB331736}" type="presParOf" srcId="{C191DF54-394F-491D-87D7-E9F373153FC6}" destId="{97DBFC4B-CD70-4B38-A240-687A5B094701}" srcOrd="1" destOrd="0" presId="urn:microsoft.com/office/officeart/2005/8/layout/hierarchy1"/>
    <dgm:cxn modelId="{DD529E65-C768-49CF-AE8E-24FA72AFAC64}" type="presParOf" srcId="{97DBFC4B-CD70-4B38-A240-687A5B094701}" destId="{8A9BAE9E-FAF8-4677-B3B9-66F7DAB39219}" srcOrd="0" destOrd="0" presId="urn:microsoft.com/office/officeart/2005/8/layout/hierarchy1"/>
    <dgm:cxn modelId="{87AB8D62-1A58-41B2-9698-097CAE04DA7A}" type="presParOf" srcId="{8A9BAE9E-FAF8-4677-B3B9-66F7DAB39219}" destId="{FE5CFB02-D87B-4136-A2CF-CDD74EDB8792}" srcOrd="0" destOrd="0" presId="urn:microsoft.com/office/officeart/2005/8/layout/hierarchy1"/>
    <dgm:cxn modelId="{1C9A771F-8CDC-41E2-9589-A981910E95A3}" type="presParOf" srcId="{8A9BAE9E-FAF8-4677-B3B9-66F7DAB39219}" destId="{F1236EA9-DAB4-455A-91B2-4ADD4487DE08}" srcOrd="1" destOrd="0" presId="urn:microsoft.com/office/officeart/2005/8/layout/hierarchy1"/>
    <dgm:cxn modelId="{F2B346AD-AAFB-47BC-A0CA-A0C65629C010}" type="presParOf" srcId="{97DBFC4B-CD70-4B38-A240-687A5B094701}" destId="{66D0DCBD-A53A-4839-9CE6-30017DC76334}" srcOrd="1" destOrd="0" presId="urn:microsoft.com/office/officeart/2005/8/layout/hierarchy1"/>
    <dgm:cxn modelId="{9908D063-1415-4ED9-A3C3-F95A1AD81C3B}" type="presParOf" srcId="{66D0DCBD-A53A-4839-9CE6-30017DC76334}" destId="{E18ACBA1-49FF-41A6-AB5B-6F10AFF62E59}" srcOrd="0" destOrd="0" presId="urn:microsoft.com/office/officeart/2005/8/layout/hierarchy1"/>
    <dgm:cxn modelId="{A2169D5A-4F70-41E7-BAD9-C28438C984E0}" type="presParOf" srcId="{66D0DCBD-A53A-4839-9CE6-30017DC76334}" destId="{9781716B-31BB-4A77-9D94-2F23594EC112}" srcOrd="1" destOrd="0" presId="urn:microsoft.com/office/officeart/2005/8/layout/hierarchy1"/>
    <dgm:cxn modelId="{B793BD6A-9292-42DD-8D94-2D05DBC39350}" type="presParOf" srcId="{9781716B-31BB-4A77-9D94-2F23594EC112}" destId="{FD2B6680-3A99-4335-8371-BE3786258461}" srcOrd="0" destOrd="0" presId="urn:microsoft.com/office/officeart/2005/8/layout/hierarchy1"/>
    <dgm:cxn modelId="{4C0651C9-DB32-4776-BFDC-E547880E5202}" type="presParOf" srcId="{FD2B6680-3A99-4335-8371-BE3786258461}" destId="{F19F890E-E623-4015-9A98-5A7D14B6F6F9}" srcOrd="0" destOrd="0" presId="urn:microsoft.com/office/officeart/2005/8/layout/hierarchy1"/>
    <dgm:cxn modelId="{29FF45B6-E396-4FB6-8DA4-0BD9CD52E53E}" type="presParOf" srcId="{FD2B6680-3A99-4335-8371-BE3786258461}" destId="{47D57730-0D6D-445D-AC8B-5E8210DB2A99}" srcOrd="1" destOrd="0" presId="urn:microsoft.com/office/officeart/2005/8/layout/hierarchy1"/>
    <dgm:cxn modelId="{B1C5A4AA-BE9E-4095-9028-2E75E7FE9692}" type="presParOf" srcId="{9781716B-31BB-4A77-9D94-2F23594EC112}" destId="{B2DD3E42-A89B-4691-88F5-F3A8015D3F6F}" srcOrd="1" destOrd="0" presId="urn:microsoft.com/office/officeart/2005/8/layout/hierarchy1"/>
    <dgm:cxn modelId="{6F8EDC13-3C1C-4EC7-A73B-936FA61065A4}" type="presParOf" srcId="{66D0DCBD-A53A-4839-9CE6-30017DC76334}" destId="{F994CB53-B01D-4BDC-93BD-AA17143FE208}" srcOrd="2" destOrd="0" presId="urn:microsoft.com/office/officeart/2005/8/layout/hierarchy1"/>
    <dgm:cxn modelId="{D69997F5-19C8-4408-8F80-FF4022300261}" type="presParOf" srcId="{66D0DCBD-A53A-4839-9CE6-30017DC76334}" destId="{217D0BFD-ED25-4807-93A5-C82CED61CFFA}" srcOrd="3" destOrd="0" presId="urn:microsoft.com/office/officeart/2005/8/layout/hierarchy1"/>
    <dgm:cxn modelId="{AC81F4AA-A1B5-4302-91AC-A672885F0DDE}" type="presParOf" srcId="{217D0BFD-ED25-4807-93A5-C82CED61CFFA}" destId="{2E2B3511-70F6-49E9-B08E-007BBCCBC63F}" srcOrd="0" destOrd="0" presId="urn:microsoft.com/office/officeart/2005/8/layout/hierarchy1"/>
    <dgm:cxn modelId="{EA804ED3-9A6E-4606-AA64-3D267FAECB20}" type="presParOf" srcId="{2E2B3511-70F6-49E9-B08E-007BBCCBC63F}" destId="{55E43C16-E9F7-4A90-8D57-EECC3321BE96}" srcOrd="0" destOrd="0" presId="urn:microsoft.com/office/officeart/2005/8/layout/hierarchy1"/>
    <dgm:cxn modelId="{8F7CEDB2-202E-45D6-AEDE-33988248D3E0}" type="presParOf" srcId="{2E2B3511-70F6-49E9-B08E-007BBCCBC63F}" destId="{81E52718-A782-47BD-B1CF-BF30F5F44939}" srcOrd="1" destOrd="0" presId="urn:microsoft.com/office/officeart/2005/8/layout/hierarchy1"/>
    <dgm:cxn modelId="{11977296-25C1-40B6-A791-373BB5054F9D}" type="presParOf" srcId="{217D0BFD-ED25-4807-93A5-C82CED61CFFA}" destId="{DF6F59B5-A73A-4B6B-849A-981BB1942A00}" srcOrd="1" destOrd="0" presId="urn:microsoft.com/office/officeart/2005/8/layout/hierarchy1"/>
    <dgm:cxn modelId="{C14A0793-A88A-4D17-8AF5-797B15EE3BFA}" type="presParOf" srcId="{C191DF54-394F-491D-87D7-E9F373153FC6}" destId="{67CCEB32-E1A3-4E7B-9B5B-B3AC077BCF93}" srcOrd="2" destOrd="0" presId="urn:microsoft.com/office/officeart/2005/8/layout/hierarchy1"/>
    <dgm:cxn modelId="{6B223D1D-8359-4DAE-B69B-5A4F5CC95E32}" type="presParOf" srcId="{C191DF54-394F-491D-87D7-E9F373153FC6}" destId="{326AC21E-B91F-4620-BF2B-EFA0455654E2}" srcOrd="3" destOrd="0" presId="urn:microsoft.com/office/officeart/2005/8/layout/hierarchy1"/>
    <dgm:cxn modelId="{A1720E52-5A1E-4DCB-9689-2D25ABCF9716}" type="presParOf" srcId="{326AC21E-B91F-4620-BF2B-EFA0455654E2}" destId="{30A4C7DA-28CC-4835-9887-09083BDBE0A8}" srcOrd="0" destOrd="0" presId="urn:microsoft.com/office/officeart/2005/8/layout/hierarchy1"/>
    <dgm:cxn modelId="{B8559EF2-C04C-48D0-B250-9FD2264F772D}" type="presParOf" srcId="{30A4C7DA-28CC-4835-9887-09083BDBE0A8}" destId="{55F42B6E-F1AC-4195-B4A7-5774E8749920}" srcOrd="0" destOrd="0" presId="urn:microsoft.com/office/officeart/2005/8/layout/hierarchy1"/>
    <dgm:cxn modelId="{153923E1-BD66-42C4-ACA5-94AA75081D7D}" type="presParOf" srcId="{30A4C7DA-28CC-4835-9887-09083BDBE0A8}" destId="{D441E6DF-0D96-4AF1-B91E-0931E4897ADF}" srcOrd="1" destOrd="0" presId="urn:microsoft.com/office/officeart/2005/8/layout/hierarchy1"/>
    <dgm:cxn modelId="{27751385-CEF8-4581-B840-E39F098D300C}" type="presParOf" srcId="{326AC21E-B91F-4620-BF2B-EFA0455654E2}" destId="{B7BAD99A-4143-442B-AD01-6E74599A1B74}" srcOrd="1" destOrd="0" presId="urn:microsoft.com/office/officeart/2005/8/layout/hierarchy1"/>
    <dgm:cxn modelId="{58ADDD14-565B-4357-9E30-6784F0635457}" type="presParOf" srcId="{B7BAD99A-4143-442B-AD01-6E74599A1B74}" destId="{79E4F946-2735-474C-A052-C6A00740286D}" srcOrd="0" destOrd="0" presId="urn:microsoft.com/office/officeart/2005/8/layout/hierarchy1"/>
    <dgm:cxn modelId="{CB334753-042A-4E26-8E67-B062DAA5942C}" type="presParOf" srcId="{B7BAD99A-4143-442B-AD01-6E74599A1B74}" destId="{DE695516-D28D-49CA-9922-3DE4AF266812}" srcOrd="1" destOrd="0" presId="urn:microsoft.com/office/officeart/2005/8/layout/hierarchy1"/>
    <dgm:cxn modelId="{606D6B87-A78E-4FE8-9628-9177EB32F0BA}" type="presParOf" srcId="{DE695516-D28D-49CA-9922-3DE4AF266812}" destId="{3A26FD0C-7E47-4B1F-A402-472B0F959B58}" srcOrd="0" destOrd="0" presId="urn:microsoft.com/office/officeart/2005/8/layout/hierarchy1"/>
    <dgm:cxn modelId="{F3610006-B744-4925-AD5B-2DBC06C886D4}" type="presParOf" srcId="{3A26FD0C-7E47-4B1F-A402-472B0F959B58}" destId="{B68F4AB9-136D-4B16-858B-A696616201EA}" srcOrd="0" destOrd="0" presId="urn:microsoft.com/office/officeart/2005/8/layout/hierarchy1"/>
    <dgm:cxn modelId="{2DCFFB85-35A3-478D-A8B2-02F015DD4484}" type="presParOf" srcId="{3A26FD0C-7E47-4B1F-A402-472B0F959B58}" destId="{B19C80A4-8595-4E76-9CF5-8F0CE0392817}" srcOrd="1" destOrd="0" presId="urn:microsoft.com/office/officeart/2005/8/layout/hierarchy1"/>
    <dgm:cxn modelId="{B4464909-CC1A-4400-BCED-24774CE082CC}" type="presParOf" srcId="{DE695516-D28D-49CA-9922-3DE4AF266812}" destId="{9D855DE8-1EEB-4864-8A7D-62A9F679ADD6}" srcOrd="1" destOrd="0" presId="urn:microsoft.com/office/officeart/2005/8/layout/hierarchy1"/>
    <dgm:cxn modelId="{A1498689-2373-4848-A4A3-70A3DB5A0D9D}" type="presParOf" srcId="{B7BAD99A-4143-442B-AD01-6E74599A1B74}" destId="{F270A268-2944-478B-B26D-FA08A89818C6}" srcOrd="2" destOrd="0" presId="urn:microsoft.com/office/officeart/2005/8/layout/hierarchy1"/>
    <dgm:cxn modelId="{24499F5B-1E21-4B59-A215-27441C07FA3F}" type="presParOf" srcId="{B7BAD99A-4143-442B-AD01-6E74599A1B74}" destId="{8B7D555E-1C54-498F-90D2-7F74175C624F}" srcOrd="3" destOrd="0" presId="urn:microsoft.com/office/officeart/2005/8/layout/hierarchy1"/>
    <dgm:cxn modelId="{3803A2F7-CCC5-441D-9CBE-8F94EFCEAC11}" type="presParOf" srcId="{8B7D555E-1C54-498F-90D2-7F74175C624F}" destId="{45D01BF5-4E0B-4420-B31D-8FC9CF3D12A3}" srcOrd="0" destOrd="0" presId="urn:microsoft.com/office/officeart/2005/8/layout/hierarchy1"/>
    <dgm:cxn modelId="{D68D3553-9599-4481-9B01-2F9AB2E252AE}" type="presParOf" srcId="{45D01BF5-4E0B-4420-B31D-8FC9CF3D12A3}" destId="{F55637BC-780C-42A3-9820-BC2676105793}" srcOrd="0" destOrd="0" presId="urn:microsoft.com/office/officeart/2005/8/layout/hierarchy1"/>
    <dgm:cxn modelId="{9E9342C5-F181-4189-8718-E8CC425B6387}" type="presParOf" srcId="{45D01BF5-4E0B-4420-B31D-8FC9CF3D12A3}" destId="{4EC6C88D-FD71-4DD3-8B77-8B76A9D283DA}" srcOrd="1" destOrd="0" presId="urn:microsoft.com/office/officeart/2005/8/layout/hierarchy1"/>
    <dgm:cxn modelId="{5CA72C99-E2A4-4323-ABEF-6D39EF2F6BC2}" type="presParOf" srcId="{8B7D555E-1C54-498F-90D2-7F74175C624F}" destId="{9F4143AB-1324-4338-A9EE-D0D4E298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6000816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5012903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88634-7C71-488D-AA58-C107DA95DF2F}">
      <dsp:nvSpPr>
        <dsp:cNvPr id="0" name=""/>
        <dsp:cNvSpPr/>
      </dsp:nvSpPr>
      <dsp:spPr>
        <a:xfrm>
          <a:off x="4024989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1975827" y="320398"/>
              </a:lnTo>
              <a:lnTo>
                <a:pt x="1975827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E43C0-8C82-4711-AD4A-11AEEC9220C0}">
      <dsp:nvSpPr>
        <dsp:cNvPr id="0" name=""/>
        <dsp:cNvSpPr/>
      </dsp:nvSpPr>
      <dsp:spPr>
        <a:xfrm>
          <a:off x="204916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62F1B-94E4-483F-B6A8-C16759CC10E2}">
      <dsp:nvSpPr>
        <dsp:cNvPr id="0" name=""/>
        <dsp:cNvSpPr/>
      </dsp:nvSpPr>
      <dsp:spPr>
        <a:xfrm>
          <a:off x="1061248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049162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1975827" y="0"/>
              </a:moveTo>
              <a:lnTo>
                <a:pt x="1975827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3216696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3396317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1</a:t>
          </a:r>
          <a:endParaRPr lang="en-US" sz="3200" kern="1200" dirty="0"/>
        </a:p>
      </dsp:txBody>
      <dsp:txXfrm>
        <a:off x="3426383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240869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420490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2</a:t>
          </a:r>
          <a:endParaRPr lang="en-US" sz="3200" kern="1200" dirty="0"/>
        </a:p>
      </dsp:txBody>
      <dsp:txXfrm>
        <a:off x="1450556" y="1698413"/>
        <a:ext cx="1556453" cy="966400"/>
      </dsp:txXfrm>
    </dsp:sp>
    <dsp:sp modelId="{1BA5A603-FF64-4EE5-B0E6-FC22F5B33F10}">
      <dsp:nvSpPr>
        <dsp:cNvPr id="0" name=""/>
        <dsp:cNvSpPr/>
      </dsp:nvSpPr>
      <dsp:spPr>
        <a:xfrm>
          <a:off x="252955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2CCD-134B-4D70-89A6-DE6539E54F25}">
      <dsp:nvSpPr>
        <dsp:cNvPr id="0" name=""/>
        <dsp:cNvSpPr/>
      </dsp:nvSpPr>
      <dsp:spPr>
        <a:xfrm>
          <a:off x="432576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462642" y="3195102"/>
        <a:ext cx="1556453" cy="966400"/>
      </dsp:txXfrm>
    </dsp:sp>
    <dsp:sp modelId="{49D29F5A-5411-4490-8993-B0D588208790}">
      <dsp:nvSpPr>
        <dsp:cNvPr id="0" name=""/>
        <dsp:cNvSpPr/>
      </dsp:nvSpPr>
      <dsp:spPr>
        <a:xfrm>
          <a:off x="2228783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13D76-3B60-4148-958A-CE9FCEE24752}">
      <dsp:nvSpPr>
        <dsp:cNvPr id="0" name=""/>
        <dsp:cNvSpPr/>
      </dsp:nvSpPr>
      <dsp:spPr>
        <a:xfrm>
          <a:off x="2408403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2438469" y="3195102"/>
        <a:ext cx="1556453" cy="966400"/>
      </dsp:txXfrm>
    </dsp:sp>
    <dsp:sp modelId="{EA2E44D7-C8EA-4C89-B7D3-D6750BCD23BE}">
      <dsp:nvSpPr>
        <dsp:cNvPr id="0" name=""/>
        <dsp:cNvSpPr/>
      </dsp:nvSpPr>
      <dsp:spPr>
        <a:xfrm>
          <a:off x="519252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D392A-E307-4B71-9AF9-4F25EDAA3341}">
      <dsp:nvSpPr>
        <dsp:cNvPr id="0" name=""/>
        <dsp:cNvSpPr/>
      </dsp:nvSpPr>
      <dsp:spPr>
        <a:xfrm>
          <a:off x="537214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2</a:t>
          </a:r>
          <a:endParaRPr lang="en-US" sz="3200" kern="1200" dirty="0"/>
        </a:p>
      </dsp:txBody>
      <dsp:txXfrm>
        <a:off x="540221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4204610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438423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441429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6180437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6360058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6390124" y="3195102"/>
        <a:ext cx="1556453" cy="96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6000816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5012903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88634-7C71-488D-AA58-C107DA95DF2F}">
      <dsp:nvSpPr>
        <dsp:cNvPr id="0" name=""/>
        <dsp:cNvSpPr/>
      </dsp:nvSpPr>
      <dsp:spPr>
        <a:xfrm>
          <a:off x="4024989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1975827" y="320398"/>
              </a:lnTo>
              <a:lnTo>
                <a:pt x="1975827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E43C0-8C82-4711-AD4A-11AEEC9220C0}">
      <dsp:nvSpPr>
        <dsp:cNvPr id="0" name=""/>
        <dsp:cNvSpPr/>
      </dsp:nvSpPr>
      <dsp:spPr>
        <a:xfrm>
          <a:off x="204916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62F1B-94E4-483F-B6A8-C16759CC10E2}">
      <dsp:nvSpPr>
        <dsp:cNvPr id="0" name=""/>
        <dsp:cNvSpPr/>
      </dsp:nvSpPr>
      <dsp:spPr>
        <a:xfrm>
          <a:off x="1061248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049162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1975827" y="0"/>
              </a:moveTo>
              <a:lnTo>
                <a:pt x="1975827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3216696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3396317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1</a:t>
          </a:r>
          <a:endParaRPr lang="en-US" sz="3200" kern="1200" dirty="0"/>
        </a:p>
      </dsp:txBody>
      <dsp:txXfrm>
        <a:off x="3426383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240869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420490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2</a:t>
          </a:r>
          <a:endParaRPr lang="en-US" sz="3200" kern="1200" dirty="0"/>
        </a:p>
      </dsp:txBody>
      <dsp:txXfrm>
        <a:off x="1450556" y="1698413"/>
        <a:ext cx="1556453" cy="966400"/>
      </dsp:txXfrm>
    </dsp:sp>
    <dsp:sp modelId="{1BA5A603-FF64-4EE5-B0E6-FC22F5B33F10}">
      <dsp:nvSpPr>
        <dsp:cNvPr id="0" name=""/>
        <dsp:cNvSpPr/>
      </dsp:nvSpPr>
      <dsp:spPr>
        <a:xfrm>
          <a:off x="252955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2CCD-134B-4D70-89A6-DE6539E54F25}">
      <dsp:nvSpPr>
        <dsp:cNvPr id="0" name=""/>
        <dsp:cNvSpPr/>
      </dsp:nvSpPr>
      <dsp:spPr>
        <a:xfrm>
          <a:off x="432576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462642" y="3195102"/>
        <a:ext cx="1556453" cy="966400"/>
      </dsp:txXfrm>
    </dsp:sp>
    <dsp:sp modelId="{49D29F5A-5411-4490-8993-B0D588208790}">
      <dsp:nvSpPr>
        <dsp:cNvPr id="0" name=""/>
        <dsp:cNvSpPr/>
      </dsp:nvSpPr>
      <dsp:spPr>
        <a:xfrm>
          <a:off x="2228783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13D76-3B60-4148-958A-CE9FCEE24752}">
      <dsp:nvSpPr>
        <dsp:cNvPr id="0" name=""/>
        <dsp:cNvSpPr/>
      </dsp:nvSpPr>
      <dsp:spPr>
        <a:xfrm>
          <a:off x="2408403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2438469" y="3195102"/>
        <a:ext cx="1556453" cy="966400"/>
      </dsp:txXfrm>
    </dsp:sp>
    <dsp:sp modelId="{EA2E44D7-C8EA-4C89-B7D3-D6750BCD23BE}">
      <dsp:nvSpPr>
        <dsp:cNvPr id="0" name=""/>
        <dsp:cNvSpPr/>
      </dsp:nvSpPr>
      <dsp:spPr>
        <a:xfrm>
          <a:off x="519252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D392A-E307-4B71-9AF9-4F25EDAA3341}">
      <dsp:nvSpPr>
        <dsp:cNvPr id="0" name=""/>
        <dsp:cNvSpPr/>
      </dsp:nvSpPr>
      <dsp:spPr>
        <a:xfrm>
          <a:off x="537214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Player 2</a:t>
          </a:r>
          <a:endParaRPr lang="en-US" sz="3200" kern="1200" dirty="0"/>
        </a:p>
      </dsp:txBody>
      <dsp:txXfrm>
        <a:off x="540221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4204610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438423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441429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6180437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6360058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1</a:t>
          </a:r>
          <a:r>
            <a:rPr lang="en-US" sz="3200" kern="1200" dirty="0" smtClean="0"/>
            <a:t>,</a:t>
          </a:r>
          <a:r>
            <a:rPr lang="el-GR" sz="3200" kern="1200" dirty="0" smtClean="0"/>
            <a:t>π</a:t>
          </a:r>
          <a:r>
            <a:rPr lang="en-US" sz="3200" kern="1200" baseline="-25000" dirty="0" smtClean="0"/>
            <a:t>2</a:t>
          </a:r>
          <a:r>
            <a:rPr lang="en-US" sz="3200" kern="1200" baseline="0" dirty="0" smtClean="0"/>
            <a:t>)</a:t>
          </a:r>
          <a:endParaRPr lang="en-US" sz="3200" kern="1200" dirty="0"/>
        </a:p>
      </dsp:txBody>
      <dsp:txXfrm>
        <a:off x="6390124" y="3195102"/>
        <a:ext cx="1556453" cy="96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4518946" y="2524240"/>
          <a:ext cx="1023187" cy="47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17"/>
              </a:lnTo>
              <a:lnTo>
                <a:pt x="1023187" y="321417"/>
              </a:lnTo>
              <a:lnTo>
                <a:pt x="1023187" y="471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353103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EB32-E1A3-4E7B-9B5B-B3AC077BCF93}">
      <dsp:nvSpPr>
        <dsp:cNvPr id="0" name=""/>
        <dsp:cNvSpPr/>
      </dsp:nvSpPr>
      <dsp:spPr>
        <a:xfrm>
          <a:off x="3531032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543119" y="1027551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2722739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2902360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</a:t>
          </a:r>
          <a:endParaRPr lang="en-US" sz="4400" kern="1200" dirty="0"/>
        </a:p>
      </dsp:txBody>
      <dsp:txXfrm>
        <a:off x="2932426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734826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914446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0, 300 </a:t>
          </a:r>
          <a:endParaRPr lang="en-US" sz="2500" kern="1200" dirty="0"/>
        </a:p>
      </dsp:txBody>
      <dsp:txXfrm>
        <a:off x="1944512" y="1698413"/>
        <a:ext cx="1556453" cy="966400"/>
      </dsp:txXfrm>
    </dsp:sp>
    <dsp:sp modelId="{55F42B6E-F1AC-4195-B4A7-5774E8749920}">
      <dsp:nvSpPr>
        <dsp:cNvPr id="0" name=""/>
        <dsp:cNvSpPr/>
      </dsp:nvSpPr>
      <dsp:spPr>
        <a:xfrm>
          <a:off x="371065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E6DF-0D96-4AF1-B91E-0931E4897ADF}">
      <dsp:nvSpPr>
        <dsp:cNvPr id="0" name=""/>
        <dsp:cNvSpPr/>
      </dsp:nvSpPr>
      <dsp:spPr>
        <a:xfrm>
          <a:off x="389027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</a:t>
          </a:r>
          <a:endParaRPr lang="en-US" sz="4400" kern="1200" dirty="0"/>
        </a:p>
      </dsp:txBody>
      <dsp:txXfrm>
        <a:off x="392034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2722739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290236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100,100</a:t>
          </a:r>
          <a:endParaRPr lang="en-US" sz="2500" kern="1200" dirty="0"/>
        </a:p>
      </dsp:txBody>
      <dsp:txXfrm>
        <a:off x="293242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4733841" y="2995416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4913461" y="3166055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-100,-100</a:t>
          </a:r>
          <a:endParaRPr lang="en-US" sz="2500" kern="1200" dirty="0"/>
        </a:p>
      </dsp:txBody>
      <dsp:txXfrm>
        <a:off x="4943527" y="3196121"/>
        <a:ext cx="1556453" cy="96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0A268-2944-478B-B26D-FA08A89818C6}">
      <dsp:nvSpPr>
        <dsp:cNvPr id="0" name=""/>
        <dsp:cNvSpPr/>
      </dsp:nvSpPr>
      <dsp:spPr>
        <a:xfrm>
          <a:off x="6000816" y="2524240"/>
          <a:ext cx="1023187" cy="47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417"/>
              </a:lnTo>
              <a:lnTo>
                <a:pt x="1023187" y="321417"/>
              </a:lnTo>
              <a:lnTo>
                <a:pt x="1023187" y="471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F946-2735-474C-A052-C6A00740286D}">
      <dsp:nvSpPr>
        <dsp:cNvPr id="0" name=""/>
        <dsp:cNvSpPr/>
      </dsp:nvSpPr>
      <dsp:spPr>
        <a:xfrm>
          <a:off x="5012903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EB32-E1A3-4E7B-9B5B-B3AC077BCF93}">
      <dsp:nvSpPr>
        <dsp:cNvPr id="0" name=""/>
        <dsp:cNvSpPr/>
      </dsp:nvSpPr>
      <dsp:spPr>
        <a:xfrm>
          <a:off x="4024989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1975827" y="320398"/>
              </a:lnTo>
              <a:lnTo>
                <a:pt x="1975827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4CB53-B01D-4BDC-93BD-AA17143FE208}">
      <dsp:nvSpPr>
        <dsp:cNvPr id="0" name=""/>
        <dsp:cNvSpPr/>
      </dsp:nvSpPr>
      <dsp:spPr>
        <a:xfrm>
          <a:off x="2049162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98"/>
              </a:lnTo>
              <a:lnTo>
                <a:pt x="987913" y="320398"/>
              </a:lnTo>
              <a:lnTo>
                <a:pt x="987913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ACBA1-49FF-41A6-AB5B-6F10AFF62E59}">
      <dsp:nvSpPr>
        <dsp:cNvPr id="0" name=""/>
        <dsp:cNvSpPr/>
      </dsp:nvSpPr>
      <dsp:spPr>
        <a:xfrm>
          <a:off x="1061248" y="2524240"/>
          <a:ext cx="987913" cy="470157"/>
        </a:xfrm>
        <a:custGeom>
          <a:avLst/>
          <a:gdLst/>
          <a:ahLst/>
          <a:cxnLst/>
          <a:rect l="0" t="0" r="0" b="0"/>
          <a:pathLst>
            <a:path>
              <a:moveTo>
                <a:pt x="987913" y="0"/>
              </a:moveTo>
              <a:lnTo>
                <a:pt x="987913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106C-8E76-4A43-BC7B-9A71AE05385B}">
      <dsp:nvSpPr>
        <dsp:cNvPr id="0" name=""/>
        <dsp:cNvSpPr/>
      </dsp:nvSpPr>
      <dsp:spPr>
        <a:xfrm>
          <a:off x="2049162" y="1027551"/>
          <a:ext cx="1975827" cy="470157"/>
        </a:xfrm>
        <a:custGeom>
          <a:avLst/>
          <a:gdLst/>
          <a:ahLst/>
          <a:cxnLst/>
          <a:rect l="0" t="0" r="0" b="0"/>
          <a:pathLst>
            <a:path>
              <a:moveTo>
                <a:pt x="1975827" y="0"/>
              </a:moveTo>
              <a:lnTo>
                <a:pt x="1975827" y="320398"/>
              </a:lnTo>
              <a:lnTo>
                <a:pt x="0" y="320398"/>
              </a:lnTo>
              <a:lnTo>
                <a:pt x="0" y="4701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D2CE9-617C-4761-A70B-9E1DD4F5EE72}">
      <dsp:nvSpPr>
        <dsp:cNvPr id="0" name=""/>
        <dsp:cNvSpPr/>
      </dsp:nvSpPr>
      <dsp:spPr>
        <a:xfrm>
          <a:off x="3216696" y="101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D2850-A0F4-467B-A5A8-71663016A79D}">
      <dsp:nvSpPr>
        <dsp:cNvPr id="0" name=""/>
        <dsp:cNvSpPr/>
      </dsp:nvSpPr>
      <dsp:spPr>
        <a:xfrm>
          <a:off x="3396317" y="171658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C</a:t>
          </a:r>
          <a:endParaRPr lang="en-US" sz="4400" b="0" kern="1200" dirty="0"/>
        </a:p>
      </dsp:txBody>
      <dsp:txXfrm>
        <a:off x="3426383" y="201724"/>
        <a:ext cx="1556453" cy="966400"/>
      </dsp:txXfrm>
    </dsp:sp>
    <dsp:sp modelId="{FE5CFB02-D87B-4136-A2CF-CDD74EDB8792}">
      <dsp:nvSpPr>
        <dsp:cNvPr id="0" name=""/>
        <dsp:cNvSpPr/>
      </dsp:nvSpPr>
      <dsp:spPr>
        <a:xfrm>
          <a:off x="1240869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6EA9-DAB4-455A-91B2-4ADD4487DE08}">
      <dsp:nvSpPr>
        <dsp:cNvPr id="0" name=""/>
        <dsp:cNvSpPr/>
      </dsp:nvSpPr>
      <dsp:spPr>
        <a:xfrm>
          <a:off x="1420490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</a:t>
          </a:r>
        </a:p>
      </dsp:txBody>
      <dsp:txXfrm>
        <a:off x="1450556" y="1698413"/>
        <a:ext cx="1556453" cy="966400"/>
      </dsp:txXfrm>
    </dsp:sp>
    <dsp:sp modelId="{F19F890E-E623-4015-9A98-5A7D14B6F6F9}">
      <dsp:nvSpPr>
        <dsp:cNvPr id="0" name=""/>
        <dsp:cNvSpPr/>
      </dsp:nvSpPr>
      <dsp:spPr>
        <a:xfrm>
          <a:off x="252955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7730-0D6D-445D-AC8B-5E8210DB2A99}">
      <dsp:nvSpPr>
        <dsp:cNvPr id="0" name=""/>
        <dsp:cNvSpPr/>
      </dsp:nvSpPr>
      <dsp:spPr>
        <a:xfrm>
          <a:off x="432576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0</a:t>
          </a:r>
          <a:r>
            <a:rPr lang="en-US" sz="2400" kern="1200" dirty="0" smtClean="0"/>
            <a:t>, 300</a:t>
          </a:r>
        </a:p>
      </dsp:txBody>
      <dsp:txXfrm>
        <a:off x="462642" y="3195102"/>
        <a:ext cx="1556453" cy="966400"/>
      </dsp:txXfrm>
    </dsp:sp>
    <dsp:sp modelId="{55E43C16-E9F7-4A90-8D57-EECC3321BE96}">
      <dsp:nvSpPr>
        <dsp:cNvPr id="0" name=""/>
        <dsp:cNvSpPr/>
      </dsp:nvSpPr>
      <dsp:spPr>
        <a:xfrm>
          <a:off x="2228783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2718-A782-47BD-B1CF-BF30F5F44939}">
      <dsp:nvSpPr>
        <dsp:cNvPr id="0" name=""/>
        <dsp:cNvSpPr/>
      </dsp:nvSpPr>
      <dsp:spPr>
        <a:xfrm>
          <a:off x="2408403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100</a:t>
          </a:r>
          <a:r>
            <a:rPr lang="en-US" sz="2400" kern="1200" dirty="0" smtClean="0"/>
            <a:t>, 100</a:t>
          </a:r>
        </a:p>
      </dsp:txBody>
      <dsp:txXfrm>
        <a:off x="2438469" y="3195102"/>
        <a:ext cx="1556453" cy="966400"/>
      </dsp:txXfrm>
    </dsp:sp>
    <dsp:sp modelId="{55F42B6E-F1AC-4195-B4A7-5774E8749920}">
      <dsp:nvSpPr>
        <dsp:cNvPr id="0" name=""/>
        <dsp:cNvSpPr/>
      </dsp:nvSpPr>
      <dsp:spPr>
        <a:xfrm>
          <a:off x="5192523" y="1497708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E6DF-0D96-4AF1-B91E-0931E4897ADF}">
      <dsp:nvSpPr>
        <dsp:cNvPr id="0" name=""/>
        <dsp:cNvSpPr/>
      </dsp:nvSpPr>
      <dsp:spPr>
        <a:xfrm>
          <a:off x="5372144" y="1668347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</a:t>
          </a:r>
          <a:endParaRPr lang="en-US" sz="4400" kern="1200" dirty="0"/>
        </a:p>
      </dsp:txBody>
      <dsp:txXfrm>
        <a:off x="5402210" y="1698413"/>
        <a:ext cx="1556453" cy="966400"/>
      </dsp:txXfrm>
    </dsp:sp>
    <dsp:sp modelId="{B68F4AB9-136D-4B16-858B-A696616201EA}">
      <dsp:nvSpPr>
        <dsp:cNvPr id="0" name=""/>
        <dsp:cNvSpPr/>
      </dsp:nvSpPr>
      <dsp:spPr>
        <a:xfrm>
          <a:off x="4204610" y="2994397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80A4-8595-4E76-9CF5-8F0CE0392817}">
      <dsp:nvSpPr>
        <dsp:cNvPr id="0" name=""/>
        <dsp:cNvSpPr/>
      </dsp:nvSpPr>
      <dsp:spPr>
        <a:xfrm>
          <a:off x="4384230" y="3165036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0, 300</a:t>
          </a:r>
          <a:endParaRPr lang="en-US" sz="2400" kern="1200" dirty="0"/>
        </a:p>
      </dsp:txBody>
      <dsp:txXfrm>
        <a:off x="4414296" y="3195102"/>
        <a:ext cx="1556453" cy="966400"/>
      </dsp:txXfrm>
    </dsp:sp>
    <dsp:sp modelId="{F55637BC-780C-42A3-9820-BC2676105793}">
      <dsp:nvSpPr>
        <dsp:cNvPr id="0" name=""/>
        <dsp:cNvSpPr/>
      </dsp:nvSpPr>
      <dsp:spPr>
        <a:xfrm>
          <a:off x="6215711" y="2995416"/>
          <a:ext cx="1616585" cy="102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6C88D-FD71-4DD3-8B77-8B76A9D283DA}">
      <dsp:nvSpPr>
        <dsp:cNvPr id="0" name=""/>
        <dsp:cNvSpPr/>
      </dsp:nvSpPr>
      <dsp:spPr>
        <a:xfrm>
          <a:off x="6395332" y="3166055"/>
          <a:ext cx="1616585" cy="102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-100,-100</a:t>
          </a:r>
          <a:endParaRPr lang="en-US" sz="2400" kern="1200" dirty="0"/>
        </a:p>
      </dsp:txBody>
      <dsp:txXfrm>
        <a:off x="6425398" y="3196121"/>
        <a:ext cx="1556453" cy="96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26FC8CC2-9FFB-4D10-97ED-D69A22ABEB80}" type="slidenum">
              <a:rPr lang="en-US"/>
              <a:pPr/>
              <a:t>101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52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203" y="8830738"/>
            <a:ext cx="3038000" cy="463556"/>
          </a:xfrm>
          <a:prstGeom prst="rect">
            <a:avLst/>
          </a:prstGeom>
          <a:noFill/>
        </p:spPr>
        <p:txBody>
          <a:bodyPr/>
          <a:lstStyle/>
          <a:p>
            <a:fld id="{26FC8CC2-9FFB-4D10-97ED-D69A22ABEB80}" type="slidenum">
              <a:rPr lang="en-US"/>
              <a:pPr/>
              <a:t>104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9536" y="6262879"/>
            <a:ext cx="92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fld id="{921D6182-6781-42A8-8995-543F87009AB2}" type="slidenum">
              <a:rPr lang="en-US" smtClean="0"/>
              <a:pPr algn="ctr"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2y40U2LvK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emLiSI5ox8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THE TUNA 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GAME THEORY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WEEK 5</a:t>
            </a:r>
          </a:p>
          <a:p>
            <a:pPr eaLnBrk="1" hangingPunct="1"/>
            <a:endParaRPr lang="en-US" sz="2000" b="1" dirty="0"/>
          </a:p>
          <a:p>
            <a:pPr eaLnBrk="1" hangingPunct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20588" y="-6974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 smtClean="0"/>
              <a:t>Copyright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1061"/>
            <a:ext cx="8229600" cy="4472418"/>
          </a:xfrm>
        </p:spPr>
        <p:txBody>
          <a:bodyPr/>
          <a:lstStyle/>
          <a:p>
            <a:pPr lvl="1"/>
            <a:r>
              <a:rPr lang="en-US" dirty="0" smtClean="0"/>
              <a:t>Any questions?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 allow rival firms to meet for ~3 minutes after round 7.</a:t>
            </a:r>
          </a:p>
          <a:p>
            <a:pPr lvl="1"/>
            <a:r>
              <a:rPr lang="en-US" i="1" dirty="0" smtClean="0"/>
              <a:t>What quantity do you think is played in round 8?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game lasts 18 rounds. </a:t>
            </a:r>
          </a:p>
          <a:p>
            <a:pPr lvl="1"/>
            <a:r>
              <a:rPr lang="en-US" i="1" dirty="0" smtClean="0"/>
              <a:t>What quantity do you think is played in round 18? 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[Proceed to breakout rooms for 5 minutes.]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46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6415"/>
            <a:ext cx="8229600" cy="4327064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Explicit collusion nearly sends Crandall to prison         (fortunately he was rich and had important friends)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With that, let’s fast forward twelve years…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7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fare schedules: April 1992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/>
          <a:lstStyle/>
          <a:p>
            <a:pPr eaLnBrk="1" hangingPunct="1"/>
            <a:r>
              <a:rPr lang="en-US" b="1" dirty="0"/>
              <a:t>Thomas Wollmann</a:t>
            </a:r>
          </a:p>
          <a:p>
            <a:pPr eaLnBrk="1" hangingPunct="1"/>
            <a:r>
              <a:rPr lang="en-US" dirty="0"/>
              <a:t>thomas.wollmann@chicagobooth.edu</a:t>
            </a:r>
          </a:p>
        </p:txBody>
      </p:sp>
    </p:spTree>
    <p:extLst>
      <p:ext uri="{BB962C8B-B14F-4D97-AF65-F5344CB8AC3E}">
        <p14:creationId xmlns:p14="http://schemas.microsoft.com/office/powerpoint/2010/main" val="3060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What does Crandall propose?</a:t>
            </a:r>
          </a:p>
        </p:txBody>
      </p:sp>
    </p:spTree>
    <p:extLst>
      <p:ext uri="{BB962C8B-B14F-4D97-AF65-F5344CB8AC3E}">
        <p14:creationId xmlns:p14="http://schemas.microsoft.com/office/powerpoint/2010/main" val="32400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i="1" dirty="0" smtClean="0"/>
          </a:p>
          <a:p>
            <a:pPr marL="0" lvl="1" indent="0" algn="ctr">
              <a:buNone/>
            </a:pPr>
            <a:endParaRPr lang="en-US" i="1" dirty="0" smtClean="0"/>
          </a:p>
          <a:p>
            <a:pPr marL="0" lvl="1" indent="0" algn="ctr">
              <a:buNone/>
            </a:pPr>
            <a:r>
              <a:rPr lang="en-US" b="1" i="1" dirty="0" smtClean="0"/>
              <a:t>{ United, Southwest, Delta, Continental, TWA, NWA }</a:t>
            </a:r>
          </a:p>
          <a:p>
            <a:pPr marL="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Who do you think most likely plays along?</a:t>
            </a:r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Who do you think doesn’t?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What do you think happens?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6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Airlines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2743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plays ball?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United, Continental, Delta—all match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Southwest</a:t>
            </a:r>
          </a:p>
          <a:p>
            <a:pPr lvl="2"/>
            <a:r>
              <a:rPr lang="en-US" dirty="0" smtClean="0"/>
              <a:t>“We’d have to raise fares to get those prices…”</a:t>
            </a:r>
          </a:p>
          <a:p>
            <a:pPr lvl="2"/>
            <a:r>
              <a:rPr lang="en-US" dirty="0" smtClean="0"/>
              <a:t>Doesn’t go along—does it matter?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TWA</a:t>
            </a:r>
          </a:p>
          <a:p>
            <a:pPr lvl="2"/>
            <a:r>
              <a:rPr lang="en-US" dirty="0" smtClean="0"/>
              <a:t>“Stands to lose [our] niche [we] had carved out for by pricing its full coach fare below the majors… </a:t>
            </a:r>
            <a:r>
              <a:rPr lang="en-US" i="1" dirty="0" smtClean="0"/>
              <a:t>TWA still studying American’s move late yesterday</a:t>
            </a:r>
            <a:r>
              <a:rPr lang="en-US" dirty="0" smtClean="0"/>
              <a:t>...” - WSJ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American does not retaliate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Northwest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May 1992: NWA announces “adults fly free”</a:t>
            </a:r>
          </a:p>
          <a:p>
            <a:pPr lvl="2"/>
            <a:r>
              <a:rPr lang="en-US" dirty="0" smtClean="0"/>
              <a:t>Adult and child together fly for price of one ticket</a:t>
            </a:r>
          </a:p>
          <a:p>
            <a:pPr lvl="2"/>
            <a:r>
              <a:rPr lang="en-US" dirty="0" smtClean="0"/>
              <a:t>Why does this make sense?</a:t>
            </a:r>
          </a:p>
          <a:p>
            <a:pPr lvl="2"/>
            <a:r>
              <a:rPr lang="en-US" dirty="0" smtClean="0"/>
              <a:t>Uh oh. What’s going on?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How should American respond?</a:t>
            </a:r>
          </a:p>
          <a:p>
            <a:pPr lvl="2"/>
            <a:r>
              <a:rPr lang="en-US" i="1" dirty="0" smtClean="0"/>
              <a:t>Run their own program</a:t>
            </a:r>
          </a:p>
          <a:p>
            <a:pPr lvl="2"/>
            <a:r>
              <a:rPr lang="en-US" i="1" dirty="0" smtClean="0"/>
              <a:t>Across-the-board discount</a:t>
            </a:r>
          </a:p>
          <a:p>
            <a:pPr lvl="2"/>
            <a:r>
              <a:rPr lang="en-US" i="1" dirty="0" smtClean="0"/>
              <a:t>Ignore</a:t>
            </a:r>
          </a:p>
          <a:p>
            <a:pPr lvl="2"/>
            <a:endParaRPr lang="en-US" i="1" dirty="0"/>
          </a:p>
          <a:p>
            <a:pPr lvl="1"/>
            <a:r>
              <a:rPr lang="en-US" i="1" dirty="0" smtClean="0"/>
              <a:t>What is worst—most spiteful—decision?			   (Bear in mind, he almost went to jail twelve years earlier…)</a:t>
            </a:r>
          </a:p>
        </p:txBody>
      </p:sp>
    </p:spTree>
    <p:extLst>
      <p:ext uri="{BB962C8B-B14F-4D97-AF65-F5344CB8AC3E}">
        <p14:creationId xmlns:p14="http://schemas.microsoft.com/office/powerpoint/2010/main" val="2216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responds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Late-May 1992</a:t>
            </a:r>
          </a:p>
          <a:p>
            <a:pPr lvl="2"/>
            <a:r>
              <a:rPr lang="en-US" i="1" dirty="0" smtClean="0"/>
              <a:t>“NWA aimed a water pistol at American.                    American responded with water hose.” – WSJ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American lowers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across-the-board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Clr>
                <a:schemeClr val="bg1">
                  <a:lumMod val="75000"/>
                </a:schemeClr>
              </a:buClr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Others immediately match!</a:t>
            </a:r>
          </a:p>
          <a:p>
            <a:pPr lvl="2">
              <a:buClr>
                <a:schemeClr val="bg1">
                  <a:lumMod val="75000"/>
                </a:schemeClr>
              </a:buClr>
            </a:pP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Entire industry fare structure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unravels!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million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fare categories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!!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Clr>
                <a:schemeClr val="bg1">
                  <a:lumMod val="75000"/>
                </a:schemeClr>
              </a:buClr>
            </a:pP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Summer 1992: as unprofitable as ever!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responds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Late-May 1992</a:t>
            </a:r>
          </a:p>
          <a:p>
            <a:pPr lvl="2"/>
            <a:r>
              <a:rPr lang="en-US" i="1" dirty="0" smtClean="0"/>
              <a:t>“NWA aimed a water pistol at American.                    American responded with water hose.” – WSJ</a:t>
            </a:r>
          </a:p>
          <a:p>
            <a:pPr lvl="2"/>
            <a:r>
              <a:rPr lang="en-US" dirty="0"/>
              <a:t>American lowers </a:t>
            </a:r>
            <a:r>
              <a:rPr lang="en-US" dirty="0" smtClean="0"/>
              <a:t>across-the-board</a:t>
            </a:r>
            <a:endParaRPr lang="en-US" i="1" dirty="0" smtClean="0"/>
          </a:p>
          <a:p>
            <a:pPr lvl="2"/>
            <a:r>
              <a:rPr lang="en-US" i="1" dirty="0" smtClean="0"/>
              <a:t>Others immediately match!</a:t>
            </a:r>
          </a:p>
          <a:p>
            <a:pPr lvl="2"/>
            <a:endParaRPr lang="en-US" i="1" dirty="0"/>
          </a:p>
          <a:p>
            <a:pPr lvl="1"/>
            <a:r>
              <a:rPr lang="en-US" i="1" dirty="0"/>
              <a:t>Entire industry fare structure </a:t>
            </a:r>
            <a:r>
              <a:rPr lang="en-US" dirty="0"/>
              <a:t>unravels!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million</a:t>
            </a:r>
            <a:r>
              <a:rPr lang="en-US" dirty="0"/>
              <a:t> fare categories</a:t>
            </a:r>
            <a:r>
              <a:rPr lang="en-US" dirty="0" smtClean="0"/>
              <a:t>!!</a:t>
            </a:r>
            <a:endParaRPr lang="en-US" dirty="0"/>
          </a:p>
          <a:p>
            <a:pPr lvl="1"/>
            <a:endParaRPr lang="en-US" i="1" dirty="0" smtClean="0"/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Summer 1992: as unprofitable as ever!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74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responds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Late-May 1992</a:t>
            </a:r>
          </a:p>
          <a:p>
            <a:pPr lvl="2"/>
            <a:r>
              <a:rPr lang="en-US" i="1" dirty="0" smtClean="0"/>
              <a:t>“NWA aimed a water pistol at American.                    American responded with water hose.” – WSJ</a:t>
            </a:r>
          </a:p>
          <a:p>
            <a:pPr lvl="2"/>
            <a:r>
              <a:rPr lang="en-US" dirty="0"/>
              <a:t>American lowers </a:t>
            </a:r>
            <a:r>
              <a:rPr lang="en-US" dirty="0" smtClean="0"/>
              <a:t>across-the-board</a:t>
            </a:r>
            <a:endParaRPr lang="en-US" i="1" dirty="0" smtClean="0"/>
          </a:p>
          <a:p>
            <a:pPr lvl="2"/>
            <a:r>
              <a:rPr lang="en-US" i="1" dirty="0" smtClean="0"/>
              <a:t>Others immediately match!</a:t>
            </a:r>
          </a:p>
          <a:p>
            <a:pPr lvl="2"/>
            <a:endParaRPr lang="en-US" i="1" dirty="0"/>
          </a:p>
          <a:p>
            <a:pPr lvl="1"/>
            <a:r>
              <a:rPr lang="en-US" i="1" dirty="0"/>
              <a:t>Entire industry fare structure </a:t>
            </a:r>
            <a:r>
              <a:rPr lang="en-US" dirty="0"/>
              <a:t>unravels!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million</a:t>
            </a:r>
            <a:r>
              <a:rPr lang="en-US" dirty="0"/>
              <a:t> fare categories</a:t>
            </a:r>
            <a:r>
              <a:rPr lang="en-US" dirty="0" smtClean="0"/>
              <a:t>!!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Summer 1992: as unprofitable as ever!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595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Average quantity by 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price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i="1" dirty="0" smtClean="0"/>
              <a:t>WSJ (paraphrased): </a:t>
            </a:r>
            <a:endParaRPr lang="en-US" i="1" dirty="0"/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/>
              <a:t>“Mr. Crandall, do you have a comment? What happened to your commitment to simple fares?”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endParaRPr lang="en-US" i="1" dirty="0" smtClean="0"/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Crandall: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“**** it.”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“We’re going to file every cockamamie fare anybody else wants to file…”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“We tried price leadership, but it didn’t work, so we are into death by a thousand cuts!”</a:t>
            </a:r>
          </a:p>
        </p:txBody>
      </p:sp>
    </p:spTree>
    <p:extLst>
      <p:ext uri="{BB962C8B-B14F-4D97-AF65-F5344CB8AC3E}">
        <p14:creationId xmlns:p14="http://schemas.microsoft.com/office/powerpoint/2010/main" val="19452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price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i="1" dirty="0" smtClean="0"/>
              <a:t>WSJ (paraphrased): </a:t>
            </a:r>
            <a:endParaRPr lang="en-US" i="1" dirty="0"/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/>
              <a:t>“Mr. Crandall, do you have a comment? What happened to your commitment to simple fares?”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endParaRPr lang="en-US" i="1" dirty="0" smtClean="0"/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i="1" dirty="0" smtClean="0"/>
              <a:t>Crandall: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/>
              <a:t>“**** it.”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/>
              <a:t>“We’re going to file every cockamamie fare anybody else wants to file…”</a:t>
            </a:r>
          </a:p>
          <a:p>
            <a:pPr marL="0" lvl="1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b="1" i="1" dirty="0" smtClean="0"/>
              <a:t>“We tried price leadership, but it didn’t work, so we are into death by a thousand cuts!!”</a:t>
            </a:r>
          </a:p>
        </p:txBody>
      </p:sp>
    </p:spTree>
    <p:extLst>
      <p:ext uri="{BB962C8B-B14F-4D97-AF65-F5344CB8AC3E}">
        <p14:creationId xmlns:p14="http://schemas.microsoft.com/office/powerpoint/2010/main" val="4239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Average </a:t>
            </a:r>
            <a:r>
              <a:rPr lang="en-US" dirty="0" smtClean="0"/>
              <a:t>price </a:t>
            </a:r>
            <a:r>
              <a:rPr lang="en-US" dirty="0"/>
              <a:t>by round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Average </a:t>
            </a:r>
            <a:r>
              <a:rPr lang="en-US" dirty="0"/>
              <a:t>profits by 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at vert. lines 2 and 3?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many interesting cases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961426"/>
            <a:ext cx="7913480" cy="49743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one world in F’19, collusion didn’t break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Very frustrating for me but profitable for firms (ranked 1,2,4)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return to this and many other cases next week…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" y="1353310"/>
            <a:ext cx="8109421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Theory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 smtClean="0"/>
              <a:t>Until this point in the course, rivals’ actions have been fixed</a:t>
            </a:r>
          </a:p>
          <a:p>
            <a:pPr lvl="1"/>
            <a:r>
              <a:rPr lang="en-US" i="1" dirty="0" smtClean="0"/>
              <a:t>Going forward, they condition their actions on your actions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lead to radically different—sometimes strange—solutions (e.g., the chicken game)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us to understand phenomena not suited for classical micro (i.e., a price theory approach)</a:t>
            </a:r>
            <a:endParaRPr lang="en-US" dirty="0"/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“Real world” positioning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Value of commitment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Dynamics of cooperation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Network effects and multi-sided platforms</a:t>
            </a:r>
          </a:p>
        </p:txBody>
      </p:sp>
    </p:spTree>
    <p:extLst>
      <p:ext uri="{BB962C8B-B14F-4D97-AF65-F5344CB8AC3E}">
        <p14:creationId xmlns:p14="http://schemas.microsoft.com/office/powerpoint/2010/main" val="4155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Players</a:t>
            </a:r>
          </a:p>
          <a:p>
            <a:pPr lvl="1"/>
            <a:r>
              <a:rPr lang="en-US" dirty="0" smtClean="0"/>
              <a:t>Action space—what choices players take</a:t>
            </a:r>
          </a:p>
          <a:p>
            <a:pPr lvl="1"/>
            <a:r>
              <a:rPr lang="en-US" dirty="0" smtClean="0"/>
              <a:t>Payoffs—typically profits for our purposes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Timing</a:t>
            </a:r>
          </a:p>
          <a:p>
            <a:pPr lvl="2"/>
            <a:r>
              <a:rPr lang="en-US" i="1" dirty="0" smtClean="0"/>
              <a:t>Sequential</a:t>
            </a:r>
            <a:r>
              <a:rPr lang="en-US" dirty="0" smtClean="0"/>
              <a:t>, e.g., tic-tac-toe, price setting with leader</a:t>
            </a:r>
          </a:p>
          <a:p>
            <a:pPr lvl="2"/>
            <a:r>
              <a:rPr lang="en-US" i="1" dirty="0" smtClean="0"/>
              <a:t>Simultaneous</a:t>
            </a:r>
            <a:r>
              <a:rPr lang="en-US" dirty="0" smtClean="0"/>
              <a:t> move, e.g., rock-paper-scissors, auctions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Information issues—beyond the scope of this course</a:t>
            </a:r>
          </a:p>
          <a:p>
            <a:pPr lvl="2"/>
            <a:r>
              <a:rPr lang="en-US" dirty="0" smtClean="0"/>
              <a:t>Private information, e.g., I don’t know your marginal costs when I set my prices</a:t>
            </a:r>
          </a:p>
          <a:p>
            <a:pPr lvl="2"/>
            <a:r>
              <a:rPr lang="en-US" dirty="0" smtClean="0"/>
              <a:t>Complete information = everything observable</a:t>
            </a:r>
          </a:p>
        </p:txBody>
      </p:sp>
    </p:spTree>
    <p:extLst>
      <p:ext uri="{BB962C8B-B14F-4D97-AF65-F5344CB8AC3E}">
        <p14:creationId xmlns:p14="http://schemas.microsoft.com/office/powerpoint/2010/main" val="40519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9803"/>
            <a:ext cx="8229600" cy="4733677"/>
          </a:xfrm>
        </p:spPr>
        <p:txBody>
          <a:bodyPr/>
          <a:lstStyle/>
          <a:p>
            <a:pPr lvl="1"/>
            <a:r>
              <a:rPr lang="en-US" dirty="0" smtClean="0"/>
              <a:t>What is an equilibrium of the game?</a:t>
            </a:r>
          </a:p>
          <a:p>
            <a:pPr lvl="2"/>
            <a:r>
              <a:rPr lang="en-US" dirty="0" smtClean="0"/>
              <a:t>i.e. What will people play?</a:t>
            </a:r>
          </a:p>
          <a:p>
            <a:pPr lvl="2"/>
            <a:r>
              <a:rPr lang="en-US" dirty="0" smtClean="0"/>
              <a:t>i.e. What is the expected outcome?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Early reasoning: “I </a:t>
            </a:r>
            <a:r>
              <a:rPr lang="en-US" dirty="0"/>
              <a:t>think that you think that I think </a:t>
            </a:r>
            <a:r>
              <a:rPr lang="en-US" dirty="0" smtClean="0"/>
              <a:t>that…”</a:t>
            </a:r>
          </a:p>
          <a:p>
            <a:pPr lvl="2"/>
            <a:r>
              <a:rPr lang="en-US" dirty="0" smtClean="0"/>
              <a:t>Example: Poisoned chalice in the Princess Bride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www.youtube.com/watch?v=E2y40U2LvKY</a:t>
            </a:r>
            <a:endParaRPr lang="en-US" dirty="0" smtClean="0"/>
          </a:p>
          <a:p>
            <a:pPr lvl="2"/>
            <a:r>
              <a:rPr lang="en-US" dirty="0" smtClean="0"/>
              <a:t>Series of self-referential loops</a:t>
            </a:r>
          </a:p>
          <a:p>
            <a:pPr lvl="2"/>
            <a:r>
              <a:rPr lang="en-US" dirty="0" smtClean="0"/>
              <a:t>Creates total </a:t>
            </a:r>
            <a:r>
              <a:rPr lang="en-US" i="1" dirty="0" smtClean="0"/>
              <a:t>impasse</a:t>
            </a:r>
            <a:r>
              <a:rPr lang="en-US" dirty="0" smtClean="0"/>
              <a:t> in game theoretic work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Is there any way out of this?</a:t>
            </a:r>
          </a:p>
          <a:p>
            <a:pPr lvl="1"/>
            <a:r>
              <a:rPr lang="en-US" i="1" dirty="0" smtClean="0"/>
              <a:t>Hint: Math Dept., Princeton Univ., 1953</a:t>
            </a:r>
          </a:p>
        </p:txBody>
      </p:sp>
    </p:spTree>
    <p:extLst>
      <p:ext uri="{BB962C8B-B14F-4D97-AF65-F5344CB8AC3E}">
        <p14:creationId xmlns:p14="http://schemas.microsoft.com/office/powerpoint/2010/main" val="17374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 (Post-midterm)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4935"/>
            <a:ext cx="8229600" cy="4498544"/>
          </a:xfrm>
        </p:spPr>
        <p:txBody>
          <a:bodyPr/>
          <a:lstStyle/>
          <a:p>
            <a:pPr lvl="1"/>
            <a:r>
              <a:rPr lang="en-US" dirty="0" smtClean="0"/>
              <a:t>Brains usually “fried” post-midterm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Thus, usually follow with Tuna Game (~45 minutes) and  informal introduction to game theory (~25 minutes)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TG is entertaining (it nearly caused a divorce!?) but illustrative, reflecting almost every major issue arising in weeks 6+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I think I more than made up for not being able to play TG 2020:</a:t>
            </a:r>
            <a:r>
              <a:rPr lang="en-US" dirty="0" smtClean="0"/>
              <a:t>  I compiled all prior data so we can talk through the rounds     and  then study the distribution of choices/outcomes </a:t>
            </a:r>
          </a:p>
        </p:txBody>
      </p:sp>
    </p:spTree>
    <p:extLst>
      <p:ext uri="{BB962C8B-B14F-4D97-AF65-F5344CB8AC3E}">
        <p14:creationId xmlns:p14="http://schemas.microsoft.com/office/powerpoint/2010/main" val="11613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8454"/>
            <a:ext cx="8229600" cy="4765026"/>
          </a:xfrm>
        </p:spPr>
        <p:txBody>
          <a:bodyPr/>
          <a:lstStyle/>
          <a:p>
            <a:pPr lvl="1"/>
            <a:r>
              <a:rPr lang="en-US" dirty="0" smtClean="0"/>
              <a:t>Enter John Nash, who posits that </a:t>
            </a:r>
            <a:r>
              <a:rPr lang="en-US" dirty="0" err="1" smtClean="0"/>
              <a:t>eq’l</a:t>
            </a:r>
            <a:r>
              <a:rPr lang="en-US" dirty="0" smtClean="0"/>
              <a:t> defined by </a:t>
            </a:r>
            <a:r>
              <a:rPr lang="en-US" i="1" dirty="0" smtClean="0"/>
              <a:t>each player doing the best he or she can given what everyone else is </a:t>
            </a:r>
            <a:r>
              <a:rPr lang="en-US" i="1" dirty="0"/>
              <a:t>doing (i.e., there are no </a:t>
            </a:r>
            <a:r>
              <a:rPr lang="en-US" i="1" dirty="0" smtClean="0"/>
              <a:t>profitable unilateral </a:t>
            </a:r>
            <a:r>
              <a:rPr lang="en-US" i="1" dirty="0"/>
              <a:t>deviations)</a:t>
            </a:r>
            <a:endParaRPr lang="en-US" i="1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Natural—but clever—concept for which he won the Nobel</a:t>
            </a:r>
          </a:p>
          <a:p>
            <a:pPr lvl="1"/>
            <a:r>
              <a:rPr lang="en-US" dirty="0" smtClean="0"/>
              <a:t>Upside: at least one almost always exists</a:t>
            </a:r>
          </a:p>
          <a:p>
            <a:pPr lvl="1"/>
            <a:r>
              <a:rPr lang="en-US" dirty="0" smtClean="0"/>
              <a:t>Downside: possible multiplicity (i.e., many equilibrium)</a:t>
            </a:r>
          </a:p>
          <a:p>
            <a:pPr lvl="1"/>
            <a:r>
              <a:rPr lang="en-US" dirty="0" smtClean="0"/>
              <a:t>Related: doesn’t state how we get to an equilibrium, though certainly bounds what is possible (often, tightly)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from </a:t>
            </a:r>
            <a:r>
              <a:rPr lang="en-US" i="1" dirty="0" smtClean="0"/>
              <a:t>A Beautiful Mind—but is it Nash</a:t>
            </a:r>
            <a:r>
              <a:rPr lang="en-US" i="1" dirty="0"/>
              <a:t>!?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youtu.be/CemLiSI5ox8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The Tuna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You choose Q</a:t>
            </a:r>
            <a:r>
              <a:rPr lang="en-US" baseline="-25000" dirty="0" smtClean="0"/>
              <a:t>i</a:t>
            </a:r>
            <a:r>
              <a:rPr lang="en-US" dirty="0" smtClean="0"/>
              <a:t> and rivals choose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Price determined by Q</a:t>
            </a:r>
            <a:r>
              <a:rPr lang="en-US" baseline="-250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pPr lvl="1"/>
            <a:r>
              <a:rPr lang="en-US" dirty="0" smtClean="0"/>
              <a:t>Profit = </a:t>
            </a:r>
            <a:r>
              <a:rPr lang="en-US" dirty="0"/>
              <a:t>(</a:t>
            </a:r>
            <a:r>
              <a:rPr lang="en-US" dirty="0" smtClean="0"/>
              <a:t>45 – 5 - 0.2(Q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 smtClean="0"/>
              <a:t>)) * Q</a:t>
            </a:r>
            <a:r>
              <a:rPr lang="en-US" baseline="-25000" dirty="0" smtClean="0"/>
              <a:t>i</a:t>
            </a:r>
          </a:p>
          <a:p>
            <a:pPr lvl="1"/>
            <a:endParaRPr lang="en-US" dirty="0" smtClean="0"/>
          </a:p>
          <a:p>
            <a:pPr lvl="1"/>
            <a:r>
              <a:rPr lang="el-GR" dirty="0" smtClean="0"/>
              <a:t>∂</a:t>
            </a:r>
            <a:r>
              <a:rPr lang="en-US" dirty="0" smtClean="0"/>
              <a:t>Profit / </a:t>
            </a:r>
            <a:r>
              <a:rPr lang="el-GR" dirty="0"/>
              <a:t>∂</a:t>
            </a:r>
            <a:r>
              <a:rPr lang="en-US" dirty="0" smtClean="0"/>
              <a:t>Price = 40 – 0.4 </a:t>
            </a:r>
            <a:r>
              <a:rPr lang="en-US" dirty="0"/>
              <a:t>Q</a:t>
            </a:r>
            <a:r>
              <a:rPr lang="en-US" baseline="-25000" dirty="0"/>
              <a:t>i</a:t>
            </a:r>
            <a:r>
              <a:rPr lang="en-US" dirty="0" smtClean="0"/>
              <a:t> – 0.2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maximize profit by setting </a:t>
            </a:r>
            <a:r>
              <a:rPr lang="en-US" i="1" dirty="0" smtClean="0"/>
              <a:t>marginal</a:t>
            </a:r>
            <a:r>
              <a:rPr lang="en-US" dirty="0" smtClean="0"/>
              <a:t> profit to zero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Your</a:t>
            </a:r>
            <a:r>
              <a:rPr lang="en-US" dirty="0" smtClean="0"/>
              <a:t> optimal quantity depends on what </a:t>
            </a:r>
            <a:r>
              <a:rPr lang="en-US" b="1" dirty="0" smtClean="0"/>
              <a:t>your rivals</a:t>
            </a:r>
            <a:r>
              <a:rPr lang="en-US" dirty="0" smtClean="0"/>
              <a:t> choose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That is, you cannot make your decisions independent of rivals</a:t>
            </a:r>
          </a:p>
          <a:p>
            <a:pPr lvl="1"/>
            <a:r>
              <a:rPr lang="en-US" dirty="0" smtClean="0"/>
              <a:t>Note: this is Nash’s point in the movie, albeit wrongly stated!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setup for sequential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Move Game </a:t>
            </a:r>
            <a:r>
              <a:rPr lang="en-US" dirty="0" smtClean="0"/>
              <a:t>Trees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8264"/>
            <a:ext cx="8229600" cy="4305215"/>
          </a:xfrm>
        </p:spPr>
        <p:txBody>
          <a:bodyPr/>
          <a:lstStyle/>
          <a:p>
            <a:pPr lvl="1"/>
            <a:r>
              <a:rPr lang="en-US" dirty="0" smtClean="0"/>
              <a:t>Reminder: key feature of sequential move games=order matters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discrete decisions, use game trees to </a:t>
            </a:r>
            <a:r>
              <a:rPr lang="en-US" dirty="0"/>
              <a:t>map </a:t>
            </a:r>
            <a:r>
              <a:rPr lang="en-US" dirty="0" smtClean="0"/>
              <a:t>moves to payoffs</a:t>
            </a:r>
            <a:endParaRPr lang="en-US" dirty="0"/>
          </a:p>
          <a:p>
            <a:pPr lvl="2"/>
            <a:r>
              <a:rPr lang="en-US" dirty="0" smtClean="0"/>
              <a:t>Offer clear graphical representation of sequential reasoning</a:t>
            </a:r>
          </a:p>
          <a:p>
            <a:pPr lvl="2"/>
            <a:r>
              <a:rPr lang="en-US" dirty="0" smtClean="0"/>
              <a:t>Not crucial to do formally</a:t>
            </a:r>
          </a:p>
          <a:p>
            <a:pPr lvl="2"/>
            <a:r>
              <a:rPr lang="en-US" dirty="0" smtClean="0"/>
              <a:t>Yet, games can get very complicated very quickly, so often very smart people use them (e.g., war games)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Note: henceforth we’ll specify payoffs in parentheses: 	 (</a:t>
            </a:r>
            <a:r>
              <a:rPr lang="en-US" i="1" dirty="0"/>
              <a:t>Payoff to Player 1</a:t>
            </a:r>
            <a:r>
              <a:rPr lang="en-US" dirty="0"/>
              <a:t>, </a:t>
            </a:r>
            <a:r>
              <a:rPr lang="en-US" i="1" dirty="0"/>
              <a:t>Payoff to Player </a:t>
            </a:r>
            <a:r>
              <a:rPr lang="en-US" i="1" dirty="0" smtClean="0"/>
              <a:t>2, …)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7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24158"/>
              </p:ext>
            </p:extLst>
          </p:nvPr>
        </p:nvGraphicFramePr>
        <p:xfrm>
          <a:off x="457200" y="1479552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/>
          <a:lstStyle/>
          <a:p>
            <a:r>
              <a:rPr lang="en-US" dirty="0"/>
              <a:t>Sequential Move Game Trees (2/3)</a:t>
            </a:r>
          </a:p>
        </p:txBody>
      </p:sp>
    </p:spTree>
    <p:extLst>
      <p:ext uri="{BB962C8B-B14F-4D97-AF65-F5344CB8AC3E}">
        <p14:creationId xmlns:p14="http://schemas.microsoft.com/office/powerpoint/2010/main" val="25913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Move Game Trees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9912"/>
            <a:ext cx="8229600" cy="4393567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Solve via backwards induction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means players “look ahead but reason backwards”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Yields Nash </a:t>
            </a:r>
            <a:r>
              <a:rPr lang="en-US" dirty="0" err="1" smtClean="0"/>
              <a:t>eql</a:t>
            </a:r>
            <a:r>
              <a:rPr lang="en-US" dirty="0" smtClean="0"/>
              <a:t>. in that strategies are optimal, conditional on forecasting that people will play Nash strategies “later on”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04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Store entry/pricing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Say </a:t>
            </a:r>
            <a:r>
              <a:rPr lang="en-US" dirty="0"/>
              <a:t>CVS already has a store on a street corner</a:t>
            </a:r>
          </a:p>
          <a:p>
            <a:pPr lvl="1"/>
            <a:r>
              <a:rPr lang="en-US" dirty="0"/>
              <a:t>Walgreens considering entering across the </a:t>
            </a:r>
            <a:r>
              <a:rPr lang="en-US" dirty="0" smtClean="0"/>
              <a:t>street</a:t>
            </a:r>
          </a:p>
          <a:p>
            <a:pPr lvl="1"/>
            <a:r>
              <a:rPr lang="en-US" dirty="0" smtClean="0"/>
              <a:t>If Walgreens enters, then CVS decides on whether they will engage with a price war or not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27402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036" y="3632202"/>
            <a:ext cx="3183164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708402"/>
            <a:ext cx="1114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24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Store entry/pricing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379912"/>
            <a:ext cx="8229600" cy="4393567"/>
          </a:xfrm>
        </p:spPr>
        <p:txBody>
          <a:bodyPr/>
          <a:lstStyle/>
          <a:p>
            <a:pPr lvl="1"/>
            <a:r>
              <a:rPr lang="en-US" dirty="0" smtClean="0"/>
              <a:t>Walgreens </a:t>
            </a:r>
            <a:r>
              <a:rPr lang="en-US" dirty="0"/>
              <a:t>moves first</a:t>
            </a:r>
          </a:p>
          <a:p>
            <a:pPr lvl="2"/>
            <a:r>
              <a:rPr lang="en-US" dirty="0"/>
              <a:t>Two actions: Enter or Not Enter</a:t>
            </a:r>
          </a:p>
          <a:p>
            <a:pPr lvl="3"/>
            <a:r>
              <a:rPr lang="en-US" dirty="0"/>
              <a:t>If W does Not Enter:</a:t>
            </a:r>
          </a:p>
          <a:p>
            <a:pPr lvl="4"/>
            <a:r>
              <a:rPr lang="en-US" dirty="0"/>
              <a:t>Payoff = (W, C) = ($0, $300K)</a:t>
            </a:r>
          </a:p>
          <a:p>
            <a:pPr lvl="3"/>
            <a:r>
              <a:rPr lang="en-US" dirty="0"/>
              <a:t>If W Enters, C chooses Fight or Not Fight</a:t>
            </a:r>
          </a:p>
          <a:p>
            <a:pPr lvl="4"/>
            <a:r>
              <a:rPr lang="en-US" dirty="0"/>
              <a:t>If C Fights, payoff = (-$100K, -$100K)</a:t>
            </a:r>
          </a:p>
          <a:p>
            <a:pPr lvl="4"/>
            <a:r>
              <a:rPr lang="en-US" dirty="0"/>
              <a:t>If C does Not Fight, payoff = ($100K, $100K)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How do we graph it?</a:t>
            </a:r>
          </a:p>
        </p:txBody>
      </p:sp>
    </p:spTree>
    <p:extLst>
      <p:ext uri="{BB962C8B-B14F-4D97-AF65-F5344CB8AC3E}">
        <p14:creationId xmlns:p14="http://schemas.microsoft.com/office/powerpoint/2010/main" val="25888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977323"/>
              </p:ext>
            </p:extLst>
          </p:nvPr>
        </p:nvGraphicFramePr>
        <p:xfrm>
          <a:off x="457200" y="1479552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/>
          <a:lstStyle/>
          <a:p>
            <a:r>
              <a:rPr lang="en-US" dirty="0"/>
              <a:t>Example: Store entry/pricing</a:t>
            </a:r>
          </a:p>
        </p:txBody>
      </p:sp>
    </p:spTree>
    <p:extLst>
      <p:ext uri="{BB962C8B-B14F-4D97-AF65-F5344CB8AC3E}">
        <p14:creationId xmlns:p14="http://schemas.microsoft.com/office/powerpoint/2010/main" val="8652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Store </a:t>
            </a:r>
            <a:r>
              <a:rPr lang="en-US" dirty="0" smtClean="0"/>
              <a:t>entry/pricing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53618"/>
              </p:ext>
            </p:extLst>
          </p:nvPr>
        </p:nvGraphicFramePr>
        <p:xfrm>
          <a:off x="457200" y="1348926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1997" y="260894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Enter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4516" y="260894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6320" y="40945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Fight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6896" y="40945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Fight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The Tuna Game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14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CVS and Walgreens—in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4742"/>
            <a:ext cx="8229600" cy="454873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now, let’s </a:t>
            </a:r>
            <a:r>
              <a:rPr lang="en-US" i="1" dirty="0" smtClean="0"/>
              <a:t>merely </a:t>
            </a:r>
            <a:r>
              <a:rPr lang="en-US" dirty="0" smtClean="0"/>
              <a:t>reverse order of play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Take a second and write down the game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What is the Nash equilibrium?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CVS and Walgreens—in reverse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4940"/>
              </p:ext>
            </p:extLst>
          </p:nvPr>
        </p:nvGraphicFramePr>
        <p:xfrm>
          <a:off x="381000" y="1363436"/>
          <a:ext cx="8229600" cy="419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6998" y="259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Fight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9657" y="256902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7740" y="408253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Enter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1143" y="408253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9886" y="408253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8082" y="408253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CVS and Walgreens—in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Equilibrium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plays Fight</a:t>
            </a:r>
          </a:p>
          <a:p>
            <a:pPr lvl="1"/>
            <a:r>
              <a:rPr lang="en-US" dirty="0"/>
              <a:t>W plays Not Enter</a:t>
            </a:r>
          </a:p>
          <a:p>
            <a:pPr lvl="1"/>
            <a:r>
              <a:rPr lang="en-US" dirty="0"/>
              <a:t>Payoffs are 0 for Walgreens and 300 for </a:t>
            </a:r>
            <a:r>
              <a:rPr lang="en-US" dirty="0" smtClean="0"/>
              <a:t>CVS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CVS prefers this outcome</a:t>
            </a:r>
          </a:p>
          <a:p>
            <a:pPr lvl="1"/>
            <a:r>
              <a:rPr lang="en-US" dirty="0" smtClean="0"/>
              <a:t>Thus, it would rather the order be reversed</a:t>
            </a:r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How can CVS ensure this outcome is realized?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0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for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3534"/>
            <a:ext cx="8229600" cy="4509945"/>
          </a:xfrm>
        </p:spPr>
        <p:txBody>
          <a:bodyPr/>
          <a:lstStyle/>
          <a:p>
            <a:pPr lvl="1"/>
            <a:r>
              <a:rPr lang="en-US" dirty="0" smtClean="0"/>
              <a:t>For sequential move games, committing is analogous to changing the order of moves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CVS would like to commit to </a:t>
            </a:r>
            <a:r>
              <a:rPr lang="en-US" i="1" dirty="0" smtClean="0"/>
              <a:t>Fight</a:t>
            </a:r>
            <a:r>
              <a:rPr lang="en-US" dirty="0" smtClean="0"/>
              <a:t> no matter what</a:t>
            </a:r>
          </a:p>
          <a:p>
            <a:pPr lvl="2"/>
            <a:r>
              <a:rPr lang="en-US" dirty="0" smtClean="0"/>
              <a:t>It dislikes this decision if Walgreens players Enter</a:t>
            </a:r>
          </a:p>
          <a:p>
            <a:pPr lvl="2"/>
            <a:r>
              <a:rPr lang="en-US" dirty="0" smtClean="0"/>
              <a:t>But knowing CVS will fight—due to CVS’s commitment—Walgreens never plays </a:t>
            </a:r>
            <a:r>
              <a:rPr lang="en-US" i="1" dirty="0" smtClean="0"/>
              <a:t>Enter</a:t>
            </a:r>
          </a:p>
          <a:p>
            <a:pPr lvl="2"/>
            <a:r>
              <a:rPr lang="en-US" dirty="0" smtClean="0"/>
              <a:t>Thus, CVS </a:t>
            </a:r>
            <a:r>
              <a:rPr lang="en-US" i="1" dirty="0" smtClean="0"/>
              <a:t>never dislikes</a:t>
            </a:r>
            <a:r>
              <a:rPr lang="en-US" dirty="0" smtClean="0"/>
              <a:t> this decision </a:t>
            </a:r>
            <a:r>
              <a:rPr lang="en-US" i="1" dirty="0" smtClean="0"/>
              <a:t>in equilibrium!       </a:t>
            </a:r>
            <a:r>
              <a:rPr lang="en-US" dirty="0" smtClean="0"/>
              <a:t>(sorry for the double negative)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essence, the firm is </a:t>
            </a:r>
            <a:r>
              <a:rPr lang="en-US" i="1" dirty="0" smtClean="0"/>
              <a:t>tying its hands</a:t>
            </a:r>
            <a:r>
              <a:rPr lang="en-US" dirty="0" smtClean="0"/>
              <a:t> to improve its outcome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7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in </a:t>
            </a:r>
            <a:r>
              <a:rPr lang="en-US" i="1" dirty="0" smtClean="0"/>
              <a:t>The Tuna Game </a:t>
            </a:r>
            <a:r>
              <a:rPr lang="en-US" dirty="0"/>
              <a:t>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Commitment provides an advantage in </a:t>
            </a:r>
            <a:r>
              <a:rPr lang="en-US" i="1" dirty="0"/>
              <a:t>The Tuna Game</a:t>
            </a:r>
            <a:endParaRPr lang="en-US" dirty="0"/>
          </a:p>
          <a:p>
            <a:pPr lvl="2"/>
            <a:r>
              <a:rPr lang="en-US" dirty="0"/>
              <a:t>You want to commit to q = 33.3333</a:t>
            </a:r>
          </a:p>
          <a:p>
            <a:pPr lvl="2"/>
            <a:r>
              <a:rPr lang="en-US" dirty="0"/>
              <a:t>In the collusion rounds…</a:t>
            </a:r>
            <a:endParaRPr lang="en-US" i="1" dirty="0"/>
          </a:p>
          <a:p>
            <a:pPr lvl="3"/>
            <a:r>
              <a:rPr lang="en-US" dirty="0"/>
              <a:t>You met</a:t>
            </a:r>
          </a:p>
          <a:p>
            <a:pPr lvl="3"/>
            <a:r>
              <a:rPr lang="en-US" dirty="0"/>
              <a:t>You probably promised q ≈ 33</a:t>
            </a:r>
          </a:p>
          <a:p>
            <a:pPr lvl="3"/>
            <a:r>
              <a:rPr lang="en-US" dirty="0"/>
              <a:t>You split up again… and almost all broke their promise</a:t>
            </a:r>
          </a:p>
          <a:p>
            <a:pPr lvl="3"/>
            <a:r>
              <a:rPr lang="en-US" dirty="0"/>
              <a:t>You couldn’t commit, and you all earned less than </a:t>
            </a:r>
            <a:r>
              <a:rPr lang="en-US" dirty="0" smtClean="0"/>
              <a:t>optimal</a:t>
            </a:r>
            <a:endParaRPr lang="en-US" dirty="0"/>
          </a:p>
          <a:p>
            <a:pPr lvl="1"/>
            <a:r>
              <a:rPr lang="en-US" i="1" dirty="0" smtClean="0"/>
              <a:t>Example: commitment mechanism</a:t>
            </a:r>
          </a:p>
          <a:p>
            <a:pPr lvl="2"/>
            <a:r>
              <a:rPr lang="en-US" dirty="0" smtClean="0"/>
              <a:t>Suppose you could bring the janitor in and write a contract: you will either choose q=33 or you owe him $50,000</a:t>
            </a:r>
          </a:p>
          <a:p>
            <a:pPr lvl="2"/>
            <a:r>
              <a:rPr lang="en-US" dirty="0" smtClean="0"/>
              <a:t>This ties your hands (i.e. restricts your ability to choose)</a:t>
            </a:r>
          </a:p>
          <a:p>
            <a:pPr lvl="2"/>
            <a:r>
              <a:rPr lang="en-US" dirty="0" smtClean="0"/>
              <a:t>All players in your world would place 1</a:t>
            </a:r>
            <a:r>
              <a:rPr lang="en-US" baseline="30000" dirty="0" smtClean="0"/>
              <a:t>st</a:t>
            </a:r>
            <a:r>
              <a:rPr lang="en-US" dirty="0" smtClean="0"/>
              <a:t> for sure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in </a:t>
            </a:r>
            <a:r>
              <a:rPr lang="en-US" i="1" dirty="0" smtClean="0"/>
              <a:t>The Tuna Game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59"/>
            <a:ext cx="2829416" cy="4981779"/>
          </a:xfrm>
        </p:spPr>
        <p:txBody>
          <a:bodyPr/>
          <a:lstStyle/>
          <a:p>
            <a:pPr lvl="1"/>
            <a:r>
              <a:rPr lang="en-US" dirty="0" smtClean="0"/>
              <a:t>One criticism:</a:t>
            </a:r>
          </a:p>
          <a:p>
            <a:pPr marL="0" lvl="1" indent="0">
              <a:buNone/>
            </a:pPr>
            <a:r>
              <a:rPr lang="en-US" dirty="0" smtClean="0"/>
              <a:t>Fine </a:t>
            </a:r>
            <a:r>
              <a:rPr lang="en-US" i="1" dirty="0" smtClean="0"/>
              <a:t>in theory</a:t>
            </a:r>
            <a:r>
              <a:rPr lang="en-US" dirty="0" smtClean="0"/>
              <a:t> but… no one would actually do this </a:t>
            </a:r>
            <a:r>
              <a:rPr lang="en-US" i="1" dirty="0" smtClean="0"/>
              <a:t>in practice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5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in </a:t>
            </a:r>
            <a:r>
              <a:rPr lang="en-US" i="1" dirty="0" smtClean="0"/>
              <a:t>The Tuna Game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59"/>
            <a:ext cx="2829416" cy="4981779"/>
          </a:xfrm>
        </p:spPr>
        <p:txBody>
          <a:bodyPr/>
          <a:lstStyle/>
          <a:p>
            <a:pPr lvl="1"/>
            <a:r>
              <a:rPr lang="en-US" dirty="0" smtClean="0"/>
              <a:t>One criticism:</a:t>
            </a:r>
          </a:p>
          <a:p>
            <a:pPr marL="0" lvl="1" indent="0">
              <a:buNone/>
            </a:pPr>
            <a:r>
              <a:rPr lang="en-US" dirty="0" smtClean="0"/>
              <a:t>Fine </a:t>
            </a:r>
            <a:r>
              <a:rPr lang="en-US" i="1" dirty="0" smtClean="0"/>
              <a:t>in theory</a:t>
            </a:r>
            <a:r>
              <a:rPr lang="en-US" dirty="0" smtClean="0"/>
              <a:t> but… no one would actually do this </a:t>
            </a:r>
            <a:r>
              <a:rPr lang="en-US" i="1" dirty="0" smtClean="0"/>
              <a:t>in practice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57" y="1058484"/>
            <a:ext cx="3224315" cy="429487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43857" y="5411899"/>
            <a:ext cx="3224315" cy="4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sz="1600" i="1" kern="0" dirty="0" smtClean="0"/>
              <a:t>(Credit: Friday section, Fall 2020!)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34240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in </a:t>
            </a:r>
            <a:r>
              <a:rPr lang="en-US" i="1" dirty="0" smtClean="0"/>
              <a:t>The Tuna Game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59"/>
            <a:ext cx="2829416" cy="4981779"/>
          </a:xfrm>
        </p:spPr>
        <p:txBody>
          <a:bodyPr/>
          <a:lstStyle/>
          <a:p>
            <a:pPr lvl="1"/>
            <a:r>
              <a:rPr lang="en-US" dirty="0" smtClean="0"/>
              <a:t>One criticism:</a:t>
            </a:r>
          </a:p>
          <a:p>
            <a:pPr marL="0" lvl="1" indent="0">
              <a:buNone/>
            </a:pPr>
            <a:r>
              <a:rPr lang="en-US" dirty="0" smtClean="0"/>
              <a:t>Fine </a:t>
            </a:r>
            <a:r>
              <a:rPr lang="en-US" i="1" dirty="0" smtClean="0"/>
              <a:t>in theory</a:t>
            </a:r>
            <a:r>
              <a:rPr lang="en-US" dirty="0" smtClean="0"/>
              <a:t> but… no one would actually do this </a:t>
            </a:r>
            <a:r>
              <a:rPr lang="en-US" i="1" dirty="0" smtClean="0"/>
              <a:t>in practice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Opposite criticism:</a:t>
            </a:r>
          </a:p>
          <a:p>
            <a:pPr marL="0" lvl="1" indent="0">
              <a:buNone/>
            </a:pPr>
            <a:r>
              <a:rPr lang="en-US" dirty="0" smtClean="0"/>
              <a:t>This is obvious…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57" y="1058484"/>
            <a:ext cx="3224315" cy="429487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3857" y="5411899"/>
            <a:ext cx="3224315" cy="4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sz="1600" i="1" kern="0" dirty="0" smtClean="0"/>
              <a:t>(Credit: Friday section, Fall 2020!)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6760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in </a:t>
            </a:r>
            <a:r>
              <a:rPr lang="en-US" i="1" dirty="0" smtClean="0"/>
              <a:t>The Tuna Game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59"/>
            <a:ext cx="2829416" cy="4981779"/>
          </a:xfrm>
        </p:spPr>
        <p:txBody>
          <a:bodyPr/>
          <a:lstStyle/>
          <a:p>
            <a:pPr lvl="1"/>
            <a:r>
              <a:rPr lang="en-US" dirty="0" smtClean="0"/>
              <a:t>One criticism:</a:t>
            </a:r>
          </a:p>
          <a:p>
            <a:pPr marL="0" lvl="1" indent="0">
              <a:buNone/>
            </a:pPr>
            <a:r>
              <a:rPr lang="en-US" dirty="0" smtClean="0"/>
              <a:t>Fine </a:t>
            </a:r>
            <a:r>
              <a:rPr lang="en-US" i="1" dirty="0" smtClean="0"/>
              <a:t>in theory</a:t>
            </a:r>
            <a:r>
              <a:rPr lang="en-US" dirty="0" smtClean="0"/>
              <a:t> but… no one would actually do this </a:t>
            </a:r>
            <a:r>
              <a:rPr lang="en-US" i="1" dirty="0" smtClean="0"/>
              <a:t>in practice</a:t>
            </a:r>
            <a:r>
              <a:rPr lang="en-US" dirty="0" smtClean="0"/>
              <a:t>…</a:t>
            </a:r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Opposite criticism:</a:t>
            </a:r>
          </a:p>
          <a:p>
            <a:pPr marL="0" lvl="1" indent="0">
              <a:buNone/>
            </a:pPr>
            <a:r>
              <a:rPr lang="en-US" dirty="0" smtClean="0"/>
              <a:t>This is obvious…</a:t>
            </a:r>
            <a:endParaRPr lang="en-US" dirty="0"/>
          </a:p>
          <a:p>
            <a:pPr marL="0" lvl="1" indent="0">
              <a:buNone/>
            </a:pPr>
            <a:r>
              <a:rPr lang="en-US" i="1" dirty="0" smtClean="0"/>
              <a:t>but note that it took 5 years for anyone to think fast enough to execute this.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57" y="1058484"/>
            <a:ext cx="3224315" cy="429487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43857" y="5411899"/>
            <a:ext cx="3224315" cy="4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>
              <a:buNone/>
            </a:pPr>
            <a:r>
              <a:rPr lang="en-US" sz="1600" i="1" kern="0" dirty="0" smtClean="0"/>
              <a:t>(Credit: Friday section, Fall 2020!)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4302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marL="0" lvl="1" indent="0">
              <a:buNone/>
            </a:pPr>
            <a:endParaRPr lang="en-US" i="1" dirty="0"/>
          </a:p>
          <a:p>
            <a:r>
              <a:rPr lang="en-US" i="1" dirty="0" smtClean="0"/>
              <a:t>Another recent example (Credit: Thursday section, Winter 2018!)</a:t>
            </a:r>
          </a:p>
          <a:p>
            <a:pPr lvl="1"/>
            <a:r>
              <a:rPr lang="en-US" dirty="0" smtClean="0"/>
              <a:t>Keep one 33.3 card</a:t>
            </a:r>
          </a:p>
          <a:p>
            <a:pPr lvl="1"/>
            <a:r>
              <a:rPr lang="en-US" dirty="0" smtClean="0"/>
              <a:t>Throw the markers back at the professor</a:t>
            </a:r>
          </a:p>
          <a:p>
            <a:pPr lvl="1"/>
            <a:r>
              <a:rPr lang="en-US" dirty="0" smtClean="0"/>
              <a:t>What happened? (Note: foreshadows airline case!)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[1/3]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9353"/>
            <a:ext cx="8229600" cy="4744126"/>
          </a:xfrm>
        </p:spPr>
        <p:txBody>
          <a:bodyPr/>
          <a:lstStyle/>
          <a:p>
            <a:pPr lvl="1"/>
            <a:r>
              <a:rPr lang="en-US" dirty="0" smtClean="0"/>
              <a:t>Note: for a host of reasons, I probably won’t post any </a:t>
            </a:r>
            <a:r>
              <a:rPr lang="en-US" dirty="0" err="1" smtClean="0"/>
              <a:t>unredacted</a:t>
            </a:r>
            <a:r>
              <a:rPr lang="en-US" dirty="0" smtClean="0"/>
              <a:t> Tuna Game slides (but specifics are not on final)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Worlds/firms</a:t>
            </a:r>
          </a:p>
          <a:p>
            <a:pPr lvl="2"/>
            <a:r>
              <a:rPr lang="en-US" dirty="0" smtClean="0"/>
              <a:t>Break up class into 6 different “worlds” called 1,2, …,6</a:t>
            </a:r>
          </a:p>
          <a:p>
            <a:pPr lvl="2"/>
            <a:r>
              <a:rPr lang="en-US" dirty="0" smtClean="0"/>
              <a:t>Each world has 3 different “firms” called A, B, C</a:t>
            </a:r>
          </a:p>
          <a:p>
            <a:pPr lvl="2"/>
            <a:r>
              <a:rPr lang="en-US" dirty="0" smtClean="0"/>
              <a:t>Hence, students split evenly across 18 firms</a:t>
            </a:r>
          </a:p>
          <a:p>
            <a:pPr lvl="2"/>
            <a:r>
              <a:rPr lang="en-US" dirty="0" smtClean="0"/>
              <a:t>Hence, class </a:t>
            </a:r>
            <a:r>
              <a:rPr lang="en-US" dirty="0"/>
              <a:t>of 65 ≈ 3.5 students in each </a:t>
            </a:r>
            <a:r>
              <a:rPr lang="en-US" dirty="0" smtClean="0"/>
              <a:t>firm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“A” firms seated in left third of room, “B” in center, “C” in right</a:t>
            </a:r>
          </a:p>
          <a:p>
            <a:pPr lvl="1"/>
            <a:r>
              <a:rPr lang="en-US" dirty="0" smtClean="0"/>
              <a:t>Example: in World 1 there are three firms: 1A, 1B, and 1C, with 1A huddled together at left, 1B at center, 1C at right</a:t>
            </a:r>
          </a:p>
        </p:txBody>
      </p:sp>
    </p:spTree>
    <p:extLst>
      <p:ext uri="{BB962C8B-B14F-4D97-AF65-F5344CB8AC3E}">
        <p14:creationId xmlns:p14="http://schemas.microsoft.com/office/powerpoint/2010/main" val="2314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Cautionary tale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r>
              <a:rPr lang="en-US" i="1" dirty="0"/>
              <a:t>Another recent example </a:t>
            </a:r>
            <a:r>
              <a:rPr lang="en-US" i="1" dirty="0" smtClean="0"/>
              <a:t>(Credit: Thursday section, Winter 2018!)</a:t>
            </a:r>
          </a:p>
          <a:p>
            <a:pPr lvl="1"/>
            <a:r>
              <a:rPr lang="en-US" dirty="0" smtClean="0"/>
              <a:t>Keep one 33.3 card</a:t>
            </a:r>
          </a:p>
          <a:p>
            <a:pPr lvl="1"/>
            <a:r>
              <a:rPr lang="en-US" dirty="0"/>
              <a:t>Throw the markers back at the professor</a:t>
            </a:r>
          </a:p>
          <a:p>
            <a:pPr lvl="1"/>
            <a:r>
              <a:rPr lang="en-US" dirty="0" smtClean="0"/>
              <a:t>What happened? (Note: foreshadows airline case!)</a:t>
            </a:r>
          </a:p>
          <a:p>
            <a:pPr lvl="1"/>
            <a:r>
              <a:rPr lang="en-US" i="1" dirty="0" smtClean="0"/>
              <a:t>Rival tuna boat held up laptop with 67 on it!! Chaos!! 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return to commitment later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setup for simultaneous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199" y="1011460"/>
            <a:ext cx="8229600" cy="47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Key feature: everyone moves together</a:t>
            </a:r>
          </a:p>
          <a:p>
            <a:pPr lvl="1"/>
            <a:r>
              <a:rPr lang="en-US" dirty="0" smtClean="0"/>
              <a:t>For discrete decisions, use tables to map actions to payoffs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extend to multiple actions (many players is complicated)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moves: Setup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11645"/>
              </p:ext>
            </p:extLst>
          </p:nvPr>
        </p:nvGraphicFramePr>
        <p:xfrm>
          <a:off x="1371600" y="2531255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4079" y="2181068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2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51654" y="3620787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1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moves: Setup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51584"/>
              </p:ext>
            </p:extLst>
          </p:nvPr>
        </p:nvGraphicFramePr>
        <p:xfrm>
          <a:off x="1371600" y="1939644"/>
          <a:ext cx="7467600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3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3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3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2075" y="1604368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2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16323" y="3392029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1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moves: Setup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61835"/>
              </p:ext>
            </p:extLst>
          </p:nvPr>
        </p:nvGraphicFramePr>
        <p:xfrm>
          <a:off x="3898670" y="1741019"/>
          <a:ext cx="4563687" cy="1475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3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7929" y="1465391"/>
            <a:ext cx="143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Player 2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3140710" y="2414310"/>
            <a:ext cx="134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Player 1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827493"/>
              </p:ext>
            </p:extLst>
          </p:nvPr>
        </p:nvGraphicFramePr>
        <p:xfrm>
          <a:off x="3879720" y="4021479"/>
          <a:ext cx="4563687" cy="1475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3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Up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Down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$π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,$</a:t>
                      </a:r>
                      <a:r>
                        <a:rPr lang="el-GR" sz="2000" baseline="0" dirty="0" smtClean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8979" y="3745851"/>
            <a:ext cx="143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Player 2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-5400000">
            <a:off x="3121760" y="4694770"/>
            <a:ext cx="134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Player 1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-5400000">
            <a:off x="930335" y="3545799"/>
            <a:ext cx="134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Player 3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5129" y="2512247"/>
            <a:ext cx="134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Top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773" y="4759454"/>
            <a:ext cx="134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Bottom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199" y="1080656"/>
            <a:ext cx="8229600" cy="469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defRPr sz="2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574675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−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715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14450" indent="-228600" algn="l" rtl="0" eaLnBrk="0" fontAlgn="base" hangingPunct="0">
              <a:lnSpc>
                <a:spcPct val="100000"/>
              </a:lnSpc>
              <a:spcBef>
                <a:spcPts val="528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rgbClr val="424087"/>
                </a:solidFill>
              </a:rPr>
              <a:t>(If you’re interested in 3 players…)</a:t>
            </a:r>
            <a:endParaRPr lang="en-US" dirty="0">
              <a:solidFill>
                <a:srgbClr val="4240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ways to find simultaneous move </a:t>
            </a:r>
            <a:r>
              <a:rPr lang="en-US" dirty="0" err="1" smtClean="0"/>
              <a:t>eql</a:t>
            </a:r>
            <a:r>
              <a:rPr lang="en-US" dirty="0" smtClean="0"/>
              <a:t>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4960"/>
            <a:ext cx="8229600" cy="41885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Iteratively eliminate strategies to find a “dominant” 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 for other “pure strategy” equilibria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Consider “mixed strategy” equilibria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0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simultaneous move </a:t>
            </a:r>
            <a:r>
              <a:rPr lang="en-US" dirty="0"/>
              <a:t>equilibrium </a:t>
            </a:r>
            <a:r>
              <a:rPr lang="en-US" dirty="0" smtClean="0"/>
              <a:t>(1/3</a:t>
            </a:r>
            <a:r>
              <a:rPr lang="en-US" dirty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6044"/>
            <a:ext cx="8229600" cy="4177436"/>
          </a:xfrm>
        </p:spPr>
        <p:txBody>
          <a:bodyPr/>
          <a:lstStyle/>
          <a:p>
            <a:pPr lvl="1"/>
            <a:r>
              <a:rPr lang="en-US" dirty="0" smtClean="0"/>
              <a:t>Call a strategy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’</a:t>
            </a:r>
            <a:r>
              <a:rPr lang="en-US" dirty="0" smtClean="0"/>
              <a:t> a “dominated strategy” if alternative strategy   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yields higher payoffs no matter what your rivals play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Formally,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,...,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&lt;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/>
              <a:t>,...,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’</a:t>
            </a:r>
            <a:r>
              <a:rPr lang="en-US" dirty="0" smtClean="0"/>
              <a:t>,...,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/>
              <a:t>for all s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Steps</a:t>
            </a:r>
          </a:p>
          <a:p>
            <a:pPr lvl="2"/>
            <a:r>
              <a:rPr lang="en-US" dirty="0" smtClean="0"/>
              <a:t>Eliminate all dominated strategies for all players</a:t>
            </a:r>
          </a:p>
          <a:p>
            <a:pPr lvl="2"/>
            <a:r>
              <a:rPr lang="en-US" dirty="0" smtClean="0"/>
              <a:t>Iterate this procedure</a:t>
            </a:r>
          </a:p>
          <a:p>
            <a:pPr lvl="2"/>
            <a:r>
              <a:rPr lang="en-US" dirty="0" smtClean="0"/>
              <a:t>If only one remains, choose it—it’s the “dominant strategy”</a:t>
            </a:r>
          </a:p>
        </p:txBody>
      </p:sp>
    </p:spTree>
    <p:extLst>
      <p:ext uri="{BB962C8B-B14F-4D97-AF65-F5344CB8AC3E}">
        <p14:creationId xmlns:p14="http://schemas.microsoft.com/office/powerpoint/2010/main" val="32544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Prisoners’ dilemma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11342"/>
              </p:ext>
            </p:extLst>
          </p:nvPr>
        </p:nvGraphicFramePr>
        <p:xfrm>
          <a:off x="1371600" y="2859300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Silence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Confess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Silence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(1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 1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(10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 0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Confess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(0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 10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(5 </a:t>
                      </a:r>
                      <a:r>
                        <a:rPr lang="en-US" sz="300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5 </a:t>
                      </a:r>
                      <a:r>
                        <a:rPr lang="en-US" sz="3000" baseline="0" dirty="0" err="1" smtClean="0">
                          <a:solidFill>
                            <a:sysClr val="windowText" lastClr="000000"/>
                          </a:solidFill>
                        </a:rPr>
                        <a:t>yrs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7463" y="2494329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Prisoner 2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285394" y="4087382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Prisoner 1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08" y="1104314"/>
            <a:ext cx="8240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Ratting on your partner is privately beneficial. Yet, if you both confess, your prison time is much longer than if you both remain silent.</a:t>
            </a:r>
            <a:endParaRPr lang="en-US" sz="25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variant of the dilemma: US-Soviet Arms Race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35521"/>
              </p:ext>
            </p:extLst>
          </p:nvPr>
        </p:nvGraphicFramePr>
        <p:xfrm>
          <a:off x="1371600" y="2859300"/>
          <a:ext cx="74676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Build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Don’t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Build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(-$1T,-$1T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($1T,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-$100T)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Don’t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(-$100T, $1T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($0, $0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65051" y="2612553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USSR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51654" y="3673066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USA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08" y="1118374"/>
            <a:ext cx="8240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You never expect to use nuclear weapons and doing so is quite costly. Yet, if your rival has them and you don’t, they gain almost complete control over you.</a:t>
            </a:r>
            <a:endParaRPr lang="en-US" sz="25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[2/3]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5386"/>
            <a:ext cx="8229600" cy="4488094"/>
          </a:xfrm>
        </p:spPr>
        <p:txBody>
          <a:bodyPr/>
          <a:lstStyle/>
          <a:p>
            <a:pPr lvl="1"/>
            <a:r>
              <a:rPr lang="en-US" dirty="0" smtClean="0"/>
              <a:t>Each team receives stack of index cards and XL Sharpie marker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each round, I will cycle through the worlds (</a:t>
            </a:r>
            <a:r>
              <a:rPr lang="en-US" dirty="0" err="1" smtClean="0"/>
              <a:t>i.e</a:t>
            </a:r>
            <a:r>
              <a:rPr lang="en-US" dirty="0" smtClean="0"/>
              <a:t>, 1,2,…,6)</a:t>
            </a:r>
          </a:p>
          <a:p>
            <a:pPr lvl="2"/>
            <a:r>
              <a:rPr lang="en-US" dirty="0" smtClean="0"/>
              <a:t>I will start by calling out “World 1”</a:t>
            </a:r>
          </a:p>
          <a:p>
            <a:pPr lvl="2"/>
            <a:r>
              <a:rPr lang="en-US" dirty="0" smtClean="0"/>
              <a:t>Simultaneously, 1A, 1B, and 1C will hold up their cards</a:t>
            </a:r>
          </a:p>
          <a:p>
            <a:pPr lvl="2"/>
            <a:r>
              <a:rPr lang="en-US" dirty="0" smtClean="0"/>
              <a:t>Cards indicate your firm’s choice.</a:t>
            </a:r>
          </a:p>
          <a:p>
            <a:pPr lvl="2"/>
            <a:r>
              <a:rPr lang="en-US" dirty="0" smtClean="0"/>
              <a:t>Firms choose quantity (i.e., this is repeated </a:t>
            </a:r>
            <a:r>
              <a:rPr lang="en-US" dirty="0" err="1" smtClean="0"/>
              <a:t>Cournot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firm 1B </a:t>
            </a:r>
            <a:r>
              <a:rPr lang="en-US" dirty="0"/>
              <a:t>chooses </a:t>
            </a:r>
            <a:r>
              <a:rPr lang="en-US" dirty="0" smtClean="0"/>
              <a:t>Q</a:t>
            </a:r>
            <a:r>
              <a:rPr lang="en-US" baseline="-25000" dirty="0" smtClean="0"/>
              <a:t>B</a:t>
            </a:r>
            <a:endParaRPr lang="en-US" dirty="0" smtClean="0"/>
          </a:p>
          <a:p>
            <a:pPr lvl="2"/>
            <a:endParaRPr lang="en-US" i="1" dirty="0" smtClean="0"/>
          </a:p>
          <a:p>
            <a:pPr marL="0" lvl="1" indent="0">
              <a:buNone/>
            </a:pPr>
            <a:r>
              <a:rPr lang="en-US" i="1" dirty="0" smtClean="0"/>
              <a:t>[Details on next </a:t>
            </a:r>
            <a:r>
              <a:rPr lang="en-US" i="1" dirty="0"/>
              <a:t>slide</a:t>
            </a:r>
            <a:r>
              <a:rPr lang="en-US" i="1" dirty="0" smtClean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7373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simultaneous move equilibrium (2/3)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31858"/>
            <a:ext cx="8229600" cy="3641622"/>
          </a:xfrm>
        </p:spPr>
        <p:txBody>
          <a:bodyPr/>
          <a:lstStyle/>
          <a:p>
            <a:pPr lvl="1"/>
            <a:r>
              <a:rPr lang="en-US" dirty="0" smtClean="0"/>
              <a:t>Suppose iteration does not yield a </a:t>
            </a:r>
            <a:r>
              <a:rPr lang="en-US" i="1" dirty="0" smtClean="0"/>
              <a:t>dominant strategy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Then, consider other </a:t>
            </a:r>
            <a:r>
              <a:rPr lang="en-US" i="1" dirty="0" smtClean="0"/>
              <a:t>pure strategy</a:t>
            </a:r>
            <a:r>
              <a:rPr lang="en-US" dirty="0" smtClean="0"/>
              <a:t> equilibria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Example: Sushi restaurants in Chicago</a:t>
            </a:r>
          </a:p>
        </p:txBody>
      </p:sp>
    </p:spTree>
    <p:extLst>
      <p:ext uri="{BB962C8B-B14F-4D97-AF65-F5344CB8AC3E}">
        <p14:creationId xmlns:p14="http://schemas.microsoft.com/office/powerpoint/2010/main" val="25515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positioning (with multiplicity)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82864"/>
              </p:ext>
            </p:extLst>
          </p:nvPr>
        </p:nvGraphicFramePr>
        <p:xfrm>
          <a:off x="1371600" y="2714160"/>
          <a:ext cx="7467600" cy="2788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West Loop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Wicker Park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West Loop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(-$1M,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-$1.5M)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($1M</a:t>
                      </a:r>
                      <a:r>
                        <a:rPr lang="en-US" sz="300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sz="3000" baseline="0" smtClean="0">
                          <a:solidFill>
                            <a:sysClr val="windowText" lastClr="000000"/>
                          </a:solidFill>
                        </a:rPr>
                        <a:t> $2.5M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Wicker Park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($3M,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$2M)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(-$2M,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-$2M)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7621" y="2336787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err="1" smtClean="0">
                <a:latin typeface="Arial" pitchFamily="34" charset="0"/>
                <a:cs typeface="Arial" pitchFamily="34" charset="0"/>
              </a:rPr>
              <a:t>Arami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08112" y="4181056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err="1" smtClean="0">
                <a:latin typeface="Arial" pitchFamily="34" charset="0"/>
                <a:cs typeface="Arial" pitchFamily="34" charset="0"/>
              </a:rPr>
              <a:t>Momotaro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08" y="1139369"/>
            <a:ext cx="8240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Facts: Generally WL&gt;WP. Yet, both want to avoid locating next to one another.</a:t>
            </a:r>
            <a:endParaRPr lang="en-US" sz="25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simultaneous-move </a:t>
            </a:r>
            <a:r>
              <a:rPr lang="en-US" dirty="0"/>
              <a:t>equilibrium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2862"/>
            <a:ext cx="8229600" cy="4430617"/>
          </a:xfrm>
        </p:spPr>
        <p:txBody>
          <a:bodyPr/>
          <a:lstStyle/>
          <a:p>
            <a:pPr lvl="1"/>
            <a:r>
              <a:rPr lang="en-US" dirty="0" smtClean="0"/>
              <a:t>Suppose iteration does not yield any pure strategy equilibrium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Consider mixed strategy </a:t>
            </a:r>
            <a:r>
              <a:rPr lang="en-US" dirty="0" err="1" smtClean="0"/>
              <a:t>eql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Example: Poisoned cups</a:t>
            </a:r>
          </a:p>
          <a:p>
            <a:pPr lvl="1"/>
            <a:endParaRPr lang="en-US" i="1" dirty="0"/>
          </a:p>
          <a:p>
            <a:pPr lvl="1"/>
            <a:r>
              <a:rPr lang="en-US" dirty="0" smtClean="0"/>
              <a:t>In the interests of time, I will save the solution concept/explanation for an email announcement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many interesting real world examples (e.g., penalty kicks)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cups (with mixed strategies)</a:t>
            </a:r>
            <a:endParaRPr lang="en-US" u="sng" dirty="0"/>
          </a:p>
        </p:txBody>
      </p:sp>
      <p:graphicFrame>
        <p:nvGraphicFramePr>
          <p:cNvPr id="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754567"/>
              </p:ext>
            </p:extLst>
          </p:nvPr>
        </p:nvGraphicFramePr>
        <p:xfrm>
          <a:off x="1371600" y="2388591"/>
          <a:ext cx="7467600" cy="2788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Drink near cup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Drink far cup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Place it near </a:t>
                      </a:r>
                      <a:r>
                        <a:rPr lang="en-US" sz="3000" b="1" i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30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(0, -1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(-1, 0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Place it</a:t>
                      </a:r>
                    </a:p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far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(-1, 0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(0, -1)</a:t>
                      </a:r>
                      <a:endParaRPr lang="en-US" sz="3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7621" y="2011218"/>
            <a:ext cx="235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B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5400000">
            <a:off x="408112" y="3855487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Player A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108" y="980048"/>
            <a:ext cx="8240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Facts. Player 1 pours the drinks. Player 2 selects which to drink from. Both players wish to avoid the poison.</a:t>
            </a:r>
            <a:endParaRPr lang="en-US" sz="25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51" y="5416175"/>
            <a:ext cx="8240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is the Nash equilibrium?</a:t>
            </a:r>
            <a:endParaRPr lang="en-US" sz="25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(re-)introduction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Sequential move = </a:t>
            </a:r>
            <a:r>
              <a:rPr lang="en-US" i="1" dirty="0"/>
              <a:t>timing matters → </a:t>
            </a:r>
            <a:r>
              <a:rPr lang="en-US" i="1" dirty="0" smtClean="0"/>
              <a:t>backward induction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Simultaneous move games</a:t>
            </a:r>
          </a:p>
          <a:p>
            <a:pPr lvl="2"/>
            <a:r>
              <a:rPr lang="en-US" i="1" dirty="0" smtClean="0"/>
              <a:t>Might have dominant strategy equilibrium</a:t>
            </a:r>
          </a:p>
          <a:p>
            <a:pPr lvl="2"/>
            <a:r>
              <a:rPr lang="en-US" i="1" dirty="0" smtClean="0"/>
              <a:t>Often have multiple equilibria</a:t>
            </a:r>
          </a:p>
          <a:p>
            <a:pPr lvl="2"/>
            <a:endParaRPr lang="en-US" i="1" dirty="0"/>
          </a:p>
          <a:p>
            <a:pPr lvl="1"/>
            <a:r>
              <a:rPr lang="en-US" i="1" dirty="0" smtClean="0"/>
              <a:t>Mostly beyond the scope of 42001</a:t>
            </a:r>
          </a:p>
          <a:p>
            <a:pPr lvl="2"/>
            <a:r>
              <a:rPr lang="en-US" i="1" dirty="0" smtClean="0"/>
              <a:t>“Mixed strategy” equilibria—randomly varying actions</a:t>
            </a:r>
          </a:p>
          <a:p>
            <a:pPr lvl="2"/>
            <a:r>
              <a:rPr lang="en-US" i="1" dirty="0" smtClean="0"/>
              <a:t>Choosing among </a:t>
            </a:r>
            <a:r>
              <a:rPr lang="en-US" i="1" dirty="0" err="1" smtClean="0"/>
              <a:t>equilbria</a:t>
            </a:r>
            <a:endParaRPr lang="en-US" i="1" dirty="0" smtClean="0"/>
          </a:p>
          <a:p>
            <a:pPr lvl="2"/>
            <a:r>
              <a:rPr lang="en-US" i="1" dirty="0" smtClean="0"/>
              <a:t>Many other considerations…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44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“DYNAMIC PRICING”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WEEK 6</a:t>
            </a:r>
          </a:p>
          <a:p>
            <a:pPr eaLnBrk="1" hangingPunct="1"/>
            <a:endParaRPr lang="en-US" sz="2000" b="1" dirty="0"/>
          </a:p>
          <a:p>
            <a:pPr eaLnBrk="1" hangingPunct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20588" y="-6974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 smtClean="0"/>
              <a:t>Copyright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71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1605"/>
            <a:ext cx="8229600" cy="4691875"/>
          </a:xfrm>
        </p:spPr>
        <p:txBody>
          <a:bodyPr/>
          <a:lstStyle/>
          <a:p>
            <a:pPr lvl="1"/>
            <a:r>
              <a:rPr lang="en-US" dirty="0" smtClean="0"/>
              <a:t>Prior lecture: static (i.e., “one-shot” games)</a:t>
            </a:r>
          </a:p>
          <a:p>
            <a:pPr lvl="2"/>
            <a:r>
              <a:rPr lang="en-US" dirty="0" smtClean="0"/>
              <a:t>We play and then we are done</a:t>
            </a:r>
          </a:p>
          <a:p>
            <a:pPr lvl="2"/>
            <a:r>
              <a:rPr lang="en-US" dirty="0" smtClean="0"/>
              <a:t>Examples: Prisoners’ dilemma, entry decisions, arm’s race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markets, frequent opportunities for repeated play,               e.g. Coke/Pepsi, </a:t>
            </a:r>
            <a:r>
              <a:rPr lang="en-US" dirty="0" err="1" smtClean="0"/>
              <a:t>Fedex</a:t>
            </a:r>
            <a:r>
              <a:rPr lang="en-US" dirty="0" smtClean="0"/>
              <a:t>/UPS, Hertz/Avis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matters because profits are typically higher if you’re smart about repeated play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In </a:t>
            </a:r>
            <a:r>
              <a:rPr lang="en-US" i="1" dirty="0"/>
              <a:t>t</a:t>
            </a:r>
            <a:r>
              <a:rPr lang="en-US" i="1" dirty="0" smtClean="0"/>
              <a:t>he Tuna Game, which rounds score best (i.e., early rounds, middle rounds, or late rounds)? Why? </a:t>
            </a:r>
          </a:p>
        </p:txBody>
      </p:sp>
    </p:spTree>
    <p:extLst>
      <p:ext uri="{BB962C8B-B14F-4D97-AF65-F5344CB8AC3E}">
        <p14:creationId xmlns:p14="http://schemas.microsoft.com/office/powerpoint/2010/main" val="22269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Ways to weaken rivalry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0902"/>
            <a:ext cx="8229600" cy="4792577"/>
          </a:xfrm>
        </p:spPr>
        <p:txBody>
          <a:bodyPr/>
          <a:lstStyle/>
          <a:p>
            <a:pPr lvl="1"/>
            <a:r>
              <a:rPr lang="en-US" dirty="0" smtClean="0"/>
              <a:t>Firms do not internalize negative effect of actions on others</a:t>
            </a:r>
          </a:p>
          <a:p>
            <a:pPr lvl="1"/>
            <a:r>
              <a:rPr lang="en-US" dirty="0"/>
              <a:t>A monopolist, for example, internalizes the externality</a:t>
            </a:r>
          </a:p>
          <a:p>
            <a:pPr lvl="1"/>
            <a:r>
              <a:rPr lang="en-US" i="1" dirty="0" smtClean="0"/>
              <a:t>Tuna Game</a:t>
            </a:r>
          </a:p>
          <a:p>
            <a:pPr lvl="2"/>
            <a:r>
              <a:rPr lang="en-US" dirty="0" smtClean="0"/>
              <a:t>You did not internalize the fact that raising quantity lowers the price that *all other* boats receive</a:t>
            </a:r>
          </a:p>
          <a:p>
            <a:pPr lvl="2"/>
            <a:r>
              <a:rPr lang="en-US" dirty="0" smtClean="0"/>
              <a:t>That is, </a:t>
            </a:r>
            <a:r>
              <a:rPr lang="en-US" dirty="0" err="1" smtClean="0"/>
              <a:t>max’ing</a:t>
            </a:r>
            <a:r>
              <a:rPr lang="en-US" dirty="0" smtClean="0"/>
              <a:t> your </a:t>
            </a:r>
            <a:r>
              <a:rPr lang="el-GR" dirty="0" smtClean="0"/>
              <a:t>π</a:t>
            </a:r>
            <a:r>
              <a:rPr lang="en-US" dirty="0" smtClean="0"/>
              <a:t> means </a:t>
            </a:r>
            <a:r>
              <a:rPr lang="en-US" dirty="0" err="1" smtClean="0"/>
              <a:t>means</a:t>
            </a:r>
            <a:r>
              <a:rPr lang="en-US" dirty="0" smtClean="0"/>
              <a:t> not </a:t>
            </a:r>
            <a:r>
              <a:rPr lang="en-US" dirty="0" err="1" smtClean="0"/>
              <a:t>max’ing</a:t>
            </a:r>
            <a:r>
              <a:rPr lang="en-US" dirty="0" smtClean="0"/>
              <a:t> total </a:t>
            </a:r>
            <a:r>
              <a:rPr lang="el-GR" dirty="0"/>
              <a:t>π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If you could make joint decisions, you choose q=33, not </a:t>
            </a:r>
            <a:r>
              <a:rPr lang="en-US" dirty="0" smtClean="0"/>
              <a:t>q=50</a:t>
            </a:r>
            <a:endParaRPr lang="en-US" dirty="0"/>
          </a:p>
          <a:p>
            <a:pPr lvl="1"/>
            <a:r>
              <a:rPr lang="en-US" dirty="0" smtClean="0"/>
              <a:t>Firms would love to “soften” rivalry up and play more like monopolists (i.e., internalize each others’ payoffs)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Merger is an option but will be subject to §7 (Clayton Act)</a:t>
            </a:r>
          </a:p>
          <a:p>
            <a:pPr lvl="1"/>
            <a:r>
              <a:rPr lang="en-US" i="1" dirty="0" smtClean="0"/>
              <a:t>How else might firms accomplish this?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4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2777"/>
            <a:ext cx="8229600" cy="4780703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 algn="ctr">
              <a:buNone/>
            </a:pPr>
            <a:r>
              <a:rPr lang="en-US" b="1" dirty="0" smtClean="0"/>
              <a:t>Profits = (Price – Marginal Cost) * Quantity</a:t>
            </a:r>
          </a:p>
          <a:p>
            <a:pPr marL="0" lvl="1" indent="0" algn="ctr">
              <a:buNone/>
            </a:pPr>
            <a:endParaRPr lang="en-US" b="1" dirty="0" smtClean="0"/>
          </a:p>
          <a:p>
            <a:pPr lvl="1"/>
            <a:r>
              <a:rPr lang="en-US" dirty="0" smtClean="0"/>
              <a:t>Price(Q</a:t>
            </a:r>
            <a:r>
              <a:rPr lang="en-US" baseline="-25000" dirty="0" smtClean="0"/>
              <a:t>A</a:t>
            </a:r>
            <a:r>
              <a:rPr lang="en-US" dirty="0" smtClean="0"/>
              <a:t>,Q</a:t>
            </a:r>
            <a:r>
              <a:rPr lang="en-US" baseline="-25000" dirty="0" smtClean="0"/>
              <a:t>B</a:t>
            </a:r>
            <a:r>
              <a:rPr lang="en-US" dirty="0" smtClean="0"/>
              <a:t>,Q</a:t>
            </a:r>
            <a:r>
              <a:rPr lang="en-US" baseline="-25000" dirty="0" smtClean="0"/>
              <a:t>C</a:t>
            </a:r>
            <a:r>
              <a:rPr lang="en-US" dirty="0" smtClean="0"/>
              <a:t>) = max{ 45 – 0.2 * </a:t>
            </a:r>
            <a:r>
              <a:rPr lang="en-US" dirty="0"/>
              <a:t>(</a:t>
            </a:r>
            <a:r>
              <a:rPr lang="en-US" dirty="0" smtClean="0"/>
              <a:t>Q</a:t>
            </a:r>
            <a:r>
              <a:rPr lang="en-US" baseline="-25000" dirty="0" smtClean="0"/>
              <a:t>A +</a:t>
            </a:r>
            <a:r>
              <a:rPr lang="en-US" dirty="0"/>
              <a:t> Q</a:t>
            </a:r>
            <a:r>
              <a:rPr lang="en-US" baseline="-25000" dirty="0"/>
              <a:t>B </a:t>
            </a:r>
            <a:r>
              <a:rPr lang="en-US" baseline="-25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/>
              <a:t>C</a:t>
            </a:r>
            <a:r>
              <a:rPr lang="en-US" dirty="0" smtClean="0"/>
              <a:t>), 0 }</a:t>
            </a:r>
          </a:p>
          <a:p>
            <a:pPr lvl="1"/>
            <a:r>
              <a:rPr lang="en-US" dirty="0" smtClean="0"/>
              <a:t>Marginal cost = $5</a:t>
            </a:r>
          </a:p>
          <a:p>
            <a:pPr lvl="1"/>
            <a:r>
              <a:rPr lang="en-US" dirty="0"/>
              <a:t>Your boat chooses quantity—choices are simultaneous!!!</a:t>
            </a:r>
          </a:p>
          <a:p>
            <a:pPr lvl="1"/>
            <a:endParaRPr lang="en-US" dirty="0"/>
          </a:p>
        </p:txBody>
      </p:sp>
      <p:pic>
        <p:nvPicPr>
          <p:cNvPr id="4" name="Picture 3" descr="https://www.igfa.org/images/SpeciesID_Images/tuna_black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1" y="728689"/>
            <a:ext cx="4819650" cy="21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076305" y="2710582"/>
            <a:ext cx="1623753" cy="2040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Cartel </a:t>
            </a:r>
            <a:r>
              <a:rPr lang="en-US" dirty="0"/>
              <a:t>/ explicit agreement to restrain competition= set </a:t>
            </a:r>
            <a:r>
              <a:rPr lang="en-US" i="1" dirty="0"/>
              <a:t>p </a:t>
            </a:r>
            <a:r>
              <a:rPr lang="en-US" dirty="0"/>
              <a:t>or </a:t>
            </a:r>
            <a:r>
              <a:rPr lang="en-US" i="1" dirty="0"/>
              <a:t>q</a:t>
            </a:r>
            <a:endParaRPr lang="en-US" dirty="0"/>
          </a:p>
          <a:p>
            <a:pPr lvl="3"/>
            <a:r>
              <a:rPr lang="en-US" dirty="0" smtClean="0"/>
              <a:t>Can be open, as in OPEC/DeBeers, or secret, as in lysine case (next slide) or mid-stage </a:t>
            </a:r>
            <a:r>
              <a:rPr lang="en-US" i="1" dirty="0" smtClean="0"/>
              <a:t>Tuna Game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25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Cartel </a:t>
            </a:r>
            <a:r>
              <a:rPr lang="en-US" dirty="0"/>
              <a:t>/ explicit agreement to restrain competition= set </a:t>
            </a:r>
            <a:r>
              <a:rPr lang="en-US" i="1" dirty="0"/>
              <a:t>p </a:t>
            </a:r>
            <a:r>
              <a:rPr lang="en-US" dirty="0"/>
              <a:t>or </a:t>
            </a:r>
            <a:r>
              <a:rPr lang="en-US" i="1" dirty="0"/>
              <a:t>q</a:t>
            </a:r>
            <a:endParaRPr lang="en-US" dirty="0"/>
          </a:p>
          <a:p>
            <a:pPr lvl="3"/>
            <a:r>
              <a:rPr lang="en-US" dirty="0" smtClean="0"/>
              <a:t>Can be open, as in OPEC/DeBeers, or secret, as in lysine case (next slide) or mid-stage </a:t>
            </a:r>
            <a:r>
              <a:rPr lang="en-US" i="1" dirty="0" smtClean="0"/>
              <a:t>Tuna Game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What’s the problem with explicit collusive agreements?</a:t>
            </a:r>
          </a:p>
        </p:txBody>
      </p:sp>
    </p:spTree>
    <p:extLst>
      <p:ext uri="{BB962C8B-B14F-4D97-AF65-F5344CB8AC3E}">
        <p14:creationId xmlns:p14="http://schemas.microsoft.com/office/powerpoint/2010/main" val="37817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Cartel / explicit agreement to restrain competition= set </a:t>
            </a:r>
            <a:r>
              <a:rPr lang="en-US" i="1" dirty="0" smtClean="0"/>
              <a:t>p </a:t>
            </a:r>
            <a:r>
              <a:rPr lang="en-US" dirty="0" smtClean="0"/>
              <a:t>or </a:t>
            </a:r>
            <a:r>
              <a:rPr lang="en-US" i="1" dirty="0" smtClean="0"/>
              <a:t>q</a:t>
            </a:r>
            <a:endParaRPr lang="en-US" dirty="0" smtClean="0"/>
          </a:p>
          <a:p>
            <a:pPr lvl="3"/>
            <a:r>
              <a:rPr lang="en-US" dirty="0" smtClean="0"/>
              <a:t>Can be open, as in OPEC/DeBeers, or secret, as in lysine </a:t>
            </a:r>
            <a:r>
              <a:rPr lang="en-US" dirty="0"/>
              <a:t>case (next slide) or mid-stage </a:t>
            </a:r>
            <a:r>
              <a:rPr lang="en-US" i="1" dirty="0"/>
              <a:t>Tuna Game </a:t>
            </a:r>
            <a:endParaRPr lang="en-US" i="1" dirty="0" smtClean="0"/>
          </a:p>
          <a:p>
            <a:pPr lvl="3"/>
            <a:r>
              <a:rPr lang="en-US" b="1" i="1" dirty="0" smtClean="0"/>
              <a:t>§ 1 (Sherman Act) makes “contract, combination, or conspiracy in restraint of trade” illegal</a:t>
            </a:r>
          </a:p>
          <a:p>
            <a:pPr lvl="4"/>
            <a:r>
              <a:rPr lang="en-US" dirty="0" smtClean="0"/>
              <a:t>Do not ever make explicit agreements in this country</a:t>
            </a:r>
          </a:p>
          <a:p>
            <a:pPr lvl="4"/>
            <a:r>
              <a:rPr lang="en-US" dirty="0" smtClean="0"/>
              <a:t>You will go directly to jail</a:t>
            </a:r>
          </a:p>
          <a:p>
            <a:pPr lvl="4"/>
            <a:r>
              <a:rPr lang="en-US" dirty="0" smtClean="0"/>
              <a:t>You will not pass “Go”</a:t>
            </a:r>
          </a:p>
          <a:p>
            <a:pPr lvl="4"/>
            <a:r>
              <a:rPr lang="en-US" dirty="0" smtClean="0"/>
              <a:t>You will not collect $200 </a:t>
            </a:r>
          </a:p>
          <a:p>
            <a:pPr lvl="3"/>
            <a:r>
              <a:rPr lang="en-US" b="1" i="1" dirty="0" smtClean="0"/>
              <a:t>See, e.g., </a:t>
            </a:r>
            <a:r>
              <a:rPr lang="en-US" b="1" i="1" u="sng" dirty="0" smtClean="0"/>
              <a:t>The Informant</a:t>
            </a:r>
            <a:r>
              <a:rPr lang="en-US" b="1" i="1" dirty="0" smtClean="0"/>
              <a:t> w/ M. Damon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059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Also, do not do stupid $&amp;#@ for your boss or your firm after you leave here.</a:t>
            </a:r>
            <a:endParaRPr lang="en-US" dirty="0"/>
          </a:p>
        </p:txBody>
      </p:sp>
      <p:pic>
        <p:nvPicPr>
          <p:cNvPr id="4" name="Picture 2" descr="http://www.filmofilia.com/wp-content/uploads/2009/07/mat-damon-informa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11" y="2852634"/>
            <a:ext cx="4125192" cy="27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ceshowbiz.com/images/still/the_informant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6" y="2360817"/>
            <a:ext cx="4125192" cy="27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5658186"/>
            <a:ext cx="4686011" cy="89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6E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en-US" sz="1800" kern="0" dirty="0" smtClean="0"/>
              <a:t>If you do, get your own attorney!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655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Cartel / explicit agreement to restrain competition= set </a:t>
            </a:r>
            <a:r>
              <a:rPr lang="en-US" i="1" dirty="0" smtClean="0"/>
              <a:t>p </a:t>
            </a:r>
            <a:r>
              <a:rPr lang="en-US" dirty="0" smtClean="0"/>
              <a:t>or </a:t>
            </a:r>
            <a:r>
              <a:rPr lang="en-US" i="1" dirty="0" smtClean="0"/>
              <a:t>q</a:t>
            </a:r>
            <a:endParaRPr lang="en-US" dirty="0" smtClean="0"/>
          </a:p>
          <a:p>
            <a:pPr lvl="3"/>
            <a:r>
              <a:rPr lang="en-US" dirty="0" smtClean="0"/>
              <a:t>Can be open, as in OPEC/DeBeers, or secret, as in lysine </a:t>
            </a:r>
            <a:r>
              <a:rPr lang="en-US" dirty="0"/>
              <a:t>case </a:t>
            </a:r>
            <a:r>
              <a:rPr lang="en-US" dirty="0" smtClean="0"/>
              <a:t>or </a:t>
            </a:r>
            <a:r>
              <a:rPr lang="en-US" dirty="0"/>
              <a:t>mid-stage </a:t>
            </a:r>
            <a:r>
              <a:rPr lang="en-US" i="1" dirty="0"/>
              <a:t>Tuna Game</a:t>
            </a:r>
            <a:endParaRPr lang="en-US" dirty="0" smtClean="0"/>
          </a:p>
          <a:p>
            <a:pPr lvl="3"/>
            <a:r>
              <a:rPr lang="en-US" b="1" i="1" dirty="0"/>
              <a:t>§ 1 (Sherman Act) makes “contract, combination, or conspiracy in restraint of trade” illegal</a:t>
            </a:r>
            <a:endParaRPr lang="en-US" b="1" i="1" dirty="0" smtClean="0"/>
          </a:p>
          <a:p>
            <a:pPr lvl="4"/>
            <a:r>
              <a:rPr lang="en-US" dirty="0" smtClean="0"/>
              <a:t>Do not ever make explicit agreements in this country</a:t>
            </a:r>
          </a:p>
          <a:p>
            <a:pPr lvl="4"/>
            <a:r>
              <a:rPr lang="en-US" dirty="0" smtClean="0"/>
              <a:t>You will go directly to jail</a:t>
            </a:r>
          </a:p>
          <a:p>
            <a:pPr lvl="4"/>
            <a:r>
              <a:rPr lang="en-US" dirty="0" smtClean="0"/>
              <a:t>You will not pass “Go”</a:t>
            </a:r>
          </a:p>
          <a:p>
            <a:pPr lvl="4"/>
            <a:r>
              <a:rPr lang="en-US" dirty="0" smtClean="0"/>
              <a:t>You will not collect $200 </a:t>
            </a:r>
          </a:p>
          <a:p>
            <a:pPr lvl="3"/>
            <a:r>
              <a:rPr lang="en-US" b="1" i="1" dirty="0"/>
              <a:t>See, e.g., </a:t>
            </a:r>
            <a:r>
              <a:rPr lang="en-US" b="1" i="1" u="sng" dirty="0"/>
              <a:t>The Informant</a:t>
            </a:r>
            <a:r>
              <a:rPr lang="en-US" b="1" i="1" dirty="0"/>
              <a:t> w/ M. Damon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What is the other way?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Cartel </a:t>
            </a:r>
            <a:r>
              <a:rPr lang="en-US" dirty="0"/>
              <a:t>/ explicit agreement to restrain competition= set </a:t>
            </a:r>
            <a:r>
              <a:rPr lang="en-US" i="1" dirty="0"/>
              <a:t>p </a:t>
            </a:r>
            <a:r>
              <a:rPr lang="en-US" dirty="0"/>
              <a:t>or </a:t>
            </a:r>
            <a:r>
              <a:rPr lang="en-US" i="1" dirty="0"/>
              <a:t>q</a:t>
            </a:r>
            <a:endParaRPr lang="en-US" dirty="0"/>
          </a:p>
          <a:p>
            <a:pPr lvl="3"/>
            <a:r>
              <a:rPr lang="en-US" dirty="0" smtClean="0"/>
              <a:t>Can be open, as in OPEC/DeBeers, or secret, as in lysine case or mid-stage </a:t>
            </a:r>
            <a:r>
              <a:rPr lang="en-US" i="1" dirty="0" smtClean="0"/>
              <a:t>Tuna Game</a:t>
            </a:r>
            <a:endParaRPr lang="en-US" dirty="0" smtClean="0"/>
          </a:p>
          <a:p>
            <a:pPr lvl="3"/>
            <a:r>
              <a:rPr lang="en-US" b="1" i="1" dirty="0"/>
              <a:t>§ 1 (Sherman Act) makes “contract, combination, or conspiracy in restraint of trade” illegal</a:t>
            </a:r>
            <a:endParaRPr lang="en-US" b="1" i="1" dirty="0" smtClean="0"/>
          </a:p>
          <a:p>
            <a:pPr lvl="4"/>
            <a:r>
              <a:rPr lang="en-US" dirty="0" smtClean="0"/>
              <a:t>Do not ever make explicit agreements in this country</a:t>
            </a:r>
          </a:p>
          <a:p>
            <a:pPr lvl="4"/>
            <a:r>
              <a:rPr lang="en-US" dirty="0" smtClean="0"/>
              <a:t>You will go directly to jail</a:t>
            </a:r>
          </a:p>
          <a:p>
            <a:pPr lvl="4"/>
            <a:r>
              <a:rPr lang="en-US" dirty="0" smtClean="0"/>
              <a:t>You will not pass “Go”</a:t>
            </a:r>
          </a:p>
          <a:p>
            <a:pPr lvl="4"/>
            <a:r>
              <a:rPr lang="en-US" dirty="0" smtClean="0"/>
              <a:t>You will not collect $200 </a:t>
            </a:r>
          </a:p>
          <a:p>
            <a:pPr lvl="3"/>
            <a:r>
              <a:rPr lang="en-US" b="1" i="1" dirty="0"/>
              <a:t>See, e.g., </a:t>
            </a:r>
            <a:r>
              <a:rPr lang="en-US" b="1" i="1" u="sng" dirty="0"/>
              <a:t>The Informant</a:t>
            </a:r>
            <a:r>
              <a:rPr lang="en-US" b="1" i="1" dirty="0"/>
              <a:t> w/ M. Damon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Tacit collusion—an industry “norm”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Tacit collusion: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In most markets, firms don’t </a:t>
            </a:r>
            <a:r>
              <a:rPr lang="en-US" b="1" i="1" dirty="0" smtClean="0"/>
              <a:t>explicitly</a:t>
            </a:r>
            <a:r>
              <a:rPr lang="en-US" dirty="0" smtClean="0"/>
              <a:t> collude</a:t>
            </a:r>
          </a:p>
          <a:p>
            <a:pPr lvl="1"/>
            <a:r>
              <a:rPr lang="en-US" dirty="0" smtClean="0"/>
              <a:t>In some markets, firms do </a:t>
            </a:r>
            <a:r>
              <a:rPr lang="en-US" b="1" i="1" dirty="0" smtClean="0"/>
              <a:t>tacitly</a:t>
            </a:r>
            <a:r>
              <a:rPr lang="en-US" i="1" dirty="0" smtClean="0"/>
              <a:t> </a:t>
            </a:r>
            <a:r>
              <a:rPr lang="en-US" dirty="0" smtClean="0"/>
              <a:t>collude—or at least try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data, markets vary in intensity of rivalry, and tacit  collusion might account for part of this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Often described as </a:t>
            </a:r>
            <a:r>
              <a:rPr lang="en-US" b="1" i="1" dirty="0" smtClean="0"/>
              <a:t>norms</a:t>
            </a:r>
            <a:r>
              <a:rPr lang="en-US" b="1" dirty="0" smtClean="0"/>
              <a:t> </a:t>
            </a:r>
            <a:r>
              <a:rPr lang="en-US" dirty="0" smtClean="0"/>
              <a:t>that dictate </a:t>
            </a:r>
            <a:r>
              <a:rPr lang="en-US" b="1" dirty="0" smtClean="0"/>
              <a:t>“soft competition”</a:t>
            </a:r>
            <a:r>
              <a:rPr lang="en-US" dirty="0" smtClean="0"/>
              <a:t>  (high prices) or </a:t>
            </a:r>
            <a:r>
              <a:rPr lang="en-US" b="1" dirty="0" smtClean="0"/>
              <a:t>“price wars”</a:t>
            </a:r>
            <a:r>
              <a:rPr lang="en-US" dirty="0" smtClean="0"/>
              <a:t> (low prices)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Grey area of legality, mostly not criminal—still </a:t>
            </a:r>
            <a:r>
              <a:rPr lang="en-US" dirty="0"/>
              <a:t>consult a lawyer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9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Softening up rivalry: </a:t>
            </a:r>
            <a:br>
              <a:rPr lang="en-US" dirty="0" smtClean="0"/>
            </a:br>
            <a:r>
              <a:rPr lang="en-US" dirty="0" smtClean="0"/>
              <a:t>Managerial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0663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Tacit collusion: Main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3658"/>
            <a:ext cx="8229600" cy="4559822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are firms most incentivized to tacitly collude?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can firms actually come to an unspoken agreement?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can it be sustained? </a:t>
            </a:r>
            <a:r>
              <a:rPr lang="en-US" i="1" dirty="0" smtClean="0"/>
              <a:t>Or, what causes it to break down?</a:t>
            </a:r>
          </a:p>
        </p:txBody>
      </p:sp>
    </p:spTree>
    <p:extLst>
      <p:ext uri="{BB962C8B-B14F-4D97-AF65-F5344CB8AC3E}">
        <p14:creationId xmlns:p14="http://schemas.microsoft.com/office/powerpoint/2010/main" val="18068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I: How motivated are agents to collude?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87"/>
            <a:ext cx="8229600" cy="4714992"/>
          </a:xfrm>
        </p:spPr>
        <p:txBody>
          <a:bodyPr/>
          <a:lstStyle/>
          <a:p>
            <a:pPr lvl="1"/>
            <a:r>
              <a:rPr lang="en-US" dirty="0" smtClean="0"/>
              <a:t>Establishing an agreement is costly </a:t>
            </a:r>
          </a:p>
          <a:p>
            <a:pPr lvl="1"/>
            <a:r>
              <a:rPr lang="en-US" i="1" dirty="0" smtClean="0"/>
              <a:t>When are benefits likely to outweigh costs?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 </a:t>
            </a:r>
            <a:r>
              <a:rPr lang="el-GR" i="1" dirty="0"/>
              <a:t>π</a:t>
            </a:r>
            <a:r>
              <a:rPr lang="en-US" i="1" baseline="-25000" dirty="0"/>
              <a:t>Collusive </a:t>
            </a:r>
            <a:r>
              <a:rPr lang="en-US" i="1" dirty="0"/>
              <a:t>– </a:t>
            </a:r>
            <a:r>
              <a:rPr lang="el-GR" i="1" dirty="0"/>
              <a:t>π</a:t>
            </a:r>
            <a:r>
              <a:rPr lang="en-US" i="1" baseline="-25000" dirty="0"/>
              <a:t>Nash  </a:t>
            </a:r>
            <a:r>
              <a:rPr lang="en-US" dirty="0"/>
              <a:t>to costs of coordinating</a:t>
            </a:r>
          </a:p>
          <a:p>
            <a:pPr lvl="2"/>
            <a:r>
              <a:rPr lang="el-GR" dirty="0" smtClean="0"/>
              <a:t>π </a:t>
            </a:r>
            <a:r>
              <a:rPr lang="en-US" dirty="0" smtClean="0"/>
              <a:t>under collusion (cooperation)</a:t>
            </a:r>
          </a:p>
          <a:p>
            <a:pPr lvl="3"/>
            <a:r>
              <a:rPr lang="en-US" dirty="0" smtClean="0"/>
              <a:t>Bounded by </a:t>
            </a:r>
            <a:r>
              <a:rPr lang="en-US" i="1" dirty="0" smtClean="0"/>
              <a:t>industry demand curve </a:t>
            </a:r>
            <a:r>
              <a:rPr lang="en-US" dirty="0" smtClean="0"/>
              <a:t>and </a:t>
            </a:r>
            <a:r>
              <a:rPr lang="en-US" i="1" dirty="0" smtClean="0"/>
              <a:t>marginal costs</a:t>
            </a:r>
            <a:endParaRPr lang="en-US" dirty="0" smtClean="0"/>
          </a:p>
          <a:p>
            <a:pPr lvl="3"/>
            <a:r>
              <a:rPr lang="en-US" dirty="0" smtClean="0"/>
              <a:t>Equivalent to maximum profit of a monopolist</a:t>
            </a:r>
          </a:p>
          <a:p>
            <a:pPr lvl="2"/>
            <a:r>
              <a:rPr lang="el-GR" dirty="0" smtClean="0"/>
              <a:t>π </a:t>
            </a:r>
            <a:r>
              <a:rPr lang="en-US" dirty="0" smtClean="0"/>
              <a:t> under competition (i.e., non-cooperation)</a:t>
            </a:r>
          </a:p>
          <a:p>
            <a:pPr lvl="3"/>
            <a:r>
              <a:rPr lang="en-US" dirty="0" smtClean="0"/>
              <a:t>Bounded by </a:t>
            </a:r>
            <a:r>
              <a:rPr lang="en-US" i="1" dirty="0" smtClean="0"/>
              <a:t>residual</a:t>
            </a:r>
            <a:r>
              <a:rPr lang="en-US" dirty="0" smtClean="0"/>
              <a:t> </a:t>
            </a:r>
            <a:r>
              <a:rPr lang="en-US" i="1" dirty="0" smtClean="0"/>
              <a:t>demand curve </a:t>
            </a:r>
            <a:r>
              <a:rPr lang="en-US" dirty="0" smtClean="0"/>
              <a:t>and </a:t>
            </a:r>
            <a:r>
              <a:rPr lang="en-US" i="1" dirty="0" smtClean="0"/>
              <a:t>marginal costs</a:t>
            </a:r>
          </a:p>
          <a:p>
            <a:pPr lvl="3"/>
            <a:r>
              <a:rPr lang="en-US" dirty="0" smtClean="0"/>
              <a:t>Determined by Nash prices and/or quantities</a:t>
            </a:r>
          </a:p>
          <a:p>
            <a:pPr lvl="3"/>
            <a:endParaRPr lang="en-US" dirty="0"/>
          </a:p>
          <a:p>
            <a:pPr lvl="1"/>
            <a:r>
              <a:rPr lang="en-US" i="1" dirty="0" smtClean="0"/>
              <a:t>In many cases, tens of billions of dollars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[3/3]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8988"/>
            <a:ext cx="8229600" cy="4404492"/>
          </a:xfrm>
        </p:spPr>
        <p:txBody>
          <a:bodyPr/>
          <a:lstStyle/>
          <a:p>
            <a:pPr lvl="1"/>
            <a:r>
              <a:rPr lang="en-US" dirty="0" smtClean="0"/>
              <a:t>Final instructions</a:t>
            </a:r>
          </a:p>
          <a:p>
            <a:pPr lvl="2"/>
            <a:r>
              <a:rPr lang="en-US" dirty="0" smtClean="0"/>
              <a:t>“You have 5 minutes to decide on first quantity.”</a:t>
            </a:r>
          </a:p>
          <a:p>
            <a:pPr lvl="2"/>
            <a:r>
              <a:rPr lang="en-US" dirty="0" smtClean="0"/>
              <a:t>“There will be many, many rounds.”</a:t>
            </a:r>
          </a:p>
          <a:p>
            <a:pPr lvl="2"/>
            <a:r>
              <a:rPr lang="en-US" i="1" dirty="0" smtClean="0"/>
              <a:t>No other information given about length of game.</a:t>
            </a:r>
          </a:p>
          <a:p>
            <a:pPr lvl="2"/>
            <a:r>
              <a:rPr lang="en-US" dirty="0" smtClean="0"/>
              <a:t>“You’ll have time after the first round to think about how you want to adjust your quantity.”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 emphasize that while your profits are determined only by the decisions of firms in your world, </a:t>
            </a:r>
            <a:r>
              <a:rPr lang="en-US" b="1" dirty="0"/>
              <a:t>your goal is to maximize profits overall </a:t>
            </a:r>
            <a:r>
              <a:rPr lang="en-US" dirty="0"/>
              <a:t>(not relative to the other two teams in your world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I: How motivated are agents to collude? </a:t>
            </a:r>
            <a:r>
              <a:rPr lang="en-US" dirty="0" smtClean="0"/>
              <a:t>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7910"/>
            <a:ext cx="8229600" cy="4545570"/>
          </a:xfrm>
        </p:spPr>
        <p:txBody>
          <a:bodyPr/>
          <a:lstStyle/>
          <a:p>
            <a:pPr lvl="1"/>
            <a:r>
              <a:rPr lang="en-US" dirty="0" smtClean="0"/>
              <a:t>Consider changing the </a:t>
            </a:r>
            <a:r>
              <a:rPr lang="en-US" i="1" dirty="0" smtClean="0"/>
              <a:t>Tuna Game</a:t>
            </a:r>
            <a:r>
              <a:rPr lang="en-US" dirty="0" smtClean="0"/>
              <a:t> parameters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Fact: 		P = 45 </a:t>
            </a:r>
            <a:r>
              <a:rPr lang="en-US" dirty="0"/>
              <a:t>- </a:t>
            </a:r>
            <a:r>
              <a:rPr lang="en-US" dirty="0" smtClean="0"/>
              <a:t>0.20 </a:t>
            </a:r>
            <a:r>
              <a:rPr lang="en-US" dirty="0"/>
              <a:t>×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rivals</a:t>
            </a:r>
            <a:r>
              <a:rPr lang="en-US" baseline="-25000" dirty="0" smtClean="0"/>
              <a:t>’ sum </a:t>
            </a:r>
            <a:r>
              <a:rPr lang="en-US" dirty="0" smtClean="0"/>
              <a:t>- 0.20 ×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yours</a:t>
            </a:r>
            <a:r>
              <a:rPr lang="en-US" baseline="-25000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Fact: 		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P-5) </a:t>
            </a:r>
            <a:r>
              <a:rPr lang="en-US" dirty="0"/>
              <a:t>×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Suppose:		P </a:t>
            </a:r>
            <a:r>
              <a:rPr lang="en-US" dirty="0"/>
              <a:t>= </a:t>
            </a:r>
            <a:r>
              <a:rPr lang="en-US" dirty="0" smtClean="0"/>
              <a:t>45 </a:t>
            </a:r>
            <a:r>
              <a:rPr lang="en-US" dirty="0"/>
              <a:t>– </a:t>
            </a:r>
            <a:r>
              <a:rPr lang="en-US" b="1" dirty="0" smtClean="0"/>
              <a:t>0.01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dirty="0" err="1"/>
              <a:t>Q</a:t>
            </a:r>
            <a:r>
              <a:rPr lang="en-US" baseline="-25000" dirty="0" err="1"/>
              <a:t>rivals</a:t>
            </a:r>
            <a:r>
              <a:rPr lang="en-US" baseline="-25000" dirty="0"/>
              <a:t>’ sum </a:t>
            </a:r>
            <a:r>
              <a:rPr lang="en-US" dirty="0"/>
              <a:t>- </a:t>
            </a:r>
            <a:r>
              <a:rPr lang="en-US" dirty="0" smtClean="0"/>
              <a:t>0.20 </a:t>
            </a:r>
            <a:r>
              <a:rPr lang="en-US" dirty="0"/>
              <a:t>× </a:t>
            </a:r>
            <a:r>
              <a:rPr lang="en-US" dirty="0" err="1"/>
              <a:t>Q</a:t>
            </a:r>
            <a:r>
              <a:rPr lang="en-US" baseline="-25000" dirty="0" err="1"/>
              <a:t>yours</a:t>
            </a:r>
            <a:r>
              <a:rPr lang="en-US" baseline="-25000" dirty="0"/>
              <a:t>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Suppose:		</a:t>
            </a:r>
            <a:r>
              <a:rPr lang="el-GR" dirty="0" smtClean="0"/>
              <a:t>π</a:t>
            </a:r>
            <a:r>
              <a:rPr lang="en-US" dirty="0" smtClean="0"/>
              <a:t> = (P - </a:t>
            </a:r>
            <a:r>
              <a:rPr lang="en-US" b="1" dirty="0" smtClean="0"/>
              <a:t>40</a:t>
            </a:r>
            <a:r>
              <a:rPr lang="en-US" dirty="0" smtClean="0"/>
              <a:t>) ×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endParaRPr lang="en-US" dirty="0" smtClean="0"/>
          </a:p>
          <a:p>
            <a:pPr lvl="1"/>
            <a:endParaRPr lang="en-US" baseline="-25000" dirty="0"/>
          </a:p>
          <a:p>
            <a:pPr marL="0" lvl="1" indent="0">
              <a:buNone/>
            </a:pPr>
            <a:r>
              <a:rPr lang="en-US" dirty="0" smtClean="0"/>
              <a:t>(If you’re interested, for the </a:t>
            </a:r>
            <a:r>
              <a:rPr lang="en-US" i="1" dirty="0" smtClean="0"/>
              <a:t>Tuna </a:t>
            </a:r>
            <a:r>
              <a:rPr lang="en-US" i="1" dirty="0"/>
              <a:t>Game,</a:t>
            </a:r>
            <a:r>
              <a:rPr lang="en-US" dirty="0" smtClean="0"/>
              <a:t> </a:t>
            </a:r>
            <a:r>
              <a:rPr lang="el-GR" i="1" dirty="0"/>
              <a:t>π</a:t>
            </a:r>
            <a:r>
              <a:rPr lang="en-US" i="1" baseline="-25000" dirty="0"/>
              <a:t>Collusive</a:t>
            </a:r>
            <a:r>
              <a:rPr lang="en-US" i="1" dirty="0"/>
              <a:t>–</a:t>
            </a:r>
            <a:r>
              <a:rPr lang="el-GR" i="1" dirty="0"/>
              <a:t>π</a:t>
            </a:r>
            <a:r>
              <a:rPr lang="en-US" i="1" baseline="-25000" dirty="0"/>
              <a:t>Nash  </a:t>
            </a:r>
            <a:r>
              <a:rPr lang="el-GR" dirty="0"/>
              <a:t>α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/>
              <a:t>a-c)</a:t>
            </a:r>
            <a:r>
              <a:rPr lang="en-US" i="1" baseline="30000" dirty="0"/>
              <a:t>2</a:t>
            </a:r>
            <a:r>
              <a:rPr lang="en-US" i="1" dirty="0"/>
              <a:t>/b </a:t>
            </a:r>
            <a:r>
              <a:rPr lang="en-US" dirty="0" smtClean="0"/>
              <a:t>where </a:t>
            </a:r>
            <a:r>
              <a:rPr lang="en-US" i="1" dirty="0" smtClean="0"/>
              <a:t>P = </a:t>
            </a:r>
            <a:r>
              <a:rPr lang="en-US" i="1" dirty="0" err="1" smtClean="0"/>
              <a:t>a-b</a:t>
            </a:r>
            <a:r>
              <a:rPr lang="en-US" i="1" dirty="0" err="1" smtClean="0">
                <a:sym typeface="Symbol"/>
              </a:rPr>
              <a:t></a:t>
            </a:r>
            <a:r>
              <a:rPr lang="en-US" i="1" dirty="0" err="1" smtClean="0"/>
              <a:t>Q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MC=c</a:t>
            </a:r>
            <a:r>
              <a:rPr lang="en-US" dirty="0" smtClean="0"/>
              <a:t>.)</a:t>
            </a:r>
            <a:endParaRPr lang="en-US" baseline="-25000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282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gains from collusion depend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37636"/>
            <a:ext cx="8229600" cy="4435843"/>
          </a:xfrm>
        </p:spPr>
        <p:txBody>
          <a:bodyPr/>
          <a:lstStyle/>
          <a:p>
            <a:pPr lvl="1"/>
            <a:r>
              <a:rPr lang="en-US" dirty="0" smtClean="0"/>
              <a:t>Size of potential industry earnings?</a:t>
            </a:r>
            <a:endParaRPr lang="en-US" b="1" dirty="0" smtClean="0"/>
          </a:p>
          <a:p>
            <a:pPr marL="0" lvl="1" indent="0">
              <a:buNone/>
            </a:pPr>
            <a:r>
              <a:rPr lang="en-US" b="1" dirty="0" smtClean="0"/>
              <a:t>Incentives to collude high </a:t>
            </a:r>
            <a:r>
              <a:rPr lang="en-US" b="1" dirty="0" smtClean="0">
                <a:latin typeface="Arial"/>
                <a:cs typeface="Arial"/>
              </a:rPr>
              <a:t>if </a:t>
            </a:r>
            <a:r>
              <a:rPr lang="en-US" b="1" dirty="0" smtClean="0"/>
              <a:t>market elasticities are low.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Commodity vs. diff’d products? </a:t>
            </a:r>
          </a:p>
          <a:p>
            <a:pPr marL="0" lvl="1" indent="0">
              <a:buNone/>
            </a:pPr>
            <a:r>
              <a:rPr lang="en-US" b="1" dirty="0" smtClean="0"/>
              <a:t>Incentives </a:t>
            </a:r>
            <a:r>
              <a:rPr lang="en-US" b="1" dirty="0"/>
              <a:t>to collude </a:t>
            </a:r>
            <a:r>
              <a:rPr lang="en-US" b="1" dirty="0" smtClean="0"/>
              <a:t>high i</a:t>
            </a:r>
            <a:r>
              <a:rPr lang="en-US" b="1" dirty="0" smtClean="0">
                <a:latin typeface="Arial"/>
                <a:cs typeface="Arial"/>
              </a:rPr>
              <a:t>f cross-price elasticities are high       (i.e., low differentiation).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Suppose it works… 					          </a:t>
            </a:r>
            <a:r>
              <a:rPr lang="en-US" i="1" dirty="0" smtClean="0"/>
              <a:t>collusion </a:t>
            </a:r>
            <a:r>
              <a:rPr lang="en-US" i="1" dirty="0" smtClean="0">
                <a:sym typeface="Symbol"/>
              </a:rPr>
              <a:t></a:t>
            </a:r>
            <a:r>
              <a:rPr lang="en-US" i="1" dirty="0" smtClean="0"/>
              <a:t> </a:t>
            </a:r>
            <a:r>
              <a:rPr lang="en-US" i="1" dirty="0"/>
              <a:t>high profits, </a:t>
            </a:r>
            <a:r>
              <a:rPr lang="en-US" i="1" dirty="0" smtClean="0"/>
              <a:t>but </a:t>
            </a:r>
            <a:r>
              <a:rPr lang="en-US" i="1" dirty="0"/>
              <a:t>high profits </a:t>
            </a:r>
            <a:r>
              <a:rPr lang="en-US" i="1" dirty="0">
                <a:sym typeface="Symbol"/>
              </a:rPr>
              <a:t></a:t>
            </a:r>
            <a:r>
              <a:rPr lang="en-US" i="1" dirty="0"/>
              <a:t> entry</a:t>
            </a:r>
          </a:p>
          <a:p>
            <a:pPr marL="0" lvl="1" indent="0">
              <a:buNone/>
            </a:pPr>
            <a:r>
              <a:rPr lang="en-US" b="1" dirty="0" smtClean="0"/>
              <a:t>Collusive </a:t>
            </a:r>
            <a:r>
              <a:rPr lang="en-US" b="1" dirty="0"/>
              <a:t>benefits </a:t>
            </a:r>
            <a:r>
              <a:rPr lang="en-US" b="1" dirty="0" smtClean="0"/>
              <a:t>require entry barriers.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94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tacit collusion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438461"/>
              </p:ext>
            </p:extLst>
          </p:nvPr>
        </p:nvGraphicFramePr>
        <p:xfrm>
          <a:off x="457200" y="1787062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Incentives to coordinate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aids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Sustainability of collusion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market elasticity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differentiation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barriers</a:t>
                      </a:r>
                      <a:r>
                        <a:rPr lang="en-US" baseline="0" dirty="0" smtClean="0"/>
                        <a:t> to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679235"/>
            <a:ext cx="8229600" cy="105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spc="-7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[Note: don’t rush to copy these down; I’ll leave the full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table up over the break.]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II: When can it be implemented?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993"/>
            <a:ext cx="8229600" cy="4515486"/>
          </a:xfrm>
        </p:spPr>
        <p:txBody>
          <a:bodyPr/>
          <a:lstStyle/>
          <a:p>
            <a:pPr lvl="1"/>
            <a:r>
              <a:rPr lang="en-US" dirty="0" smtClean="0"/>
              <a:t>Suppose you’d like to implicitly agree on </a:t>
            </a:r>
            <a:r>
              <a:rPr lang="en-US" i="1" dirty="0" smtClean="0"/>
              <a:t>p, q, x,…</a:t>
            </a:r>
          </a:p>
          <a:p>
            <a:pPr lvl="1"/>
            <a:r>
              <a:rPr lang="en-US" i="1" dirty="0" smtClean="0"/>
              <a:t>When can you actually reach an unspoken agreement?</a:t>
            </a:r>
          </a:p>
          <a:p>
            <a:pPr lvl="1"/>
            <a:endParaRPr lang="en-US" i="1" dirty="0"/>
          </a:p>
          <a:p>
            <a:pPr lvl="1"/>
            <a:r>
              <a:rPr lang="en-US" dirty="0" smtClean="0"/>
              <a:t>Face two main challenges</a:t>
            </a:r>
          </a:p>
          <a:p>
            <a:pPr lvl="2"/>
            <a:r>
              <a:rPr lang="en-US" dirty="0" smtClean="0"/>
              <a:t>Communication without verbalization</a:t>
            </a:r>
          </a:p>
          <a:p>
            <a:pPr lvl="3"/>
            <a:r>
              <a:rPr lang="en-US" dirty="0" smtClean="0"/>
              <a:t>Firms must to coalesce around specific tacit price/quantity</a:t>
            </a:r>
          </a:p>
          <a:p>
            <a:pPr lvl="3"/>
            <a:r>
              <a:rPr lang="en-US" dirty="0" smtClean="0"/>
              <a:t>Cannot speak directly about it</a:t>
            </a:r>
          </a:p>
          <a:p>
            <a:pPr lvl="2"/>
            <a:r>
              <a:rPr lang="en-US" dirty="0" smtClean="0"/>
              <a:t>Non-members do best</a:t>
            </a:r>
          </a:p>
          <a:p>
            <a:pPr lvl="3"/>
            <a:r>
              <a:rPr lang="en-US" dirty="0" smtClean="0"/>
              <a:t>Small players can free-ride</a:t>
            </a:r>
          </a:p>
          <a:p>
            <a:pPr lvl="3"/>
            <a:r>
              <a:rPr lang="en-US" dirty="0" smtClean="0"/>
              <a:t>Thus, one cannot depend on fringe players to collude</a:t>
            </a:r>
          </a:p>
        </p:txBody>
      </p:sp>
    </p:spTree>
    <p:extLst>
      <p:ext uri="{BB962C8B-B14F-4D97-AF65-F5344CB8AC3E}">
        <p14:creationId xmlns:p14="http://schemas.microsoft.com/office/powerpoint/2010/main" val="1403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II: When can it be implemented?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4836"/>
            <a:ext cx="8229600" cy="4438994"/>
          </a:xfrm>
        </p:spPr>
        <p:txBody>
          <a:bodyPr/>
          <a:lstStyle/>
          <a:p>
            <a:pPr lvl="1"/>
            <a:r>
              <a:rPr lang="en-US" dirty="0" smtClean="0"/>
              <a:t>Fewer </a:t>
            </a:r>
            <a:r>
              <a:rPr lang="en-US" dirty="0"/>
              <a:t>firms communicate easier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Secret </a:t>
            </a:r>
            <a:r>
              <a:rPr lang="en-US" dirty="0"/>
              <a:t>deals hurt ability to verify prices/quantities/profits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Private </a:t>
            </a:r>
            <a:r>
              <a:rPr lang="en-US" dirty="0"/>
              <a:t>information about costs draws out bargaining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Easy to illustrate using the </a:t>
            </a:r>
            <a:r>
              <a:rPr lang="en-US" i="1" dirty="0"/>
              <a:t>Tuna </a:t>
            </a:r>
            <a:r>
              <a:rPr lang="en-US" i="1" dirty="0" smtClean="0"/>
              <a:t>Game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Also, free-riders are small, few—do not impact major players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628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implementation depends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5113"/>
            <a:ext cx="8229600" cy="4998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Small number of firms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Transparency of rivals’ prices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Common knowledges of rivals’ costs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Free-riders </a:t>
            </a:r>
            <a:r>
              <a:rPr lang="en-US" dirty="0"/>
              <a:t>are </a:t>
            </a:r>
            <a:r>
              <a:rPr lang="en-US" dirty="0" smtClean="0"/>
              <a:t>small and </a:t>
            </a:r>
            <a:r>
              <a:rPr lang="en-US" dirty="0"/>
              <a:t>few—do not impact major players</a:t>
            </a:r>
          </a:p>
        </p:txBody>
      </p:sp>
    </p:spTree>
    <p:extLst>
      <p:ext uri="{BB962C8B-B14F-4D97-AF65-F5344CB8AC3E}">
        <p14:creationId xmlns:p14="http://schemas.microsoft.com/office/powerpoint/2010/main" val="21979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tacit collusion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15083"/>
              </p:ext>
            </p:extLst>
          </p:nvPr>
        </p:nvGraphicFramePr>
        <p:xfrm>
          <a:off x="457200" y="1787062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Incentives to coordinate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aids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Sustainability of collusion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market elasticity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 major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differentiation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Few/small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free-riders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barriers</a:t>
                      </a:r>
                      <a:r>
                        <a:rPr lang="en-US" baseline="0" dirty="0" smtClean="0"/>
                        <a:t> to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knowledge</a:t>
                      </a:r>
                    </a:p>
                    <a:p>
                      <a:pPr algn="ctr"/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rivals’ costs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Transparency of rivals’ </a:t>
                      </a:r>
                      <a:r>
                        <a:rPr lang="en-US" baseline="0" dirty="0" smtClean="0"/>
                        <a:t> prices (i.e., no secret deals)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III: When can it be sustained?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Once it is setup, what do we worry about?</a:t>
            </a:r>
          </a:p>
          <a:p>
            <a:pPr lvl="1"/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do we keep that from happening?</a:t>
            </a:r>
          </a:p>
        </p:txBody>
      </p:sp>
    </p:spTree>
    <p:extLst>
      <p:ext uri="{BB962C8B-B14F-4D97-AF65-F5344CB8AC3E}">
        <p14:creationId xmlns:p14="http://schemas.microsoft.com/office/powerpoint/2010/main" val="30493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III: When can it be sustained?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buClr>
                <a:schemeClr val="bg1">
                  <a:lumMod val="75000"/>
                </a:schemeClr>
              </a:buClr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Once it is setup, what do we worry about? 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How do </a:t>
            </a:r>
            <a:r>
              <a:rPr lang="en-US" dirty="0" smtClean="0"/>
              <a:t>firms keep that from happening?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III: When can it be sustained?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Tradeoffs b/c cheating </a:t>
            </a:r>
            <a:r>
              <a:rPr lang="en-US" b="1" i="1" dirty="0"/>
              <a:t>now</a:t>
            </a:r>
            <a:r>
              <a:rPr lang="en-US" i="1" dirty="0"/>
              <a:t> changes rivals’ behavior in </a:t>
            </a:r>
            <a:r>
              <a:rPr lang="en-US" b="1" i="1" dirty="0"/>
              <a:t>future</a:t>
            </a:r>
          </a:p>
          <a:p>
            <a:pPr lvl="2"/>
            <a:r>
              <a:rPr lang="en-US" dirty="0"/>
              <a:t>Incentive to do </a:t>
            </a:r>
            <a:r>
              <a:rPr lang="en-US" dirty="0" smtClean="0"/>
              <a:t>it = </a:t>
            </a:r>
            <a:r>
              <a:rPr lang="en-US" dirty="0"/>
              <a:t>higher profits today</a:t>
            </a:r>
          </a:p>
          <a:p>
            <a:pPr lvl="2"/>
            <a:r>
              <a:rPr lang="en-US" dirty="0"/>
              <a:t>Incentive not to do </a:t>
            </a:r>
            <a:r>
              <a:rPr lang="en-US" dirty="0" smtClean="0"/>
              <a:t>it = </a:t>
            </a:r>
            <a:r>
              <a:rPr lang="en-US" dirty="0"/>
              <a:t>lost profits tomorrow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Sustainability </a:t>
            </a:r>
            <a:r>
              <a:rPr lang="en-US" dirty="0" smtClean="0">
                <a:sym typeface="Symbol"/>
              </a:rPr>
              <a:t> feasible</a:t>
            </a:r>
            <a:r>
              <a:rPr lang="en-US" dirty="0" smtClean="0"/>
              <a:t> punishment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Collusive strategy that is Nash</a:t>
            </a:r>
          </a:p>
          <a:p>
            <a:pPr lvl="2"/>
            <a:r>
              <a:rPr lang="en-US" dirty="0" smtClean="0"/>
              <a:t>We all play q* until someone deviates</a:t>
            </a:r>
          </a:p>
          <a:p>
            <a:pPr lvl="2"/>
            <a:r>
              <a:rPr lang="en-US" dirty="0" smtClean="0"/>
              <a:t>If someone deviates, all others gang up on them</a:t>
            </a:r>
          </a:p>
          <a:p>
            <a:pPr lvl="3"/>
            <a:r>
              <a:rPr lang="en-US" dirty="0" smtClean="0"/>
              <a:t>Punish deviant sufficiently long to dis-incentivize deviating</a:t>
            </a:r>
          </a:p>
          <a:p>
            <a:pPr lvl="3"/>
            <a:r>
              <a:rPr lang="en-US" dirty="0" smtClean="0"/>
              <a:t>Go back to q* after punishment period</a:t>
            </a:r>
          </a:p>
          <a:p>
            <a:pPr lvl="2"/>
            <a:r>
              <a:rPr lang="en-US" i="1" dirty="0" smtClean="0"/>
              <a:t>Note that economists worked out the math for most games</a:t>
            </a:r>
          </a:p>
        </p:txBody>
      </p:sp>
    </p:spTree>
    <p:extLst>
      <p:ext uri="{BB962C8B-B14F-4D97-AF65-F5344CB8AC3E}">
        <p14:creationId xmlns:p14="http://schemas.microsoft.com/office/powerpoint/2010/main" val="2586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45028"/>
            <a:ext cx="8229600" cy="4728451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What would you choose in the first round?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[Proceed to breakout rooms for 5 minutes.]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29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sustainable collusion depends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Future matters</a:t>
            </a:r>
          </a:p>
          <a:p>
            <a:pPr lvl="2"/>
            <a:r>
              <a:rPr lang="en-US" dirty="0" smtClean="0"/>
              <a:t>Patience</a:t>
            </a:r>
          </a:p>
          <a:p>
            <a:pPr lvl="2"/>
            <a:r>
              <a:rPr lang="en-US" dirty="0" smtClean="0"/>
              <a:t>Many periods left to go</a:t>
            </a:r>
          </a:p>
          <a:p>
            <a:pPr lvl="2"/>
            <a:r>
              <a:rPr lang="en-US" dirty="0"/>
              <a:t>Low bankruptcy </a:t>
            </a:r>
            <a:r>
              <a:rPr lang="en-US" dirty="0" smtClean="0"/>
              <a:t>threat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Rationality: need firms who will not deviate even when short-run incentives are high (otherwise, the whole thing unravels)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Multi-market contact: punishment easier when multiple opportunities exist in the future periods</a:t>
            </a:r>
          </a:p>
        </p:txBody>
      </p:sp>
    </p:spTree>
    <p:extLst>
      <p:ext uri="{BB962C8B-B14F-4D97-AF65-F5344CB8AC3E}">
        <p14:creationId xmlns:p14="http://schemas.microsoft.com/office/powerpoint/2010/main" val="29227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tacit collusion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95917"/>
              </p:ext>
            </p:extLst>
          </p:nvPr>
        </p:nvGraphicFramePr>
        <p:xfrm>
          <a:off x="457200" y="1787062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Incentives to coordinate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aids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Sustainability of collusion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market elasticity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 major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differentiation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Few/small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free-riders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Repeated</a:t>
                      </a:r>
                      <a:r>
                        <a:rPr lang="en-US" baseline="0" dirty="0" smtClean="0"/>
                        <a:t> 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barriers</a:t>
                      </a:r>
                      <a:r>
                        <a:rPr lang="en-US" baseline="0" dirty="0" smtClean="0"/>
                        <a:t> to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knowledge</a:t>
                      </a:r>
                    </a:p>
                    <a:p>
                      <a:pPr algn="ctr"/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rivals’ costs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Transparency of rivals’ </a:t>
                      </a:r>
                      <a:r>
                        <a:rPr lang="en-US" baseline="0" dirty="0" smtClean="0"/>
                        <a:t> prices (i.e., no secret deals)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bankruptcy threat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Multi-market contact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13904"/>
            <a:ext cx="8229600" cy="4659575"/>
          </a:xfrm>
        </p:spPr>
        <p:txBody>
          <a:bodyPr/>
          <a:lstStyle/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No need to wrap-up—American Airlines CEO does it for us!</a:t>
            </a:r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- Break -</a:t>
            </a:r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Case: </a:t>
            </a:r>
            <a:r>
              <a:rPr lang="en-US" u="sng" dirty="0" smtClean="0"/>
              <a:t>The US Airline Industry in 1995</a:t>
            </a:r>
          </a:p>
          <a:p>
            <a:pPr marL="0" lvl="1" indent="0">
              <a:buNone/>
            </a:pPr>
            <a:r>
              <a:rPr lang="en-US" dirty="0" smtClean="0"/>
              <a:t>Case: </a:t>
            </a:r>
            <a:r>
              <a:rPr lang="en-US" u="sng" dirty="0" smtClean="0"/>
              <a:t>New “disciplined” fare system</a:t>
            </a:r>
          </a:p>
          <a:p>
            <a:pPr marL="0" lvl="1" indent="0">
              <a:buNone/>
            </a:pPr>
            <a:endParaRPr lang="en-US" u="sng" dirty="0"/>
          </a:p>
          <a:p>
            <a:pPr marL="0" lvl="1" indent="0">
              <a:buNone/>
            </a:pPr>
            <a:endParaRPr lang="en-US" u="sng" dirty="0" smtClean="0"/>
          </a:p>
          <a:p>
            <a:pPr marL="0" lvl="1" indent="0">
              <a:buNone/>
            </a:pPr>
            <a:r>
              <a:rPr lang="en-US" i="1" dirty="0"/>
              <a:t>[</a:t>
            </a:r>
            <a:r>
              <a:rPr lang="en-US" i="1" dirty="0" smtClean="0"/>
              <a:t>Reminder: put “likelihood” table on projector for a few minutes.]</a:t>
            </a:r>
          </a:p>
        </p:txBody>
      </p:sp>
    </p:spTree>
    <p:extLst>
      <p:ext uri="{BB962C8B-B14F-4D97-AF65-F5344CB8AC3E}">
        <p14:creationId xmlns:p14="http://schemas.microsoft.com/office/powerpoint/2010/main" val="20215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tacit collusion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87062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Incentives to coordinate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aids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Sustainability of collusion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market elasticity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 major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differentiation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Few/small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free-riders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Repeated</a:t>
                      </a:r>
                      <a:r>
                        <a:rPr lang="en-US" baseline="0" dirty="0" smtClean="0"/>
                        <a:t> 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barriers</a:t>
                      </a:r>
                      <a:r>
                        <a:rPr lang="en-US" baseline="0" dirty="0" smtClean="0"/>
                        <a:t> to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Common knowledge</a:t>
                      </a:r>
                    </a:p>
                    <a:p>
                      <a:pPr algn="ctr"/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rivals’ costs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Transparency of rivals’ </a:t>
                      </a:r>
                      <a:r>
                        <a:rPr lang="en-US" baseline="0" dirty="0" smtClean="0"/>
                        <a:t> prices (i.e., no secret deals)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bankruptcy threat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Multi-market contact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7 CASE:</a:t>
            </a:r>
            <a:br>
              <a:rPr lang="en-US" dirty="0" smtClean="0"/>
            </a:br>
            <a:r>
              <a:rPr lang="en-US" dirty="0" smtClean="0"/>
              <a:t>AIRLINES AND AIRFARES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Thomas Wollmann</a:t>
            </a:r>
          </a:p>
          <a:p>
            <a:pPr eaLnBrk="1" hangingPunct="1"/>
            <a:r>
              <a:rPr lang="en-US" dirty="0"/>
              <a:t>thomas.wollmann@chicagobooth.edu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588" y="-6974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 smtClean="0"/>
              <a:t>Copyright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16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travel today</a:t>
            </a:r>
            <a:endParaRPr lang="en-US" i="1" dirty="0"/>
          </a:p>
        </p:txBody>
      </p:sp>
      <p:pic>
        <p:nvPicPr>
          <p:cNvPr id="2052" name="Picture 4" descr="http://www.theipinionsjournal.com/uploaded_images/airline-78287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31"/>
          <a:stretch/>
        </p:blipFill>
        <p:spPr bwMode="auto">
          <a:xfrm>
            <a:off x="723587" y="881565"/>
            <a:ext cx="7672272" cy="50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managerial assessment of regulation</a:t>
            </a:r>
            <a:endParaRPr lang="en-US" i="1" dirty="0"/>
          </a:p>
        </p:txBody>
      </p:sp>
      <p:pic>
        <p:nvPicPr>
          <p:cNvPr id="3078" name="Picture 6" descr="https://www.icao.int/PublishingImages/photo_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" b="1215"/>
          <a:stretch/>
        </p:blipFill>
        <p:spPr bwMode="auto">
          <a:xfrm>
            <a:off x="1740331" y="958695"/>
            <a:ext cx="5663338" cy="446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5508568"/>
            <a:ext cx="8229600" cy="443346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1800" dirty="0" smtClean="0"/>
              <a:t>Civil Aeronautics Board, 1944</a:t>
            </a:r>
          </a:p>
          <a:p>
            <a:pPr marL="0" lvl="1" indent="0" algn="ctr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3677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</a:t>
            </a:r>
            <a:endParaRPr lang="en-US" i="1" dirty="0"/>
          </a:p>
        </p:txBody>
      </p:sp>
      <p:pic>
        <p:nvPicPr>
          <p:cNvPr id="4098" name="Picture 2" descr="Image result for golden age of fl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5" y="1037012"/>
            <a:ext cx="7939502" cy="44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Round 1 choices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travel in the Golden Age</a:t>
            </a:r>
            <a:endParaRPr lang="en-US" i="1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"/>
          <a:stretch/>
        </p:blipFill>
        <p:spPr bwMode="auto">
          <a:xfrm>
            <a:off x="697100" y="898869"/>
            <a:ext cx="774980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</a:t>
            </a:r>
            <a:endParaRPr lang="en-US" i="1" dirty="0"/>
          </a:p>
        </p:txBody>
      </p:sp>
      <p:pic>
        <p:nvPicPr>
          <p:cNvPr id="4" name="Picture 6" descr="Image result for flying 1960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6" y="903261"/>
            <a:ext cx="7323333" cy="48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</a:t>
            </a:r>
            <a:endParaRPr lang="en-US" i="1" dirty="0"/>
          </a:p>
        </p:txBody>
      </p:sp>
      <p:pic>
        <p:nvPicPr>
          <p:cNvPr id="4" name="Picture 6" descr="Image result for flying 1960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6" y="903261"/>
            <a:ext cx="7323333" cy="48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 bwMode="auto">
          <a:xfrm>
            <a:off x="6217919" y="2366159"/>
            <a:ext cx="1645920" cy="1662745"/>
          </a:xfrm>
          <a:custGeom>
            <a:avLst/>
            <a:gdLst>
              <a:gd name="connsiteX0" fmla="*/ 908859 w 1645920"/>
              <a:gd name="connsiteY0" fmla="*/ 61159 h 1662745"/>
              <a:gd name="connsiteX1" fmla="*/ 936568 w 1645920"/>
              <a:gd name="connsiteY1" fmla="*/ 66701 h 1662745"/>
              <a:gd name="connsiteX2" fmla="*/ 969819 w 1645920"/>
              <a:gd name="connsiteY2" fmla="*/ 77785 h 1662745"/>
              <a:gd name="connsiteX3" fmla="*/ 1019695 w 1645920"/>
              <a:gd name="connsiteY3" fmla="*/ 83327 h 1662745"/>
              <a:gd name="connsiteX4" fmla="*/ 1064030 w 1645920"/>
              <a:gd name="connsiteY4" fmla="*/ 88868 h 1662745"/>
              <a:gd name="connsiteX5" fmla="*/ 1158240 w 1645920"/>
              <a:gd name="connsiteY5" fmla="*/ 99952 h 1662745"/>
              <a:gd name="connsiteX6" fmla="*/ 1274619 w 1645920"/>
              <a:gd name="connsiteY6" fmla="*/ 122119 h 1662745"/>
              <a:gd name="connsiteX7" fmla="*/ 1307870 w 1645920"/>
              <a:gd name="connsiteY7" fmla="*/ 138745 h 1662745"/>
              <a:gd name="connsiteX8" fmla="*/ 1352204 w 1645920"/>
              <a:gd name="connsiteY8" fmla="*/ 160912 h 1662745"/>
              <a:gd name="connsiteX9" fmla="*/ 1368830 w 1645920"/>
              <a:gd name="connsiteY9" fmla="*/ 177538 h 1662745"/>
              <a:gd name="connsiteX10" fmla="*/ 1385455 w 1645920"/>
              <a:gd name="connsiteY10" fmla="*/ 188621 h 1662745"/>
              <a:gd name="connsiteX11" fmla="*/ 1424248 w 1645920"/>
              <a:gd name="connsiteY11" fmla="*/ 221872 h 1662745"/>
              <a:gd name="connsiteX12" fmla="*/ 1440873 w 1645920"/>
              <a:gd name="connsiteY12" fmla="*/ 232956 h 1662745"/>
              <a:gd name="connsiteX13" fmla="*/ 1457499 w 1645920"/>
              <a:gd name="connsiteY13" fmla="*/ 249581 h 1662745"/>
              <a:gd name="connsiteX14" fmla="*/ 1474124 w 1645920"/>
              <a:gd name="connsiteY14" fmla="*/ 260665 h 1662745"/>
              <a:gd name="connsiteX15" fmla="*/ 1501833 w 1645920"/>
              <a:gd name="connsiteY15" fmla="*/ 299458 h 1662745"/>
              <a:gd name="connsiteX16" fmla="*/ 1512917 w 1645920"/>
              <a:gd name="connsiteY16" fmla="*/ 321625 h 1662745"/>
              <a:gd name="connsiteX17" fmla="*/ 1546168 w 1645920"/>
              <a:gd name="connsiteY17" fmla="*/ 365959 h 1662745"/>
              <a:gd name="connsiteX18" fmla="*/ 1568335 w 1645920"/>
              <a:gd name="connsiteY18" fmla="*/ 415836 h 1662745"/>
              <a:gd name="connsiteX19" fmla="*/ 1590502 w 1645920"/>
              <a:gd name="connsiteY19" fmla="*/ 476796 h 1662745"/>
              <a:gd name="connsiteX20" fmla="*/ 1612670 w 1645920"/>
              <a:gd name="connsiteY20" fmla="*/ 598716 h 1662745"/>
              <a:gd name="connsiteX21" fmla="*/ 1618211 w 1645920"/>
              <a:gd name="connsiteY21" fmla="*/ 637508 h 1662745"/>
              <a:gd name="connsiteX22" fmla="*/ 1629295 w 1645920"/>
              <a:gd name="connsiteY22" fmla="*/ 698468 h 1662745"/>
              <a:gd name="connsiteX23" fmla="*/ 1634837 w 1645920"/>
              <a:gd name="connsiteY23" fmla="*/ 792679 h 1662745"/>
              <a:gd name="connsiteX24" fmla="*/ 1645920 w 1645920"/>
              <a:gd name="connsiteY24" fmla="*/ 853639 h 1662745"/>
              <a:gd name="connsiteX25" fmla="*/ 1640379 w 1645920"/>
              <a:gd name="connsiteY25" fmla="*/ 1158439 h 1662745"/>
              <a:gd name="connsiteX26" fmla="*/ 1629295 w 1645920"/>
              <a:gd name="connsiteY26" fmla="*/ 1191690 h 1662745"/>
              <a:gd name="connsiteX27" fmla="*/ 1623753 w 1645920"/>
              <a:gd name="connsiteY27" fmla="*/ 1230483 h 1662745"/>
              <a:gd name="connsiteX28" fmla="*/ 1612670 w 1645920"/>
              <a:gd name="connsiteY28" fmla="*/ 1274818 h 1662745"/>
              <a:gd name="connsiteX29" fmla="*/ 1607128 w 1645920"/>
              <a:gd name="connsiteY29" fmla="*/ 1291443 h 1662745"/>
              <a:gd name="connsiteX30" fmla="*/ 1601586 w 1645920"/>
              <a:gd name="connsiteY30" fmla="*/ 1319152 h 1662745"/>
              <a:gd name="connsiteX31" fmla="*/ 1579419 w 1645920"/>
              <a:gd name="connsiteY31" fmla="*/ 1341319 h 1662745"/>
              <a:gd name="connsiteX32" fmla="*/ 1551710 w 1645920"/>
              <a:gd name="connsiteY32" fmla="*/ 1380112 h 1662745"/>
              <a:gd name="connsiteX33" fmla="*/ 1535084 w 1645920"/>
              <a:gd name="connsiteY33" fmla="*/ 1391196 h 1662745"/>
              <a:gd name="connsiteX34" fmla="*/ 1518459 w 1645920"/>
              <a:gd name="connsiteY34" fmla="*/ 1407821 h 1662745"/>
              <a:gd name="connsiteX35" fmla="*/ 1501833 w 1645920"/>
              <a:gd name="connsiteY35" fmla="*/ 1413363 h 1662745"/>
              <a:gd name="connsiteX36" fmla="*/ 1424248 w 1645920"/>
              <a:gd name="connsiteY36" fmla="*/ 1446614 h 1662745"/>
              <a:gd name="connsiteX37" fmla="*/ 1407622 w 1645920"/>
              <a:gd name="connsiteY37" fmla="*/ 1457698 h 1662745"/>
              <a:gd name="connsiteX38" fmla="*/ 1379913 w 1645920"/>
              <a:gd name="connsiteY38" fmla="*/ 1474323 h 1662745"/>
              <a:gd name="connsiteX39" fmla="*/ 1352204 w 1645920"/>
              <a:gd name="connsiteY39" fmla="*/ 1485407 h 1662745"/>
              <a:gd name="connsiteX40" fmla="*/ 1313411 w 1645920"/>
              <a:gd name="connsiteY40" fmla="*/ 1513116 h 1662745"/>
              <a:gd name="connsiteX41" fmla="*/ 1269077 w 1645920"/>
              <a:gd name="connsiteY41" fmla="*/ 1540825 h 1662745"/>
              <a:gd name="connsiteX42" fmla="*/ 1246910 w 1645920"/>
              <a:gd name="connsiteY42" fmla="*/ 1546367 h 1662745"/>
              <a:gd name="connsiteX43" fmla="*/ 1219200 w 1645920"/>
              <a:gd name="connsiteY43" fmla="*/ 1557450 h 1662745"/>
              <a:gd name="connsiteX44" fmla="*/ 1141615 w 1645920"/>
              <a:gd name="connsiteY44" fmla="*/ 1579618 h 1662745"/>
              <a:gd name="connsiteX45" fmla="*/ 1108364 w 1645920"/>
              <a:gd name="connsiteY45" fmla="*/ 1590701 h 1662745"/>
              <a:gd name="connsiteX46" fmla="*/ 1086197 w 1645920"/>
              <a:gd name="connsiteY46" fmla="*/ 1596243 h 1662745"/>
              <a:gd name="connsiteX47" fmla="*/ 1041862 w 1645920"/>
              <a:gd name="connsiteY47" fmla="*/ 1618410 h 1662745"/>
              <a:gd name="connsiteX48" fmla="*/ 1008611 w 1645920"/>
              <a:gd name="connsiteY48" fmla="*/ 1640578 h 1662745"/>
              <a:gd name="connsiteX49" fmla="*/ 964277 w 1645920"/>
              <a:gd name="connsiteY49" fmla="*/ 1651661 h 1662745"/>
              <a:gd name="connsiteX50" fmla="*/ 936568 w 1645920"/>
              <a:gd name="connsiteY50" fmla="*/ 1657203 h 1662745"/>
              <a:gd name="connsiteX51" fmla="*/ 914400 w 1645920"/>
              <a:gd name="connsiteY51" fmla="*/ 1662745 h 1662745"/>
              <a:gd name="connsiteX52" fmla="*/ 853440 w 1645920"/>
              <a:gd name="connsiteY52" fmla="*/ 1657203 h 1662745"/>
              <a:gd name="connsiteX53" fmla="*/ 831273 w 1645920"/>
              <a:gd name="connsiteY53" fmla="*/ 1651661 h 1662745"/>
              <a:gd name="connsiteX54" fmla="*/ 642851 w 1645920"/>
              <a:gd name="connsiteY54" fmla="*/ 1646119 h 1662745"/>
              <a:gd name="connsiteX55" fmla="*/ 576350 w 1645920"/>
              <a:gd name="connsiteY55" fmla="*/ 1635036 h 1662745"/>
              <a:gd name="connsiteX56" fmla="*/ 515390 w 1645920"/>
              <a:gd name="connsiteY56" fmla="*/ 1623952 h 1662745"/>
              <a:gd name="connsiteX57" fmla="*/ 493222 w 1645920"/>
              <a:gd name="connsiteY57" fmla="*/ 1618410 h 1662745"/>
              <a:gd name="connsiteX58" fmla="*/ 476597 w 1645920"/>
              <a:gd name="connsiteY58" fmla="*/ 1612868 h 1662745"/>
              <a:gd name="connsiteX59" fmla="*/ 443346 w 1645920"/>
              <a:gd name="connsiteY59" fmla="*/ 1607327 h 1662745"/>
              <a:gd name="connsiteX60" fmla="*/ 410095 w 1645920"/>
              <a:gd name="connsiteY60" fmla="*/ 1596243 h 1662745"/>
              <a:gd name="connsiteX61" fmla="*/ 387928 w 1645920"/>
              <a:gd name="connsiteY61" fmla="*/ 1590701 h 1662745"/>
              <a:gd name="connsiteX62" fmla="*/ 354677 w 1645920"/>
              <a:gd name="connsiteY62" fmla="*/ 1579618 h 1662745"/>
              <a:gd name="connsiteX63" fmla="*/ 315884 w 1645920"/>
              <a:gd name="connsiteY63" fmla="*/ 1557450 h 1662745"/>
              <a:gd name="connsiteX64" fmla="*/ 282633 w 1645920"/>
              <a:gd name="connsiteY64" fmla="*/ 1551908 h 1662745"/>
              <a:gd name="connsiteX65" fmla="*/ 216131 w 1645920"/>
              <a:gd name="connsiteY65" fmla="*/ 1535283 h 1662745"/>
              <a:gd name="connsiteX66" fmla="*/ 188422 w 1645920"/>
              <a:gd name="connsiteY66" fmla="*/ 1524199 h 1662745"/>
              <a:gd name="connsiteX67" fmla="*/ 127462 w 1645920"/>
              <a:gd name="connsiteY67" fmla="*/ 1502032 h 1662745"/>
              <a:gd name="connsiteX68" fmla="*/ 105295 w 1645920"/>
              <a:gd name="connsiteY68" fmla="*/ 1490948 h 1662745"/>
              <a:gd name="connsiteX69" fmla="*/ 94211 w 1645920"/>
              <a:gd name="connsiteY69" fmla="*/ 1474323 h 1662745"/>
              <a:gd name="connsiteX70" fmla="*/ 55419 w 1645920"/>
              <a:gd name="connsiteY70" fmla="*/ 1446614 h 1662745"/>
              <a:gd name="connsiteX71" fmla="*/ 33251 w 1645920"/>
              <a:gd name="connsiteY71" fmla="*/ 1424447 h 1662745"/>
              <a:gd name="connsiteX72" fmla="*/ 0 w 1645920"/>
              <a:gd name="connsiteY72" fmla="*/ 1352403 h 1662745"/>
              <a:gd name="connsiteX73" fmla="*/ 5542 w 1645920"/>
              <a:gd name="connsiteY73" fmla="*/ 1103021 h 1662745"/>
              <a:gd name="connsiteX74" fmla="*/ 22168 w 1645920"/>
              <a:gd name="connsiteY74" fmla="*/ 1036519 h 1662745"/>
              <a:gd name="connsiteX75" fmla="*/ 33251 w 1645920"/>
              <a:gd name="connsiteY75" fmla="*/ 992185 h 1662745"/>
              <a:gd name="connsiteX76" fmla="*/ 49877 w 1645920"/>
              <a:gd name="connsiteY76" fmla="*/ 936767 h 1662745"/>
              <a:gd name="connsiteX77" fmla="*/ 66502 w 1645920"/>
              <a:gd name="connsiteY77" fmla="*/ 892432 h 1662745"/>
              <a:gd name="connsiteX78" fmla="*/ 72044 w 1645920"/>
              <a:gd name="connsiteY78" fmla="*/ 875807 h 1662745"/>
              <a:gd name="connsiteX79" fmla="*/ 94211 w 1645920"/>
              <a:gd name="connsiteY79" fmla="*/ 837014 h 1662745"/>
              <a:gd name="connsiteX80" fmla="*/ 110837 w 1645920"/>
              <a:gd name="connsiteY80" fmla="*/ 792679 h 1662745"/>
              <a:gd name="connsiteX81" fmla="*/ 121920 w 1645920"/>
              <a:gd name="connsiteY81" fmla="*/ 753887 h 1662745"/>
              <a:gd name="connsiteX82" fmla="*/ 144088 w 1645920"/>
              <a:gd name="connsiteY82" fmla="*/ 731719 h 1662745"/>
              <a:gd name="connsiteX83" fmla="*/ 155171 w 1645920"/>
              <a:gd name="connsiteY83" fmla="*/ 715094 h 1662745"/>
              <a:gd name="connsiteX84" fmla="*/ 171797 w 1645920"/>
              <a:gd name="connsiteY84" fmla="*/ 704010 h 1662745"/>
              <a:gd name="connsiteX85" fmla="*/ 232757 w 1645920"/>
              <a:gd name="connsiteY85" fmla="*/ 643050 h 1662745"/>
              <a:gd name="connsiteX86" fmla="*/ 282633 w 1645920"/>
              <a:gd name="connsiteY86" fmla="*/ 582090 h 1662745"/>
              <a:gd name="connsiteX87" fmla="*/ 321426 w 1645920"/>
              <a:gd name="connsiteY87" fmla="*/ 543298 h 1662745"/>
              <a:gd name="connsiteX88" fmla="*/ 343593 w 1645920"/>
              <a:gd name="connsiteY88" fmla="*/ 521130 h 1662745"/>
              <a:gd name="connsiteX89" fmla="*/ 360219 w 1645920"/>
              <a:gd name="connsiteY89" fmla="*/ 498963 h 1662745"/>
              <a:gd name="connsiteX90" fmla="*/ 387928 w 1645920"/>
              <a:gd name="connsiteY90" fmla="*/ 487879 h 1662745"/>
              <a:gd name="connsiteX91" fmla="*/ 432262 w 1645920"/>
              <a:gd name="connsiteY91" fmla="*/ 443545 h 1662745"/>
              <a:gd name="connsiteX92" fmla="*/ 448888 w 1645920"/>
              <a:gd name="connsiteY92" fmla="*/ 421378 h 1662745"/>
              <a:gd name="connsiteX93" fmla="*/ 493222 w 1645920"/>
              <a:gd name="connsiteY93" fmla="*/ 388127 h 1662745"/>
              <a:gd name="connsiteX94" fmla="*/ 509848 w 1645920"/>
              <a:gd name="connsiteY94" fmla="*/ 365959 h 1662745"/>
              <a:gd name="connsiteX95" fmla="*/ 532015 w 1645920"/>
              <a:gd name="connsiteY95" fmla="*/ 349334 h 1662745"/>
              <a:gd name="connsiteX96" fmla="*/ 565266 w 1645920"/>
              <a:gd name="connsiteY96" fmla="*/ 304999 h 1662745"/>
              <a:gd name="connsiteX97" fmla="*/ 581891 w 1645920"/>
              <a:gd name="connsiteY97" fmla="*/ 293916 h 1662745"/>
              <a:gd name="connsiteX98" fmla="*/ 626226 w 1645920"/>
              <a:gd name="connsiteY98" fmla="*/ 249581 h 1662745"/>
              <a:gd name="connsiteX99" fmla="*/ 648393 w 1645920"/>
              <a:gd name="connsiteY99" fmla="*/ 232956 h 1662745"/>
              <a:gd name="connsiteX100" fmla="*/ 698270 w 1645920"/>
              <a:gd name="connsiteY100" fmla="*/ 205247 h 1662745"/>
              <a:gd name="connsiteX101" fmla="*/ 753688 w 1645920"/>
              <a:gd name="connsiteY101" fmla="*/ 188621 h 1662745"/>
              <a:gd name="connsiteX102" fmla="*/ 831273 w 1645920"/>
              <a:gd name="connsiteY102" fmla="*/ 171996 h 1662745"/>
              <a:gd name="connsiteX103" fmla="*/ 864524 w 1645920"/>
              <a:gd name="connsiteY103" fmla="*/ 160912 h 1662745"/>
              <a:gd name="connsiteX104" fmla="*/ 892233 w 1645920"/>
              <a:gd name="connsiteY104" fmla="*/ 155370 h 1662745"/>
              <a:gd name="connsiteX105" fmla="*/ 908859 w 1645920"/>
              <a:gd name="connsiteY105" fmla="*/ 149828 h 1662745"/>
              <a:gd name="connsiteX106" fmla="*/ 958735 w 1645920"/>
              <a:gd name="connsiteY106" fmla="*/ 138745 h 1662745"/>
              <a:gd name="connsiteX107" fmla="*/ 975360 w 1645920"/>
              <a:gd name="connsiteY107" fmla="*/ 133203 h 1662745"/>
              <a:gd name="connsiteX108" fmla="*/ 1036320 w 1645920"/>
              <a:gd name="connsiteY108" fmla="*/ 122119 h 1662745"/>
              <a:gd name="connsiteX109" fmla="*/ 1086197 w 1645920"/>
              <a:gd name="connsiteY109" fmla="*/ 111036 h 1662745"/>
              <a:gd name="connsiteX110" fmla="*/ 1124990 w 1645920"/>
              <a:gd name="connsiteY110" fmla="*/ 105494 h 1662745"/>
              <a:gd name="connsiteX111" fmla="*/ 1163782 w 1645920"/>
              <a:gd name="connsiteY111" fmla="*/ 94410 h 1662745"/>
              <a:gd name="connsiteX112" fmla="*/ 1180408 w 1645920"/>
              <a:gd name="connsiteY112" fmla="*/ 88868 h 1662745"/>
              <a:gd name="connsiteX113" fmla="*/ 1224742 w 1645920"/>
              <a:gd name="connsiteY113" fmla="*/ 83327 h 1662745"/>
              <a:gd name="connsiteX114" fmla="*/ 1257993 w 1645920"/>
              <a:gd name="connsiteY114" fmla="*/ 72243 h 1662745"/>
              <a:gd name="connsiteX115" fmla="*/ 1307870 w 1645920"/>
              <a:gd name="connsiteY115" fmla="*/ 61159 h 1662745"/>
              <a:gd name="connsiteX116" fmla="*/ 1352204 w 1645920"/>
              <a:gd name="connsiteY116" fmla="*/ 50076 h 1662745"/>
              <a:gd name="connsiteX117" fmla="*/ 1424248 w 1645920"/>
              <a:gd name="connsiteY117" fmla="*/ 33450 h 1662745"/>
              <a:gd name="connsiteX118" fmla="*/ 1479666 w 1645920"/>
              <a:gd name="connsiteY118" fmla="*/ 16825 h 1662745"/>
              <a:gd name="connsiteX119" fmla="*/ 1512917 w 1645920"/>
              <a:gd name="connsiteY119" fmla="*/ 199 h 1662745"/>
              <a:gd name="connsiteX120" fmla="*/ 1518459 w 1645920"/>
              <a:gd name="connsiteY120" fmla="*/ 199 h 166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645920" h="1662745">
                <a:moveTo>
                  <a:pt x="908859" y="61159"/>
                </a:moveTo>
                <a:cubicBezTo>
                  <a:pt x="918095" y="63006"/>
                  <a:pt x="927481" y="64223"/>
                  <a:pt x="936568" y="66701"/>
                </a:cubicBezTo>
                <a:cubicBezTo>
                  <a:pt x="947840" y="69775"/>
                  <a:pt x="958363" y="75494"/>
                  <a:pt x="969819" y="77785"/>
                </a:cubicBezTo>
                <a:cubicBezTo>
                  <a:pt x="986222" y="81066"/>
                  <a:pt x="1003082" y="81373"/>
                  <a:pt x="1019695" y="83327"/>
                </a:cubicBezTo>
                <a:lnTo>
                  <a:pt x="1064030" y="88868"/>
                </a:lnTo>
                <a:cubicBezTo>
                  <a:pt x="1186002" y="103217"/>
                  <a:pt x="1046297" y="85958"/>
                  <a:pt x="1158240" y="99952"/>
                </a:cubicBezTo>
                <a:cubicBezTo>
                  <a:pt x="1228254" y="129959"/>
                  <a:pt x="1169381" y="109739"/>
                  <a:pt x="1274619" y="122119"/>
                </a:cubicBezTo>
                <a:cubicBezTo>
                  <a:pt x="1292832" y="124262"/>
                  <a:pt x="1291778" y="130699"/>
                  <a:pt x="1307870" y="138745"/>
                </a:cubicBezTo>
                <a:cubicBezTo>
                  <a:pt x="1341962" y="155792"/>
                  <a:pt x="1306120" y="126349"/>
                  <a:pt x="1352204" y="160912"/>
                </a:cubicBezTo>
                <a:cubicBezTo>
                  <a:pt x="1358474" y="165615"/>
                  <a:pt x="1362809" y="172521"/>
                  <a:pt x="1368830" y="177538"/>
                </a:cubicBezTo>
                <a:cubicBezTo>
                  <a:pt x="1373947" y="181802"/>
                  <a:pt x="1380035" y="184750"/>
                  <a:pt x="1385455" y="188621"/>
                </a:cubicBezTo>
                <a:cubicBezTo>
                  <a:pt x="1443554" y="230121"/>
                  <a:pt x="1375921" y="181600"/>
                  <a:pt x="1424248" y="221872"/>
                </a:cubicBezTo>
                <a:cubicBezTo>
                  <a:pt x="1429365" y="226136"/>
                  <a:pt x="1435756" y="228692"/>
                  <a:pt x="1440873" y="232956"/>
                </a:cubicBezTo>
                <a:cubicBezTo>
                  <a:pt x="1446894" y="237973"/>
                  <a:pt x="1451478" y="244564"/>
                  <a:pt x="1457499" y="249581"/>
                </a:cubicBezTo>
                <a:cubicBezTo>
                  <a:pt x="1462616" y="253845"/>
                  <a:pt x="1469414" y="255955"/>
                  <a:pt x="1474124" y="260665"/>
                </a:cubicBezTo>
                <a:cubicBezTo>
                  <a:pt x="1478095" y="264636"/>
                  <a:pt x="1497634" y="292110"/>
                  <a:pt x="1501833" y="299458"/>
                </a:cubicBezTo>
                <a:cubicBezTo>
                  <a:pt x="1505932" y="306631"/>
                  <a:pt x="1508334" y="314751"/>
                  <a:pt x="1512917" y="321625"/>
                </a:cubicBezTo>
                <a:cubicBezTo>
                  <a:pt x="1523164" y="336995"/>
                  <a:pt x="1546168" y="365959"/>
                  <a:pt x="1546168" y="365959"/>
                </a:cubicBezTo>
                <a:cubicBezTo>
                  <a:pt x="1564007" y="437313"/>
                  <a:pt x="1534096" y="326816"/>
                  <a:pt x="1568335" y="415836"/>
                </a:cubicBezTo>
                <a:cubicBezTo>
                  <a:pt x="1597198" y="490879"/>
                  <a:pt x="1563903" y="436893"/>
                  <a:pt x="1590502" y="476796"/>
                </a:cubicBezTo>
                <a:cubicBezTo>
                  <a:pt x="1605993" y="554251"/>
                  <a:pt x="1598489" y="513632"/>
                  <a:pt x="1612670" y="598716"/>
                </a:cubicBezTo>
                <a:cubicBezTo>
                  <a:pt x="1614817" y="611600"/>
                  <a:pt x="1616225" y="624598"/>
                  <a:pt x="1618211" y="637508"/>
                </a:cubicBezTo>
                <a:cubicBezTo>
                  <a:pt x="1622936" y="668225"/>
                  <a:pt x="1623532" y="669653"/>
                  <a:pt x="1629295" y="698468"/>
                </a:cubicBezTo>
                <a:cubicBezTo>
                  <a:pt x="1631142" y="729872"/>
                  <a:pt x="1632112" y="761339"/>
                  <a:pt x="1634837" y="792679"/>
                </a:cubicBezTo>
                <a:cubicBezTo>
                  <a:pt x="1635927" y="805214"/>
                  <a:pt x="1643206" y="840065"/>
                  <a:pt x="1645920" y="853639"/>
                </a:cubicBezTo>
                <a:cubicBezTo>
                  <a:pt x="1644073" y="955239"/>
                  <a:pt x="1645370" y="1056945"/>
                  <a:pt x="1640379" y="1158439"/>
                </a:cubicBezTo>
                <a:cubicBezTo>
                  <a:pt x="1639805" y="1170108"/>
                  <a:pt x="1629295" y="1191690"/>
                  <a:pt x="1629295" y="1191690"/>
                </a:cubicBezTo>
                <a:cubicBezTo>
                  <a:pt x="1627448" y="1204621"/>
                  <a:pt x="1626315" y="1217674"/>
                  <a:pt x="1623753" y="1230483"/>
                </a:cubicBezTo>
                <a:cubicBezTo>
                  <a:pt x="1620766" y="1245420"/>
                  <a:pt x="1617487" y="1260367"/>
                  <a:pt x="1612670" y="1274818"/>
                </a:cubicBezTo>
                <a:cubicBezTo>
                  <a:pt x="1610823" y="1280360"/>
                  <a:pt x="1608545" y="1285776"/>
                  <a:pt x="1607128" y="1291443"/>
                </a:cubicBezTo>
                <a:cubicBezTo>
                  <a:pt x="1604843" y="1300581"/>
                  <a:pt x="1606160" y="1310918"/>
                  <a:pt x="1601586" y="1319152"/>
                </a:cubicBezTo>
                <a:cubicBezTo>
                  <a:pt x="1596511" y="1328287"/>
                  <a:pt x="1586220" y="1333385"/>
                  <a:pt x="1579419" y="1341319"/>
                </a:cubicBezTo>
                <a:cubicBezTo>
                  <a:pt x="1560541" y="1363343"/>
                  <a:pt x="1576034" y="1355788"/>
                  <a:pt x="1551710" y="1380112"/>
                </a:cubicBezTo>
                <a:cubicBezTo>
                  <a:pt x="1547000" y="1384822"/>
                  <a:pt x="1540201" y="1386932"/>
                  <a:pt x="1535084" y="1391196"/>
                </a:cubicBezTo>
                <a:cubicBezTo>
                  <a:pt x="1529063" y="1396213"/>
                  <a:pt x="1524980" y="1403474"/>
                  <a:pt x="1518459" y="1407821"/>
                </a:cubicBezTo>
                <a:cubicBezTo>
                  <a:pt x="1513598" y="1411061"/>
                  <a:pt x="1507151" y="1410946"/>
                  <a:pt x="1501833" y="1413363"/>
                </a:cubicBezTo>
                <a:cubicBezTo>
                  <a:pt x="1426503" y="1447604"/>
                  <a:pt x="1487702" y="1425462"/>
                  <a:pt x="1424248" y="1446614"/>
                </a:cubicBezTo>
                <a:cubicBezTo>
                  <a:pt x="1417929" y="1448720"/>
                  <a:pt x="1413270" y="1454168"/>
                  <a:pt x="1407622" y="1457698"/>
                </a:cubicBezTo>
                <a:cubicBezTo>
                  <a:pt x="1398488" y="1463407"/>
                  <a:pt x="1389547" y="1469506"/>
                  <a:pt x="1379913" y="1474323"/>
                </a:cubicBezTo>
                <a:cubicBezTo>
                  <a:pt x="1371015" y="1478772"/>
                  <a:pt x="1361102" y="1480958"/>
                  <a:pt x="1352204" y="1485407"/>
                </a:cubicBezTo>
                <a:cubicBezTo>
                  <a:pt x="1342288" y="1490365"/>
                  <a:pt x="1320944" y="1508094"/>
                  <a:pt x="1313411" y="1513116"/>
                </a:cubicBezTo>
                <a:cubicBezTo>
                  <a:pt x="1298911" y="1522783"/>
                  <a:pt x="1283855" y="1531589"/>
                  <a:pt x="1269077" y="1540825"/>
                </a:cubicBezTo>
                <a:cubicBezTo>
                  <a:pt x="1262618" y="1544862"/>
                  <a:pt x="1254136" y="1543959"/>
                  <a:pt x="1246910" y="1546367"/>
                </a:cubicBezTo>
                <a:cubicBezTo>
                  <a:pt x="1237472" y="1549513"/>
                  <a:pt x="1228569" y="1554104"/>
                  <a:pt x="1219200" y="1557450"/>
                </a:cubicBezTo>
                <a:cubicBezTo>
                  <a:pt x="1105021" y="1598228"/>
                  <a:pt x="1216267" y="1559259"/>
                  <a:pt x="1141615" y="1579618"/>
                </a:cubicBezTo>
                <a:cubicBezTo>
                  <a:pt x="1130344" y="1582692"/>
                  <a:pt x="1119698" y="1587867"/>
                  <a:pt x="1108364" y="1590701"/>
                </a:cubicBezTo>
                <a:lnTo>
                  <a:pt x="1086197" y="1596243"/>
                </a:lnTo>
                <a:cubicBezTo>
                  <a:pt x="1034057" y="1631003"/>
                  <a:pt x="1116434" y="1577734"/>
                  <a:pt x="1041862" y="1618410"/>
                </a:cubicBezTo>
                <a:cubicBezTo>
                  <a:pt x="1030168" y="1624789"/>
                  <a:pt x="1019695" y="1633189"/>
                  <a:pt x="1008611" y="1640578"/>
                </a:cubicBezTo>
                <a:cubicBezTo>
                  <a:pt x="995937" y="1649028"/>
                  <a:pt x="979055" y="1647967"/>
                  <a:pt x="964277" y="1651661"/>
                </a:cubicBezTo>
                <a:cubicBezTo>
                  <a:pt x="955139" y="1653945"/>
                  <a:pt x="945763" y="1655160"/>
                  <a:pt x="936568" y="1657203"/>
                </a:cubicBezTo>
                <a:cubicBezTo>
                  <a:pt x="929133" y="1658855"/>
                  <a:pt x="921789" y="1660898"/>
                  <a:pt x="914400" y="1662745"/>
                </a:cubicBezTo>
                <a:cubicBezTo>
                  <a:pt x="894080" y="1660898"/>
                  <a:pt x="873665" y="1659900"/>
                  <a:pt x="853440" y="1657203"/>
                </a:cubicBezTo>
                <a:cubicBezTo>
                  <a:pt x="845890" y="1656196"/>
                  <a:pt x="838879" y="1652061"/>
                  <a:pt x="831273" y="1651661"/>
                </a:cubicBezTo>
                <a:cubicBezTo>
                  <a:pt x="768525" y="1648358"/>
                  <a:pt x="705658" y="1647966"/>
                  <a:pt x="642851" y="1646119"/>
                </a:cubicBezTo>
                <a:lnTo>
                  <a:pt x="576350" y="1635036"/>
                </a:lnTo>
                <a:cubicBezTo>
                  <a:pt x="552289" y="1631026"/>
                  <a:pt x="538625" y="1629115"/>
                  <a:pt x="515390" y="1623952"/>
                </a:cubicBezTo>
                <a:cubicBezTo>
                  <a:pt x="507955" y="1622300"/>
                  <a:pt x="500546" y="1620503"/>
                  <a:pt x="493222" y="1618410"/>
                </a:cubicBezTo>
                <a:cubicBezTo>
                  <a:pt x="487605" y="1616805"/>
                  <a:pt x="482299" y="1614135"/>
                  <a:pt x="476597" y="1612868"/>
                </a:cubicBezTo>
                <a:cubicBezTo>
                  <a:pt x="465628" y="1610431"/>
                  <a:pt x="454430" y="1609174"/>
                  <a:pt x="443346" y="1607327"/>
                </a:cubicBezTo>
                <a:lnTo>
                  <a:pt x="410095" y="1596243"/>
                </a:lnTo>
                <a:cubicBezTo>
                  <a:pt x="402869" y="1593834"/>
                  <a:pt x="395223" y="1592890"/>
                  <a:pt x="387928" y="1590701"/>
                </a:cubicBezTo>
                <a:cubicBezTo>
                  <a:pt x="376738" y="1587344"/>
                  <a:pt x="365761" y="1583312"/>
                  <a:pt x="354677" y="1579618"/>
                </a:cubicBezTo>
                <a:cubicBezTo>
                  <a:pt x="343547" y="1572198"/>
                  <a:pt x="328666" y="1561285"/>
                  <a:pt x="315884" y="1557450"/>
                </a:cubicBezTo>
                <a:cubicBezTo>
                  <a:pt x="305121" y="1554221"/>
                  <a:pt x="293534" y="1554633"/>
                  <a:pt x="282633" y="1551908"/>
                </a:cubicBezTo>
                <a:cubicBezTo>
                  <a:pt x="194811" y="1529953"/>
                  <a:pt x="303139" y="1549785"/>
                  <a:pt x="216131" y="1535283"/>
                </a:cubicBezTo>
                <a:cubicBezTo>
                  <a:pt x="206895" y="1531588"/>
                  <a:pt x="197771" y="1527599"/>
                  <a:pt x="188422" y="1524199"/>
                </a:cubicBezTo>
                <a:cubicBezTo>
                  <a:pt x="154622" y="1511908"/>
                  <a:pt x="158450" y="1515805"/>
                  <a:pt x="127462" y="1502032"/>
                </a:cubicBezTo>
                <a:cubicBezTo>
                  <a:pt x="119913" y="1498677"/>
                  <a:pt x="112684" y="1494643"/>
                  <a:pt x="105295" y="1490948"/>
                </a:cubicBezTo>
                <a:cubicBezTo>
                  <a:pt x="101600" y="1485406"/>
                  <a:pt x="98921" y="1479033"/>
                  <a:pt x="94211" y="1474323"/>
                </a:cubicBezTo>
                <a:cubicBezTo>
                  <a:pt x="69891" y="1450004"/>
                  <a:pt x="77439" y="1465488"/>
                  <a:pt x="55419" y="1446614"/>
                </a:cubicBezTo>
                <a:cubicBezTo>
                  <a:pt x="47485" y="1439813"/>
                  <a:pt x="40640" y="1431836"/>
                  <a:pt x="33251" y="1424447"/>
                </a:cubicBezTo>
                <a:cubicBezTo>
                  <a:pt x="6635" y="1371214"/>
                  <a:pt x="17221" y="1395453"/>
                  <a:pt x="0" y="1352403"/>
                </a:cubicBezTo>
                <a:cubicBezTo>
                  <a:pt x="1847" y="1269276"/>
                  <a:pt x="2284" y="1186105"/>
                  <a:pt x="5542" y="1103021"/>
                </a:cubicBezTo>
                <a:cubicBezTo>
                  <a:pt x="6891" y="1068620"/>
                  <a:pt x="13887" y="1069643"/>
                  <a:pt x="22168" y="1036519"/>
                </a:cubicBezTo>
                <a:lnTo>
                  <a:pt x="33251" y="992185"/>
                </a:lnTo>
                <a:cubicBezTo>
                  <a:pt x="47049" y="936990"/>
                  <a:pt x="28696" y="979127"/>
                  <a:pt x="49877" y="936767"/>
                </a:cubicBezTo>
                <a:cubicBezTo>
                  <a:pt x="60569" y="883310"/>
                  <a:pt x="47477" y="930484"/>
                  <a:pt x="66502" y="892432"/>
                </a:cubicBezTo>
                <a:cubicBezTo>
                  <a:pt x="69114" y="887207"/>
                  <a:pt x="69743" y="881176"/>
                  <a:pt x="72044" y="875807"/>
                </a:cubicBezTo>
                <a:cubicBezTo>
                  <a:pt x="80482" y="856119"/>
                  <a:pt x="83080" y="853711"/>
                  <a:pt x="94211" y="837014"/>
                </a:cubicBezTo>
                <a:cubicBezTo>
                  <a:pt x="110286" y="756644"/>
                  <a:pt x="88004" y="849762"/>
                  <a:pt x="110837" y="792679"/>
                </a:cubicBezTo>
                <a:cubicBezTo>
                  <a:pt x="115831" y="780193"/>
                  <a:pt x="115480" y="765693"/>
                  <a:pt x="121920" y="753887"/>
                </a:cubicBezTo>
                <a:cubicBezTo>
                  <a:pt x="126924" y="744713"/>
                  <a:pt x="137287" y="739653"/>
                  <a:pt x="144088" y="731719"/>
                </a:cubicBezTo>
                <a:cubicBezTo>
                  <a:pt x="148422" y="726662"/>
                  <a:pt x="150462" y="719803"/>
                  <a:pt x="155171" y="715094"/>
                </a:cubicBezTo>
                <a:cubicBezTo>
                  <a:pt x="159881" y="710384"/>
                  <a:pt x="167087" y="708720"/>
                  <a:pt x="171797" y="704010"/>
                </a:cubicBezTo>
                <a:cubicBezTo>
                  <a:pt x="253077" y="622730"/>
                  <a:pt x="144088" y="716941"/>
                  <a:pt x="232757" y="643050"/>
                </a:cubicBezTo>
                <a:cubicBezTo>
                  <a:pt x="252018" y="604527"/>
                  <a:pt x="237999" y="626723"/>
                  <a:pt x="282633" y="582090"/>
                </a:cubicBezTo>
                <a:lnTo>
                  <a:pt x="321426" y="543298"/>
                </a:lnTo>
                <a:cubicBezTo>
                  <a:pt x="328815" y="535909"/>
                  <a:pt x="337323" y="529490"/>
                  <a:pt x="343593" y="521130"/>
                </a:cubicBezTo>
                <a:cubicBezTo>
                  <a:pt x="349135" y="513741"/>
                  <a:pt x="352830" y="504505"/>
                  <a:pt x="360219" y="498963"/>
                </a:cubicBezTo>
                <a:cubicBezTo>
                  <a:pt x="368177" y="492994"/>
                  <a:pt x="378692" y="491574"/>
                  <a:pt x="387928" y="487879"/>
                </a:cubicBezTo>
                <a:lnTo>
                  <a:pt x="432262" y="443545"/>
                </a:lnTo>
                <a:cubicBezTo>
                  <a:pt x="438793" y="437014"/>
                  <a:pt x="442054" y="427591"/>
                  <a:pt x="448888" y="421378"/>
                </a:cubicBezTo>
                <a:cubicBezTo>
                  <a:pt x="462557" y="408952"/>
                  <a:pt x="478444" y="399211"/>
                  <a:pt x="493222" y="388127"/>
                </a:cubicBezTo>
                <a:cubicBezTo>
                  <a:pt x="500611" y="382585"/>
                  <a:pt x="503317" y="372490"/>
                  <a:pt x="509848" y="365959"/>
                </a:cubicBezTo>
                <a:cubicBezTo>
                  <a:pt x="516379" y="359428"/>
                  <a:pt x="525064" y="355416"/>
                  <a:pt x="532015" y="349334"/>
                </a:cubicBezTo>
                <a:cubicBezTo>
                  <a:pt x="598309" y="291327"/>
                  <a:pt x="519241" y="360230"/>
                  <a:pt x="565266" y="304999"/>
                </a:cubicBezTo>
                <a:cubicBezTo>
                  <a:pt x="569530" y="299882"/>
                  <a:pt x="576963" y="298396"/>
                  <a:pt x="581891" y="293916"/>
                </a:cubicBezTo>
                <a:cubicBezTo>
                  <a:pt x="597356" y="279857"/>
                  <a:pt x="609506" y="262121"/>
                  <a:pt x="626226" y="249581"/>
                </a:cubicBezTo>
                <a:cubicBezTo>
                  <a:pt x="633615" y="244039"/>
                  <a:pt x="640708" y="238079"/>
                  <a:pt x="648393" y="232956"/>
                </a:cubicBezTo>
                <a:cubicBezTo>
                  <a:pt x="662392" y="223623"/>
                  <a:pt x="682416" y="212293"/>
                  <a:pt x="698270" y="205247"/>
                </a:cubicBezTo>
                <a:cubicBezTo>
                  <a:pt x="742049" y="185790"/>
                  <a:pt x="709289" y="200729"/>
                  <a:pt x="753688" y="188621"/>
                </a:cubicBezTo>
                <a:cubicBezTo>
                  <a:pt x="820503" y="170399"/>
                  <a:pt x="750571" y="182084"/>
                  <a:pt x="831273" y="171996"/>
                </a:cubicBezTo>
                <a:lnTo>
                  <a:pt x="864524" y="160912"/>
                </a:lnTo>
                <a:cubicBezTo>
                  <a:pt x="873460" y="157933"/>
                  <a:pt x="883095" y="157655"/>
                  <a:pt x="892233" y="155370"/>
                </a:cubicBezTo>
                <a:cubicBezTo>
                  <a:pt x="897900" y="153953"/>
                  <a:pt x="903192" y="151245"/>
                  <a:pt x="908859" y="149828"/>
                </a:cubicBezTo>
                <a:cubicBezTo>
                  <a:pt x="925381" y="145698"/>
                  <a:pt x="942213" y="142876"/>
                  <a:pt x="958735" y="138745"/>
                </a:cubicBezTo>
                <a:cubicBezTo>
                  <a:pt x="964402" y="137328"/>
                  <a:pt x="969693" y="134620"/>
                  <a:pt x="975360" y="133203"/>
                </a:cubicBezTo>
                <a:cubicBezTo>
                  <a:pt x="999121" y="127263"/>
                  <a:pt x="1011632" y="127056"/>
                  <a:pt x="1036320" y="122119"/>
                </a:cubicBezTo>
                <a:cubicBezTo>
                  <a:pt x="1086114" y="112161"/>
                  <a:pt x="1028156" y="120710"/>
                  <a:pt x="1086197" y="111036"/>
                </a:cubicBezTo>
                <a:cubicBezTo>
                  <a:pt x="1099082" y="108889"/>
                  <a:pt x="1112059" y="107341"/>
                  <a:pt x="1124990" y="105494"/>
                </a:cubicBezTo>
                <a:cubicBezTo>
                  <a:pt x="1164845" y="92208"/>
                  <a:pt x="1115080" y="108325"/>
                  <a:pt x="1163782" y="94410"/>
                </a:cubicBezTo>
                <a:cubicBezTo>
                  <a:pt x="1169399" y="92805"/>
                  <a:pt x="1174660" y="89913"/>
                  <a:pt x="1180408" y="88868"/>
                </a:cubicBezTo>
                <a:cubicBezTo>
                  <a:pt x="1195061" y="86204"/>
                  <a:pt x="1209964" y="85174"/>
                  <a:pt x="1224742" y="83327"/>
                </a:cubicBezTo>
                <a:lnTo>
                  <a:pt x="1257993" y="72243"/>
                </a:lnTo>
                <a:cubicBezTo>
                  <a:pt x="1272397" y="67441"/>
                  <a:pt x="1293594" y="64453"/>
                  <a:pt x="1307870" y="61159"/>
                </a:cubicBezTo>
                <a:cubicBezTo>
                  <a:pt x="1322713" y="57734"/>
                  <a:pt x="1338580" y="56889"/>
                  <a:pt x="1352204" y="50076"/>
                </a:cubicBezTo>
                <a:cubicBezTo>
                  <a:pt x="1389333" y="31511"/>
                  <a:pt x="1366160" y="39904"/>
                  <a:pt x="1424248" y="33450"/>
                </a:cubicBezTo>
                <a:cubicBezTo>
                  <a:pt x="1464725" y="19959"/>
                  <a:pt x="1446165" y="25201"/>
                  <a:pt x="1479666" y="16825"/>
                </a:cubicBezTo>
                <a:cubicBezTo>
                  <a:pt x="1495920" y="5988"/>
                  <a:pt x="1494561" y="4788"/>
                  <a:pt x="1512917" y="199"/>
                </a:cubicBezTo>
                <a:cubicBezTo>
                  <a:pt x="1514709" y="-249"/>
                  <a:pt x="1516612" y="199"/>
                  <a:pt x="1518459" y="199"/>
                </a:cubicBezTo>
              </a:path>
            </a:pathLst>
          </a:cu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4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rich to care!</a:t>
            </a:r>
            <a:endParaRPr lang="en-US" i="1" dirty="0"/>
          </a:p>
        </p:txBody>
      </p:sp>
      <p:pic>
        <p:nvPicPr>
          <p:cNvPr id="4" name="Picture 6" descr="Image result for flying 1960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9" t="26819" b="23295"/>
          <a:stretch/>
        </p:blipFill>
        <p:spPr bwMode="auto">
          <a:xfrm>
            <a:off x="2443564" y="1070954"/>
            <a:ext cx="425687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6415"/>
            <a:ext cx="8229600" cy="4327064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1970s?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Managerial innovations?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Does this lead to profitability?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Maybe a glimmer of hope in Texas…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promising.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20484" r="33788" b="74187"/>
          <a:stretch/>
        </p:blipFill>
        <p:spPr bwMode="auto">
          <a:xfrm>
            <a:off x="903332" y="1008610"/>
            <a:ext cx="7096739" cy="84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4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promising.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20484" r="33788" b="64946"/>
          <a:stretch/>
        </p:blipFill>
        <p:spPr bwMode="auto">
          <a:xfrm>
            <a:off x="903332" y="1008610"/>
            <a:ext cx="7096739" cy="231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promising.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20484" r="33788" b="58407"/>
          <a:stretch/>
        </p:blipFill>
        <p:spPr bwMode="auto">
          <a:xfrm>
            <a:off x="903332" y="1008610"/>
            <a:ext cx="7096739" cy="335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promising.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20484" r="33788" b="53530"/>
          <a:stretch/>
        </p:blipFill>
        <p:spPr bwMode="auto">
          <a:xfrm>
            <a:off x="903332" y="1008610"/>
            <a:ext cx="7096739" cy="413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4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promising.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20484" r="33788" b="49455"/>
          <a:stretch/>
        </p:blipFill>
        <p:spPr bwMode="auto">
          <a:xfrm>
            <a:off x="903332" y="1008610"/>
            <a:ext cx="7096739" cy="47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28777</TotalTime>
  <Words>4842</Words>
  <Application>Microsoft Office PowerPoint</Application>
  <PresentationFormat>On-screen Show (4:3)</PresentationFormat>
  <Paragraphs>865</Paragraphs>
  <Slides>111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Arial Unicode MS</vt:lpstr>
      <vt:lpstr>Calibri</vt:lpstr>
      <vt:lpstr>Symbol</vt:lpstr>
      <vt:lpstr>Times</vt:lpstr>
      <vt:lpstr>Wingdings</vt:lpstr>
      <vt:lpstr>Blank</vt:lpstr>
      <vt:lpstr>THE TUNA GAME  and GAME THEORY INTRODUCTION</vt:lpstr>
      <vt:lpstr>Week 5 (Post-midterm)</vt:lpstr>
      <vt:lpstr>The Tuna Game</vt:lpstr>
      <vt:lpstr>Setup [1/3]</vt:lpstr>
      <vt:lpstr>Setup [2/3]</vt:lpstr>
      <vt:lpstr>PowerPoint Presentation</vt:lpstr>
      <vt:lpstr>Setup [3/3]</vt:lpstr>
      <vt:lpstr>Group exercise</vt:lpstr>
      <vt:lpstr>Results: Round 1 choices</vt:lpstr>
      <vt:lpstr>Group exercise</vt:lpstr>
      <vt:lpstr>Result: Average quantity by round</vt:lpstr>
      <vt:lpstr>Result: Average price by round</vt:lpstr>
      <vt:lpstr>Result: Average profits by round</vt:lpstr>
      <vt:lpstr>Breakdown at vert. lines 2 and 3?</vt:lpstr>
      <vt:lpstr>One of many interesting cases</vt:lpstr>
      <vt:lpstr>Game Theory Introduction</vt:lpstr>
      <vt:lpstr>Game Theory</vt:lpstr>
      <vt:lpstr>Defining a game</vt:lpstr>
      <vt:lpstr>Equilibrium [1/2]</vt:lpstr>
      <vt:lpstr>Equilibrium [2/2]</vt:lpstr>
      <vt:lpstr>Example: The Tuna Game</vt:lpstr>
      <vt:lpstr>Game setup for sequential moves</vt:lpstr>
      <vt:lpstr>Sequential Move Game Trees (1/3)</vt:lpstr>
      <vt:lpstr>Sequential Move Game Trees (2/3)</vt:lpstr>
      <vt:lpstr>Sequential Move Game Trees (3/3)</vt:lpstr>
      <vt:lpstr>Example: Store entry/pricing</vt:lpstr>
      <vt:lpstr>Example: Store entry/pricing</vt:lpstr>
      <vt:lpstr>Example: Store entry/pricing</vt:lpstr>
      <vt:lpstr>Example: Store entry/pricing</vt:lpstr>
      <vt:lpstr>Example: CVS and Walgreens—in reverse</vt:lpstr>
      <vt:lpstr>Example: CVS and Walgreens—in reverse</vt:lpstr>
      <vt:lpstr>Example: CVS and Walgreens—in reverse</vt:lpstr>
      <vt:lpstr>Commitment for CVS</vt:lpstr>
      <vt:lpstr>Commitment in The Tuna Game [1/2]</vt:lpstr>
      <vt:lpstr>Commitment in The Tuna Game [2/2]</vt:lpstr>
      <vt:lpstr>Commitment in The Tuna Game [2/2]</vt:lpstr>
      <vt:lpstr>Commitment in The Tuna Game [2/2]</vt:lpstr>
      <vt:lpstr>Commitment in The Tuna Game [2/2]</vt:lpstr>
      <vt:lpstr>Cautionary tale</vt:lpstr>
      <vt:lpstr>Cautionary tale</vt:lpstr>
      <vt:lpstr>Commitment</vt:lpstr>
      <vt:lpstr>Game setup for simultaneous moves</vt:lpstr>
      <vt:lpstr>Simultaneous moves: Setup</vt:lpstr>
      <vt:lpstr>Simultaneous moves: Setup</vt:lpstr>
      <vt:lpstr>Simultaneous moves: Setup</vt:lpstr>
      <vt:lpstr>Three main ways to find simultaneous move eql.</vt:lpstr>
      <vt:lpstr>Types of simultaneous move equilibrium (1/3)</vt:lpstr>
      <vt:lpstr>Prisoners’ dilemma</vt:lpstr>
      <vt:lpstr>A variant of the dilemma: US-Soviet Arms Race</vt:lpstr>
      <vt:lpstr>Types of simultaneous move equilibrium (2/3)</vt:lpstr>
      <vt:lpstr>Geographic positioning (with multiplicity)</vt:lpstr>
      <vt:lpstr>Types of simultaneous-move equilibrium (3/3)</vt:lpstr>
      <vt:lpstr>Poisoned cups (with mixed strategies)</vt:lpstr>
      <vt:lpstr>Takeaways</vt:lpstr>
      <vt:lpstr>Game theory (re-)introduction</vt:lpstr>
      <vt:lpstr>“DYNAMIC PRICING”</vt:lpstr>
      <vt:lpstr>Game Theory</vt:lpstr>
      <vt:lpstr>Ways to weaken rivalry</vt:lpstr>
      <vt:lpstr>Motivation</vt:lpstr>
      <vt:lpstr>Methods</vt:lpstr>
      <vt:lpstr>Methods</vt:lpstr>
      <vt:lpstr>Methods</vt:lpstr>
      <vt:lpstr>Also, do not do stupid $&amp;#@ for your boss or your firm after you leave here.</vt:lpstr>
      <vt:lpstr>Two methods</vt:lpstr>
      <vt:lpstr>Two methods</vt:lpstr>
      <vt:lpstr>Tacit collusion: Introduction</vt:lpstr>
      <vt:lpstr>Softening up rivalry:  Managerial considerations</vt:lpstr>
      <vt:lpstr>Tacit collusion: Main issues</vt:lpstr>
      <vt:lpstr>Issue I: How motivated are agents to collude? [1/2]</vt:lpstr>
      <vt:lpstr>Issue I: How motivated are agents to collude? [2/2]</vt:lpstr>
      <vt:lpstr>What gains from collusion depend on</vt:lpstr>
      <vt:lpstr>Likelihood of tacit collusion</vt:lpstr>
      <vt:lpstr>Issue II: When can it be implemented? [1/2]</vt:lpstr>
      <vt:lpstr>Issue II: When can it be implemented? [2/2]</vt:lpstr>
      <vt:lpstr>What implementation depends on</vt:lpstr>
      <vt:lpstr>Likelihood of tacit collusion</vt:lpstr>
      <vt:lpstr>Issue III: When can it be sustained?</vt:lpstr>
      <vt:lpstr>Issue III: When can it be sustained?</vt:lpstr>
      <vt:lpstr>Issue III: When can it be sustained?</vt:lpstr>
      <vt:lpstr>What sustainable collusion depends on</vt:lpstr>
      <vt:lpstr>Likelihood of tacit collusion</vt:lpstr>
      <vt:lpstr>Takeaways</vt:lpstr>
      <vt:lpstr>Takeaways</vt:lpstr>
      <vt:lpstr>Likelihood of tacit collusion</vt:lpstr>
      <vt:lpstr>PowerPoint Presentation</vt:lpstr>
      <vt:lpstr>WEEK 7 CASE: AIRLINES AND AIRFARES</vt:lpstr>
      <vt:lpstr>Air travel today</vt:lpstr>
      <vt:lpstr>A managerial assessment of regulation</vt:lpstr>
      <vt:lpstr>The Golden Age</vt:lpstr>
      <vt:lpstr>Air travel in the Golden Age</vt:lpstr>
      <vt:lpstr>The Golden Age</vt:lpstr>
      <vt:lpstr>The Golden Age</vt:lpstr>
      <vt:lpstr>Too rich to care!</vt:lpstr>
      <vt:lpstr>Developments…</vt:lpstr>
      <vt:lpstr>Looks promising.</vt:lpstr>
      <vt:lpstr>Looks promising.</vt:lpstr>
      <vt:lpstr>Looks promising.</vt:lpstr>
      <vt:lpstr>Looks promising.</vt:lpstr>
      <vt:lpstr>Looks promising.</vt:lpstr>
      <vt:lpstr>Or not.</vt:lpstr>
      <vt:lpstr>New fare schedules: April 1992</vt:lpstr>
      <vt:lpstr>New system</vt:lpstr>
      <vt:lpstr>Outcomes</vt:lpstr>
      <vt:lpstr>Airlines</vt:lpstr>
      <vt:lpstr>Who plays ball?</vt:lpstr>
      <vt:lpstr>Northwest response</vt:lpstr>
      <vt:lpstr>American responds</vt:lpstr>
      <vt:lpstr>American responds</vt:lpstr>
      <vt:lpstr>American responds</vt:lpstr>
      <vt:lpstr>Back to price wars</vt:lpstr>
      <vt:lpstr>Back to price wars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1321</cp:revision>
  <cp:lastPrinted>2016-01-25T15:58:40Z</cp:lastPrinted>
  <dcterms:created xsi:type="dcterms:W3CDTF">2003-03-03T21:10:07Z</dcterms:created>
  <dcterms:modified xsi:type="dcterms:W3CDTF">2020-11-11T01:29:21Z</dcterms:modified>
</cp:coreProperties>
</file>