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70" r:id="rId10"/>
    <p:sldId id="271" r:id="rId11"/>
    <p:sldId id="265" r:id="rId12"/>
    <p:sldId id="272" r:id="rId13"/>
    <p:sldId id="274" r:id="rId14"/>
    <p:sldId id="273" r:id="rId15"/>
    <p:sldId id="275" r:id="rId16"/>
    <p:sldId id="276" r:id="rId17"/>
    <p:sldId id="277" r:id="rId18"/>
    <p:sldId id="26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871"/>
  </p:normalViewPr>
  <p:slideViewPr>
    <p:cSldViewPr snapToGrid="0" snapToObjects="1">
      <p:cViewPr varScale="1">
        <p:scale>
          <a:sx n="76" d="100"/>
          <a:sy n="76" d="100"/>
        </p:scale>
        <p:origin x="91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B2B99-9DF2-3D4D-88FD-28441F165225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FDF0E-99DA-F242-83D3-1EF7EEF8E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61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 of myself</a:t>
            </a:r>
          </a:p>
          <a:p>
            <a:r>
              <a:rPr lang="en-US" dirty="0"/>
              <a:t>Comm and SP: Huawei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FFDF0E-99DA-F242-83D3-1EF7EEF8E9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186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UK has decided to let Huawei continue to be used in its 5G networks but with restrictions, despite pressure from the US to block the firm.</a:t>
            </a:r>
          </a:p>
          <a:p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5g mobile using experience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FFDF0E-99DA-F242-83D3-1EF7EEF8E9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12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FFDF0E-99DA-F242-83D3-1EF7EEF8E9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46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Rate Splitting for MIMO Wireless Networks: A Promising PHY-Layer Strategy for LTE Evolution </a:t>
            </a: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Bruno 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Clerckx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Hamdi 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Joudeh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Chenxi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Hao, 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Mingbo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Dai, and 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Borzoo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Rassouli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FFDF0E-99DA-F242-83D3-1EF7EEF8E9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31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B: transmit filter</a:t>
            </a:r>
          </a:p>
          <a:p>
            <a:r>
              <a:rPr lang="en-GB" dirty="0"/>
              <a:t>A: MMSE receive filter</a:t>
            </a:r>
          </a:p>
          <a:p>
            <a:r>
              <a:rPr lang="en-GB" dirty="0"/>
              <a:t>W: weight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FFDF0E-99DA-F242-83D3-1EF7EEF8E9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37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Figure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FFDF0E-99DA-F242-83D3-1EF7EEF8E9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2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Figure 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FFDF0E-99DA-F242-83D3-1EF7EEF8E96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33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85834-BEE7-DE4B-855C-FC587F26F7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Design and Evaluation of Beyond 5G Wireless</a:t>
            </a:r>
            <a:br>
              <a:rPr lang="en-GB" dirty="0"/>
            </a:br>
            <a:r>
              <a:rPr lang="en-GB" dirty="0"/>
              <a:t>Communication Systems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54D5C3-1101-B941-8F45-2C9CE04BBF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Xinyuan </a:t>
            </a:r>
            <a:r>
              <a:rPr lang="en-US" altLang="zh-CN" dirty="0" err="1"/>
              <a:t>xu</a:t>
            </a:r>
            <a:r>
              <a:rPr lang="en-US" altLang="zh-CN" dirty="0"/>
              <a:t> (</a:t>
            </a:r>
            <a:r>
              <a:rPr lang="en-US" altLang="zh-CN" dirty="0" err="1"/>
              <a:t>james</a:t>
            </a:r>
            <a:r>
              <a:rPr lang="en-US" altLang="zh-CN" dirty="0"/>
              <a:t>)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year MEng</a:t>
            </a:r>
          </a:p>
        </p:txBody>
      </p:sp>
    </p:spTree>
    <p:extLst>
      <p:ext uri="{BB962C8B-B14F-4D97-AF65-F5344CB8AC3E}">
        <p14:creationId xmlns:p14="http://schemas.microsoft.com/office/powerpoint/2010/main" val="4021187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238A9-5CED-4876-8B32-C24EC76EF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AO - Simulation 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F942A54-04F8-4A1A-B3C9-0EAB120735D9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6095999" y="1828695"/>
            <a:ext cx="4933575" cy="4193617"/>
          </a:xfrm>
          <a:prstGeom prst="rect">
            <a:avLst/>
          </a:prstGeom>
        </p:spPr>
      </p:pic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BB812A60-8A8A-441C-898E-D444CF4F3B0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/>
          <a:stretch>
            <a:fillRect/>
          </a:stretch>
        </p:blipFill>
        <p:spPr>
          <a:xfrm>
            <a:off x="913771" y="1753937"/>
            <a:ext cx="4933576" cy="426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504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95B6A-C0D0-FD4F-BBCB-AC894AD8B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 with PARTIAL </a:t>
            </a:r>
            <a:r>
              <a:rPr lang="en-US" dirty="0" err="1"/>
              <a:t>csit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767D2-9286-4840-9813-2B34B902019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/>
              <a:t>Sum Rate Maximization for Linearly </a:t>
            </a:r>
            <a:r>
              <a:rPr lang="en-US" cap="none" dirty="0" err="1"/>
              <a:t>Precoded</a:t>
            </a:r>
            <a:r>
              <a:rPr lang="en-US" cap="none" dirty="0"/>
              <a:t> Downlink Multiuser MISO Systems with Partial CSIT: A Rate-Splitting Approach</a:t>
            </a:r>
          </a:p>
          <a:p>
            <a:r>
              <a:rPr lang="en-US" cap="none" dirty="0"/>
              <a:t>Assume instantaneous CSIT but come with error</a:t>
            </a:r>
          </a:p>
          <a:p>
            <a:r>
              <a:rPr lang="en-US" cap="none" dirty="0"/>
              <a:t>CSIT errors – SNR: quality scaling factor</a:t>
            </a:r>
          </a:p>
          <a:p>
            <a:r>
              <a:rPr lang="en-US" cap="none" dirty="0"/>
              <a:t>Maximized ergodic sum rate</a:t>
            </a:r>
          </a:p>
          <a:p>
            <a:r>
              <a:rPr lang="en-US" cap="none" dirty="0"/>
              <a:t>Sample average approximation</a:t>
            </a:r>
          </a:p>
          <a:p>
            <a:r>
              <a:rPr lang="en-US" cap="none" dirty="0"/>
              <a:t>Augmented WMSE method</a:t>
            </a:r>
          </a:p>
        </p:txBody>
      </p:sp>
    </p:spTree>
    <p:extLst>
      <p:ext uri="{BB962C8B-B14F-4D97-AF65-F5344CB8AC3E}">
        <p14:creationId xmlns:p14="http://schemas.microsoft.com/office/powerpoint/2010/main" val="340860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3C92-3392-4D92-AB55-AA9FFF190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SAA and </a:t>
            </a:r>
            <a:r>
              <a:rPr lang="en-US" cap="none" dirty="0"/>
              <a:t>AWSMSE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129FBC-0B74-4A94-8A01-A7953FF5935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811196" y="2367092"/>
            <a:ext cx="5104800" cy="3115026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B18A5BB-C31E-48FC-87EA-39851FC3CFE3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6358629" y="2367092"/>
            <a:ext cx="4919597" cy="31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285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7F63-66DF-408E-8ACC-52D26FA94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Alternating Optimization Again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EBE9F4-27E6-41A8-B632-B2A4BBFE514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2516371"/>
            <a:ext cx="5105400" cy="3125421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D7E90C4-11D9-4879-9519-BEAC7755FD63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6172200" y="2458791"/>
            <a:ext cx="5105400" cy="324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534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39ADB-BED7-4BC8-B69E-CCD3C3EE9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RS-PARTIAL CSIT: Simulation </a:t>
            </a:r>
            <a:r>
              <a:rPr lang="en-GB" dirty="0" err="1"/>
              <a:t>rESULTS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6EB6EE-EAC6-4331-82E7-FEE19F2DFB1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3"/>
          <a:srcRect l="9579" t="4578" r="7586" b="2453"/>
          <a:stretch/>
        </p:blipFill>
        <p:spPr>
          <a:xfrm>
            <a:off x="913774" y="2080009"/>
            <a:ext cx="4440344" cy="4320000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3A6D106-855D-424B-903F-7EA33C5FA197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4"/>
          <a:stretch>
            <a:fillRect/>
          </a:stretch>
        </p:blipFill>
        <p:spPr>
          <a:xfrm>
            <a:off x="6396498" y="2080009"/>
            <a:ext cx="4432389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910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0B334-6A24-46AE-A6BC-6CC0AB4F6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 on feasibility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C2A190-A459-4193-BC0D-732A4C75F7D9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GB" cap="none" dirty="0"/>
                  <a:t>QoS constraint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cap="non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cap="none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b="0" i="1" cap="none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GB" b="0" i="1" cap="none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cap="none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GB" i="1" cap="non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cap="none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b="0" i="1" cap="none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b="0" i="1" cap="none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GB" b="0" i="1" cap="none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cap="none" smtClean="0">
                        <a:latin typeface="Cambria Math" panose="02040503050406030204" pitchFamily="18" charset="0"/>
                      </a:rPr>
                      <m:t>=1, 2</m:t>
                    </m:r>
                  </m:oMath>
                </a14:m>
                <a:endParaRPr lang="en-GB" cap="none" dirty="0"/>
              </a:p>
              <a:p>
                <a:r>
                  <a:rPr lang="en-GB" cap="none" dirty="0"/>
                  <a:t>E.g. </a:t>
                </a:r>
                <a:r>
                  <a:rPr lang="en-GB" cap="none" dirty="0" err="1"/>
                  <a:t>Rth</a:t>
                </a:r>
                <a:r>
                  <a:rPr lang="en-GB" cap="none" dirty="0"/>
                  <a:t> = 100, SNR = 10dB</a:t>
                </a:r>
              </a:p>
              <a:p>
                <a:endParaRPr lang="en-GB" cap="none" dirty="0"/>
              </a:p>
              <a:p>
                <a:r>
                  <a:rPr lang="en-GB" cap="none" dirty="0"/>
                  <a:t>CVX status: Solved, Infeasible</a:t>
                </a:r>
              </a:p>
              <a:p>
                <a:endParaRPr lang="en-GB" cap="none" dirty="0"/>
              </a:p>
              <a:p>
                <a:r>
                  <a:rPr lang="en-GB" cap="none" dirty="0"/>
                  <a:t>Per point: 100 test channels, 4 initialization methods, 2 ways to decode message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C2A190-A459-4193-BC0D-732A4C75F7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529" b="-21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8279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9886E-95A8-49BC-BE06-7470FDA6D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Simulation: changing SNR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393F4A9-4935-43D0-833E-BC068A4329E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b="27312"/>
          <a:stretch/>
        </p:blipFill>
        <p:spPr>
          <a:xfrm>
            <a:off x="696000" y="1833123"/>
            <a:ext cx="10800000" cy="386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104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09BD9-081A-44DF-8D96-5B45C73F0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Simulation: variable weights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2C49744-AF08-4D05-8272-7DEB7A2C034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b="16540"/>
          <a:stretch/>
        </p:blipFill>
        <p:spPr>
          <a:xfrm>
            <a:off x="696000" y="1799325"/>
            <a:ext cx="10800000" cy="425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995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7BD39-1C26-C046-A454-CDFE269C6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76F24-2C47-2E45-BCF5-42C91E6C21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/>
              <a:t>Research oriented project</a:t>
            </a:r>
          </a:p>
          <a:p>
            <a:r>
              <a:rPr lang="en-US" cap="none" dirty="0"/>
              <a:t>Alternating Optimization</a:t>
            </a:r>
          </a:p>
          <a:p>
            <a:r>
              <a:rPr lang="en-US" cap="none" dirty="0"/>
              <a:t>MATLAB and HPC</a:t>
            </a:r>
          </a:p>
          <a:p>
            <a:r>
              <a:rPr lang="en-US" cap="none" dirty="0"/>
              <a:t>The final destination</a:t>
            </a:r>
          </a:p>
          <a:p>
            <a:r>
              <a:rPr lang="en-US" cap="none" dirty="0"/>
              <a:t>Thank you very much.</a:t>
            </a:r>
          </a:p>
          <a:p>
            <a:r>
              <a:rPr lang="en-US" cap="none" dirty="0"/>
              <a:t>Challenging questions ?</a:t>
            </a:r>
          </a:p>
          <a:p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27880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B4750-4BA5-4C4A-85C3-957938034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522AC-916D-624C-BFA4-71E8B2197D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1915729"/>
            <a:ext cx="10363826" cy="342410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Rate Splitting</a:t>
            </a:r>
          </a:p>
          <a:p>
            <a:pPr lvl="1"/>
            <a:r>
              <a:rPr lang="en-US" dirty="0"/>
              <a:t>Why</a:t>
            </a:r>
          </a:p>
          <a:p>
            <a:pPr lvl="1"/>
            <a:r>
              <a:rPr lang="en-US" dirty="0"/>
              <a:t>What</a:t>
            </a:r>
          </a:p>
          <a:p>
            <a:pPr lvl="1"/>
            <a:r>
              <a:rPr lang="en-US" dirty="0"/>
              <a:t>How</a:t>
            </a:r>
          </a:p>
          <a:p>
            <a:r>
              <a:rPr lang="en-US" dirty="0"/>
              <a:t>Alternating Optimization</a:t>
            </a:r>
          </a:p>
          <a:p>
            <a:r>
              <a:rPr lang="en-US" dirty="0"/>
              <a:t>Rate Splitting with Partial CSIT</a:t>
            </a:r>
          </a:p>
          <a:p>
            <a:r>
              <a:rPr lang="en-US" dirty="0"/>
              <a:t>Experiment on the Optimization Feasibility</a:t>
            </a:r>
          </a:p>
          <a:p>
            <a:r>
              <a:rPr lang="en-US" dirty="0"/>
              <a:t>Reflection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571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EBC22-CB77-0D4E-A1B2-D5F470C17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Introduction(1)</a:t>
            </a:r>
          </a:p>
        </p:txBody>
      </p:sp>
      <p:pic>
        <p:nvPicPr>
          <p:cNvPr id="6" name="Content Placeholder 5" descr="A picture containing sitting, computer, sign, laptop&#10;&#10;Description automatically generated">
            <a:extLst>
              <a:ext uri="{FF2B5EF4-FFF2-40B4-BE49-F238E27FC236}">
                <a16:creationId xmlns:a16="http://schemas.microsoft.com/office/drawing/2014/main" id="{47B94BFF-5E63-E84C-B02D-6149435DFA4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3"/>
          <a:srcRect l="14593" r="14097"/>
          <a:stretch/>
        </p:blipFill>
        <p:spPr>
          <a:xfrm>
            <a:off x="913775" y="2367092"/>
            <a:ext cx="5258426" cy="3424106"/>
          </a:xfrm>
        </p:spPr>
      </p:pic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6878EF0E-55E7-CD46-B963-F22A5740E1B5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4"/>
          <a:stretch>
            <a:fillRect/>
          </a:stretch>
        </p:blipFill>
        <p:spPr>
          <a:xfrm>
            <a:off x="6172200" y="2627087"/>
            <a:ext cx="5105400" cy="2903988"/>
          </a:xfrm>
        </p:spPr>
      </p:pic>
    </p:spTree>
    <p:extLst>
      <p:ext uri="{BB962C8B-B14F-4D97-AF65-F5344CB8AC3E}">
        <p14:creationId xmlns:p14="http://schemas.microsoft.com/office/powerpoint/2010/main" val="3155035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774B9-74AE-634E-8756-E5FD4FE5B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Introduction(2)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E491E19-43CC-F240-A763-F3CB6BC3CA5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2150279" y="2366963"/>
            <a:ext cx="2633641" cy="3424237"/>
          </a:xfrm>
        </p:spPr>
      </p:pic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43DC6BE5-6885-7F41-99FD-3F6F44D49BF6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4"/>
          <a:stretch>
            <a:fillRect/>
          </a:stretch>
        </p:blipFill>
        <p:spPr>
          <a:xfrm>
            <a:off x="5689446" y="2366962"/>
            <a:ext cx="5588780" cy="3424237"/>
          </a:xfrm>
        </p:spPr>
      </p:pic>
    </p:spTree>
    <p:extLst>
      <p:ext uri="{BB962C8B-B14F-4D97-AF65-F5344CB8AC3E}">
        <p14:creationId xmlns:p14="http://schemas.microsoft.com/office/powerpoint/2010/main" val="3729577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A9896-6E7E-B146-B4E1-32B6CD844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 Splitting - why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05C9A-B390-4F42-8601-854E54EFEE8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cap="none" dirty="0"/>
              <a:t>“The advantages above unfortunately come at a price.” </a:t>
            </a:r>
            <a:endParaRPr lang="en-US" cap="none" dirty="0"/>
          </a:p>
          <a:p>
            <a:endParaRPr lang="en-US" cap="none" dirty="0"/>
          </a:p>
          <a:p>
            <a:r>
              <a:rPr lang="en-US" cap="none" dirty="0"/>
              <a:t>Channel State Knowledge at transmitter</a:t>
            </a:r>
          </a:p>
          <a:p>
            <a:pPr lvl="1"/>
            <a:r>
              <a:rPr lang="en-US" cap="none" dirty="0"/>
              <a:t>Amount</a:t>
            </a:r>
          </a:p>
          <a:p>
            <a:pPr lvl="1"/>
            <a:r>
              <a:rPr lang="en-US" cap="none" dirty="0"/>
              <a:t>Accuracy</a:t>
            </a:r>
          </a:p>
          <a:p>
            <a:pPr lvl="1"/>
            <a:endParaRPr lang="en-US" cap="none" dirty="0"/>
          </a:p>
          <a:p>
            <a:r>
              <a:rPr lang="en-US" cap="none" dirty="0"/>
              <a:t>Inaccuracy =&gt; multi-user Interference</a:t>
            </a:r>
          </a:p>
        </p:txBody>
      </p:sp>
    </p:spTree>
    <p:extLst>
      <p:ext uri="{BB962C8B-B14F-4D97-AF65-F5344CB8AC3E}">
        <p14:creationId xmlns:p14="http://schemas.microsoft.com/office/powerpoint/2010/main" val="2366841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65E2D7E-B7BD-404F-9F71-D6620D37B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8FE65CB-EFD8-497D-A30A-093E20EAC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3265C2A-0A58-43AD-A406-8F4478E28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901F37D6-FDF8-8E47-88E9-699554021F1A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5"/>
          <a:stretch>
            <a:fillRect/>
          </a:stretch>
        </p:blipFill>
        <p:spPr>
          <a:xfrm>
            <a:off x="643465" y="1671542"/>
            <a:ext cx="6909479" cy="3523834"/>
          </a:xfrm>
          <a:prstGeom prst="roundRect">
            <a:avLst>
              <a:gd name="adj" fmla="val 298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7A487B-2F74-C341-B0E4-B362AC7B5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6408" y="640831"/>
            <a:ext cx="3352128" cy="15738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/>
              <a:t>Rate Splitting - what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8BF78-7A13-C94E-A01A-30949D34958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96408" y="2367092"/>
            <a:ext cx="3352128" cy="388130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cap="none" dirty="0"/>
              <a:t>Origin: two-user interference channel by </a:t>
            </a:r>
            <a:r>
              <a:rPr lang="en-US" sz="1800" cap="none" dirty="0" err="1"/>
              <a:t>Charleial</a:t>
            </a:r>
            <a:r>
              <a:rPr lang="en-US" sz="1800" cap="none" dirty="0"/>
              <a:t>, Han and Kobayashi</a:t>
            </a:r>
          </a:p>
          <a:p>
            <a:r>
              <a:rPr lang="en-US" sz="1800" cap="none" dirty="0"/>
              <a:t>Downlink / Broadcast Channel</a:t>
            </a:r>
          </a:p>
          <a:p>
            <a:r>
              <a:rPr lang="en-US" sz="1800" cap="none" dirty="0"/>
              <a:t>Common and private message</a:t>
            </a:r>
          </a:p>
          <a:p>
            <a:r>
              <a:rPr lang="en-US" sz="1800" cap="none" dirty="0"/>
              <a:t>Successive Interference Cancellation</a:t>
            </a:r>
          </a:p>
        </p:txBody>
      </p:sp>
    </p:spTree>
    <p:extLst>
      <p:ext uri="{BB962C8B-B14F-4D97-AF65-F5344CB8AC3E}">
        <p14:creationId xmlns:p14="http://schemas.microsoft.com/office/powerpoint/2010/main" val="2955568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EEFD-4EF0-154C-9733-8E690DE49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 splitting - how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D3C47-6D47-D543-9450-FFD57FA4B6E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cap="none" dirty="0"/>
              <a:t>NOMA:</a:t>
            </a:r>
          </a:p>
          <a:p>
            <a:pPr lvl="1"/>
            <a:r>
              <a:rPr lang="en-US" cap="none" dirty="0"/>
              <a:t>SC-SIC</a:t>
            </a:r>
          </a:p>
          <a:p>
            <a:pPr lvl="1"/>
            <a:r>
              <a:rPr lang="en-US" cap="none" dirty="0"/>
              <a:t>Fully decode interference</a:t>
            </a:r>
          </a:p>
          <a:p>
            <a:r>
              <a:rPr lang="en-US" cap="none" dirty="0"/>
              <a:t>SDMA: </a:t>
            </a:r>
          </a:p>
          <a:p>
            <a:pPr lvl="1"/>
            <a:r>
              <a:rPr lang="en-US" cap="none" dirty="0"/>
              <a:t>MU-LP</a:t>
            </a:r>
          </a:p>
          <a:p>
            <a:pPr lvl="1"/>
            <a:r>
              <a:rPr lang="en-US" cap="none" dirty="0"/>
              <a:t>Fully treat (residual) interference as noise</a:t>
            </a:r>
          </a:p>
          <a:p>
            <a:r>
              <a:rPr lang="en-US" cap="none" dirty="0"/>
              <a:t>Rate Splitting: flexible between the 2 extremes</a:t>
            </a:r>
          </a:p>
          <a:p>
            <a:pPr marL="0" indent="0">
              <a:buNone/>
            </a:pPr>
            <a:endParaRPr lang="en-GB" i="1" cap="none" dirty="0"/>
          </a:p>
          <a:p>
            <a:r>
              <a:rPr lang="en-GB" cap="none" dirty="0"/>
              <a:t>Table 1, </a:t>
            </a:r>
            <a:r>
              <a:rPr lang="en-GB" i="1" cap="none" dirty="0"/>
              <a:t>Rate-splitting multiple access for downlink communication systems: bridging, generalizing, and outperforming SDMA and NOMA </a:t>
            </a:r>
            <a:r>
              <a:rPr lang="en-GB" cap="none" dirty="0"/>
              <a:t>by </a:t>
            </a:r>
            <a:r>
              <a:rPr lang="en-GB" cap="none" dirty="0" err="1"/>
              <a:t>Yijie</a:t>
            </a:r>
            <a:r>
              <a:rPr lang="en-GB" cap="none" dirty="0"/>
              <a:t> Mao, Bruno </a:t>
            </a:r>
            <a:r>
              <a:rPr lang="en-GB" cap="none" dirty="0" err="1"/>
              <a:t>Clerckx</a:t>
            </a:r>
            <a:r>
              <a:rPr lang="en-GB" cap="none" dirty="0"/>
              <a:t> and Victor O.K. Li1 </a:t>
            </a:r>
          </a:p>
          <a:p>
            <a:endParaRPr lang="en-GB" i="1" cap="none" dirty="0"/>
          </a:p>
          <a:p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4239262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61CD2-6506-C445-9EEA-0EE9A83B2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Alternating Optimization / WSRBF-WMMSE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2437D-5E70-7E43-813A-214AF94DAF4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Weighted Sum-Rate Maximization using Weighted MMSE for MIMO-BC Beamforming Design</a:t>
            </a:r>
          </a:p>
          <a:p>
            <a:r>
              <a:rPr lang="en-US" cap="none" dirty="0"/>
              <a:t>Alternative Optimization</a:t>
            </a:r>
          </a:p>
          <a:p>
            <a:pPr lvl="1"/>
            <a:r>
              <a:rPr lang="en-US" cap="none" dirty="0"/>
              <a:t>MULP: Linear transmit filter design</a:t>
            </a:r>
          </a:p>
          <a:p>
            <a:pPr lvl="1"/>
            <a:r>
              <a:rPr lang="en-US" cap="none" dirty="0"/>
              <a:t>WSR</a:t>
            </a:r>
          </a:p>
          <a:p>
            <a:pPr lvl="1"/>
            <a:r>
              <a:rPr lang="en-US" cap="none" dirty="0"/>
              <a:t>MIMO-BC</a:t>
            </a:r>
          </a:p>
          <a:p>
            <a:pPr lvl="1"/>
            <a:r>
              <a:rPr lang="en-US" cap="none" dirty="0"/>
              <a:t>Non-convex</a:t>
            </a:r>
          </a:p>
          <a:p>
            <a:pPr lvl="1"/>
            <a:r>
              <a:rPr lang="en-US" cap="none" dirty="0"/>
              <a:t>Complexity</a:t>
            </a:r>
          </a:p>
          <a:p>
            <a:pPr lvl="1"/>
            <a:r>
              <a:rPr lang="en-US" cap="none" dirty="0"/>
              <a:t>Beamformer, MMSE receive filter, weight matrix of user-k</a:t>
            </a:r>
          </a:p>
        </p:txBody>
      </p:sp>
    </p:spTree>
    <p:extLst>
      <p:ext uri="{BB962C8B-B14F-4D97-AF65-F5344CB8AC3E}">
        <p14:creationId xmlns:p14="http://schemas.microsoft.com/office/powerpoint/2010/main" val="3826456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1E5D5-8549-4D05-B1B9-9ADBD8C24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US" altLang="zh-CN" dirty="0" err="1"/>
              <a:t>roblem</a:t>
            </a:r>
            <a:r>
              <a:rPr lang="en-US" altLang="zh-CN" dirty="0"/>
              <a:t> &amp; algorithm</a:t>
            </a:r>
            <a:endParaRPr lang="en-GB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E0A9CBF-7A71-48B3-8F03-87CF0E86B970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6096000" y="2244241"/>
            <a:ext cx="5081966" cy="3546960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CF43BC3-A997-4138-B8D8-FA808F6E3EA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4"/>
          <a:srcRect l="31700" t="39448" r="29921" b="5866"/>
          <a:stretch/>
        </p:blipFill>
        <p:spPr>
          <a:xfrm>
            <a:off x="610754" y="2723104"/>
            <a:ext cx="5309413" cy="253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44433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428</Words>
  <Application>Microsoft Office PowerPoint</Application>
  <PresentationFormat>Widescreen</PresentationFormat>
  <Paragraphs>94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Cambria Math</vt:lpstr>
      <vt:lpstr>Tw Cen MT</vt:lpstr>
      <vt:lpstr>Droplet</vt:lpstr>
      <vt:lpstr>Design and Evaluation of Beyond 5G Wireless Communication Systems </vt:lpstr>
      <vt:lpstr>Index</vt:lpstr>
      <vt:lpstr>Introduction(1)</vt:lpstr>
      <vt:lpstr>Introduction(2)</vt:lpstr>
      <vt:lpstr>Rate Splitting - why</vt:lpstr>
      <vt:lpstr>Rate Splitting - what</vt:lpstr>
      <vt:lpstr>Rate splitting - how</vt:lpstr>
      <vt:lpstr>Alternating Optimization / WSRBF-WMMSE</vt:lpstr>
      <vt:lpstr>Problem &amp; algorithm</vt:lpstr>
      <vt:lpstr>AO - Simulation results</vt:lpstr>
      <vt:lpstr>RS with PARTIAL csit</vt:lpstr>
      <vt:lpstr>SAA and AWSMSE</vt:lpstr>
      <vt:lpstr>Alternating Optimization Again</vt:lpstr>
      <vt:lpstr>RS-PARTIAL CSIT: Simulation rESULTS</vt:lpstr>
      <vt:lpstr>Experiment on feasibility</vt:lpstr>
      <vt:lpstr>Simulation: changing SNR</vt:lpstr>
      <vt:lpstr>Simulation: variable weights</vt:lpstr>
      <vt:lpstr>Reflection and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adventure beyond 5g</dc:title>
  <dc:creator>Xu, Xinyuan</dc:creator>
  <cp:lastModifiedBy>Xu, Xinyuan</cp:lastModifiedBy>
  <cp:revision>22</cp:revision>
  <dcterms:created xsi:type="dcterms:W3CDTF">2020-02-19T18:27:34Z</dcterms:created>
  <dcterms:modified xsi:type="dcterms:W3CDTF">2020-06-22T15:43:57Z</dcterms:modified>
</cp:coreProperties>
</file>