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7" r:id="rId3"/>
    <p:sldId id="258" r:id="rId4"/>
    <p:sldId id="259" r:id="rId5"/>
    <p:sldId id="260" r:id="rId6"/>
    <p:sldId id="261" r:id="rId7"/>
    <p:sldId id="262" r:id="rId8"/>
    <p:sldId id="264" r:id="rId9"/>
    <p:sldId id="266" r:id="rId10"/>
    <p:sldId id="268" r:id="rId11"/>
    <p:sldId id="269"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5586425-8B22-430D-9D03-CEDAE284C90F}" type="datetimeFigureOut">
              <a:rPr lang="zh-CN" altLang="en-US" smtClean="0"/>
              <a:t>2016/5/20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624B94-B1F4-433E-B7D9-0F6E86A6FBC9}" type="slidenum">
              <a:rPr lang="zh-CN" altLang="en-US" smtClean="0"/>
              <a:t>‹#›</a:t>
            </a:fld>
            <a:endParaRPr lang="zh-CN" altLang="en-US"/>
          </a:p>
        </p:txBody>
      </p:sp>
    </p:spTree>
    <p:extLst>
      <p:ext uri="{BB962C8B-B14F-4D97-AF65-F5344CB8AC3E}">
        <p14:creationId xmlns:p14="http://schemas.microsoft.com/office/powerpoint/2010/main" val="1091330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586425-8B22-430D-9D03-CEDAE284C90F}" type="datetimeFigureOut">
              <a:rPr lang="zh-CN" altLang="en-US" smtClean="0"/>
              <a:t>2016/5/20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624B94-B1F4-433E-B7D9-0F6E86A6FBC9}" type="slidenum">
              <a:rPr lang="zh-CN" altLang="en-US" smtClean="0"/>
              <a:t>‹#›</a:t>
            </a:fld>
            <a:endParaRPr lang="zh-CN" altLang="en-US"/>
          </a:p>
        </p:txBody>
      </p:sp>
    </p:spTree>
    <p:extLst>
      <p:ext uri="{BB962C8B-B14F-4D97-AF65-F5344CB8AC3E}">
        <p14:creationId xmlns:p14="http://schemas.microsoft.com/office/powerpoint/2010/main" val="2278934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586425-8B22-430D-9D03-CEDAE284C90F}" type="datetimeFigureOut">
              <a:rPr lang="zh-CN" altLang="en-US" smtClean="0"/>
              <a:t>2016/5/20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624B94-B1F4-433E-B7D9-0F6E86A6FBC9}" type="slidenum">
              <a:rPr lang="zh-CN" altLang="en-US" smtClean="0"/>
              <a:t>‹#›</a:t>
            </a:fld>
            <a:endParaRPr lang="zh-CN" altLang="en-US"/>
          </a:p>
        </p:txBody>
      </p:sp>
    </p:spTree>
    <p:extLst>
      <p:ext uri="{BB962C8B-B14F-4D97-AF65-F5344CB8AC3E}">
        <p14:creationId xmlns:p14="http://schemas.microsoft.com/office/powerpoint/2010/main" val="166005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586425-8B22-430D-9D03-CEDAE284C90F}" type="datetimeFigureOut">
              <a:rPr lang="zh-CN" altLang="en-US" smtClean="0"/>
              <a:t>2016/5/20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624B94-B1F4-433E-B7D9-0F6E86A6FBC9}" type="slidenum">
              <a:rPr lang="zh-CN" altLang="en-US" smtClean="0"/>
              <a:t>‹#›</a:t>
            </a:fld>
            <a:endParaRPr lang="zh-CN" altLang="en-US"/>
          </a:p>
        </p:txBody>
      </p:sp>
    </p:spTree>
    <p:extLst>
      <p:ext uri="{BB962C8B-B14F-4D97-AF65-F5344CB8AC3E}">
        <p14:creationId xmlns:p14="http://schemas.microsoft.com/office/powerpoint/2010/main" val="3246130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5586425-8B22-430D-9D03-CEDAE284C90F}" type="datetimeFigureOut">
              <a:rPr lang="zh-CN" altLang="en-US" smtClean="0"/>
              <a:t>2016/5/20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624B94-B1F4-433E-B7D9-0F6E86A6FBC9}" type="slidenum">
              <a:rPr lang="zh-CN" altLang="en-US" smtClean="0"/>
              <a:t>‹#›</a:t>
            </a:fld>
            <a:endParaRPr lang="zh-CN" altLang="en-US"/>
          </a:p>
        </p:txBody>
      </p:sp>
    </p:spTree>
    <p:extLst>
      <p:ext uri="{BB962C8B-B14F-4D97-AF65-F5344CB8AC3E}">
        <p14:creationId xmlns:p14="http://schemas.microsoft.com/office/powerpoint/2010/main" val="1991338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5586425-8B22-430D-9D03-CEDAE284C90F}" type="datetimeFigureOut">
              <a:rPr lang="zh-CN" altLang="en-US" smtClean="0"/>
              <a:t>2016/5/20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624B94-B1F4-433E-B7D9-0F6E86A6FBC9}" type="slidenum">
              <a:rPr lang="zh-CN" altLang="en-US" smtClean="0"/>
              <a:t>‹#›</a:t>
            </a:fld>
            <a:endParaRPr lang="zh-CN" altLang="en-US"/>
          </a:p>
        </p:txBody>
      </p:sp>
    </p:spTree>
    <p:extLst>
      <p:ext uri="{BB962C8B-B14F-4D97-AF65-F5344CB8AC3E}">
        <p14:creationId xmlns:p14="http://schemas.microsoft.com/office/powerpoint/2010/main" val="4161717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5586425-8B22-430D-9D03-CEDAE284C90F}" type="datetimeFigureOut">
              <a:rPr lang="zh-CN" altLang="en-US" smtClean="0"/>
              <a:t>2016/5/20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4624B94-B1F4-433E-B7D9-0F6E86A6FBC9}" type="slidenum">
              <a:rPr lang="zh-CN" altLang="en-US" smtClean="0"/>
              <a:t>‹#›</a:t>
            </a:fld>
            <a:endParaRPr lang="zh-CN" altLang="en-US"/>
          </a:p>
        </p:txBody>
      </p:sp>
    </p:spTree>
    <p:extLst>
      <p:ext uri="{BB962C8B-B14F-4D97-AF65-F5344CB8AC3E}">
        <p14:creationId xmlns:p14="http://schemas.microsoft.com/office/powerpoint/2010/main" val="195294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5586425-8B22-430D-9D03-CEDAE284C90F}" type="datetimeFigureOut">
              <a:rPr lang="zh-CN" altLang="en-US" smtClean="0"/>
              <a:t>2016/5/20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4624B94-B1F4-433E-B7D9-0F6E86A6FBC9}" type="slidenum">
              <a:rPr lang="zh-CN" altLang="en-US" smtClean="0"/>
              <a:t>‹#›</a:t>
            </a:fld>
            <a:endParaRPr lang="zh-CN" altLang="en-US"/>
          </a:p>
        </p:txBody>
      </p:sp>
    </p:spTree>
    <p:extLst>
      <p:ext uri="{BB962C8B-B14F-4D97-AF65-F5344CB8AC3E}">
        <p14:creationId xmlns:p14="http://schemas.microsoft.com/office/powerpoint/2010/main" val="300885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5586425-8B22-430D-9D03-CEDAE284C90F}" type="datetimeFigureOut">
              <a:rPr lang="zh-CN" altLang="en-US" smtClean="0"/>
              <a:t>2016/5/20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4624B94-B1F4-433E-B7D9-0F6E86A6FBC9}" type="slidenum">
              <a:rPr lang="zh-CN" altLang="en-US" smtClean="0"/>
              <a:t>‹#›</a:t>
            </a:fld>
            <a:endParaRPr lang="zh-CN" altLang="en-US"/>
          </a:p>
        </p:txBody>
      </p:sp>
    </p:spTree>
    <p:extLst>
      <p:ext uri="{BB962C8B-B14F-4D97-AF65-F5344CB8AC3E}">
        <p14:creationId xmlns:p14="http://schemas.microsoft.com/office/powerpoint/2010/main" val="2157597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5586425-8B22-430D-9D03-CEDAE284C90F}" type="datetimeFigureOut">
              <a:rPr lang="zh-CN" altLang="en-US" smtClean="0"/>
              <a:t>2016/5/20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624B94-B1F4-433E-B7D9-0F6E86A6FBC9}" type="slidenum">
              <a:rPr lang="zh-CN" altLang="en-US" smtClean="0"/>
              <a:t>‹#›</a:t>
            </a:fld>
            <a:endParaRPr lang="zh-CN" altLang="en-US"/>
          </a:p>
        </p:txBody>
      </p:sp>
    </p:spTree>
    <p:extLst>
      <p:ext uri="{BB962C8B-B14F-4D97-AF65-F5344CB8AC3E}">
        <p14:creationId xmlns:p14="http://schemas.microsoft.com/office/powerpoint/2010/main" val="2303856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5586425-8B22-430D-9D03-CEDAE284C90F}" type="datetimeFigureOut">
              <a:rPr lang="zh-CN" altLang="en-US" smtClean="0"/>
              <a:t>2016/5/20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624B94-B1F4-433E-B7D9-0F6E86A6FBC9}" type="slidenum">
              <a:rPr lang="zh-CN" altLang="en-US" smtClean="0"/>
              <a:t>‹#›</a:t>
            </a:fld>
            <a:endParaRPr lang="zh-CN" altLang="en-US"/>
          </a:p>
        </p:txBody>
      </p:sp>
    </p:spTree>
    <p:extLst>
      <p:ext uri="{BB962C8B-B14F-4D97-AF65-F5344CB8AC3E}">
        <p14:creationId xmlns:p14="http://schemas.microsoft.com/office/powerpoint/2010/main" val="428944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586425-8B22-430D-9D03-CEDAE284C90F}" type="datetimeFigureOut">
              <a:rPr lang="zh-CN" altLang="en-US" smtClean="0"/>
              <a:t>2016/5/20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624B94-B1F4-433E-B7D9-0F6E86A6FBC9}" type="slidenum">
              <a:rPr lang="zh-CN" altLang="en-US" smtClean="0"/>
              <a:t>‹#›</a:t>
            </a:fld>
            <a:endParaRPr lang="zh-CN" altLang="en-US"/>
          </a:p>
        </p:txBody>
      </p:sp>
    </p:spTree>
    <p:extLst>
      <p:ext uri="{BB962C8B-B14F-4D97-AF65-F5344CB8AC3E}">
        <p14:creationId xmlns:p14="http://schemas.microsoft.com/office/powerpoint/2010/main" val="4236186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rmAutofit/>
          </a:bodyPr>
          <a:lstStyle/>
          <a:p>
            <a:r>
              <a:rPr lang="zh-CN" altLang="en-US" sz="1800" dirty="0" smtClean="0"/>
              <a:t>广告系统简介                                                                                                                                                                                                                                                                                                                                                                                                     </a:t>
            </a:r>
            <a:endParaRPr lang="zh-CN" altLang="en-US" sz="1800" dirty="0"/>
          </a:p>
        </p:txBody>
      </p:sp>
      <p:sp>
        <p:nvSpPr>
          <p:cNvPr id="4" name="TextBox 3"/>
          <p:cNvSpPr txBox="1"/>
          <p:nvPr/>
        </p:nvSpPr>
        <p:spPr>
          <a:xfrm>
            <a:off x="539552" y="836712"/>
            <a:ext cx="8280920" cy="2354491"/>
          </a:xfrm>
          <a:prstGeom prst="rect">
            <a:avLst/>
          </a:prstGeom>
          <a:noFill/>
        </p:spPr>
        <p:txBody>
          <a:bodyPr wrap="square" rtlCol="0">
            <a:spAutoFit/>
          </a:bodyPr>
          <a:lstStyle/>
          <a:p>
            <a:pPr>
              <a:lnSpc>
                <a:spcPct val="150000"/>
              </a:lnSpc>
            </a:pPr>
            <a:r>
              <a:rPr lang="zh-CN" altLang="zh-CN" sz="1400" dirty="0"/>
              <a:t>分布式广告系统，在原有广告系统的实现基础上，将部署在电视系统前端的广告系统模块分离成两个子系统。其中的广告发送功能模块，成为广告发送子系统，单独部署在电视运营商的前端系统内。而其他的广告编辑，播出编排等功能模块，组成广告播控子系统，不再部署在电视运营商的前端系统中，而是部署在广告运营商的机房，由广告运营商直接运营，并同时用它来控制部署在多个电视运营商前端的广告发送子系统。由此实现了对多个电视运营商的广告编辑编排的统一管理和广告发送模块的分布式部署</a:t>
            </a:r>
            <a:r>
              <a:rPr lang="zh-CN" altLang="zh-CN" sz="1400" dirty="0" smtClean="0"/>
              <a:t>。</a:t>
            </a:r>
            <a:endParaRPr lang="en-US" altLang="zh-CN" sz="1400" dirty="0" smtClean="0"/>
          </a:p>
          <a:p>
            <a:pPr>
              <a:lnSpc>
                <a:spcPct val="150000"/>
              </a:lnSpc>
            </a:pPr>
            <a:r>
              <a:rPr lang="zh-CN" altLang="zh-CN" sz="1400" dirty="0"/>
              <a:t>因此，分布式广告系统，将包含以下四部分</a:t>
            </a:r>
            <a:r>
              <a:rPr lang="zh-CN" altLang="zh-CN" sz="1400" dirty="0" smtClean="0"/>
              <a:t>：广告</a:t>
            </a:r>
            <a:r>
              <a:rPr lang="zh-CN" altLang="zh-CN" sz="1400" dirty="0"/>
              <a:t>播控</a:t>
            </a:r>
            <a:r>
              <a:rPr lang="zh-CN" altLang="zh-CN" sz="1400" dirty="0" smtClean="0"/>
              <a:t>服务器</a:t>
            </a:r>
            <a:r>
              <a:rPr lang="zh-CN" altLang="en-US" sz="1400" dirty="0" smtClean="0"/>
              <a:t>、</a:t>
            </a:r>
            <a:r>
              <a:rPr lang="zh-CN" altLang="zh-CN" sz="1400" dirty="0" smtClean="0"/>
              <a:t>广告发送器</a:t>
            </a:r>
            <a:r>
              <a:rPr lang="zh-CN" altLang="en-US" sz="1400" dirty="0" smtClean="0"/>
              <a:t>、</a:t>
            </a:r>
            <a:r>
              <a:rPr lang="zh-CN" altLang="zh-CN" sz="1400" dirty="0" smtClean="0"/>
              <a:t>广告</a:t>
            </a:r>
            <a:r>
              <a:rPr lang="zh-CN" altLang="zh-CN" sz="1400" dirty="0"/>
              <a:t>终端</a:t>
            </a:r>
            <a:r>
              <a:rPr lang="zh-CN" altLang="zh-CN" sz="1400" dirty="0" smtClean="0"/>
              <a:t>库</a:t>
            </a:r>
            <a:r>
              <a:rPr lang="zh-CN" altLang="en-US" sz="1400" dirty="0"/>
              <a:t>、</a:t>
            </a:r>
            <a:r>
              <a:rPr lang="en-US" altLang="zh-CN" sz="1400" dirty="0" smtClean="0"/>
              <a:t>web</a:t>
            </a:r>
            <a:r>
              <a:rPr lang="zh-CN" altLang="zh-CN" sz="1400" dirty="0" smtClean="0"/>
              <a:t>服务器</a:t>
            </a:r>
            <a:r>
              <a:rPr lang="zh-CN" altLang="en-US" sz="1400" dirty="0" smtClean="0"/>
              <a:t>。</a:t>
            </a:r>
            <a:endParaRPr lang="en-US" altLang="zh-CN" sz="1400" dirty="0" smtClean="0"/>
          </a:p>
          <a:p>
            <a:pPr>
              <a:lnSpc>
                <a:spcPct val="150000"/>
              </a:lnSpc>
            </a:pPr>
            <a:r>
              <a:rPr lang="zh-CN" altLang="en-US" sz="1400" dirty="0" smtClean="0"/>
              <a:t>系统设计图如下：</a:t>
            </a:r>
            <a:endParaRPr lang="en-US" altLang="zh-CN" sz="1400" dirty="0" smtClean="0"/>
          </a:p>
        </p:txBody>
      </p:sp>
      <p:pic>
        <p:nvPicPr>
          <p:cNvPr id="5" name="图片 4"/>
          <p:cNvPicPr/>
          <p:nvPr/>
        </p:nvPicPr>
        <p:blipFill>
          <a:blip r:embed="rId2">
            <a:extLst>
              <a:ext uri="{28A0092B-C50C-407E-A947-70E740481C1C}">
                <a14:useLocalDpi xmlns:a14="http://schemas.microsoft.com/office/drawing/2010/main" val="0"/>
              </a:ext>
            </a:extLst>
          </a:blip>
          <a:stretch>
            <a:fillRect/>
          </a:stretch>
        </p:blipFill>
        <p:spPr>
          <a:xfrm>
            <a:off x="2771800" y="2996952"/>
            <a:ext cx="4824536" cy="3744416"/>
          </a:xfrm>
          <a:prstGeom prst="rect">
            <a:avLst/>
          </a:prstGeom>
        </p:spPr>
      </p:pic>
    </p:spTree>
    <p:extLst>
      <p:ext uri="{BB962C8B-B14F-4D97-AF65-F5344CB8AC3E}">
        <p14:creationId xmlns:p14="http://schemas.microsoft.com/office/powerpoint/2010/main" val="19371009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000" dirty="0" smtClean="0"/>
              <a:t>数据库设计</a:t>
            </a:r>
            <a:endParaRPr lang="zh-CN" altLang="en-US" sz="2000" dirty="0"/>
          </a:p>
        </p:txBody>
      </p:sp>
      <p:pic>
        <p:nvPicPr>
          <p:cNvPr id="8194" name="Picture 2" descr="C:\Users\Administrator\Desktop\da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8760"/>
            <a:ext cx="9144000"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417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smtClean="0"/>
              <a:t>数据库设计不足</a:t>
            </a:r>
            <a:endParaRPr lang="zh-CN" altLang="en-US" sz="1800" dirty="0"/>
          </a:p>
        </p:txBody>
      </p:sp>
      <p:sp>
        <p:nvSpPr>
          <p:cNvPr id="4" name="TextBox 3"/>
          <p:cNvSpPr txBox="1"/>
          <p:nvPr/>
        </p:nvSpPr>
        <p:spPr>
          <a:xfrm>
            <a:off x="683568" y="1412776"/>
            <a:ext cx="6552728" cy="1708160"/>
          </a:xfrm>
          <a:prstGeom prst="rect">
            <a:avLst/>
          </a:prstGeom>
          <a:noFill/>
        </p:spPr>
        <p:txBody>
          <a:bodyPr wrap="square" rtlCol="0">
            <a:spAutoFit/>
          </a:bodyPr>
          <a:lstStyle/>
          <a:p>
            <a:pPr>
              <a:lnSpc>
                <a:spcPct val="150000"/>
              </a:lnSpc>
            </a:pPr>
            <a:r>
              <a:rPr lang="en-US" altLang="zh-CN" sz="1400" dirty="0" smtClean="0"/>
              <a:t>1.</a:t>
            </a:r>
            <a:r>
              <a:rPr lang="zh-CN" altLang="en-US" sz="1400" dirty="0" smtClean="0"/>
              <a:t>广告系统没有机构和区域的定义，怎么管理用户之间的关系</a:t>
            </a:r>
            <a:endParaRPr lang="en-US" altLang="zh-CN" sz="1400" dirty="0" smtClean="0"/>
          </a:p>
          <a:p>
            <a:pPr>
              <a:lnSpc>
                <a:spcPct val="150000"/>
              </a:lnSpc>
            </a:pPr>
            <a:r>
              <a:rPr lang="en-US" altLang="zh-CN" sz="1400" dirty="0" smtClean="0"/>
              <a:t>2.</a:t>
            </a:r>
            <a:r>
              <a:rPr lang="zh-CN" altLang="en-US" sz="1400" dirty="0" smtClean="0"/>
              <a:t>假定系统存在默认的机构，那么是否每个机构应该对应相应的角色</a:t>
            </a:r>
            <a:endParaRPr lang="en-US" altLang="zh-CN" sz="1400" dirty="0" smtClean="0"/>
          </a:p>
          <a:p>
            <a:pPr>
              <a:lnSpc>
                <a:spcPct val="150000"/>
              </a:lnSpc>
            </a:pPr>
            <a:r>
              <a:rPr lang="en-US" altLang="zh-CN" sz="1400" dirty="0" smtClean="0"/>
              <a:t>3.</a:t>
            </a:r>
            <a:r>
              <a:rPr lang="zh-CN" altLang="en-US" sz="1400" dirty="0" smtClean="0"/>
              <a:t>参照广告套餐的流程，如果广告套餐不跟频道相关，那么只广告套餐与网络多对多，如果广告套餐跟频道相关，那么广告只与频道多对多。（</a:t>
            </a:r>
            <a:r>
              <a:rPr lang="zh-CN" altLang="en-US" sz="1400" dirty="0" smtClean="0">
                <a:solidFill>
                  <a:srgbClr val="FF0000"/>
                </a:solidFill>
              </a:rPr>
              <a:t>网络本身与频道是一对多的关系</a:t>
            </a:r>
            <a:r>
              <a:rPr lang="zh-CN" altLang="en-US" sz="1400" dirty="0" smtClean="0"/>
              <a:t>）</a:t>
            </a:r>
            <a:endParaRPr lang="zh-CN" altLang="en-US" sz="1400" dirty="0"/>
          </a:p>
        </p:txBody>
      </p:sp>
    </p:spTree>
    <p:extLst>
      <p:ext uri="{BB962C8B-B14F-4D97-AF65-F5344CB8AC3E}">
        <p14:creationId xmlns:p14="http://schemas.microsoft.com/office/powerpoint/2010/main" val="13551720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角色划分</a:t>
            </a:r>
            <a:endParaRPr lang="zh-CN" altLang="en-US" sz="2800" dirty="0"/>
          </a:p>
        </p:txBody>
      </p:sp>
      <p:sp>
        <p:nvSpPr>
          <p:cNvPr id="3" name="内容占位符 2"/>
          <p:cNvSpPr>
            <a:spLocks noGrp="1"/>
          </p:cNvSpPr>
          <p:nvPr>
            <p:ph idx="1"/>
          </p:nvPr>
        </p:nvSpPr>
        <p:spPr/>
        <p:txBody>
          <a:bodyPr>
            <a:normAutofit fontScale="85000" lnSpcReduction="10000"/>
          </a:bodyPr>
          <a:lstStyle/>
          <a:p>
            <a:pPr>
              <a:lnSpc>
                <a:spcPct val="160000"/>
              </a:lnSpc>
            </a:pPr>
            <a:r>
              <a:rPr lang="zh-CN" altLang="en-US" sz="2000" dirty="0" smtClean="0"/>
              <a:t>超级管理员：</a:t>
            </a:r>
            <a:r>
              <a:rPr lang="zh-CN" altLang="zh-CN" sz="2000" dirty="0"/>
              <a:t>系统缺省有一个系统管理员账户，可添加，查看，删除其他帐户和修改其他帐户的权限和密码。缺省的系统管理帐户拥有最高权限，且其不可被删除，其权限不可被修改，仅有系统管理员自己可以修改密码</a:t>
            </a:r>
            <a:endParaRPr lang="en-US" altLang="zh-CN" sz="2000" dirty="0" smtClean="0"/>
          </a:p>
          <a:p>
            <a:pPr>
              <a:lnSpc>
                <a:spcPct val="160000"/>
              </a:lnSpc>
            </a:pPr>
            <a:r>
              <a:rPr lang="zh-CN" altLang="zh-CN" sz="2000" dirty="0" smtClean="0"/>
              <a:t>网络管理</a:t>
            </a:r>
            <a:r>
              <a:rPr lang="zh-CN" altLang="zh-CN" sz="2000" dirty="0"/>
              <a:t>员：管理网络、通信参数，保证播控服务器和各个发送服务器通信正常。</a:t>
            </a:r>
          </a:p>
          <a:p>
            <a:pPr>
              <a:lnSpc>
                <a:spcPct val="160000"/>
              </a:lnSpc>
            </a:pPr>
            <a:r>
              <a:rPr lang="zh-CN" altLang="zh-CN" sz="2000" dirty="0"/>
              <a:t>运营管理人员：负责管理广告套餐；生成和导出各种统计报表，备份和恢复数据；</a:t>
            </a:r>
          </a:p>
          <a:p>
            <a:pPr>
              <a:lnSpc>
                <a:spcPct val="160000"/>
              </a:lnSpc>
            </a:pPr>
            <a:r>
              <a:rPr lang="zh-CN" altLang="zh-CN" sz="2000" dirty="0"/>
              <a:t>内容审核人员：负责审核广告内容；</a:t>
            </a:r>
          </a:p>
          <a:p>
            <a:pPr>
              <a:lnSpc>
                <a:spcPct val="160000"/>
              </a:lnSpc>
            </a:pPr>
            <a:r>
              <a:rPr lang="zh-CN" altLang="zh-CN" sz="2000" dirty="0"/>
              <a:t>广告商管理员：负责管理广告承包商，管理广告承包合同；</a:t>
            </a:r>
          </a:p>
          <a:p>
            <a:pPr>
              <a:lnSpc>
                <a:spcPct val="160000"/>
              </a:lnSpc>
            </a:pPr>
            <a:r>
              <a:rPr lang="zh-CN" altLang="zh-CN" sz="2000" dirty="0"/>
              <a:t>广告承包商：负责上载广告内容，安排属于自己所承包的广告合同的广告播出计划</a:t>
            </a:r>
            <a:r>
              <a:rPr lang="zh-CN" altLang="zh-CN" sz="2000" dirty="0" smtClean="0"/>
              <a:t>。</a:t>
            </a:r>
            <a:endParaRPr lang="en-US" altLang="zh-CN" sz="2000" dirty="0" smtClean="0"/>
          </a:p>
          <a:p>
            <a:pPr>
              <a:lnSpc>
                <a:spcPct val="150000"/>
              </a:lnSpc>
            </a:pPr>
            <a:endParaRPr lang="zh-CN" altLang="zh-CN" sz="2000" dirty="0"/>
          </a:p>
          <a:p>
            <a:pPr>
              <a:lnSpc>
                <a:spcPct val="150000"/>
              </a:lnSpc>
            </a:pPr>
            <a:endParaRPr lang="zh-CN" altLang="en-US" sz="2000" dirty="0"/>
          </a:p>
        </p:txBody>
      </p:sp>
    </p:spTree>
    <p:extLst>
      <p:ext uri="{BB962C8B-B14F-4D97-AF65-F5344CB8AC3E}">
        <p14:creationId xmlns:p14="http://schemas.microsoft.com/office/powerpoint/2010/main" val="15480814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rmAutofit/>
          </a:bodyPr>
          <a:lstStyle/>
          <a:p>
            <a:r>
              <a:rPr lang="zh-CN" altLang="en-US" sz="2800" dirty="0" smtClean="0"/>
              <a:t>系统流程</a:t>
            </a:r>
            <a:endParaRPr lang="zh-CN" altLang="en-US" sz="2800" dirty="0"/>
          </a:p>
        </p:txBody>
      </p:sp>
      <p:sp>
        <p:nvSpPr>
          <p:cNvPr id="5" name="TextBox 4"/>
          <p:cNvSpPr txBox="1"/>
          <p:nvPr/>
        </p:nvSpPr>
        <p:spPr>
          <a:xfrm>
            <a:off x="755576" y="1340768"/>
            <a:ext cx="7128792" cy="2957861"/>
          </a:xfrm>
          <a:prstGeom prst="rect">
            <a:avLst/>
          </a:prstGeom>
          <a:noFill/>
        </p:spPr>
        <p:txBody>
          <a:bodyPr wrap="square" rtlCol="0">
            <a:spAutoFit/>
          </a:bodyPr>
          <a:lstStyle/>
          <a:p>
            <a:pPr>
              <a:lnSpc>
                <a:spcPct val="150000"/>
              </a:lnSpc>
            </a:pPr>
            <a:r>
              <a:rPr lang="en-US" altLang="zh-CN" dirty="0" smtClean="0"/>
              <a:t>1.</a:t>
            </a:r>
            <a:r>
              <a:rPr lang="zh-CN" altLang="en-US" dirty="0" smtClean="0"/>
              <a:t>整体业务流程</a:t>
            </a:r>
            <a:endParaRPr lang="en-US" altLang="zh-CN" dirty="0" smtClean="0"/>
          </a:p>
          <a:p>
            <a:pPr>
              <a:lnSpc>
                <a:spcPct val="150000"/>
              </a:lnSpc>
            </a:pPr>
            <a:r>
              <a:rPr lang="en-US" altLang="zh-CN" dirty="0" smtClean="0"/>
              <a:t>2.</a:t>
            </a:r>
            <a:r>
              <a:rPr lang="zh-CN" altLang="en-US" dirty="0" smtClean="0"/>
              <a:t>网络配置流程</a:t>
            </a:r>
            <a:endParaRPr lang="en-US" altLang="zh-CN" dirty="0" smtClean="0"/>
          </a:p>
          <a:p>
            <a:pPr>
              <a:lnSpc>
                <a:spcPct val="150000"/>
              </a:lnSpc>
            </a:pPr>
            <a:r>
              <a:rPr lang="en-US" altLang="zh-CN" dirty="0" smtClean="0"/>
              <a:t>3.</a:t>
            </a:r>
            <a:r>
              <a:rPr lang="zh-CN" altLang="en-US" dirty="0" smtClean="0"/>
              <a:t>广告套餐流程</a:t>
            </a:r>
            <a:endParaRPr lang="en-US" altLang="zh-CN" dirty="0" smtClean="0"/>
          </a:p>
          <a:p>
            <a:pPr>
              <a:lnSpc>
                <a:spcPct val="150000"/>
              </a:lnSpc>
            </a:pPr>
            <a:r>
              <a:rPr lang="en-US" altLang="zh-CN" dirty="0" smtClean="0"/>
              <a:t>4.</a:t>
            </a:r>
            <a:r>
              <a:rPr lang="zh-CN" altLang="en-US" dirty="0" smtClean="0"/>
              <a:t>广告销售流程</a:t>
            </a:r>
            <a:endParaRPr lang="en-US" altLang="zh-CN" dirty="0" smtClean="0"/>
          </a:p>
          <a:p>
            <a:pPr>
              <a:lnSpc>
                <a:spcPct val="150000"/>
              </a:lnSpc>
            </a:pPr>
            <a:r>
              <a:rPr lang="en-US" altLang="zh-CN" dirty="0" smtClean="0"/>
              <a:t>5.</a:t>
            </a:r>
            <a:r>
              <a:rPr lang="zh-CN" altLang="en-US" dirty="0" smtClean="0"/>
              <a:t>广告内容发布、审核流程</a:t>
            </a:r>
            <a:endParaRPr lang="en-US" altLang="zh-CN" dirty="0" smtClean="0"/>
          </a:p>
          <a:p>
            <a:pPr>
              <a:lnSpc>
                <a:spcPct val="150000"/>
              </a:lnSpc>
            </a:pPr>
            <a:r>
              <a:rPr lang="en-US" altLang="zh-CN" dirty="0" smtClean="0"/>
              <a:t>6.</a:t>
            </a:r>
            <a:r>
              <a:rPr lang="zh-CN" altLang="en-US" dirty="0" smtClean="0"/>
              <a:t>广告发送流程</a:t>
            </a:r>
            <a:endParaRPr lang="en-US" altLang="zh-CN" dirty="0" smtClean="0"/>
          </a:p>
          <a:p>
            <a:pPr>
              <a:lnSpc>
                <a:spcPct val="150000"/>
              </a:lnSpc>
            </a:pPr>
            <a:endParaRPr lang="zh-CN" altLang="en-US" dirty="0"/>
          </a:p>
        </p:txBody>
      </p:sp>
    </p:spTree>
    <p:extLst>
      <p:ext uri="{BB962C8B-B14F-4D97-AF65-F5344CB8AC3E}">
        <p14:creationId xmlns:p14="http://schemas.microsoft.com/office/powerpoint/2010/main" val="24565697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94003"/>
            <a:ext cx="8229600" cy="778098"/>
          </a:xfrm>
        </p:spPr>
        <p:txBody>
          <a:bodyPr>
            <a:normAutofit/>
          </a:bodyPr>
          <a:lstStyle/>
          <a:p>
            <a:pPr algn="l">
              <a:lnSpc>
                <a:spcPct val="150000"/>
              </a:lnSpc>
            </a:pPr>
            <a:r>
              <a:rPr lang="zh-CN" altLang="en-US" sz="1600" dirty="0" smtClean="0"/>
              <a:t>整体业务流程主要是用于广告系统从系统安装到广告发布的整体定义演示。流程图如下：</a:t>
            </a:r>
            <a:endParaRPr lang="zh-CN" altLang="en-US" sz="1600" dirty="0"/>
          </a:p>
        </p:txBody>
      </p:sp>
      <p:sp>
        <p:nvSpPr>
          <p:cNvPr id="4" name="标题 1"/>
          <p:cNvSpPr txBox="1">
            <a:spLocks/>
          </p:cNvSpPr>
          <p:nvPr/>
        </p:nvSpPr>
        <p:spPr>
          <a:xfrm>
            <a:off x="609600" y="427038"/>
            <a:ext cx="8229600" cy="77809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000" smtClean="0"/>
              <a:t>整体业务流程</a:t>
            </a:r>
            <a:endParaRPr lang="zh-CN" altLang="en-US" sz="2000" dirty="0"/>
          </a:p>
        </p:txBody>
      </p:sp>
      <p:pic>
        <p:nvPicPr>
          <p:cNvPr id="2050" name="Picture 2" descr="C:\Users\Administrator\Desktop\流程图\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2060848"/>
            <a:ext cx="1486272" cy="3513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184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000" dirty="0" smtClean="0"/>
              <a:t>网络配置流程</a:t>
            </a:r>
            <a:endParaRPr lang="zh-CN" altLang="en-US" sz="2000" dirty="0"/>
          </a:p>
        </p:txBody>
      </p:sp>
      <p:sp>
        <p:nvSpPr>
          <p:cNvPr id="4" name="TextBox 3"/>
          <p:cNvSpPr txBox="1"/>
          <p:nvPr/>
        </p:nvSpPr>
        <p:spPr>
          <a:xfrm>
            <a:off x="913393" y="1196752"/>
            <a:ext cx="6840760" cy="1061829"/>
          </a:xfrm>
          <a:prstGeom prst="rect">
            <a:avLst/>
          </a:prstGeom>
          <a:noFill/>
        </p:spPr>
        <p:txBody>
          <a:bodyPr wrap="square" rtlCol="0">
            <a:spAutoFit/>
          </a:bodyPr>
          <a:lstStyle/>
          <a:p>
            <a:pPr>
              <a:lnSpc>
                <a:spcPct val="150000"/>
              </a:lnSpc>
            </a:pPr>
            <a:r>
              <a:rPr lang="zh-CN" altLang="en-US" sz="1400" dirty="0" smtClean="0"/>
              <a:t>网络配置流程主要是广告播控服务器与</a:t>
            </a:r>
            <a:r>
              <a:rPr lang="zh-CN" altLang="zh-CN" sz="1400" dirty="0" smtClean="0"/>
              <a:t>部署在电视</a:t>
            </a:r>
            <a:r>
              <a:rPr lang="zh-CN" altLang="zh-CN" sz="1400" dirty="0"/>
              <a:t>运营</a:t>
            </a:r>
            <a:r>
              <a:rPr lang="zh-CN" altLang="zh-CN" sz="1400" dirty="0" smtClean="0"/>
              <a:t>商</a:t>
            </a:r>
            <a:r>
              <a:rPr lang="zh-CN" altLang="zh-CN" sz="1400" dirty="0"/>
              <a:t>前端</a:t>
            </a:r>
            <a:r>
              <a:rPr lang="zh-CN" altLang="zh-CN" sz="1400" dirty="0" smtClean="0"/>
              <a:t>系统</a:t>
            </a:r>
            <a:r>
              <a:rPr lang="zh-CN" altLang="en-US" sz="1400" dirty="0"/>
              <a:t>的</a:t>
            </a:r>
            <a:r>
              <a:rPr lang="zh-CN" altLang="zh-CN" sz="1400" dirty="0" smtClean="0"/>
              <a:t>多</a:t>
            </a:r>
            <a:r>
              <a:rPr lang="zh-CN" altLang="zh-CN" sz="1400" dirty="0"/>
              <a:t>个广告</a:t>
            </a:r>
            <a:r>
              <a:rPr lang="zh-CN" altLang="zh-CN" sz="1400" dirty="0" smtClean="0"/>
              <a:t>发送器</a:t>
            </a:r>
            <a:r>
              <a:rPr lang="zh-CN" altLang="en-US" sz="1400" dirty="0" smtClean="0"/>
              <a:t>通过互联网</a:t>
            </a:r>
            <a:r>
              <a:rPr lang="zh-CN" altLang="zh-CN" sz="1400" dirty="0" smtClean="0"/>
              <a:t>进行</a:t>
            </a:r>
            <a:r>
              <a:rPr lang="zh-CN" altLang="zh-CN" sz="1400" dirty="0"/>
              <a:t>数据交换，实现发送广告内容到各个发送器段和各个发送器广告播发的控制。</a:t>
            </a:r>
            <a:endParaRPr lang="zh-CN" altLang="en-US" sz="1400" dirty="0"/>
          </a:p>
        </p:txBody>
      </p:sp>
      <p:pic>
        <p:nvPicPr>
          <p:cNvPr id="3074" name="Picture 2" descr="C:\Users\Administrator\Desktop\流程图\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2420888"/>
            <a:ext cx="180975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736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smtClean="0"/>
              <a:t>广告套餐流程</a:t>
            </a:r>
            <a:endParaRPr lang="zh-CN" altLang="en-US" sz="1800" dirty="0"/>
          </a:p>
        </p:txBody>
      </p:sp>
      <p:sp>
        <p:nvSpPr>
          <p:cNvPr id="5" name="TextBox 4"/>
          <p:cNvSpPr txBox="1"/>
          <p:nvPr/>
        </p:nvSpPr>
        <p:spPr>
          <a:xfrm>
            <a:off x="323528" y="1196752"/>
            <a:ext cx="8496944" cy="788806"/>
          </a:xfrm>
          <a:prstGeom prst="rect">
            <a:avLst/>
          </a:prstGeom>
          <a:noFill/>
        </p:spPr>
        <p:txBody>
          <a:bodyPr wrap="square" rtlCol="0">
            <a:spAutoFit/>
          </a:bodyPr>
          <a:lstStyle/>
          <a:p>
            <a:pPr>
              <a:lnSpc>
                <a:spcPct val="150000"/>
              </a:lnSpc>
            </a:pPr>
            <a:r>
              <a:rPr lang="zh-CN" altLang="en-US" sz="1600" dirty="0" smtClean="0"/>
              <a:t>广告套餐流程是由运营管理人员定义，主要是定义与之关联的广告需要投放的广告发送器的地址、广告投放的频道以及广告播放的时间等。流程图如下</a:t>
            </a:r>
            <a:r>
              <a:rPr lang="en-US" altLang="zh-CN" sz="1600" dirty="0" smtClean="0"/>
              <a:t>:</a:t>
            </a:r>
            <a:endParaRPr lang="zh-CN" altLang="en-US" sz="1600" dirty="0"/>
          </a:p>
        </p:txBody>
      </p:sp>
      <p:pic>
        <p:nvPicPr>
          <p:cNvPr id="4098" name="Picture 2" descr="C:\Users\Administrator\Desktop\流程图\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2132856"/>
            <a:ext cx="3362325"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042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smtClean="0"/>
              <a:t>广告销售流程</a:t>
            </a:r>
            <a:endParaRPr lang="zh-CN" altLang="en-US" sz="1800" dirty="0"/>
          </a:p>
        </p:txBody>
      </p:sp>
      <p:sp>
        <p:nvSpPr>
          <p:cNvPr id="4" name="TextBox 3"/>
          <p:cNvSpPr txBox="1"/>
          <p:nvPr/>
        </p:nvSpPr>
        <p:spPr>
          <a:xfrm>
            <a:off x="1015117" y="1233626"/>
            <a:ext cx="6768752" cy="701795"/>
          </a:xfrm>
          <a:prstGeom prst="rect">
            <a:avLst/>
          </a:prstGeom>
          <a:noFill/>
        </p:spPr>
        <p:txBody>
          <a:bodyPr wrap="square" rtlCol="0">
            <a:spAutoFit/>
          </a:bodyPr>
          <a:lstStyle/>
          <a:p>
            <a:pPr>
              <a:lnSpc>
                <a:spcPct val="150000"/>
              </a:lnSpc>
            </a:pPr>
            <a:r>
              <a:rPr lang="zh-CN" altLang="en-US" sz="1400" dirty="0" smtClean="0"/>
              <a:t>广告销售流程主要是广告运营商与广告商签订一个或者多个广告套餐在一定时间范围内的广告播放权限的合同。流程图如下：</a:t>
            </a:r>
            <a:endParaRPr lang="zh-CN" altLang="en-US" sz="1400" dirty="0"/>
          </a:p>
        </p:txBody>
      </p:sp>
      <p:pic>
        <p:nvPicPr>
          <p:cNvPr id="5122" name="Picture 2" descr="C:\Users\Administrator\Desktop\流程图\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5039" y="2708920"/>
            <a:ext cx="1728192" cy="3313032"/>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Administrator\Desktop\1316988669_k5KYs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55024" y="2373289"/>
            <a:ext cx="288032" cy="38404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292080" y="3429000"/>
            <a:ext cx="3672408" cy="954107"/>
          </a:xfrm>
          <a:prstGeom prst="rect">
            <a:avLst/>
          </a:prstGeom>
          <a:noFill/>
        </p:spPr>
        <p:txBody>
          <a:bodyPr wrap="square" rtlCol="0">
            <a:spAutoFit/>
          </a:bodyPr>
          <a:lstStyle/>
          <a:p>
            <a:r>
              <a:rPr lang="zh-CN" altLang="en-US" sz="1400" dirty="0" smtClean="0">
                <a:solidFill>
                  <a:srgbClr val="FF0000"/>
                </a:solidFill>
              </a:rPr>
              <a:t>合同签订后，广告运营商创建广告商用户，其中广告运营商与广告商之间的关系怎么维护（目前通过创建了机构这一层，详细可运行项目查看）</a:t>
            </a:r>
            <a:endParaRPr lang="zh-CN" altLang="en-US" sz="1400" dirty="0"/>
          </a:p>
        </p:txBody>
      </p:sp>
    </p:spTree>
    <p:extLst>
      <p:ext uri="{BB962C8B-B14F-4D97-AF65-F5344CB8AC3E}">
        <p14:creationId xmlns:p14="http://schemas.microsoft.com/office/powerpoint/2010/main" val="199478498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123"/>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5123"/>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smtClean="0"/>
              <a:t>广告发布、审核流程</a:t>
            </a:r>
            <a:endParaRPr lang="zh-CN" altLang="en-US" sz="1800" dirty="0"/>
          </a:p>
        </p:txBody>
      </p:sp>
      <p:sp>
        <p:nvSpPr>
          <p:cNvPr id="5" name="TextBox 4"/>
          <p:cNvSpPr txBox="1"/>
          <p:nvPr/>
        </p:nvSpPr>
        <p:spPr>
          <a:xfrm>
            <a:off x="323528" y="1196752"/>
            <a:ext cx="8496944" cy="830997"/>
          </a:xfrm>
          <a:prstGeom prst="rect">
            <a:avLst/>
          </a:prstGeom>
          <a:noFill/>
        </p:spPr>
        <p:txBody>
          <a:bodyPr wrap="square" rtlCol="0">
            <a:spAutoFit/>
          </a:bodyPr>
          <a:lstStyle/>
          <a:p>
            <a:pPr>
              <a:lnSpc>
                <a:spcPct val="150000"/>
              </a:lnSpc>
            </a:pPr>
            <a:r>
              <a:rPr lang="zh-CN" altLang="en-US" sz="1600" dirty="0"/>
              <a:t>该</a:t>
            </a:r>
            <a:r>
              <a:rPr lang="zh-CN" altLang="en-US" sz="1600" dirty="0" smtClean="0"/>
              <a:t>流程分为广告发布和审核。其中广告发布是广告商添加自己的广告相关信息到播控服务器，添加完成后有内容审核人员进行审核。流程图如下</a:t>
            </a:r>
            <a:r>
              <a:rPr lang="en-US" altLang="zh-CN" sz="1600" dirty="0" smtClean="0"/>
              <a:t>:</a:t>
            </a:r>
            <a:endParaRPr lang="zh-CN" altLang="en-US" sz="1600" dirty="0"/>
          </a:p>
        </p:txBody>
      </p:sp>
      <p:pic>
        <p:nvPicPr>
          <p:cNvPr id="6146" name="Picture 2" descr="C:\Users\Administrator\Desktop\流程图\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8532" y="2060848"/>
            <a:ext cx="2282180" cy="3757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95242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smtClean="0"/>
              <a:t>广告发送流程</a:t>
            </a:r>
            <a:endParaRPr lang="zh-CN" altLang="en-US" sz="1800" dirty="0"/>
          </a:p>
        </p:txBody>
      </p:sp>
      <p:sp>
        <p:nvSpPr>
          <p:cNvPr id="5" name="TextBox 4"/>
          <p:cNvSpPr txBox="1"/>
          <p:nvPr/>
        </p:nvSpPr>
        <p:spPr>
          <a:xfrm>
            <a:off x="323528" y="1196752"/>
            <a:ext cx="8496944" cy="461665"/>
          </a:xfrm>
          <a:prstGeom prst="rect">
            <a:avLst/>
          </a:prstGeom>
          <a:noFill/>
        </p:spPr>
        <p:txBody>
          <a:bodyPr wrap="square" rtlCol="0">
            <a:spAutoFit/>
          </a:bodyPr>
          <a:lstStyle/>
          <a:p>
            <a:pPr>
              <a:lnSpc>
                <a:spcPct val="150000"/>
              </a:lnSpc>
            </a:pPr>
            <a:r>
              <a:rPr lang="zh-CN" altLang="en-US" sz="1600" dirty="0" smtClean="0"/>
              <a:t>广告发送流程是播控服务器定期定时给广告发送器发送广告内容信息的定义。流程图如下：</a:t>
            </a:r>
            <a:endParaRPr lang="zh-CN" altLang="en-US" sz="1600" dirty="0"/>
          </a:p>
        </p:txBody>
      </p:sp>
      <p:pic>
        <p:nvPicPr>
          <p:cNvPr id="7170" name="Picture 2" descr="C:\Users\Administrator\Desktop\流程图\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2204864"/>
            <a:ext cx="1791641" cy="3800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187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TotalTime>
  <Words>706</Words>
  <Application>Microsoft Office PowerPoint</Application>
  <PresentationFormat>全屏显示(4:3)</PresentationFormat>
  <Paragraphs>36</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主题​​</vt:lpstr>
      <vt:lpstr>广告系统简介                                                                                                                                                                                                                                                                                                                                                                                                     </vt:lpstr>
      <vt:lpstr>角色划分</vt:lpstr>
      <vt:lpstr>系统流程</vt:lpstr>
      <vt:lpstr>整体业务流程主要是用于广告系统从系统安装到广告发布的整体定义演示。流程图如下：</vt:lpstr>
      <vt:lpstr>网络配置流程</vt:lpstr>
      <vt:lpstr>广告套餐流程</vt:lpstr>
      <vt:lpstr>广告销售流程</vt:lpstr>
      <vt:lpstr>广告发布、审核流程</vt:lpstr>
      <vt:lpstr>广告发送流程</vt:lpstr>
      <vt:lpstr>数据库设计</vt:lpstr>
      <vt:lpstr>数据库设计不足</vt:lpstr>
    </vt:vector>
  </TitlesOfParts>
  <Company>gospell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广告系统构成</dc:title>
  <dc:creator>dreamsummit</dc:creator>
  <cp:lastModifiedBy>dreamsummit</cp:lastModifiedBy>
  <cp:revision>26</cp:revision>
  <dcterms:created xsi:type="dcterms:W3CDTF">2016-05-20T02:18:07Z</dcterms:created>
  <dcterms:modified xsi:type="dcterms:W3CDTF">2016-05-20T09:28:29Z</dcterms:modified>
</cp:coreProperties>
</file>