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8" r:id="rId1"/>
  </p:sldMasterIdLst>
  <p:notesMasterIdLst>
    <p:notesMasterId r:id="rId73"/>
  </p:notesMasterIdLst>
  <p:sldIdLst>
    <p:sldId id="256" r:id="rId2"/>
    <p:sldId id="639" r:id="rId3"/>
    <p:sldId id="430" r:id="rId4"/>
    <p:sldId id="651" r:id="rId5"/>
    <p:sldId id="598" r:id="rId6"/>
    <p:sldId id="569" r:id="rId7"/>
    <p:sldId id="435" r:id="rId8"/>
    <p:sldId id="436" r:id="rId9"/>
    <p:sldId id="437" r:id="rId10"/>
    <p:sldId id="599" r:id="rId11"/>
    <p:sldId id="600" r:id="rId12"/>
    <p:sldId id="645" r:id="rId13"/>
    <p:sldId id="440" r:id="rId14"/>
    <p:sldId id="567" r:id="rId15"/>
    <p:sldId id="441" r:id="rId16"/>
    <p:sldId id="537" r:id="rId17"/>
    <p:sldId id="540" r:id="rId18"/>
    <p:sldId id="637" r:id="rId19"/>
    <p:sldId id="646" r:id="rId20"/>
    <p:sldId id="451" r:id="rId21"/>
    <p:sldId id="572" r:id="rId22"/>
    <p:sldId id="574" r:id="rId23"/>
    <p:sldId id="576" r:id="rId24"/>
    <p:sldId id="575" r:id="rId25"/>
    <p:sldId id="577" r:id="rId26"/>
    <p:sldId id="578" r:id="rId27"/>
    <p:sldId id="438" r:id="rId28"/>
    <p:sldId id="443" r:id="rId29"/>
    <p:sldId id="476" r:id="rId30"/>
    <p:sldId id="631" r:id="rId31"/>
    <p:sldId id="630" r:id="rId32"/>
    <p:sldId id="444" r:id="rId33"/>
    <p:sldId id="445" r:id="rId34"/>
    <p:sldId id="650" r:id="rId35"/>
    <p:sldId id="632" r:id="rId36"/>
    <p:sldId id="647" r:id="rId37"/>
    <p:sldId id="616" r:id="rId38"/>
    <p:sldId id="618" r:id="rId39"/>
    <p:sldId id="619" r:id="rId40"/>
    <p:sldId id="620" r:id="rId41"/>
    <p:sldId id="622" r:id="rId42"/>
    <p:sldId id="624" r:id="rId43"/>
    <p:sldId id="634" r:id="rId44"/>
    <p:sldId id="625" r:id="rId45"/>
    <p:sldId id="635" r:id="rId46"/>
    <p:sldId id="626" r:id="rId47"/>
    <p:sldId id="648" r:id="rId48"/>
    <p:sldId id="516" r:id="rId49"/>
    <p:sldId id="521" r:id="rId50"/>
    <p:sldId id="652" r:id="rId51"/>
    <p:sldId id="523" r:id="rId52"/>
    <p:sldId id="524" r:id="rId53"/>
    <p:sldId id="525" r:id="rId54"/>
    <p:sldId id="526" r:id="rId55"/>
    <p:sldId id="527" r:id="rId56"/>
    <p:sldId id="528" r:id="rId57"/>
    <p:sldId id="511" r:id="rId58"/>
    <p:sldId id="513" r:id="rId59"/>
    <p:sldId id="613" r:id="rId60"/>
    <p:sldId id="588" r:id="rId61"/>
    <p:sldId id="590" r:id="rId62"/>
    <p:sldId id="649" r:id="rId63"/>
    <p:sldId id="594" r:id="rId64"/>
    <p:sldId id="595" r:id="rId65"/>
    <p:sldId id="636" r:id="rId66"/>
    <p:sldId id="455" r:id="rId67"/>
    <p:sldId id="518" r:id="rId68"/>
    <p:sldId id="517" r:id="rId69"/>
    <p:sldId id="458" r:id="rId70"/>
    <p:sldId id="460" r:id="rId71"/>
    <p:sldId id="367" r:id="rId72"/>
  </p:sldIdLst>
  <p:sldSz cx="12192000" cy="6858000"/>
  <p:notesSz cx="7099300" cy="10234613"/>
  <p:defaultTextStyle>
    <a:defPPr>
      <a:defRPr lang="zh-CN"/>
    </a:defPPr>
    <a:lvl1pPr marL="0" lvl="0" indent="0" algn="l" defTabSz="914363" eaLnBrk="1" fontAlgn="base" latinLnBrk="0" hangingPunct="1">
      <a:lnSpc>
        <a:spcPct val="100000"/>
      </a:lnSpc>
      <a:spcBef>
        <a:spcPct val="0"/>
      </a:spcBef>
      <a:spcAft>
        <a:spcPct val="0"/>
      </a:spcAft>
      <a:buNone/>
      <a:defRPr sz="900" b="0" i="0" u="none" kern="1200" baseline="0">
        <a:solidFill>
          <a:srgbClr val="000000"/>
        </a:solidFill>
        <a:latin typeface="Arial" panose="020B0604020202020204" pitchFamily="34" charset="0"/>
        <a:ea typeface="宋体" panose="02010600030101010101" pitchFamily="2" charset="-122"/>
      </a:defRPr>
    </a:lvl1pPr>
    <a:lvl2pPr marL="457182" lvl="1" indent="0" algn="l" defTabSz="914363" eaLnBrk="1" fontAlgn="base" latinLnBrk="0" hangingPunct="1">
      <a:lnSpc>
        <a:spcPct val="100000"/>
      </a:lnSpc>
      <a:spcBef>
        <a:spcPct val="0"/>
      </a:spcBef>
      <a:spcAft>
        <a:spcPct val="0"/>
      </a:spcAft>
      <a:buNone/>
      <a:defRPr sz="900" b="0" i="0" u="none" kern="1200" baseline="0">
        <a:solidFill>
          <a:srgbClr val="000000"/>
        </a:solidFill>
        <a:latin typeface="Arial" panose="020B0604020202020204" pitchFamily="34" charset="0"/>
        <a:ea typeface="宋体" panose="02010600030101010101" pitchFamily="2" charset="-122"/>
      </a:defRPr>
    </a:lvl2pPr>
    <a:lvl3pPr marL="914363" lvl="2" indent="0" algn="l" defTabSz="914363" eaLnBrk="1" fontAlgn="base" latinLnBrk="0" hangingPunct="1">
      <a:lnSpc>
        <a:spcPct val="100000"/>
      </a:lnSpc>
      <a:spcBef>
        <a:spcPct val="0"/>
      </a:spcBef>
      <a:spcAft>
        <a:spcPct val="0"/>
      </a:spcAft>
      <a:buNone/>
      <a:defRPr sz="900" b="0" i="0" u="none" kern="1200" baseline="0">
        <a:solidFill>
          <a:srgbClr val="000000"/>
        </a:solidFill>
        <a:latin typeface="Arial" panose="020B0604020202020204" pitchFamily="34" charset="0"/>
        <a:ea typeface="宋体" panose="02010600030101010101" pitchFamily="2" charset="-122"/>
      </a:defRPr>
    </a:lvl3pPr>
    <a:lvl4pPr marL="1371545" lvl="3" indent="0" algn="l" defTabSz="914363" eaLnBrk="1" fontAlgn="base" latinLnBrk="0" hangingPunct="1">
      <a:lnSpc>
        <a:spcPct val="100000"/>
      </a:lnSpc>
      <a:spcBef>
        <a:spcPct val="0"/>
      </a:spcBef>
      <a:spcAft>
        <a:spcPct val="0"/>
      </a:spcAft>
      <a:buNone/>
      <a:defRPr sz="900" b="0" i="0" u="none" kern="1200" baseline="0">
        <a:solidFill>
          <a:srgbClr val="000000"/>
        </a:solidFill>
        <a:latin typeface="Arial" panose="020B0604020202020204" pitchFamily="34" charset="0"/>
        <a:ea typeface="宋体" panose="02010600030101010101" pitchFamily="2" charset="-122"/>
      </a:defRPr>
    </a:lvl4pPr>
    <a:lvl5pPr marL="1828727" lvl="4" indent="0" algn="l" defTabSz="914363" eaLnBrk="1" fontAlgn="base" latinLnBrk="0" hangingPunct="1">
      <a:lnSpc>
        <a:spcPct val="100000"/>
      </a:lnSpc>
      <a:spcBef>
        <a:spcPct val="0"/>
      </a:spcBef>
      <a:spcAft>
        <a:spcPct val="0"/>
      </a:spcAft>
      <a:buNone/>
      <a:defRPr sz="900" b="0" i="0" u="none" kern="1200" baseline="0">
        <a:solidFill>
          <a:srgbClr val="000000"/>
        </a:solidFill>
        <a:latin typeface="Arial" panose="020B0604020202020204" pitchFamily="34" charset="0"/>
        <a:ea typeface="宋体" panose="02010600030101010101" pitchFamily="2" charset="-122"/>
      </a:defRPr>
    </a:lvl5pPr>
    <a:lvl6pPr marL="2285909" lvl="5" indent="0" algn="l" defTabSz="914363" eaLnBrk="1" fontAlgn="base" latinLnBrk="0" hangingPunct="1">
      <a:lnSpc>
        <a:spcPct val="100000"/>
      </a:lnSpc>
      <a:spcBef>
        <a:spcPct val="0"/>
      </a:spcBef>
      <a:spcAft>
        <a:spcPct val="0"/>
      </a:spcAft>
      <a:buNone/>
      <a:defRPr sz="900" b="0" i="0" u="none" kern="1200" baseline="0">
        <a:solidFill>
          <a:srgbClr val="000000"/>
        </a:solidFill>
        <a:latin typeface="Arial" panose="020B0604020202020204" pitchFamily="34" charset="0"/>
        <a:ea typeface="宋体" panose="02010600030101010101" pitchFamily="2" charset="-122"/>
      </a:defRPr>
    </a:lvl6pPr>
    <a:lvl7pPr marL="2743090" lvl="6" indent="0" algn="l" defTabSz="914363" eaLnBrk="1" fontAlgn="base" latinLnBrk="0" hangingPunct="1">
      <a:lnSpc>
        <a:spcPct val="100000"/>
      </a:lnSpc>
      <a:spcBef>
        <a:spcPct val="0"/>
      </a:spcBef>
      <a:spcAft>
        <a:spcPct val="0"/>
      </a:spcAft>
      <a:buNone/>
      <a:defRPr sz="900" b="0" i="0" u="none" kern="1200" baseline="0">
        <a:solidFill>
          <a:srgbClr val="000000"/>
        </a:solidFill>
        <a:latin typeface="Arial" panose="020B0604020202020204" pitchFamily="34" charset="0"/>
        <a:ea typeface="宋体" panose="02010600030101010101" pitchFamily="2" charset="-122"/>
      </a:defRPr>
    </a:lvl7pPr>
    <a:lvl8pPr marL="3200272" lvl="7" indent="0" algn="l" defTabSz="914363" eaLnBrk="1" fontAlgn="base" latinLnBrk="0" hangingPunct="1">
      <a:lnSpc>
        <a:spcPct val="100000"/>
      </a:lnSpc>
      <a:spcBef>
        <a:spcPct val="0"/>
      </a:spcBef>
      <a:spcAft>
        <a:spcPct val="0"/>
      </a:spcAft>
      <a:buNone/>
      <a:defRPr sz="900" b="0" i="0" u="none" kern="1200" baseline="0">
        <a:solidFill>
          <a:srgbClr val="000000"/>
        </a:solidFill>
        <a:latin typeface="Arial" panose="020B0604020202020204" pitchFamily="34" charset="0"/>
        <a:ea typeface="宋体" panose="02010600030101010101" pitchFamily="2" charset="-122"/>
      </a:defRPr>
    </a:lvl8pPr>
    <a:lvl9pPr marL="3657454" lvl="8" indent="0" algn="l" defTabSz="914363" eaLnBrk="1" fontAlgn="base" latinLnBrk="0" hangingPunct="1">
      <a:lnSpc>
        <a:spcPct val="100000"/>
      </a:lnSpc>
      <a:spcBef>
        <a:spcPct val="0"/>
      </a:spcBef>
      <a:spcAft>
        <a:spcPct val="0"/>
      </a:spcAft>
      <a:buNone/>
      <a:defRPr sz="900" b="0" i="0" u="none" kern="1200" baseline="0">
        <a:solidFill>
          <a:srgbClr val="000000"/>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799" userDrawn="1">
          <p15:clr>
            <a:srgbClr val="A4A3A4"/>
          </p15:clr>
        </p15:guide>
        <p15:guide id="2" orient="horz" pos="1355" userDrawn="1">
          <p15:clr>
            <a:srgbClr val="A4A3A4"/>
          </p15:clr>
        </p15:guide>
        <p15:guide id="3" orient="horz" pos="4108" userDrawn="1">
          <p15:clr>
            <a:srgbClr val="A4A3A4"/>
          </p15:clr>
        </p15:guide>
        <p15:guide id="4" orient="horz" pos="4224" userDrawn="1">
          <p15:clr>
            <a:srgbClr val="A4A3A4"/>
          </p15:clr>
        </p15:guide>
        <p15:guide id="5" pos="372" userDrawn="1">
          <p15:clr>
            <a:srgbClr val="A4A3A4"/>
          </p15:clr>
        </p15:guide>
        <p15:guide id="6" pos="5292" userDrawn="1">
          <p15:clr>
            <a:srgbClr val="A4A3A4"/>
          </p15:clr>
        </p15:guide>
        <p15:guide id="7" pos="7323" userDrawn="1">
          <p15:clr>
            <a:srgbClr val="A4A3A4"/>
          </p15:clr>
        </p15:guide>
        <p15:guide id="8" pos="1473" userDrawn="1">
          <p15:clr>
            <a:srgbClr val="A4A3A4"/>
          </p15:clr>
        </p15:guide>
        <p15:guide id="9" pos="1645" userDrawn="1">
          <p15:clr>
            <a:srgbClr val="A4A3A4"/>
          </p15:clr>
        </p15:guide>
        <p15:guide id="10" pos="2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9708"/>
    <a:srgbClr val="064BB2"/>
    <a:srgbClr val="4F81BD"/>
    <a:srgbClr val="0000FF"/>
    <a:srgbClr val="F91323"/>
    <a:srgbClr val="3366CC"/>
    <a:srgbClr val="558ED5"/>
    <a:srgbClr val="0000CC"/>
    <a:srgbClr val="12A5FA"/>
    <a:srgbClr val="E8DF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16"/>
    <p:restoredTop sz="97800" autoAdjust="0"/>
  </p:normalViewPr>
  <p:slideViewPr>
    <p:cSldViewPr showGuides="1">
      <p:cViewPr varScale="1">
        <p:scale>
          <a:sx n="86" d="100"/>
          <a:sy n="86" d="100"/>
        </p:scale>
        <p:origin x="682" y="62"/>
      </p:cViewPr>
      <p:guideLst>
        <p:guide orient="horz" pos="799"/>
        <p:guide orient="horz" pos="1355"/>
        <p:guide orient="horz" pos="4108"/>
        <p:guide orient="horz" pos="4224"/>
        <p:guide pos="372"/>
        <p:guide pos="5292"/>
        <p:guide pos="7323"/>
        <p:guide pos="1473"/>
        <p:guide pos="1645"/>
        <p:guide pos="222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bg1"/>
                </a:solidFill>
                <a:latin typeface="+mn-lt"/>
                <a:ea typeface="+mn-ea"/>
                <a:cs typeface="+mn-cs"/>
              </a:defRPr>
            </a:pPr>
            <a:r>
              <a:rPr lang="zh-CN" altLang="en-US" sz="2000" dirty="0">
                <a:solidFill>
                  <a:schemeClr val="bg1"/>
                </a:solidFill>
                <a:latin typeface="楷体" panose="02010609060101010101" charset="-122"/>
                <a:ea typeface="楷体" panose="02010609060101010101" charset="-122"/>
              </a:rPr>
              <a:t>处理前</a:t>
            </a:r>
          </a:p>
        </c:rich>
      </c:tx>
      <c:layout>
        <c:manualLayout>
          <c:xMode val="edge"/>
          <c:yMode val="edge"/>
          <c:x val="0.39812954088730901"/>
          <c:y val="3.5881753312945998E-2"/>
        </c:manualLayout>
      </c:layout>
      <c:overlay val="0"/>
      <c:spPr>
        <a:noFill/>
        <a:ln>
          <a:noFill/>
        </a:ln>
        <a:effectLst/>
      </c:spPr>
    </c:title>
    <c:autoTitleDeleted val="0"/>
    <c:plotArea>
      <c:layout/>
      <c:pieChart>
        <c:varyColors val="1"/>
        <c:ser>
          <c:idx val="0"/>
          <c:order val="0"/>
          <c:tx>
            <c:strRef>
              <c:f>Sheet1!$B$1</c:f>
              <c:strCache>
                <c:ptCount val="1"/>
                <c:pt idx="0">
                  <c:v>系列 1</c:v>
                </c:pt>
              </c:strCache>
            </c:strRef>
          </c:tx>
          <c:spPr>
            <a:solidFill>
              <a:srgbClr val="00B0F0">
                <a:alpha val="87000"/>
              </a:srgbClr>
            </a:solidFill>
            <a:effectLst/>
          </c:spPr>
          <c:explosion val="12"/>
          <c:dPt>
            <c:idx val="0"/>
            <c:bubble3D val="0"/>
            <c:spPr>
              <a:solidFill>
                <a:schemeClr val="tx2">
                  <a:lumMod val="40000"/>
                  <a:lumOff val="60000"/>
                </a:schemeClr>
              </a:solidFill>
              <a:ln w="19050">
                <a:solidFill>
                  <a:schemeClr val="lt1"/>
                </a:solidFill>
              </a:ln>
              <a:effectLst>
                <a:softEdge rad="31750"/>
              </a:effectLst>
            </c:spPr>
            <c:extLst>
              <c:ext xmlns:c16="http://schemas.microsoft.com/office/drawing/2014/chart" uri="{C3380CC4-5D6E-409C-BE32-E72D297353CC}">
                <c16:uniqueId val="{00000001-E63E-4142-8EA2-4C54A5440683}"/>
              </c:ext>
            </c:extLst>
          </c:dPt>
          <c:dPt>
            <c:idx val="1"/>
            <c:bubble3D val="0"/>
            <c:spPr>
              <a:solidFill>
                <a:srgbClr val="92D050">
                  <a:alpha val="66000"/>
                </a:srgbClr>
              </a:solidFill>
              <a:ln w="19050">
                <a:solidFill>
                  <a:schemeClr val="lt1"/>
                </a:solidFill>
              </a:ln>
              <a:effectLst/>
            </c:spPr>
            <c:extLst>
              <c:ext xmlns:c16="http://schemas.microsoft.com/office/drawing/2014/chart" uri="{C3380CC4-5D6E-409C-BE32-E72D297353CC}">
                <c16:uniqueId val="{00000003-E63E-4142-8EA2-4C54A5440683}"/>
              </c:ext>
            </c:extLst>
          </c:dPt>
          <c:dLbls>
            <c:dLbl>
              <c:idx val="0"/>
              <c:layout>
                <c:manualLayout>
                  <c:x val="-4.6375019322924718E-2"/>
                  <c:y val="-0.17125392817744126"/>
                </c:manualLayout>
              </c:layout>
              <c:tx>
                <c:rich>
                  <a:bodyPr rot="0" spcFirstLastPara="0" vertOverflow="ellipsis" vert="horz" wrap="square" lIns="38100" tIns="19050" rIns="38100" bIns="19050" anchor="ctr" anchorCtr="1"/>
                  <a:lstStyle/>
                  <a:p>
                    <a:pPr>
                      <a:defRPr lang="zh-CN" sz="1800" b="0" i="0" u="none" strike="noStrike" kern="1200" baseline="0">
                        <a:solidFill>
                          <a:schemeClr val="bg1"/>
                        </a:solidFill>
                        <a:latin typeface="楷体" panose="02010609060101010101" charset="-122"/>
                        <a:ea typeface="楷体" panose="02010609060101010101" charset="-122"/>
                        <a:cs typeface="楷体" panose="02010609060101010101" charset="-122"/>
                        <a:sym typeface="楷体" panose="02010609060101010101" charset="-122"/>
                      </a:defRPr>
                    </a:pPr>
                    <a:r>
                      <a:rPr lang="zh-CN" altLang="en-US" sz="1800">
                        <a:solidFill>
                          <a:schemeClr val="bg1"/>
                        </a:solidFill>
                      </a:rPr>
                      <a:t>非垃圾短信</a:t>
                    </a:r>
                  </a:p>
                  <a:p>
                    <a:pPr>
                      <a:defRPr lang="zh-CN" sz="1800" b="0" i="0" u="none" strike="noStrike" kern="1200" baseline="0">
                        <a:solidFill>
                          <a:schemeClr val="bg1"/>
                        </a:solidFill>
                        <a:latin typeface="楷体" panose="02010609060101010101" charset="-122"/>
                        <a:ea typeface="楷体" panose="02010609060101010101" charset="-122"/>
                        <a:cs typeface="楷体" panose="02010609060101010101" charset="-122"/>
                        <a:sym typeface="楷体" panose="02010609060101010101" charset="-122"/>
                      </a:defRPr>
                    </a:pPr>
                    <a:r>
                      <a:rPr lang="en-US" altLang="zh-CN" sz="1800">
                        <a:solidFill>
                          <a:schemeClr val="bg1"/>
                        </a:solidFill>
                      </a:rPr>
                      <a:t>90%</a:t>
                    </a:r>
                    <a:endParaRPr lang="zh-CN" altLang="en-US" sz="1800">
                      <a:solidFill>
                        <a:schemeClr val="bg1"/>
                      </a:solidFill>
                      <a:latin typeface="楷体" panose="02010609060101010101" charset="-122"/>
                      <a:ea typeface="楷体" panose="02010609060101010101" charset="-122"/>
                      <a:cs typeface="楷体" panose="02010609060101010101" charset="-122"/>
                      <a:sym typeface="楷体" panose="02010609060101010101" charset="-122"/>
                    </a:endParaRPr>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19168341320142215"/>
                      <c:h val="0.43637090984744475"/>
                    </c:manualLayout>
                  </c15:layout>
                </c:ext>
                <c:ext xmlns:c16="http://schemas.microsoft.com/office/drawing/2014/chart" uri="{C3380CC4-5D6E-409C-BE32-E72D297353CC}">
                  <c16:uniqueId val="{00000001-E63E-4142-8EA2-4C54A5440683}"/>
                </c:ext>
              </c:extLst>
            </c:dLbl>
            <c:dLbl>
              <c:idx val="1"/>
              <c:layout>
                <c:manualLayout>
                  <c:x val="0.21439816544805451"/>
                  <c:y val="0.20183158697726503"/>
                </c:manualLayout>
              </c:layout>
              <c:tx>
                <c:rich>
                  <a:bodyPr rot="0" spcFirstLastPara="0" vertOverflow="ellipsis" vert="horz" wrap="square" lIns="38100" tIns="19050" rIns="38100" bIns="19050" anchor="ctr" anchorCtr="1"/>
                  <a:lstStyle/>
                  <a:p>
                    <a:pPr>
                      <a:defRPr lang="zh-CN" sz="1600" b="0" i="0" u="none" strike="noStrike" kern="1200" baseline="0">
                        <a:solidFill>
                          <a:schemeClr val="bg1"/>
                        </a:solidFill>
                        <a:latin typeface="楷体" panose="02010609060101010101" charset="-122"/>
                        <a:ea typeface="楷体" panose="02010609060101010101" charset="-122"/>
                        <a:cs typeface="楷体" panose="02010609060101010101" charset="-122"/>
                        <a:sym typeface="楷体" panose="02010609060101010101" charset="-122"/>
                      </a:defRPr>
                    </a:pPr>
                    <a:r>
                      <a:rPr lang="zh-CN" altLang="en-US" sz="1600">
                        <a:solidFill>
                          <a:schemeClr val="bg1"/>
                        </a:solidFill>
                      </a:rPr>
                      <a:t>垃圾短信</a:t>
                    </a:r>
                  </a:p>
                  <a:p>
                    <a:pPr>
                      <a:defRPr lang="zh-CN" sz="1600" b="0" i="0" u="none" strike="noStrike" kern="1200" baseline="0">
                        <a:solidFill>
                          <a:schemeClr val="bg1"/>
                        </a:solidFill>
                        <a:latin typeface="楷体" panose="02010609060101010101" charset="-122"/>
                        <a:ea typeface="楷体" panose="02010609060101010101" charset="-122"/>
                        <a:cs typeface="楷体" panose="02010609060101010101" charset="-122"/>
                        <a:sym typeface="楷体" panose="02010609060101010101" charset="-122"/>
                      </a:defRPr>
                    </a:pPr>
                    <a:r>
                      <a:rPr lang="en-US" altLang="zh-CN" sz="1600">
                        <a:solidFill>
                          <a:schemeClr val="bg1"/>
                        </a:solidFill>
                      </a:rPr>
                      <a:t>10%</a:t>
                    </a:r>
                    <a:endParaRPr lang="zh-CN" altLang="en-US" sz="1600">
                      <a:solidFill>
                        <a:schemeClr val="bg1"/>
                      </a:solidFill>
                      <a:latin typeface="楷体" panose="02010609060101010101" charset="-122"/>
                      <a:ea typeface="楷体" panose="02010609060101010101" charset="-122"/>
                      <a:cs typeface="楷体" panose="02010609060101010101" charset="-122"/>
                      <a:sym typeface="楷体" panose="02010609060101010101" charset="-122"/>
                    </a:endParaRPr>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314731797804916"/>
                      <c:h val="0.247706422018349"/>
                    </c:manualLayout>
                  </c15:layout>
                </c:ext>
                <c:ext xmlns:c16="http://schemas.microsoft.com/office/drawing/2014/chart" uri="{C3380CC4-5D6E-409C-BE32-E72D297353CC}">
                  <c16:uniqueId val="{00000003-E63E-4142-8EA2-4C54A5440683}"/>
                </c:ext>
              </c:extLst>
            </c:dLbl>
            <c:spPr>
              <a:noFill/>
              <a:ln>
                <a:noFill/>
              </a:ln>
              <a:effectLst/>
            </c:spPr>
            <c:txPr>
              <a:bodyPr rot="0" spcFirstLastPara="0" vertOverflow="ellipsis" vert="horz" wrap="square" lIns="38100" tIns="19050" rIns="38100" bIns="19050" anchor="ctr" anchorCtr="1"/>
              <a:lstStyle/>
              <a:p>
                <a:pPr>
                  <a:defRPr lang="zh-CN" sz="2000" b="0" i="0" u="none" strike="noStrike" kern="1200" baseline="0">
                    <a:solidFill>
                      <a:schemeClr val="tx1">
                        <a:lumMod val="75000"/>
                        <a:lumOff val="25000"/>
                      </a:schemeClr>
                    </a:solidFill>
                    <a:latin typeface="楷体" panose="02010609060101010101" charset="-122"/>
                    <a:ea typeface="楷体" panose="02010609060101010101" charset="-122"/>
                    <a:cs typeface="楷体" panose="02010609060101010101" charset="-122"/>
                    <a:sym typeface="楷体" panose="02010609060101010101" charset="-122"/>
                  </a:defRPr>
                </a:pPr>
                <a:endParaRPr lang="zh-CN"/>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类别 1</c:v>
                </c:pt>
                <c:pt idx="1">
                  <c:v>类别 2</c:v>
                </c:pt>
              </c:strCache>
            </c:strRef>
          </c:cat>
          <c:val>
            <c:numRef>
              <c:f>Sheet1!$B$2:$B$3</c:f>
              <c:numCache>
                <c:formatCode>General</c:formatCode>
                <c:ptCount val="2"/>
                <c:pt idx="0">
                  <c:v>9</c:v>
                </c:pt>
                <c:pt idx="1">
                  <c:v>1</c:v>
                </c:pt>
              </c:numCache>
            </c:numRef>
          </c:val>
          <c:extLst>
            <c:ext xmlns:c16="http://schemas.microsoft.com/office/drawing/2014/chart" uri="{C3380CC4-5D6E-409C-BE32-E72D297353CC}">
              <c16:uniqueId val="{00000004-E63E-4142-8EA2-4C54A5440683}"/>
            </c:ext>
          </c:extLst>
        </c:ser>
        <c:dLbls>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zh-CN"/>
              <a:t>处理后</a:t>
            </a:r>
          </a:p>
        </c:rich>
      </c:tx>
      <c:layout>
        <c:manualLayout>
          <c:xMode val="edge"/>
          <c:yMode val="edge"/>
          <c:x val="0.401221208842171"/>
          <c:y val="3.1600407747196697E-2"/>
        </c:manualLayout>
      </c:layout>
      <c:overlay val="0"/>
      <c:spPr>
        <a:noFill/>
        <a:ln>
          <a:noFill/>
        </a:ln>
        <a:effectLst/>
      </c:spPr>
    </c:title>
    <c:autoTitleDeleted val="0"/>
    <c:plotArea>
      <c:layout/>
      <c:pieChart>
        <c:varyColors val="1"/>
        <c:ser>
          <c:idx val="0"/>
          <c:order val="0"/>
          <c:tx>
            <c:strRef>
              <c:f>Sheet1!$B$1</c:f>
              <c:strCache>
                <c:ptCount val="1"/>
                <c:pt idx="0">
                  <c:v>系列 1</c:v>
                </c:pt>
              </c:strCache>
            </c:strRef>
          </c:tx>
          <c:spPr>
            <a:solidFill>
              <a:srgbClr val="00B0F0">
                <a:alpha val="87000"/>
              </a:srgbClr>
            </a:solidFill>
            <a:effectLst/>
          </c:spPr>
          <c:explosion val="12"/>
          <c:dPt>
            <c:idx val="0"/>
            <c:bubble3D val="0"/>
            <c:spPr>
              <a:solidFill>
                <a:schemeClr val="tx2">
                  <a:lumMod val="40000"/>
                  <a:lumOff val="60000"/>
                </a:schemeClr>
              </a:solidFill>
              <a:ln w="19050">
                <a:solidFill>
                  <a:schemeClr val="lt1"/>
                </a:solidFill>
              </a:ln>
              <a:effectLst>
                <a:softEdge rad="31750"/>
              </a:effectLst>
            </c:spPr>
            <c:extLst>
              <c:ext xmlns:c16="http://schemas.microsoft.com/office/drawing/2014/chart" uri="{C3380CC4-5D6E-409C-BE32-E72D297353CC}">
                <c16:uniqueId val="{00000001-53F0-4B40-A30D-8707AD6E36D0}"/>
              </c:ext>
            </c:extLst>
          </c:dPt>
          <c:dPt>
            <c:idx val="1"/>
            <c:bubble3D val="0"/>
            <c:spPr>
              <a:solidFill>
                <a:srgbClr val="92D050">
                  <a:alpha val="66000"/>
                </a:srgbClr>
              </a:solidFill>
              <a:ln w="19050">
                <a:solidFill>
                  <a:schemeClr val="lt1"/>
                </a:solidFill>
              </a:ln>
              <a:effectLst/>
            </c:spPr>
            <c:extLst>
              <c:ext xmlns:c16="http://schemas.microsoft.com/office/drawing/2014/chart" uri="{C3380CC4-5D6E-409C-BE32-E72D297353CC}">
                <c16:uniqueId val="{00000003-53F0-4B40-A30D-8707AD6E36D0}"/>
              </c:ext>
            </c:extLst>
          </c:dPt>
          <c:dLbls>
            <c:dLbl>
              <c:idx val="0"/>
              <c:layout>
                <c:manualLayout>
                  <c:x val="-0.19918277721854563"/>
                  <c:y val="-2.548419161415184E-2"/>
                </c:manualLayout>
              </c:layout>
              <c:tx>
                <c:rich>
                  <a:bodyPr rot="0" vert="horz"/>
                  <a:lstStyle/>
                  <a:p>
                    <a:pPr>
                      <a:defRPr sz="2000"/>
                    </a:pPr>
                    <a:r>
                      <a:rPr lang="zh-CN" altLang="en-US" sz="2000" dirty="0"/>
                      <a:t>非垃圾短信</a:t>
                    </a:r>
                    <a:r>
                      <a:rPr lang="en-US" altLang="zh-CN" sz="2000" dirty="0"/>
                      <a:t>50%</a:t>
                    </a:r>
                    <a:endParaRPr lang="zh-CN" altLang="en-US" sz="2000" dirty="0">
                      <a:latin typeface="楷体" panose="02010609060101010101" charset="-122"/>
                      <a:ea typeface="楷体" panose="02010609060101010101" charset="-122"/>
                      <a:cs typeface="楷体" panose="02010609060101010101" charset="-122"/>
                      <a:sym typeface="楷体" panose="02010609060101010101" charset="-122"/>
                    </a:endParaRPr>
                  </a:p>
                </c:rich>
              </c:tx>
              <c:spPr>
                <a:noFill/>
                <a:ln>
                  <a:noFill/>
                </a:ln>
                <a:effectLst/>
              </c:sp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27500386458494358"/>
                      <c:h val="0.40366959516816514"/>
                    </c:manualLayout>
                  </c15:layout>
                </c:ext>
                <c:ext xmlns:c16="http://schemas.microsoft.com/office/drawing/2014/chart" uri="{C3380CC4-5D6E-409C-BE32-E72D297353CC}">
                  <c16:uniqueId val="{00000001-53F0-4B40-A30D-8707AD6E36D0}"/>
                </c:ext>
              </c:extLst>
            </c:dLbl>
            <c:dLbl>
              <c:idx val="1"/>
              <c:layout>
                <c:manualLayout>
                  <c:x val="1.3869720818376501E-2"/>
                  <c:y val="-5.5045871559632899E-2"/>
                </c:manualLayout>
              </c:layout>
              <c:tx>
                <c:rich>
                  <a:bodyPr rot="0" vert="horz"/>
                  <a:lstStyle/>
                  <a:p>
                    <a:pPr>
                      <a:defRPr sz="1800"/>
                    </a:pPr>
                    <a:r>
                      <a:rPr lang="zh-CN" altLang="en-US" sz="1800"/>
                      <a:t>垃圾短信</a:t>
                    </a:r>
                  </a:p>
                  <a:p>
                    <a:pPr>
                      <a:defRPr sz="1800"/>
                    </a:pPr>
                    <a:r>
                      <a:rPr lang="en-US" altLang="zh-CN" sz="1800"/>
                      <a:t>50%</a:t>
                    </a:r>
                    <a:endParaRPr lang="zh-CN" altLang="en-US" sz="1800">
                      <a:latin typeface="楷体" panose="02010609060101010101" charset="-122"/>
                      <a:ea typeface="楷体" panose="02010609060101010101" charset="-122"/>
                      <a:cs typeface="楷体" panose="02010609060101010101" charset="-122"/>
                      <a:sym typeface="楷体" panose="02010609060101010101" charset="-122"/>
                    </a:endParaRPr>
                  </a:p>
                </c:rich>
              </c:tx>
              <c:spPr>
                <a:noFill/>
                <a:ln>
                  <a:noFill/>
                </a:ln>
                <a:effectLst/>
              </c:spPr>
              <c:dLblPos val="ctr"/>
              <c:showLegendKey val="0"/>
              <c:showVal val="0"/>
              <c:showCatName val="1"/>
              <c:showSerName val="0"/>
              <c:showPercent val="1"/>
              <c:showBubbleSize val="0"/>
              <c:separator>
</c:separator>
              <c:extLst>
                <c:ext xmlns:c15="http://schemas.microsoft.com/office/drawing/2012/chart" uri="{CE6537A1-D6FC-4f65-9D91-7224C49458BB}">
                  <c15:layout>
                    <c:manualLayout>
                      <c:w val="0.26912969547070598"/>
                      <c:h val="0.30581039755351702"/>
                    </c:manualLayout>
                  </c15:layout>
                </c:ext>
                <c:ext xmlns:c16="http://schemas.microsoft.com/office/drawing/2014/chart" uri="{C3380CC4-5D6E-409C-BE32-E72D297353CC}">
                  <c16:uniqueId val="{00000003-53F0-4B40-A30D-8707AD6E36D0}"/>
                </c:ext>
              </c:extLst>
            </c:dLbl>
            <c:spPr>
              <a:noFill/>
              <a:ln>
                <a:noFill/>
              </a:ln>
              <a:effectLst/>
            </c:spPr>
            <c:txPr>
              <a:bodyPr rot="0" vert="horz"/>
              <a:lstStyle/>
              <a:p>
                <a:pPr>
                  <a:defRPr/>
                </a:pPr>
                <a:endParaRPr lang="zh-CN"/>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类别 1</c:v>
                </c:pt>
                <c:pt idx="1">
                  <c:v>类别 2</c:v>
                </c:pt>
              </c:strCache>
            </c:strRef>
          </c:cat>
          <c:val>
            <c:numRef>
              <c:f>Sheet1!$B$2:$B$3</c:f>
              <c:numCache>
                <c:formatCode>General</c:formatCode>
                <c:ptCount val="2"/>
                <c:pt idx="0">
                  <c:v>1</c:v>
                </c:pt>
                <c:pt idx="1">
                  <c:v>1</c:v>
                </c:pt>
              </c:numCache>
            </c:numRef>
          </c:val>
          <c:extLst>
            <c:ext xmlns:c16="http://schemas.microsoft.com/office/drawing/2014/chart" uri="{C3380CC4-5D6E-409C-BE32-E72D297353CC}">
              <c16:uniqueId val="{00000004-53F0-4B40-A30D-8707AD6E36D0}"/>
            </c:ext>
          </c:extLst>
        </c:ser>
        <c:dLbls>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solidFill>
            <a:schemeClr val="bg1"/>
          </a:solidFill>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e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 Id="rId5" Type="http://schemas.openxmlformats.org/officeDocument/2006/relationships/image" Target="../media/image28.emf"/><Relationship Id="rId4"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 Id="rId4" Type="http://schemas.openxmlformats.org/officeDocument/2006/relationships/image" Target="../media/image4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 Id="rId4" Type="http://schemas.openxmlformats.org/officeDocument/2006/relationships/image" Target="../media/image47.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eaLnBrk="1" hangingPunct="1">
              <a:spcBef>
                <a:spcPct val="0"/>
              </a:spcBef>
              <a:buFontTx/>
              <a:buNone/>
              <a:defRPr sz="1300" b="0">
                <a:solidFill>
                  <a:schemeClr val="tx1"/>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691"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1" hangingPunct="1">
              <a:spcBef>
                <a:spcPct val="0"/>
              </a:spcBef>
              <a:buFontTx/>
              <a:buNone/>
              <a:defRPr sz="1300" b="0">
                <a:solidFill>
                  <a:schemeClr val="tx1"/>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8" name="Rectangle 4"/>
          <p:cNvSpPr>
            <a:spLocks noGrp="1" noRot="1" noChangeAspect="1" noTextEdit="1"/>
          </p:cNvSpPr>
          <p:nvPr>
            <p:ph type="sldImg" idx="2"/>
          </p:nvPr>
        </p:nvSpPr>
        <p:spPr>
          <a:xfrm>
            <a:off x="139700" y="768350"/>
            <a:ext cx="6819900" cy="3836988"/>
          </a:xfrm>
          <a:prstGeom prst="rect">
            <a:avLst/>
          </a:prstGeom>
          <a:noFill/>
          <a:ln w="9525" cap="flat" cmpd="sng">
            <a:solidFill>
              <a:srgbClr val="000000"/>
            </a:solidFill>
            <a:prstDash val="solid"/>
            <a:miter/>
            <a:headEnd type="none" w="med" len="med"/>
            <a:tailEnd type="none" w="med" len="med"/>
          </a:ln>
        </p:spPr>
      </p:sp>
      <p:sp>
        <p:nvSpPr>
          <p:cNvPr id="114693"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114694"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eaLnBrk="1" hangingPunct="1">
              <a:spcBef>
                <a:spcPct val="0"/>
              </a:spcBef>
              <a:buFontTx/>
              <a:buNone/>
              <a:defRPr sz="1300" b="0">
                <a:solidFill>
                  <a:schemeClr val="tx1"/>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695"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p>
            <a:pPr lvl="0" algn="r" eaLnBrk="1" hangingPunct="1"/>
            <a:fld id="{9A0DB2DC-4C9A-4742-B13C-FB6460FD3503}" type="slidenum">
              <a:rPr lang="en-US" altLang="zh-CN" sz="1300" dirty="0">
                <a:solidFill>
                  <a:schemeClr val="tx1"/>
                </a:solidFill>
              </a:rPr>
              <a:t>‹#›</a:t>
            </a:fld>
            <a:endParaRPr lang="en-US" altLang="zh-CN" sz="1300" dirty="0">
              <a:solidFill>
                <a:schemeClr val="tx1"/>
              </a:solidFill>
            </a:endParaRPr>
          </a:p>
        </p:txBody>
      </p:sp>
    </p:spTree>
    <p:extLst>
      <p:ext uri="{BB962C8B-B14F-4D97-AF65-F5344CB8AC3E}">
        <p14:creationId xmlns:p14="http://schemas.microsoft.com/office/powerpoint/2010/main" val="220156827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182"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36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545"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727"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139700" y="768350"/>
            <a:ext cx="6819900" cy="3836988"/>
          </a:xfrm>
        </p:spPr>
      </p:sp>
      <p:sp>
        <p:nvSpPr>
          <p:cNvPr id="12291" name="备注占位符 2"/>
          <p:cNvSpPr>
            <a:spLocks noGrp="1"/>
          </p:cNvSpPr>
          <p:nvPr>
            <p:ph type="body" idx="1"/>
          </p:nvPr>
        </p:nvSpPr>
        <p:spPr/>
        <p:txBody>
          <a:bodyPr wrap="square" lIns="99048" tIns="49524" rIns="99048" bIns="49524" anchor="t"/>
          <a:lstStyle/>
          <a:p>
            <a:pPr lvl="0"/>
            <a:endParaRPr lang="zh-CN" altLang="en-US" dirty="0"/>
          </a:p>
        </p:txBody>
      </p:sp>
      <p:sp>
        <p:nvSpPr>
          <p:cNvPr id="12292"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eaLnBrk="1" hangingPunct="1"/>
            <a:fld id="{9A0DB2DC-4C9A-4742-B13C-FB6460FD3503}" type="slidenum">
              <a:rPr lang="en-US" altLang="zh-CN" sz="1300" dirty="0">
                <a:solidFill>
                  <a:schemeClr val="tx1"/>
                </a:solidFill>
              </a:rPr>
              <a:t>1</a:t>
            </a:fld>
            <a:endParaRPr lang="en-US" altLang="zh-CN" sz="1300" dirty="0">
              <a:solidFill>
                <a:schemeClr val="tx1"/>
              </a:solidFill>
            </a:endParaRPr>
          </a:p>
        </p:txBody>
      </p:sp>
    </p:spTree>
    <p:extLst>
      <p:ext uri="{BB962C8B-B14F-4D97-AF65-F5344CB8AC3E}">
        <p14:creationId xmlns:p14="http://schemas.microsoft.com/office/powerpoint/2010/main" val="2298524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39700" y="768350"/>
            <a:ext cx="6819900" cy="3836988"/>
          </a:xfrm>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522516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39700" y="768350"/>
            <a:ext cx="6819900" cy="3836988"/>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04404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a:xfrm>
            <a:off x="139700" y="768350"/>
            <a:ext cx="6819900" cy="3836988"/>
          </a:xfrm>
        </p:spPr>
      </p:sp>
      <p:sp>
        <p:nvSpPr>
          <p:cNvPr id="17411" name="Rectangle 3"/>
          <p:cNvSpPr>
            <a:spLocks noGrp="1"/>
          </p:cNvSpPr>
          <p:nvPr>
            <p:ph type="body" idx="1"/>
          </p:nvPr>
        </p:nvSpPr>
        <p:spPr/>
        <p:txBody>
          <a:bodyPr wrap="square" lIns="99048" tIns="49524" rIns="99048" bIns="49524" anchor="t"/>
          <a:lstStyle/>
          <a:p>
            <a:pPr lvl="0"/>
            <a:endParaRPr lang="zh-CN" altLang="en-US" dirty="0"/>
          </a:p>
        </p:txBody>
      </p:sp>
    </p:spTree>
    <p:extLst>
      <p:ext uri="{BB962C8B-B14F-4D97-AF65-F5344CB8AC3E}">
        <p14:creationId xmlns:p14="http://schemas.microsoft.com/office/powerpoint/2010/main" val="883466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38794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38794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38794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6648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r>
              <a:rPr lang="zh-CN" altLang="en-US" dirty="0"/>
              <a:t>“伪基站”即假基站，设备一般由主机和笔记本电脑或手机组成，通过短信群发器、短信发信机等相关设备能够搜取以其为中心、一定半径范围内的手机卡信息，利用</a:t>
            </a:r>
            <a:r>
              <a:rPr lang="en-US" altLang="zh-CN" dirty="0"/>
              <a:t>2G</a:t>
            </a:r>
            <a:r>
              <a:rPr lang="zh-CN" altLang="en-US" dirty="0"/>
              <a:t>移动通信的缺陷，通过伪装成运营商的基站，冒用他人手机号码强行向用户手机发送诈骗、广告推销等短信息。</a:t>
            </a:r>
          </a:p>
          <a:p>
            <a:endParaRPr lang="zh-CN" altLang="en-US" dirty="0"/>
          </a:p>
        </p:txBody>
      </p:sp>
    </p:spTree>
    <p:extLst>
      <p:ext uri="{BB962C8B-B14F-4D97-AF65-F5344CB8AC3E}">
        <p14:creationId xmlns:p14="http://schemas.microsoft.com/office/powerpoint/2010/main" val="3562473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r>
              <a:rPr lang="zh-CN" altLang="en-US" dirty="0"/>
              <a:t>存折的卡号更短一些</a:t>
            </a:r>
          </a:p>
        </p:txBody>
      </p:sp>
    </p:spTree>
    <p:extLst>
      <p:ext uri="{BB962C8B-B14F-4D97-AF65-F5344CB8AC3E}">
        <p14:creationId xmlns:p14="http://schemas.microsoft.com/office/powerpoint/2010/main" val="3969747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r>
              <a:rPr lang="en-US" altLang="zh-CN" dirty="0"/>
              <a:t>'</a:t>
            </a:r>
            <a:r>
              <a:rPr lang="zh-CN" altLang="en-US" dirty="0"/>
              <a:t>送</a:t>
            </a:r>
            <a:r>
              <a:rPr lang="en-US" altLang="zh-CN" dirty="0"/>
              <a:t>','</a:t>
            </a:r>
            <a:r>
              <a:rPr lang="zh-CN" altLang="en-US" dirty="0"/>
              <a:t>减</a:t>
            </a:r>
            <a:r>
              <a:rPr lang="en-US" altLang="zh-CN" dirty="0"/>
              <a:t>','</a:t>
            </a:r>
            <a:r>
              <a:rPr lang="zh-CN" altLang="en-US" dirty="0"/>
              <a:t>返</a:t>
            </a:r>
            <a:r>
              <a:rPr lang="en-US" altLang="zh-CN" dirty="0"/>
              <a:t>','</a:t>
            </a:r>
            <a:r>
              <a:rPr lang="zh-CN" altLang="en-US" dirty="0"/>
              <a:t>反</a:t>
            </a:r>
            <a:r>
              <a:rPr lang="en-US" altLang="zh-CN" dirty="0"/>
              <a:t>','</a:t>
            </a:r>
            <a:r>
              <a:rPr lang="zh-CN" altLang="en-US" dirty="0"/>
              <a:t>赠</a:t>
            </a:r>
            <a:r>
              <a:rPr lang="en-US" altLang="zh-CN" dirty="0"/>
              <a:t>','</a:t>
            </a:r>
            <a:r>
              <a:rPr lang="zh-CN" altLang="en-US" dirty="0"/>
              <a:t>再减</a:t>
            </a:r>
            <a:r>
              <a:rPr lang="en-US" altLang="zh-CN" dirty="0"/>
              <a:t>'</a:t>
            </a:r>
            <a:endParaRPr lang="zh-CN" altLang="en-US" dirty="0"/>
          </a:p>
        </p:txBody>
      </p:sp>
    </p:spTree>
    <p:extLst>
      <p:ext uri="{BB962C8B-B14F-4D97-AF65-F5344CB8AC3E}">
        <p14:creationId xmlns:p14="http://schemas.microsoft.com/office/powerpoint/2010/main" val="278761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r>
              <a:rPr lang="en-US" altLang="zh-CN" dirty="0"/>
              <a:t>'</a:t>
            </a:r>
            <a:r>
              <a:rPr lang="zh-CN" altLang="en-US" dirty="0"/>
              <a:t>送</a:t>
            </a:r>
            <a:r>
              <a:rPr lang="en-US" altLang="zh-CN" dirty="0"/>
              <a:t>','</a:t>
            </a:r>
            <a:r>
              <a:rPr lang="zh-CN" altLang="en-US" dirty="0"/>
              <a:t>减</a:t>
            </a:r>
            <a:r>
              <a:rPr lang="en-US" altLang="zh-CN" dirty="0"/>
              <a:t>','</a:t>
            </a:r>
            <a:r>
              <a:rPr lang="zh-CN" altLang="en-US" dirty="0"/>
              <a:t>返</a:t>
            </a:r>
            <a:r>
              <a:rPr lang="en-US" altLang="zh-CN" dirty="0"/>
              <a:t>','</a:t>
            </a:r>
            <a:r>
              <a:rPr lang="zh-CN" altLang="en-US" dirty="0"/>
              <a:t>反</a:t>
            </a:r>
            <a:r>
              <a:rPr lang="en-US" altLang="zh-CN" dirty="0"/>
              <a:t>','</a:t>
            </a:r>
            <a:r>
              <a:rPr lang="zh-CN" altLang="en-US" dirty="0"/>
              <a:t>赠</a:t>
            </a:r>
            <a:r>
              <a:rPr lang="en-US" altLang="zh-CN" dirty="0"/>
              <a:t>','</a:t>
            </a:r>
            <a:r>
              <a:rPr lang="zh-CN" altLang="en-US" dirty="0"/>
              <a:t>再减</a:t>
            </a:r>
            <a:r>
              <a:rPr lang="en-US" altLang="zh-CN" dirty="0"/>
              <a:t>'</a:t>
            </a:r>
            <a:endParaRPr lang="zh-CN" altLang="en-US" dirty="0"/>
          </a:p>
        </p:txBody>
      </p:sp>
    </p:spTree>
    <p:extLst>
      <p:ext uri="{BB962C8B-B14F-4D97-AF65-F5344CB8AC3E}">
        <p14:creationId xmlns:p14="http://schemas.microsoft.com/office/powerpoint/2010/main" val="29458321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3" name="图片 6">
            <a:extLst>
              <a:ext uri="{FF2B5EF4-FFF2-40B4-BE49-F238E27FC236}">
                <a16:creationId xmlns:a16="http://schemas.microsoft.com/office/drawing/2014/main" id="{765ED638-C684-4136-AB55-D09D84288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0"/>
            <a:ext cx="12222163" cy="685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日期占位符 4">
            <a:extLst>
              <a:ext uri="{FF2B5EF4-FFF2-40B4-BE49-F238E27FC236}">
                <a16:creationId xmlns:a16="http://schemas.microsoft.com/office/drawing/2014/main" id="{6B331ED7-5421-493E-9FCE-6E0E9525E57C}"/>
              </a:ext>
            </a:extLst>
          </p:cNvPr>
          <p:cNvSpPr txBox="1">
            <a:spLocks/>
          </p:cNvSpPr>
          <p:nvPr/>
        </p:nvSpPr>
        <p:spPr>
          <a:xfrm>
            <a:off x="4945061" y="3530997"/>
            <a:ext cx="2298700" cy="461963"/>
          </a:xfrm>
          <a:prstGeom prst="rect">
            <a:avLst/>
          </a:prstGeom>
        </p:spPr>
        <p:txBody>
          <a:bodyPr anchor="ctr">
            <a:spAutoFit/>
          </a:bodyPr>
          <a:lstStyle>
            <a:defPPr>
              <a:defRPr lang="zh-CN"/>
            </a:defPPr>
            <a:lvl1pPr algn="r" rtl="0" fontAlgn="base">
              <a:spcBef>
                <a:spcPct val="0"/>
              </a:spcBef>
              <a:spcAft>
                <a:spcPct val="0"/>
              </a:spcAft>
              <a:buFont typeface="Arial" pitchFamily="34" charset="0"/>
              <a:defRPr sz="2400" b="1" kern="1200">
                <a:solidFill>
                  <a:srgbClr val="064BB2"/>
                </a:solidFill>
                <a:latin typeface="Times New Roman" panose="02020603050405020304" pitchFamily="18" charset="0"/>
                <a:ea typeface="宋体" pitchFamily="2" charset="-122"/>
                <a:cs typeface="Times New Roman" panose="02020603050405020304" pitchFamily="18" charset="0"/>
              </a:defRPr>
            </a:lvl1pPr>
            <a:lvl2pPr marL="4572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5pPr>
            <a:lvl6pPr marL="2286000" algn="l" defTabSz="914400" rtl="0" eaLnBrk="1" latinLnBrk="0" hangingPunct="1">
              <a:defRPr sz="900" kern="1200">
                <a:solidFill>
                  <a:srgbClr val="000000"/>
                </a:solidFill>
                <a:latin typeface="Calibri" pitchFamily="34" charset="0"/>
                <a:ea typeface="宋体" pitchFamily="2" charset="-122"/>
                <a:cs typeface="+mn-cs"/>
              </a:defRPr>
            </a:lvl6pPr>
            <a:lvl7pPr marL="2743200" algn="l" defTabSz="914400" rtl="0" eaLnBrk="1" latinLnBrk="0" hangingPunct="1">
              <a:defRPr sz="900" kern="1200">
                <a:solidFill>
                  <a:srgbClr val="000000"/>
                </a:solidFill>
                <a:latin typeface="Calibri" pitchFamily="34" charset="0"/>
                <a:ea typeface="宋体" pitchFamily="2" charset="-122"/>
                <a:cs typeface="+mn-cs"/>
              </a:defRPr>
            </a:lvl7pPr>
            <a:lvl8pPr marL="3200400" algn="l" defTabSz="914400" rtl="0" eaLnBrk="1" latinLnBrk="0" hangingPunct="1">
              <a:defRPr sz="900" kern="1200">
                <a:solidFill>
                  <a:srgbClr val="000000"/>
                </a:solidFill>
                <a:latin typeface="Calibri" pitchFamily="34" charset="0"/>
                <a:ea typeface="宋体" pitchFamily="2" charset="-122"/>
                <a:cs typeface="+mn-cs"/>
              </a:defRPr>
            </a:lvl8pPr>
            <a:lvl9pPr marL="3657600" algn="l" defTabSz="914400" rtl="0" eaLnBrk="1" latinLnBrk="0" hangingPunct="1">
              <a:defRPr sz="900" kern="1200">
                <a:solidFill>
                  <a:srgbClr val="000000"/>
                </a:solidFill>
                <a:latin typeface="Calibri" pitchFamily="34" charset="0"/>
                <a:ea typeface="宋体" pitchFamily="2" charset="-122"/>
                <a:cs typeface="+mn-cs"/>
              </a:defRPr>
            </a:lvl9pPr>
          </a:lstStyle>
          <a:p>
            <a:pPr algn="ctr">
              <a:defRPr/>
            </a:pPr>
            <a:r>
              <a:rPr lang="zh-CN" altLang="en-US" dirty="0">
                <a:solidFill>
                  <a:schemeClr val="bg1"/>
                </a:solidFill>
              </a:rPr>
              <a:t>张敏</a:t>
            </a:r>
          </a:p>
        </p:txBody>
      </p:sp>
      <p:sp>
        <p:nvSpPr>
          <p:cNvPr id="9" name="任意多边形: 形状 8">
            <a:extLst>
              <a:ext uri="{FF2B5EF4-FFF2-40B4-BE49-F238E27FC236}">
                <a16:creationId xmlns:a16="http://schemas.microsoft.com/office/drawing/2014/main" id="{D1C2481B-C9A9-4CF8-A2F5-C6DE7BFE3A26}"/>
              </a:ext>
            </a:extLst>
          </p:cNvPr>
          <p:cNvSpPr/>
          <p:nvPr/>
        </p:nvSpPr>
        <p:spPr bwMode="auto">
          <a:xfrm>
            <a:off x="0" y="4779963"/>
            <a:ext cx="12161838" cy="2062162"/>
          </a:xfrm>
          <a:custGeom>
            <a:avLst/>
            <a:gdLst>
              <a:gd name="connsiteX0" fmla="*/ 0 w 12612757"/>
              <a:gd name="connsiteY0" fmla="*/ 834887 h 1401417"/>
              <a:gd name="connsiteX1" fmla="*/ 1302026 w 12612757"/>
              <a:gd name="connsiteY1" fmla="*/ 0 h 1401417"/>
              <a:gd name="connsiteX2" fmla="*/ 1302026 w 12612757"/>
              <a:gd name="connsiteY2" fmla="*/ 0 h 1401417"/>
              <a:gd name="connsiteX3" fmla="*/ 2981740 w 12612757"/>
              <a:gd name="connsiteY3" fmla="*/ 1192695 h 1401417"/>
              <a:gd name="connsiteX4" fmla="*/ 4870174 w 12612757"/>
              <a:gd name="connsiteY4" fmla="*/ 19878 h 1401417"/>
              <a:gd name="connsiteX5" fmla="*/ 6450496 w 12612757"/>
              <a:gd name="connsiteY5" fmla="*/ 1292087 h 1401417"/>
              <a:gd name="connsiteX6" fmla="*/ 7444409 w 12612757"/>
              <a:gd name="connsiteY6" fmla="*/ 536713 h 1401417"/>
              <a:gd name="connsiteX7" fmla="*/ 9193696 w 12612757"/>
              <a:gd name="connsiteY7" fmla="*/ 1351721 h 1401417"/>
              <a:gd name="connsiteX8" fmla="*/ 10237305 w 12612757"/>
              <a:gd name="connsiteY8" fmla="*/ 467139 h 1401417"/>
              <a:gd name="connsiteX9" fmla="*/ 11509513 w 12612757"/>
              <a:gd name="connsiteY9" fmla="*/ 1083365 h 1401417"/>
              <a:gd name="connsiteX10" fmla="*/ 12066105 w 12612757"/>
              <a:gd name="connsiteY10" fmla="*/ 934278 h 1401417"/>
              <a:gd name="connsiteX11" fmla="*/ 12612757 w 12612757"/>
              <a:gd name="connsiteY11" fmla="*/ 1401417 h 140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2757" h="1401417">
                <a:moveTo>
                  <a:pt x="0" y="834887"/>
                </a:moveTo>
                <a:lnTo>
                  <a:pt x="1302026" y="0"/>
                </a:lnTo>
                <a:lnTo>
                  <a:pt x="1302026" y="0"/>
                </a:lnTo>
                <a:cubicBezTo>
                  <a:pt x="1581978" y="198782"/>
                  <a:pt x="2387049" y="1189382"/>
                  <a:pt x="2981740" y="1192695"/>
                </a:cubicBezTo>
                <a:cubicBezTo>
                  <a:pt x="3576431" y="1196008"/>
                  <a:pt x="4292048" y="3313"/>
                  <a:pt x="4870174" y="19878"/>
                </a:cubicBezTo>
                <a:cubicBezTo>
                  <a:pt x="5448300" y="36443"/>
                  <a:pt x="6021457" y="1205948"/>
                  <a:pt x="6450496" y="1292087"/>
                </a:cubicBezTo>
                <a:cubicBezTo>
                  <a:pt x="6879535" y="1378226"/>
                  <a:pt x="6987209" y="526774"/>
                  <a:pt x="7444409" y="536713"/>
                </a:cubicBezTo>
                <a:cubicBezTo>
                  <a:pt x="7901609" y="546652"/>
                  <a:pt x="8728213" y="1363317"/>
                  <a:pt x="9193696" y="1351721"/>
                </a:cubicBezTo>
                <a:cubicBezTo>
                  <a:pt x="9659179" y="1340125"/>
                  <a:pt x="9851335" y="511865"/>
                  <a:pt x="10237305" y="467139"/>
                </a:cubicBezTo>
                <a:cubicBezTo>
                  <a:pt x="10623275" y="422413"/>
                  <a:pt x="11204713" y="1005509"/>
                  <a:pt x="11509513" y="1083365"/>
                </a:cubicBezTo>
                <a:cubicBezTo>
                  <a:pt x="11814313" y="1161222"/>
                  <a:pt x="11882231" y="881269"/>
                  <a:pt x="12066105" y="934278"/>
                </a:cubicBezTo>
                <a:cubicBezTo>
                  <a:pt x="12249979" y="987287"/>
                  <a:pt x="12431368" y="1194352"/>
                  <a:pt x="12612757" y="1401417"/>
                </a:cubicBezTo>
              </a:path>
            </a:pathLst>
          </a:custGeom>
          <a:ln>
            <a:solidFill>
              <a:srgbClr val="006EBC"/>
            </a:solidFill>
            <a:headEnd/>
            <a:tailEn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5" name="标题 14">
            <a:extLst>
              <a:ext uri="{FF2B5EF4-FFF2-40B4-BE49-F238E27FC236}">
                <a16:creationId xmlns:a16="http://schemas.microsoft.com/office/drawing/2014/main" id="{D9E470F7-9C02-4BDE-A614-C8E5BE2C0E91}"/>
              </a:ext>
            </a:extLst>
          </p:cNvPr>
          <p:cNvSpPr>
            <a:spLocks noGrp="1"/>
          </p:cNvSpPr>
          <p:nvPr>
            <p:ph type="title"/>
          </p:nvPr>
        </p:nvSpPr>
        <p:spPr>
          <a:xfrm>
            <a:off x="2724171" y="2051844"/>
            <a:ext cx="6740481" cy="692150"/>
          </a:xfrm>
        </p:spPr>
        <p:txBody>
          <a:bodyPr/>
          <a:lstStyle>
            <a:lvl1pPr algn="ctr">
              <a:defRPr sz="4000" b="1" baseline="0">
                <a:solidFill>
                  <a:schemeClr val="bg1"/>
                </a:solidFill>
                <a:latin typeface="Times New Roman" panose="02020603050405020304" pitchFamily="18" charset="0"/>
              </a:defRPr>
            </a:lvl1pPr>
          </a:lstStyle>
          <a:p>
            <a:r>
              <a:rPr lang="zh-CN" altLang="en-US"/>
              <a:t>单击此处编辑母版标题样式</a:t>
            </a:r>
            <a:endParaRPr lang="zh-CN" altLang="en-US" dirty="0"/>
          </a:p>
        </p:txBody>
      </p:sp>
      <p:sp>
        <p:nvSpPr>
          <p:cNvPr id="11" name="文本框 10">
            <a:extLst>
              <a:ext uri="{FF2B5EF4-FFF2-40B4-BE49-F238E27FC236}">
                <a16:creationId xmlns:a16="http://schemas.microsoft.com/office/drawing/2014/main" id="{08BA6221-DDD4-40B2-9818-3FC333BB59AE}"/>
              </a:ext>
            </a:extLst>
          </p:cNvPr>
          <p:cNvSpPr txBox="1">
            <a:spLocks noChangeArrowheads="1"/>
          </p:cNvSpPr>
          <p:nvPr/>
        </p:nvSpPr>
        <p:spPr bwMode="auto">
          <a:xfrm>
            <a:off x="8628063" y="385942"/>
            <a:ext cx="18875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600" b="1" dirty="0">
                <a:solidFill>
                  <a:schemeClr val="bg1"/>
                </a:solidFill>
                <a:latin typeface="仿宋" panose="02010609060101010101" pitchFamily="49" charset="-122"/>
                <a:ea typeface="仿宋" panose="02010609060101010101" pitchFamily="49" charset="-122"/>
              </a:rPr>
              <a:t>大数据成就未来</a:t>
            </a:r>
          </a:p>
        </p:txBody>
      </p:sp>
      <p:cxnSp>
        <p:nvCxnSpPr>
          <p:cNvPr id="12" name="直接连接符 11">
            <a:extLst>
              <a:ext uri="{FF2B5EF4-FFF2-40B4-BE49-F238E27FC236}">
                <a16:creationId xmlns:a16="http://schemas.microsoft.com/office/drawing/2014/main" id="{F24137A8-B305-40EE-9750-F90B51DB95C7}"/>
              </a:ext>
            </a:extLst>
          </p:cNvPr>
          <p:cNvCxnSpPr>
            <a:cxnSpLocks/>
          </p:cNvCxnSpPr>
          <p:nvPr/>
        </p:nvCxnSpPr>
        <p:spPr>
          <a:xfrm>
            <a:off x="10529888"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2BB03A77-A24D-4863-8213-1383A5DECCE1}"/>
              </a:ext>
            </a:extLst>
          </p:cNvPr>
          <p:cNvCxnSpPr>
            <a:cxnSpLocks/>
          </p:cNvCxnSpPr>
          <p:nvPr userDrawn="1"/>
        </p:nvCxnSpPr>
        <p:spPr>
          <a:xfrm>
            <a:off x="6589713"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pic>
        <p:nvPicPr>
          <p:cNvPr id="14" name="图片 16" descr="LOGO1.png">
            <a:extLst>
              <a:ext uri="{FF2B5EF4-FFF2-40B4-BE49-F238E27FC236}">
                <a16:creationId xmlns:a16="http://schemas.microsoft.com/office/drawing/2014/main" id="{10F7B615-BD14-4DDD-B51D-F18CE36C73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59738" y="300217"/>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a:extLst>
              <a:ext uri="{FF2B5EF4-FFF2-40B4-BE49-F238E27FC236}">
                <a16:creationId xmlns:a16="http://schemas.microsoft.com/office/drawing/2014/main" id="{BBC8CB5D-02F8-4195-B11F-F50FCD9901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238" y="282092"/>
            <a:ext cx="2033199" cy="540000"/>
          </a:xfrm>
          <a:prstGeom prst="rect">
            <a:avLst/>
          </a:prstGeom>
        </p:spPr>
      </p:pic>
    </p:spTree>
    <p:extLst>
      <p:ext uri="{BB962C8B-B14F-4D97-AF65-F5344CB8AC3E}">
        <p14:creationId xmlns:p14="http://schemas.microsoft.com/office/powerpoint/2010/main" val="4130233898"/>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容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C6483C18-3F39-4180-A8C4-403315C4B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CB4186AB-62A9-43F6-B5A6-C28D15BDEC58}"/>
              </a:ext>
            </a:extLst>
          </p:cNvPr>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0" dirty="0">
                <a:solidFill>
                  <a:srgbClr val="7F7F7F"/>
                </a:solidFill>
                <a:cs typeface="Arial" panose="020B0604020202020204" pitchFamily="34" charset="0"/>
              </a:rPr>
              <a:t> </a:t>
            </a:r>
            <a:fld id="{BF5A7633-5557-4BC5-8B38-B33A9D9F18A1}" type="slidenum">
              <a:rPr kumimoji="0" lang="en-US" altLang="zh-CN" sz="1050" smtClean="0">
                <a:solidFill>
                  <a:schemeClr val="bg1"/>
                </a:solidFill>
                <a:cs typeface="Arial" panose="020B0604020202020204" pitchFamily="34" charset="0"/>
              </a:rPr>
              <a:pPr algn="ctr" eaLnBrk="1" hangingPunct="1">
                <a:defRPr/>
              </a:pPr>
              <a:t>‹#›</a:t>
            </a:fld>
            <a:endParaRPr kumimoji="0" lang="en-US" altLang="zh-CN" sz="1050"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068E5372-9767-4F9B-BF0E-0F683E5C1902}"/>
              </a:ext>
            </a:extLst>
          </p:cNvPr>
          <p:cNvCxnSpPr>
            <a:cxnSpLocks/>
            <a:stCxn id="6" idx="3"/>
          </p:cNvCxnSpPr>
          <p:nvPr userDrawn="1"/>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408B0536-0CF6-475A-B637-40C94749F3A1}"/>
              </a:ext>
            </a:extLst>
          </p:cNvPr>
          <p:cNvSpPr>
            <a:spLocks noChangeArrowheads="1"/>
          </p:cNvSpPr>
          <p:nvPr/>
        </p:nvSpPr>
        <p:spPr bwMode="auto">
          <a:xfrm>
            <a:off x="2479675" y="6346825"/>
            <a:ext cx="1239838" cy="306388"/>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cxnSp>
        <p:nvCxnSpPr>
          <p:cNvPr id="9" name="直接连接符 14">
            <a:extLst>
              <a:ext uri="{FF2B5EF4-FFF2-40B4-BE49-F238E27FC236}">
                <a16:creationId xmlns:a16="http://schemas.microsoft.com/office/drawing/2014/main" id="{7A53ABF0-AE1C-4005-AE28-87F676E4C151}"/>
              </a:ext>
            </a:extLst>
          </p:cNvPr>
          <p:cNvCxnSpPr>
            <a:cxnSpLocks/>
          </p:cNvCxnSpPr>
          <p:nvPr userDrawn="1"/>
        </p:nvCxnSpPr>
        <p:spPr>
          <a:xfrm flipV="1">
            <a:off x="3719513" y="6508750"/>
            <a:ext cx="6218237"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sp>
        <p:nvSpPr>
          <p:cNvPr id="10" name="AutoShape 23">
            <a:extLst>
              <a:ext uri="{FF2B5EF4-FFF2-40B4-BE49-F238E27FC236}">
                <a16:creationId xmlns:a16="http://schemas.microsoft.com/office/drawing/2014/main" id="{B13C618C-0E93-4245-8820-FEDB4121DAF3}"/>
              </a:ext>
            </a:extLst>
          </p:cNvPr>
          <p:cNvSpPr>
            <a:spLocks noChangeArrowheads="1"/>
          </p:cNvSpPr>
          <p:nvPr/>
        </p:nvSpPr>
        <p:spPr bwMode="auto">
          <a:xfrm>
            <a:off x="246063" y="915988"/>
            <a:ext cx="9596437" cy="46037"/>
          </a:xfrm>
          <a:prstGeom prst="rect">
            <a:avLst/>
          </a:prstGeom>
          <a:solidFill>
            <a:srgbClr val="105BCA"/>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sp>
        <p:nvSpPr>
          <p:cNvPr id="11" name="AutoShape 23">
            <a:extLst>
              <a:ext uri="{FF2B5EF4-FFF2-40B4-BE49-F238E27FC236}">
                <a16:creationId xmlns:a16="http://schemas.microsoft.com/office/drawing/2014/main" id="{9C59BB13-7EBF-404D-AC39-2C95DB724583}"/>
              </a:ext>
            </a:extLst>
          </p:cNvPr>
          <p:cNvSpPr>
            <a:spLocks noChangeArrowheads="1"/>
          </p:cNvSpPr>
          <p:nvPr/>
        </p:nvSpPr>
        <p:spPr bwMode="auto">
          <a:xfrm>
            <a:off x="9842500" y="915988"/>
            <a:ext cx="1989138" cy="72000"/>
          </a:xfrm>
          <a:prstGeom prst="rect">
            <a:avLst/>
          </a:prstGeom>
          <a:solidFill>
            <a:srgbClr val="FFA20D"/>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pic>
        <p:nvPicPr>
          <p:cNvPr id="12" name="图片 15">
            <a:extLst>
              <a:ext uri="{FF2B5EF4-FFF2-40B4-BE49-F238E27FC236}">
                <a16:creationId xmlns:a16="http://schemas.microsoft.com/office/drawing/2014/main" id="{730792E4-81E4-4B23-BAE1-85A6A4C57C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23">
            <a:extLst>
              <a:ext uri="{FF2B5EF4-FFF2-40B4-BE49-F238E27FC236}">
                <a16:creationId xmlns:a16="http://schemas.microsoft.com/office/drawing/2014/main" id="{F893C1E2-7E9E-464E-AA5D-7A53ED39CA51}"/>
              </a:ext>
            </a:extLst>
          </p:cNvPr>
          <p:cNvSpPr>
            <a:spLocks noChangeArrowheads="1"/>
          </p:cNvSpPr>
          <p:nvPr/>
        </p:nvSpPr>
        <p:spPr bwMode="auto">
          <a:xfrm>
            <a:off x="246063" y="915988"/>
            <a:ext cx="9596437" cy="72000"/>
          </a:xfrm>
          <a:prstGeom prst="rect">
            <a:avLst/>
          </a:prstGeom>
          <a:solidFill>
            <a:srgbClr val="006EBC"/>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cxnSp>
        <p:nvCxnSpPr>
          <p:cNvPr id="18" name="直接连接符 17">
            <a:extLst>
              <a:ext uri="{FF2B5EF4-FFF2-40B4-BE49-F238E27FC236}">
                <a16:creationId xmlns:a16="http://schemas.microsoft.com/office/drawing/2014/main" id="{8046B20E-2962-4EA0-A390-62F9FCEEE04E}"/>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21" y="1741968"/>
            <a:ext cx="11104601" cy="4369231"/>
          </a:xfrm>
        </p:spPr>
        <p:txBody>
          <a:bodyPr>
            <a:noAutofit/>
          </a:bodyPr>
          <a:lstStyle>
            <a:lvl1pPr marL="272117" indent="-272117">
              <a:lnSpc>
                <a:spcPct val="150000"/>
              </a:lnSpc>
              <a:buClr>
                <a:schemeClr val="bg1"/>
              </a:buClr>
              <a:buFont typeface="Arial" panose="020B0604020202020204" pitchFamily="34" charset="0"/>
              <a:buChar char="•"/>
              <a:defRPr sz="18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7"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EE02724C-0D19-4E9B-828F-1241B79D4616}"/>
              </a:ext>
            </a:extLst>
          </p:cNvPr>
          <p:cNvSpPr>
            <a:spLocks noGrp="1"/>
          </p:cNvSpPr>
          <p:nvPr>
            <p:ph idx="10"/>
          </p:nvPr>
        </p:nvSpPr>
        <p:spPr>
          <a:xfrm>
            <a:off x="423821" y="1138982"/>
            <a:ext cx="11107601" cy="426469"/>
          </a:xfrm>
          <a:noFill/>
          <a:ln>
            <a:noFill/>
          </a:ln>
        </p:spPr>
        <p:txBody>
          <a:bodyPr anchor="ctr">
            <a:noAutofit/>
          </a:bodyPr>
          <a:lstStyle>
            <a:lvl1pPr marL="0" indent="0">
              <a:buNone/>
              <a:defRPr lang="zh-CN" altLang="en-US" sz="2000"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pic>
        <p:nvPicPr>
          <p:cNvPr id="21" name="图片 20">
            <a:extLst>
              <a:ext uri="{FF2B5EF4-FFF2-40B4-BE49-F238E27FC236}">
                <a16:creationId xmlns:a16="http://schemas.microsoft.com/office/drawing/2014/main" id="{2C96D4B5-A085-45C3-97AA-68A6A3C3F5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spTree>
    <p:extLst>
      <p:ext uri="{BB962C8B-B14F-4D97-AF65-F5344CB8AC3E}">
        <p14:creationId xmlns:p14="http://schemas.microsoft.com/office/powerpoint/2010/main" val="1952852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程序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EAA79C21-F47B-4541-938A-CB636282B12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38"/>
            <a:ext cx="12222672" cy="685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59602543-24C0-498F-9075-AAECC729A606}"/>
              </a:ext>
            </a:extLst>
          </p:cNvPr>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0" dirty="0">
                <a:solidFill>
                  <a:srgbClr val="7F7F7F"/>
                </a:solidFill>
                <a:cs typeface="Arial" panose="020B0604020202020204" pitchFamily="34" charset="0"/>
              </a:rPr>
              <a:t> </a:t>
            </a:r>
            <a:fld id="{75EEF2FC-FBBD-4E8B-8E18-467A588F37B0}" type="slidenum">
              <a:rPr kumimoji="0" lang="en-US" altLang="zh-CN" sz="1050" smtClean="0">
                <a:solidFill>
                  <a:schemeClr val="bg1"/>
                </a:solidFill>
                <a:cs typeface="Arial" panose="020B0604020202020204" pitchFamily="34" charset="0"/>
              </a:rPr>
              <a:pPr algn="ctr" eaLnBrk="1" hangingPunct="1">
                <a:defRPr/>
              </a:pPr>
              <a:t>‹#›</a:t>
            </a:fld>
            <a:endParaRPr kumimoji="0" lang="en-US" altLang="zh-CN" sz="1050"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17A18E9D-EA20-4921-80F0-EDF8E41A840F}"/>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F7906467-F160-4563-9CCE-4930A006A5CF}"/>
              </a:ext>
            </a:extLst>
          </p:cNvPr>
          <p:cNvSpPr>
            <a:spLocks noChangeArrowheads="1"/>
          </p:cNvSpPr>
          <p:nvPr/>
        </p:nvSpPr>
        <p:spPr bwMode="auto">
          <a:xfrm>
            <a:off x="2479675" y="6346825"/>
            <a:ext cx="1239838" cy="306388"/>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cxnSp>
        <p:nvCxnSpPr>
          <p:cNvPr id="9" name="直接连接符 14">
            <a:extLst>
              <a:ext uri="{FF2B5EF4-FFF2-40B4-BE49-F238E27FC236}">
                <a16:creationId xmlns:a16="http://schemas.microsoft.com/office/drawing/2014/main" id="{BCE4A9FB-EC7D-43AD-876A-9D97B9BC6C0C}"/>
              </a:ext>
            </a:extLst>
          </p:cNvPr>
          <p:cNvCxnSpPr>
            <a:cxnSpLocks/>
          </p:cNvCxnSpPr>
          <p:nvPr/>
        </p:nvCxnSpPr>
        <p:spPr>
          <a:xfrm flipV="1">
            <a:off x="3719513" y="6508750"/>
            <a:ext cx="6218237"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pic>
        <p:nvPicPr>
          <p:cNvPr id="12" name="图片 15">
            <a:extLst>
              <a:ext uri="{FF2B5EF4-FFF2-40B4-BE49-F238E27FC236}">
                <a16:creationId xmlns:a16="http://schemas.microsoft.com/office/drawing/2014/main" id="{17B70F8C-036B-4711-B581-A1109771EA5A}"/>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内容占位符 2"/>
          <p:cNvSpPr>
            <a:spLocks noGrp="1"/>
          </p:cNvSpPr>
          <p:nvPr>
            <p:ph idx="1"/>
          </p:nvPr>
        </p:nvSpPr>
        <p:spPr>
          <a:xfrm>
            <a:off x="423820" y="1817176"/>
            <a:ext cx="11104587" cy="4339721"/>
          </a:xfrm>
        </p:spPr>
        <p:txBody>
          <a:bodyPr>
            <a:noAutofit/>
          </a:bodyPr>
          <a:lstStyle>
            <a:lvl1pPr marL="272117" indent="-272117">
              <a:lnSpc>
                <a:spcPct val="150000"/>
              </a:lnSpc>
              <a:buClr>
                <a:schemeClr val="bg1"/>
              </a:buClr>
              <a:buFont typeface="Arial" panose="020B0604020202020204" pitchFamily="34" charset="0"/>
              <a:buChar char="•"/>
              <a:defRPr sz="1800" b="0">
                <a:solidFill>
                  <a:schemeClr val="bg1"/>
                </a:solidFill>
                <a:latin typeface="Lucida Console" panose="020B0609040504020204" pitchFamily="49" charset="0"/>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7"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41F7D915-E201-49C1-ADF7-A3E3DB379CB6}"/>
              </a:ext>
            </a:extLst>
          </p:cNvPr>
          <p:cNvSpPr>
            <a:spLocks noGrp="1"/>
          </p:cNvSpPr>
          <p:nvPr>
            <p:ph idx="10"/>
          </p:nvPr>
        </p:nvSpPr>
        <p:spPr>
          <a:xfrm>
            <a:off x="423821" y="1138982"/>
            <a:ext cx="11107601" cy="426469"/>
          </a:xfrm>
          <a:noFill/>
          <a:ln>
            <a:noFill/>
          </a:ln>
        </p:spPr>
        <p:txBody>
          <a:bodyPr anchor="ctr">
            <a:noAutofit/>
          </a:bodyPr>
          <a:lstStyle>
            <a:lvl1pPr marL="0" indent="0">
              <a:buNone/>
              <a:defRPr lang="zh-CN" altLang="en-US" sz="2000"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cxnSp>
        <p:nvCxnSpPr>
          <p:cNvPr id="19" name="直接连接符 18">
            <a:extLst>
              <a:ext uri="{FF2B5EF4-FFF2-40B4-BE49-F238E27FC236}">
                <a16:creationId xmlns:a16="http://schemas.microsoft.com/office/drawing/2014/main" id="{B2BE1B1B-D2D5-4F5C-BF9F-892A7690AFC6}"/>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8CFBE2F9-5FCF-40CA-80B0-16112E4121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sp>
        <p:nvSpPr>
          <p:cNvPr id="21" name="AutoShape 23">
            <a:extLst>
              <a:ext uri="{FF2B5EF4-FFF2-40B4-BE49-F238E27FC236}">
                <a16:creationId xmlns:a16="http://schemas.microsoft.com/office/drawing/2014/main" id="{F6FDF817-D9BC-4BDA-83BC-A36E2BC7B0F9}"/>
              </a:ext>
            </a:extLst>
          </p:cNvPr>
          <p:cNvSpPr>
            <a:spLocks noChangeArrowheads="1"/>
          </p:cNvSpPr>
          <p:nvPr/>
        </p:nvSpPr>
        <p:spPr bwMode="auto">
          <a:xfrm>
            <a:off x="246063" y="915988"/>
            <a:ext cx="9596437" cy="72000"/>
          </a:xfrm>
          <a:prstGeom prst="rect">
            <a:avLst/>
          </a:prstGeom>
          <a:solidFill>
            <a:srgbClr val="006EBC"/>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22" name="AutoShape 23">
            <a:extLst>
              <a:ext uri="{FF2B5EF4-FFF2-40B4-BE49-F238E27FC236}">
                <a16:creationId xmlns:a16="http://schemas.microsoft.com/office/drawing/2014/main" id="{7E0B93A2-D9A6-4645-9FE4-353B9787C580}"/>
              </a:ext>
            </a:extLst>
          </p:cNvPr>
          <p:cNvSpPr>
            <a:spLocks noChangeArrowheads="1"/>
          </p:cNvSpPr>
          <p:nvPr/>
        </p:nvSpPr>
        <p:spPr bwMode="auto">
          <a:xfrm>
            <a:off x="9842500" y="915988"/>
            <a:ext cx="1989138" cy="72000"/>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Tree>
    <p:extLst>
      <p:ext uri="{BB962C8B-B14F-4D97-AF65-F5344CB8AC3E}">
        <p14:creationId xmlns:p14="http://schemas.microsoft.com/office/powerpoint/2010/main" val="33929878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内容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40F8E9F8-6E55-4C8A-B557-828CC2C24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5D5BD593-186D-41CC-AE46-6F622E8A9175}"/>
              </a:ext>
            </a:extLst>
          </p:cNvPr>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dirty="0">
                <a:solidFill>
                  <a:srgbClr val="7F7F7F"/>
                </a:solidFill>
                <a:cs typeface="Arial" panose="020B0604020202020204" pitchFamily="34" charset="0"/>
              </a:rPr>
              <a:t> </a:t>
            </a:r>
            <a:fld id="{28F8727B-5A68-465B-8BDE-FC49768888F4}" type="slidenum">
              <a:rPr kumimoji="0" lang="en-US" altLang="zh-CN" smtClean="0">
                <a:solidFill>
                  <a:schemeClr val="bg1"/>
                </a:solidFill>
                <a:cs typeface="Arial" panose="020B0604020202020204" pitchFamily="34" charset="0"/>
              </a:rPr>
              <a:pPr algn="ctr" eaLnBrk="1" hangingPunct="1">
                <a:defRPr/>
              </a:pPr>
              <a:t>‹#›</a:t>
            </a:fld>
            <a:endParaRPr kumimoji="0" lang="en-US" altLang="zh-CN"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468881D5-E6B7-4C79-92EA-26D239A4826C}"/>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8BC83713-B66C-4E9F-A8CF-96E9CF985151}"/>
              </a:ext>
            </a:extLst>
          </p:cNvPr>
          <p:cNvCxnSpPr>
            <a:cxnSpLocks/>
          </p:cNvCxnSpPr>
          <p:nvPr userDrawn="1"/>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pic>
        <p:nvPicPr>
          <p:cNvPr id="11" name="图片 14">
            <a:extLst>
              <a:ext uri="{FF2B5EF4-FFF2-40B4-BE49-F238E27FC236}">
                <a16:creationId xmlns:a16="http://schemas.microsoft.com/office/drawing/2014/main" id="{66E6DB8E-71C6-4E5C-88EB-775D7E2BF3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0F213CF5-C59A-4781-B3E1-827D45CE5968}"/>
              </a:ext>
            </a:extLst>
          </p:cNvPr>
          <p:cNvSpPr>
            <a:spLocks noChangeArrowheads="1"/>
          </p:cNvSpPr>
          <p:nvPr/>
        </p:nvSpPr>
        <p:spPr bwMode="auto">
          <a:xfrm>
            <a:off x="2479675" y="6346825"/>
            <a:ext cx="1239838" cy="306388"/>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sp>
        <p:nvSpPr>
          <p:cNvPr id="4" name="内容占位符 2"/>
          <p:cNvSpPr>
            <a:spLocks noGrp="1"/>
          </p:cNvSpPr>
          <p:nvPr>
            <p:ph idx="1"/>
          </p:nvPr>
        </p:nvSpPr>
        <p:spPr>
          <a:xfrm>
            <a:off x="423822" y="1124046"/>
            <a:ext cx="10803847" cy="4987156"/>
          </a:xfrm>
        </p:spPr>
        <p:txBody>
          <a:bodyPr>
            <a:noAutofit/>
          </a:bodyPr>
          <a:lstStyle>
            <a:lvl1pPr marL="272114" indent="-272114">
              <a:lnSpc>
                <a:spcPct val="150000"/>
              </a:lnSpc>
              <a:buClr>
                <a:schemeClr val="bg1"/>
              </a:buClr>
              <a:buFont typeface="Arial" panose="020B0604020202020204" pitchFamily="34" charset="0"/>
              <a:buChar char="•"/>
              <a:defRPr sz="18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747"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8"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cxnSp>
        <p:nvCxnSpPr>
          <p:cNvPr id="14" name="直接连接符 13">
            <a:extLst>
              <a:ext uri="{FF2B5EF4-FFF2-40B4-BE49-F238E27FC236}">
                <a16:creationId xmlns:a16="http://schemas.microsoft.com/office/drawing/2014/main" id="{52B62977-DF5C-401D-9194-2A93D80DBF0D}"/>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B0E6CDBE-02ED-49D7-ACB4-9FD393570B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sp>
        <p:nvSpPr>
          <p:cNvPr id="16" name="AutoShape 23">
            <a:extLst>
              <a:ext uri="{FF2B5EF4-FFF2-40B4-BE49-F238E27FC236}">
                <a16:creationId xmlns:a16="http://schemas.microsoft.com/office/drawing/2014/main" id="{262C0CBD-6E3B-4308-AA0D-DDD7D2C7EAC0}"/>
              </a:ext>
            </a:extLst>
          </p:cNvPr>
          <p:cNvSpPr>
            <a:spLocks noChangeArrowheads="1"/>
          </p:cNvSpPr>
          <p:nvPr/>
        </p:nvSpPr>
        <p:spPr bwMode="auto">
          <a:xfrm>
            <a:off x="246063" y="915988"/>
            <a:ext cx="9596437" cy="72000"/>
          </a:xfrm>
          <a:prstGeom prst="rect">
            <a:avLst/>
          </a:prstGeom>
          <a:solidFill>
            <a:srgbClr val="006EBC"/>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7" name="AutoShape 23">
            <a:extLst>
              <a:ext uri="{FF2B5EF4-FFF2-40B4-BE49-F238E27FC236}">
                <a16:creationId xmlns:a16="http://schemas.microsoft.com/office/drawing/2014/main" id="{AF996E92-E59F-48E2-8F38-AEC6251E9557}"/>
              </a:ext>
            </a:extLst>
          </p:cNvPr>
          <p:cNvSpPr>
            <a:spLocks noChangeArrowheads="1"/>
          </p:cNvSpPr>
          <p:nvPr/>
        </p:nvSpPr>
        <p:spPr bwMode="auto">
          <a:xfrm>
            <a:off x="9842500" y="915988"/>
            <a:ext cx="1989138" cy="72000"/>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Tree>
    <p:extLst>
      <p:ext uri="{BB962C8B-B14F-4D97-AF65-F5344CB8AC3E}">
        <p14:creationId xmlns:p14="http://schemas.microsoft.com/office/powerpoint/2010/main" val="1428077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结束页">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831CD9FE-875C-4F7F-9367-A6454EA3B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E604CFBA-095B-4CAA-92AB-A85A8D73CA81}"/>
              </a:ext>
            </a:extLst>
          </p:cNvPr>
          <p:cNvSpPr>
            <a:spLocks noChangeArrowheads="1"/>
          </p:cNvSpPr>
          <p:nvPr/>
        </p:nvSpPr>
        <p:spPr bwMode="auto">
          <a:xfrm>
            <a:off x="0" y="1968500"/>
            <a:ext cx="12190413" cy="2168525"/>
          </a:xfrm>
          <a:prstGeom prst="rect">
            <a:avLst/>
          </a:prstGeom>
          <a:solidFill>
            <a:srgbClr val="006EBC"/>
          </a:solidFill>
          <a:ln>
            <a:solidFill>
              <a:srgbClr val="006EBC"/>
            </a:solidFill>
          </a:ln>
          <a:effectLst>
            <a:outerShdw blurRad="50800" dist="38100" dir="5400000" algn="t" rotWithShape="0">
              <a:srgbClr val="000000">
                <a:alpha val="0"/>
              </a:srgbClr>
            </a:outerShdw>
          </a:effectLst>
        </p:spPr>
        <p:txBody>
          <a:bodyPr anchor="ctr"/>
          <a:lstStyle/>
          <a:p>
            <a:pPr algn="ctr">
              <a:defRPr/>
            </a:pPr>
            <a:endParaRPr lang="zh-CN" altLang="en-US" sz="714" dirty="0">
              <a:solidFill>
                <a:schemeClr val="bg1"/>
              </a:solidFill>
              <a:latin typeface="Calibri"/>
              <a:ea typeface="宋体"/>
              <a:cs typeface="宋体" charset="0"/>
            </a:endParaRPr>
          </a:p>
        </p:txBody>
      </p:sp>
      <p:sp>
        <p:nvSpPr>
          <p:cNvPr id="4" name="Title 1">
            <a:extLst>
              <a:ext uri="{FF2B5EF4-FFF2-40B4-BE49-F238E27FC236}">
                <a16:creationId xmlns:a16="http://schemas.microsoft.com/office/drawing/2014/main" id="{3F2FAA5F-6E9A-4231-9C25-2240E136C859}"/>
              </a:ext>
            </a:extLst>
          </p:cNvPr>
          <p:cNvSpPr txBox="1">
            <a:spLocks/>
          </p:cNvSpPr>
          <p:nvPr/>
        </p:nvSpPr>
        <p:spPr>
          <a:xfrm>
            <a:off x="5003888" y="1547307"/>
            <a:ext cx="7082051" cy="1950822"/>
          </a:xfrm>
          <a:prstGeom prst="rect">
            <a:avLst/>
          </a:prstGeom>
        </p:spPr>
        <p:txBody>
          <a:bodyPr lIns="68580" tIns="34290" rIns="68580" bIns="34290"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dirty="0">
                <a:ln>
                  <a:solidFill>
                    <a:schemeClr val="bg1"/>
                  </a:solidFill>
                </a:ln>
                <a:effectLst>
                  <a:reflection blurRad="6350" stA="50000" endA="300" endPos="50000" dist="29997" dir="5400000" sy="-100000" algn="bl" rotWithShape="0"/>
                </a:effectLst>
              </a:rPr>
              <a:t>Thank you!</a:t>
            </a:r>
            <a:endParaRPr lang="zh-CN" altLang="en-US" sz="6600" dirty="0">
              <a:ln>
                <a:solidFill>
                  <a:schemeClr val="bg1"/>
                </a:solidFill>
              </a:ln>
              <a:effectLst>
                <a:reflection blurRad="6350" stA="50000" endA="300" endPos="50000" dist="29997" dir="5400000" sy="-100000" algn="bl" rotWithShape="0"/>
              </a:effectLst>
            </a:endParaRPr>
          </a:p>
        </p:txBody>
      </p:sp>
      <p:pic>
        <p:nvPicPr>
          <p:cNvPr id="5" name="图片 4" descr="AW视觉符号.jpg">
            <a:extLst>
              <a:ext uri="{FF2B5EF4-FFF2-40B4-BE49-F238E27FC236}">
                <a16:creationId xmlns:a16="http://schemas.microsoft.com/office/drawing/2014/main" id="{180ACF93-ED71-4187-A06E-196048843305}"/>
              </a:ext>
            </a:extLst>
          </p:cNvPr>
          <p:cNvPicPr>
            <a:picLocks noChangeAspect="1"/>
          </p:cNvPicPr>
          <p:nvPr/>
        </p:nvPicPr>
        <p:blipFill>
          <a:blip r:embed="rId3" cstate="print"/>
          <a:stretch>
            <a:fillRect/>
          </a:stretch>
        </p:blipFill>
        <p:spPr>
          <a:xfrm>
            <a:off x="202395" y="2246813"/>
            <a:ext cx="4697019"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图片 9">
            <a:extLst>
              <a:ext uri="{FF2B5EF4-FFF2-40B4-BE49-F238E27FC236}">
                <a16:creationId xmlns:a16="http://schemas.microsoft.com/office/drawing/2014/main" id="{AA483617-46EC-4C31-B363-5ADD5BB471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238" y="282092"/>
            <a:ext cx="2033199" cy="540000"/>
          </a:xfrm>
          <a:prstGeom prst="rect">
            <a:avLst/>
          </a:prstGeom>
        </p:spPr>
      </p:pic>
      <p:sp>
        <p:nvSpPr>
          <p:cNvPr id="11" name="文本框 10">
            <a:extLst>
              <a:ext uri="{FF2B5EF4-FFF2-40B4-BE49-F238E27FC236}">
                <a16:creationId xmlns:a16="http://schemas.microsoft.com/office/drawing/2014/main" id="{D06F0060-B138-42C0-BEAB-85CDED2CCA7C}"/>
              </a:ext>
            </a:extLst>
          </p:cNvPr>
          <p:cNvSpPr txBox="1">
            <a:spLocks noChangeArrowheads="1"/>
          </p:cNvSpPr>
          <p:nvPr userDrawn="1"/>
        </p:nvSpPr>
        <p:spPr bwMode="auto">
          <a:xfrm>
            <a:off x="8628063" y="385942"/>
            <a:ext cx="18875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600" b="1" dirty="0">
                <a:solidFill>
                  <a:schemeClr val="bg1"/>
                </a:solidFill>
                <a:latin typeface="仿宋" panose="02010609060101010101" pitchFamily="49" charset="-122"/>
                <a:ea typeface="仿宋" panose="02010609060101010101" pitchFamily="49" charset="-122"/>
              </a:rPr>
              <a:t>大数据成就未来</a:t>
            </a:r>
          </a:p>
        </p:txBody>
      </p:sp>
      <p:cxnSp>
        <p:nvCxnSpPr>
          <p:cNvPr id="12" name="直接连接符 11">
            <a:extLst>
              <a:ext uri="{FF2B5EF4-FFF2-40B4-BE49-F238E27FC236}">
                <a16:creationId xmlns:a16="http://schemas.microsoft.com/office/drawing/2014/main" id="{386829C5-D5DC-4814-83EC-E2AA0CF245C0}"/>
              </a:ext>
            </a:extLst>
          </p:cNvPr>
          <p:cNvCxnSpPr>
            <a:cxnSpLocks/>
          </p:cNvCxnSpPr>
          <p:nvPr userDrawn="1"/>
        </p:nvCxnSpPr>
        <p:spPr>
          <a:xfrm>
            <a:off x="10529888"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8623E05D-8808-4138-B86A-FA55E28FC2AE}"/>
              </a:ext>
            </a:extLst>
          </p:cNvPr>
          <p:cNvCxnSpPr>
            <a:cxnSpLocks/>
          </p:cNvCxnSpPr>
          <p:nvPr userDrawn="1"/>
        </p:nvCxnSpPr>
        <p:spPr>
          <a:xfrm>
            <a:off x="6589713"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pic>
        <p:nvPicPr>
          <p:cNvPr id="14" name="图片 16" descr="LOGO1.png">
            <a:extLst>
              <a:ext uri="{FF2B5EF4-FFF2-40B4-BE49-F238E27FC236}">
                <a16:creationId xmlns:a16="http://schemas.microsoft.com/office/drawing/2014/main" id="{1E93891B-132E-4A12-92A8-01E7DF7A4498}"/>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059738" y="300217"/>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44459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0A5C0628-7CA7-4BB5-BE85-1CFBCC3D7498}"/>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CCD3DF16-D30F-4A32-A413-8471E0EEB5EB}"/>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CB48537D-1FA4-41CE-9519-05273ED0A873}"/>
              </a:ext>
            </a:extLst>
          </p:cNvPr>
          <p:cNvSpPr>
            <a:spLocks noGrp="1"/>
          </p:cNvSpPr>
          <p:nvPr>
            <p:ph type="dt" sz="half" idx="2"/>
          </p:nvPr>
        </p:nvSpPr>
        <p:spPr>
          <a:xfrm>
            <a:off x="422275" y="534828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B362659-EDEF-4896-B44C-15816E2E4CD8}" type="datetimeFigureOut">
              <a:rPr lang="zh-CN" altLang="en-US" smtClean="0"/>
              <a:t>2019/8/2</a:t>
            </a:fld>
            <a:endParaRPr lang="zh-CN" altLang="en-US"/>
          </a:p>
        </p:txBody>
      </p:sp>
      <p:sp>
        <p:nvSpPr>
          <p:cNvPr id="14" name="灯片编号占位符 13">
            <a:extLst>
              <a:ext uri="{FF2B5EF4-FFF2-40B4-BE49-F238E27FC236}">
                <a16:creationId xmlns:a16="http://schemas.microsoft.com/office/drawing/2014/main" id="{86298DAB-2ED7-406A-B9B8-52E403787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4597ED-A428-4847-8034-7A70C69917BC}" type="slidenum">
              <a:rPr lang="zh-CN" altLang="en-US" smtClean="0"/>
              <a:t>‹#›</a:t>
            </a:fld>
            <a:endParaRPr lang="zh-CN" altLang="en-US"/>
          </a:p>
        </p:txBody>
      </p:sp>
      <p:sp>
        <p:nvSpPr>
          <p:cNvPr id="2" name="页脚占位符 1">
            <a:extLst>
              <a:ext uri="{FF2B5EF4-FFF2-40B4-BE49-F238E27FC236}">
                <a16:creationId xmlns:a16="http://schemas.microsoft.com/office/drawing/2014/main" id="{BADDF76D-4621-4A86-8458-9AE080A51D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Tree>
    <p:extLst>
      <p:ext uri="{BB962C8B-B14F-4D97-AF65-F5344CB8AC3E}">
        <p14:creationId xmlns:p14="http://schemas.microsoft.com/office/powerpoint/2010/main" val="374405660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txStyles>
    <p:titleStyle>
      <a:lvl1pPr algn="l" rtl="0" eaLnBrk="1" fontAlgn="base" hangingPunct="1">
        <a:spcBef>
          <a:spcPct val="0"/>
        </a:spcBef>
        <a:spcAft>
          <a:spcPct val="0"/>
        </a:spcAft>
        <a:defRPr kumimoji="1" sz="1900">
          <a:solidFill>
            <a:schemeClr val="tx1"/>
          </a:solidFill>
          <a:latin typeface="+mj-lt"/>
          <a:ea typeface="微软雅黑" pitchFamily="34" charset="-122"/>
          <a:cs typeface="微软雅黑" charset="0"/>
        </a:defRPr>
      </a:lvl1pPr>
      <a:lvl2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2pPr>
      <a:lvl3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3pPr>
      <a:lvl4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4pPr>
      <a:lvl5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5pPr>
      <a:lvl6pPr marL="362822" algn="l" rtl="0" eaLnBrk="1" fontAlgn="base" hangingPunct="1">
        <a:spcBef>
          <a:spcPct val="0"/>
        </a:spcBef>
        <a:spcAft>
          <a:spcPct val="0"/>
        </a:spcAft>
        <a:defRPr sz="1904">
          <a:solidFill>
            <a:schemeClr val="tx1"/>
          </a:solidFill>
          <a:latin typeface="Calibri" pitchFamily="34" charset="0"/>
          <a:ea typeface="黑体" pitchFamily="2" charset="-122"/>
        </a:defRPr>
      </a:lvl6pPr>
      <a:lvl7pPr marL="725645" algn="l" rtl="0" eaLnBrk="1" fontAlgn="base" hangingPunct="1">
        <a:spcBef>
          <a:spcPct val="0"/>
        </a:spcBef>
        <a:spcAft>
          <a:spcPct val="0"/>
        </a:spcAft>
        <a:defRPr sz="1904">
          <a:solidFill>
            <a:schemeClr val="tx1"/>
          </a:solidFill>
          <a:latin typeface="Calibri" pitchFamily="34" charset="0"/>
          <a:ea typeface="黑体" pitchFamily="2" charset="-122"/>
        </a:defRPr>
      </a:lvl7pPr>
      <a:lvl8pPr marL="1088468" algn="l" rtl="0" eaLnBrk="1" fontAlgn="base" hangingPunct="1">
        <a:spcBef>
          <a:spcPct val="0"/>
        </a:spcBef>
        <a:spcAft>
          <a:spcPct val="0"/>
        </a:spcAft>
        <a:defRPr sz="1904">
          <a:solidFill>
            <a:schemeClr val="tx1"/>
          </a:solidFill>
          <a:latin typeface="Calibri" pitchFamily="34" charset="0"/>
          <a:ea typeface="黑体" pitchFamily="2" charset="-122"/>
        </a:defRPr>
      </a:lvl8pPr>
      <a:lvl9pPr marL="1451290" algn="l" rtl="0" eaLnBrk="1" fontAlgn="base" hangingPunct="1">
        <a:spcBef>
          <a:spcPct val="0"/>
        </a:spcBef>
        <a:spcAft>
          <a:spcPct val="0"/>
        </a:spcAft>
        <a:defRPr sz="1904">
          <a:solidFill>
            <a:schemeClr val="tx1"/>
          </a:solidFill>
          <a:latin typeface="Calibri" pitchFamily="34" charset="0"/>
          <a:ea typeface="黑体" pitchFamily="2" charset="-122"/>
        </a:defRPr>
      </a:lvl9pPr>
    </p:titleStyle>
    <p:bodyStyle>
      <a:lvl1pPr marL="271463" indent="-271463" algn="l" rtl="0" eaLnBrk="1" fontAlgn="base" hangingPunct="1">
        <a:spcBef>
          <a:spcPct val="20000"/>
        </a:spcBef>
        <a:spcAft>
          <a:spcPct val="0"/>
        </a:spcAft>
        <a:buClr>
          <a:srgbClr val="000066"/>
        </a:buClr>
        <a:buFont typeface="Wingdings" panose="05000000000000000000" pitchFamily="2" charset="2"/>
        <a:buChar char="n"/>
        <a:defRPr kumimoji="1" sz="1500">
          <a:solidFill>
            <a:schemeClr val="tx1"/>
          </a:solidFill>
          <a:latin typeface="+mn-lt"/>
          <a:ea typeface="+mn-ea"/>
          <a:cs typeface="宋体" charset="0"/>
        </a:defRPr>
      </a:lvl1pPr>
      <a:lvl2pPr marL="588963" indent="-225425" algn="l" rtl="0" eaLnBrk="1" fontAlgn="base" hangingPunct="1">
        <a:spcBef>
          <a:spcPct val="20000"/>
        </a:spcBef>
        <a:spcAft>
          <a:spcPct val="0"/>
        </a:spcAft>
        <a:buFont typeface="Arial" panose="020B0604020202020204" pitchFamily="34" charset="0"/>
        <a:buChar char="–"/>
        <a:defRPr kumimoji="1" sz="2200">
          <a:solidFill>
            <a:schemeClr val="tx1"/>
          </a:solidFill>
          <a:latin typeface="+mn-lt"/>
          <a:ea typeface="+mn-ea"/>
        </a:defRPr>
      </a:lvl2pPr>
      <a:lvl3pPr marL="906463" indent="-180975" algn="l" rtl="0" eaLnBrk="1" fontAlgn="base" hangingPunct="1">
        <a:spcBef>
          <a:spcPct val="20000"/>
        </a:spcBef>
        <a:spcAft>
          <a:spcPct val="0"/>
        </a:spcAft>
        <a:buFont typeface="Arial" panose="020B0604020202020204" pitchFamily="34" charset="0"/>
        <a:buChar char="•"/>
        <a:defRPr kumimoji="1" sz="1900">
          <a:solidFill>
            <a:schemeClr val="tx1"/>
          </a:solidFill>
          <a:latin typeface="+mn-lt"/>
          <a:ea typeface="+mn-ea"/>
        </a:defRPr>
      </a:lvl3pPr>
      <a:lvl4pPr marL="1268413" indent="-180975" algn="l" rtl="0" eaLnBrk="1" fontAlgn="base" hangingPunct="1">
        <a:spcBef>
          <a:spcPct val="20000"/>
        </a:spcBef>
        <a:spcAft>
          <a:spcPct val="0"/>
        </a:spcAft>
        <a:buFont typeface="Arial" panose="020B0604020202020204" pitchFamily="34" charset="0"/>
        <a:buChar char="–"/>
        <a:defRPr kumimoji="1" sz="1500">
          <a:solidFill>
            <a:schemeClr val="tx1"/>
          </a:solidFill>
          <a:latin typeface="+mn-lt"/>
          <a:ea typeface="+mn-ea"/>
        </a:defRPr>
      </a:lvl4pPr>
      <a:lvl5pPr marL="1631950" indent="-180975" algn="l" rtl="0" eaLnBrk="1" fontAlgn="base" hangingPunct="1">
        <a:spcBef>
          <a:spcPct val="20000"/>
        </a:spcBef>
        <a:spcAft>
          <a:spcPct val="0"/>
        </a:spcAft>
        <a:buFont typeface="Arial" panose="020B0604020202020204" pitchFamily="34" charset="0"/>
        <a:buChar char="»"/>
        <a:defRPr kumimoji="1" sz="1500">
          <a:solidFill>
            <a:schemeClr val="tx1"/>
          </a:solidFill>
          <a:latin typeface="+mn-lt"/>
          <a:ea typeface="+mn-ea"/>
        </a:defRPr>
      </a:lvl5pPr>
      <a:lvl6pPr marL="1995524" indent="-181412" algn="l" rtl="0" eaLnBrk="1" fontAlgn="base" hangingPunct="1">
        <a:spcBef>
          <a:spcPct val="20000"/>
        </a:spcBef>
        <a:spcAft>
          <a:spcPct val="0"/>
        </a:spcAft>
        <a:buFont typeface="Arial" charset="0"/>
        <a:buChar char="»"/>
        <a:defRPr sz="1587">
          <a:solidFill>
            <a:schemeClr val="tx1"/>
          </a:solidFill>
          <a:latin typeface="+mn-lt"/>
          <a:ea typeface="+mn-ea"/>
        </a:defRPr>
      </a:lvl6pPr>
      <a:lvl7pPr marL="2358347" indent="-181412" algn="l" rtl="0" eaLnBrk="1" fontAlgn="base" hangingPunct="1">
        <a:spcBef>
          <a:spcPct val="20000"/>
        </a:spcBef>
        <a:spcAft>
          <a:spcPct val="0"/>
        </a:spcAft>
        <a:buFont typeface="Arial" charset="0"/>
        <a:buChar char="»"/>
        <a:defRPr sz="1587">
          <a:solidFill>
            <a:schemeClr val="tx1"/>
          </a:solidFill>
          <a:latin typeface="+mn-lt"/>
          <a:ea typeface="+mn-ea"/>
        </a:defRPr>
      </a:lvl7pPr>
      <a:lvl8pPr marL="2721169" indent="-181412" algn="l" rtl="0" eaLnBrk="1" fontAlgn="base" hangingPunct="1">
        <a:spcBef>
          <a:spcPct val="20000"/>
        </a:spcBef>
        <a:spcAft>
          <a:spcPct val="0"/>
        </a:spcAft>
        <a:buFont typeface="Arial" charset="0"/>
        <a:buChar char="»"/>
        <a:defRPr sz="1587">
          <a:solidFill>
            <a:schemeClr val="tx1"/>
          </a:solidFill>
          <a:latin typeface="+mn-lt"/>
          <a:ea typeface="+mn-ea"/>
        </a:defRPr>
      </a:lvl8pPr>
      <a:lvl9pPr marL="3083991" indent="-181412" algn="l" rtl="0" eaLnBrk="1" fontAlgn="base" hangingPunct="1">
        <a:spcBef>
          <a:spcPct val="20000"/>
        </a:spcBef>
        <a:spcAft>
          <a:spcPct val="0"/>
        </a:spcAft>
        <a:buFont typeface="Arial" charset="0"/>
        <a:buChar char="»"/>
        <a:defRPr sz="1587">
          <a:solidFill>
            <a:schemeClr val="tx1"/>
          </a:solidFill>
          <a:latin typeface="+mn-lt"/>
          <a:ea typeface="+mn-ea"/>
        </a:defRPr>
      </a:lvl9pPr>
    </p:bodyStyle>
    <p:otherStyle>
      <a:defPPr>
        <a:defRPr lang="zh-CN"/>
      </a:defPPr>
      <a:lvl1pPr marL="0" algn="l" defTabSz="725645" rtl="0" eaLnBrk="1" latinLnBrk="0" hangingPunct="1">
        <a:defRPr sz="1429" kern="1200">
          <a:solidFill>
            <a:schemeClr val="tx1"/>
          </a:solidFill>
          <a:latin typeface="+mn-lt"/>
          <a:ea typeface="+mn-ea"/>
          <a:cs typeface="+mn-cs"/>
        </a:defRPr>
      </a:lvl1pPr>
      <a:lvl2pPr marL="362822" algn="l" defTabSz="725645" rtl="0" eaLnBrk="1" latinLnBrk="0" hangingPunct="1">
        <a:defRPr sz="1429" kern="1200">
          <a:solidFill>
            <a:schemeClr val="tx1"/>
          </a:solidFill>
          <a:latin typeface="+mn-lt"/>
          <a:ea typeface="+mn-ea"/>
          <a:cs typeface="+mn-cs"/>
        </a:defRPr>
      </a:lvl2pPr>
      <a:lvl3pPr marL="725645" algn="l" defTabSz="725645" rtl="0" eaLnBrk="1" latinLnBrk="0" hangingPunct="1">
        <a:defRPr sz="1429" kern="1200">
          <a:solidFill>
            <a:schemeClr val="tx1"/>
          </a:solidFill>
          <a:latin typeface="+mn-lt"/>
          <a:ea typeface="+mn-ea"/>
          <a:cs typeface="+mn-cs"/>
        </a:defRPr>
      </a:lvl3pPr>
      <a:lvl4pPr marL="1088468" algn="l" defTabSz="725645" rtl="0" eaLnBrk="1" latinLnBrk="0" hangingPunct="1">
        <a:defRPr sz="1429" kern="1200">
          <a:solidFill>
            <a:schemeClr val="tx1"/>
          </a:solidFill>
          <a:latin typeface="+mn-lt"/>
          <a:ea typeface="+mn-ea"/>
          <a:cs typeface="+mn-cs"/>
        </a:defRPr>
      </a:lvl4pPr>
      <a:lvl5pPr marL="1451290" algn="l" defTabSz="725645" rtl="0" eaLnBrk="1" latinLnBrk="0" hangingPunct="1">
        <a:defRPr sz="1429" kern="1200">
          <a:solidFill>
            <a:schemeClr val="tx1"/>
          </a:solidFill>
          <a:latin typeface="+mn-lt"/>
          <a:ea typeface="+mn-ea"/>
          <a:cs typeface="+mn-cs"/>
        </a:defRPr>
      </a:lvl5pPr>
      <a:lvl6pPr marL="1814113" algn="l" defTabSz="725645" rtl="0" eaLnBrk="1" latinLnBrk="0" hangingPunct="1">
        <a:defRPr sz="1429" kern="1200">
          <a:solidFill>
            <a:schemeClr val="tx1"/>
          </a:solidFill>
          <a:latin typeface="+mn-lt"/>
          <a:ea typeface="+mn-ea"/>
          <a:cs typeface="+mn-cs"/>
        </a:defRPr>
      </a:lvl6pPr>
      <a:lvl7pPr marL="2176935" algn="l" defTabSz="725645" rtl="0" eaLnBrk="1" latinLnBrk="0" hangingPunct="1">
        <a:defRPr sz="1429" kern="1200">
          <a:solidFill>
            <a:schemeClr val="tx1"/>
          </a:solidFill>
          <a:latin typeface="+mn-lt"/>
          <a:ea typeface="+mn-ea"/>
          <a:cs typeface="+mn-cs"/>
        </a:defRPr>
      </a:lvl7pPr>
      <a:lvl8pPr marL="2539757" algn="l" defTabSz="725645" rtl="0" eaLnBrk="1" latinLnBrk="0" hangingPunct="1">
        <a:defRPr sz="1429" kern="1200">
          <a:solidFill>
            <a:schemeClr val="tx1"/>
          </a:solidFill>
          <a:latin typeface="+mn-lt"/>
          <a:ea typeface="+mn-ea"/>
          <a:cs typeface="+mn-cs"/>
        </a:defRPr>
      </a:lvl8pPr>
      <a:lvl9pPr marL="2902580" algn="l" defTabSz="725645" rtl="0" eaLnBrk="1" latinLnBrk="0" hangingPunct="1">
        <a:defRPr sz="1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zt.360.cn/repor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5.png"/><Relationship Id="rId2" Type="http://schemas.openxmlformats.org/officeDocument/2006/relationships/tags" Target="../tags/tag2.xml"/><Relationship Id="rId16"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2.emf"/><Relationship Id="rId5" Type="http://schemas.openxmlformats.org/officeDocument/2006/relationships/oleObject" Target="../embeddings/oleObject2.bin"/><Relationship Id="rId4" Type="http://schemas.openxmlformats.org/officeDocument/2006/relationships/image" Target="../media/image21.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28.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5.e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27.emf"/><Relationship Id="rId4" Type="http://schemas.openxmlformats.org/officeDocument/2006/relationships/image" Target="../media/image24.emf"/><Relationship Id="rId9"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0.e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32.emf"/><Relationship Id="rId4" Type="http://schemas.openxmlformats.org/officeDocument/2006/relationships/image" Target="../media/image29.emf"/><Relationship Id="rId9" Type="http://schemas.openxmlformats.org/officeDocument/2006/relationships/oleObject" Target="../embeddings/oleObject12.bin"/><Relationship Id="rId14" Type="http://schemas.openxmlformats.org/officeDocument/2006/relationships/image" Target="../media/image34.emf"/></Relationships>
</file>

<file path=ppt/slides/_rels/slide51.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6.emf"/><Relationship Id="rId5" Type="http://schemas.openxmlformats.org/officeDocument/2006/relationships/oleObject" Target="../embeddings/oleObject16.bin"/><Relationship Id="rId4" Type="http://schemas.openxmlformats.org/officeDocument/2006/relationships/image" Target="../media/image35.emf"/></Relationships>
</file>

<file path=ppt/slides/_rels/slide52.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9.emf"/><Relationship Id="rId5" Type="http://schemas.openxmlformats.org/officeDocument/2006/relationships/oleObject" Target="../embeddings/oleObject19.bin"/><Relationship Id="rId4" Type="http://schemas.openxmlformats.org/officeDocument/2006/relationships/image" Target="../media/image38.emf"/></Relationships>
</file>

<file path=ppt/slides/_rels/slide53.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2.emf"/><Relationship Id="rId5" Type="http://schemas.openxmlformats.org/officeDocument/2006/relationships/oleObject" Target="../embeddings/oleObject22.bin"/><Relationship Id="rId10" Type="http://schemas.openxmlformats.org/officeDocument/2006/relationships/image" Target="../media/image40.emf"/><Relationship Id="rId4" Type="http://schemas.openxmlformats.org/officeDocument/2006/relationships/image" Target="../media/image41.emf"/><Relationship Id="rId9" Type="http://schemas.openxmlformats.org/officeDocument/2006/relationships/oleObject" Target="../embeddings/oleObject24.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0.emf"/></Relationships>
</file>

<file path=ppt/slides/_rels/slide55.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5.emf"/><Relationship Id="rId5" Type="http://schemas.openxmlformats.org/officeDocument/2006/relationships/oleObject" Target="../embeddings/oleObject27.bin"/><Relationship Id="rId10" Type="http://schemas.openxmlformats.org/officeDocument/2006/relationships/image" Target="../media/image47.emf"/><Relationship Id="rId4" Type="http://schemas.openxmlformats.org/officeDocument/2006/relationships/image" Target="../media/image44.emf"/><Relationship Id="rId9" Type="http://schemas.openxmlformats.org/officeDocument/2006/relationships/oleObject" Target="../embeddings/oleObject29.bin"/></Relationships>
</file>

<file path=ppt/slides/_rels/slide56.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image" Target="../media/image48.png"/><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45.emf"/><Relationship Id="rId4" Type="http://schemas.openxmlformats.org/officeDocument/2006/relationships/image" Target="../media/image49.png"/><Relationship Id="rId9" Type="http://schemas.openxmlformats.org/officeDocument/2006/relationships/oleObject" Target="../embeddings/oleObject27.bin"/></Relationships>
</file>

<file path=ppt/slides/_rels/slide57.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3.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55.wmf"/><Relationship Id="rId4" Type="http://schemas.openxmlformats.org/officeDocument/2006/relationships/image" Target="../media/image52.emf"/><Relationship Id="rId9" Type="http://schemas.openxmlformats.org/officeDocument/2006/relationships/oleObject" Target="../embeddings/oleObject33.bin"/><Relationship Id="rId14" Type="http://schemas.openxmlformats.org/officeDocument/2006/relationships/image" Target="../media/image57.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58.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59.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1.wmf"/><Relationship Id="rId5" Type="http://schemas.openxmlformats.org/officeDocument/2006/relationships/oleObject" Target="../embeddings/oleObject39.bin"/><Relationship Id="rId4" Type="http://schemas.openxmlformats.org/officeDocument/2006/relationships/image" Target="../media/image60.wmf"/></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3FDE9-7C9C-4264-B83E-6634141DE0EB}"/>
              </a:ext>
            </a:extLst>
          </p:cNvPr>
          <p:cNvSpPr>
            <a:spLocks noGrp="1"/>
          </p:cNvSpPr>
          <p:nvPr>
            <p:ph type="title"/>
          </p:nvPr>
        </p:nvSpPr>
        <p:spPr>
          <a:xfrm>
            <a:off x="1484507" y="2132856"/>
            <a:ext cx="9222986" cy="646329"/>
          </a:xfrm>
        </p:spPr>
        <p:txBody>
          <a:bodyPr/>
          <a:lstStyle/>
          <a:p>
            <a:r>
              <a:rPr lang="zh-CN" altLang="en-US" dirty="0"/>
              <a:t>基于文本内容的垃圾短信识别</a:t>
            </a:r>
          </a:p>
        </p:txBody>
      </p:sp>
    </p:spTree>
  </p:cSld>
  <p:clrMapOvr>
    <a:masterClrMapping/>
  </p:clrMapOvr>
  <p:transition>
    <p:strips dir="l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8">
            <a:extLst>
              <a:ext uri="{FF2B5EF4-FFF2-40B4-BE49-F238E27FC236}">
                <a16:creationId xmlns:a16="http://schemas.microsoft.com/office/drawing/2014/main" id="{95E89C47-F265-457E-95C1-70312F1846BD}"/>
              </a:ext>
            </a:extLst>
          </p:cNvPr>
          <p:cNvSpPr>
            <a:spLocks noGrp="1"/>
          </p:cNvSpPr>
          <p:nvPr>
            <p:ph idx="1"/>
          </p:nvPr>
        </p:nvSpPr>
        <p:spPr>
          <a:xfrm>
            <a:off x="407368" y="1268760"/>
            <a:ext cx="9649072" cy="1800200"/>
          </a:xfrm>
        </p:spPr>
        <p:txBody>
          <a:bodyPr/>
          <a:lstStyle/>
          <a:p>
            <a:pPr>
              <a:lnSpc>
                <a:spcPct val="200000"/>
              </a:lnSpc>
            </a:pPr>
            <a:r>
              <a:rPr lang="zh-CN" altLang="en-US" sz="2400" dirty="0"/>
              <a:t>更多报告：</a:t>
            </a:r>
            <a:endParaRPr lang="en-US" altLang="zh-CN" sz="2400" dirty="0"/>
          </a:p>
          <a:p>
            <a:pPr>
              <a:lnSpc>
                <a:spcPct val="200000"/>
              </a:lnSpc>
            </a:pPr>
            <a:r>
              <a:rPr lang="en-US" altLang="zh-CN" sz="2400" dirty="0"/>
              <a:t>360</a:t>
            </a:r>
            <a:r>
              <a:rPr lang="zh-CN" altLang="en-US" sz="2400" dirty="0"/>
              <a:t>互联网安全中心</a:t>
            </a:r>
            <a:r>
              <a:rPr lang="zh-CN" altLang="zh-CN" sz="2400" dirty="0"/>
              <a:t>（</a:t>
            </a:r>
            <a:r>
              <a:rPr lang="en-US" altLang="zh-CN" sz="2400" dirty="0">
                <a:hlinkClick r:id="rId2"/>
              </a:rPr>
              <a:t>http://zt.360.cn/report/</a:t>
            </a:r>
            <a:r>
              <a:rPr lang="zh-CN" altLang="en-US" sz="2400" dirty="0"/>
              <a:t>）</a:t>
            </a:r>
          </a:p>
        </p:txBody>
      </p:sp>
      <p:sp>
        <p:nvSpPr>
          <p:cNvPr id="2" name="标题 1"/>
          <p:cNvSpPr>
            <a:spLocks noGrp="1"/>
          </p:cNvSpPr>
          <p:nvPr>
            <p:ph type="title"/>
          </p:nvPr>
        </p:nvSpPr>
        <p:spPr/>
        <p:txBody>
          <a:bodyPr/>
          <a:lstStyle/>
          <a:p>
            <a:r>
              <a:rPr lang="zh-CN" altLang="en-US" dirty="0"/>
              <a:t>背景与目标</a:t>
            </a:r>
          </a:p>
        </p:txBody>
      </p:sp>
    </p:spTree>
    <p:extLst>
      <p:ext uri="{BB962C8B-B14F-4D97-AF65-F5344CB8AC3E}">
        <p14:creationId xmlns:p14="http://schemas.microsoft.com/office/powerpoint/2010/main" val="3241799669"/>
      </p:ext>
    </p:extLst>
  </p:cSld>
  <p:clrMapOvr>
    <a:masterClrMapping/>
  </p:clrMapOvr>
  <p:transition>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54878" y="1101951"/>
            <a:ext cx="11107601" cy="576064"/>
          </a:xfrm>
        </p:spPr>
        <p:txBody>
          <a:bodyPr/>
          <a:lstStyle/>
          <a:p>
            <a:r>
              <a:rPr lang="zh-CN" altLang="en-US" dirty="0">
                <a:sym typeface="+mn-ea"/>
              </a:rPr>
              <a:t>案例目标：垃圾短信识别</a:t>
            </a:r>
            <a:r>
              <a:rPr lang="zh-CN" altLang="zh-CN" dirty="0">
                <a:sym typeface="+mn-ea"/>
              </a:rPr>
              <a:t>。</a:t>
            </a:r>
            <a:endParaRPr lang="zh-CN" altLang="en-US" dirty="0"/>
          </a:p>
        </p:txBody>
      </p:sp>
      <p:sp>
        <p:nvSpPr>
          <p:cNvPr id="3" name="标题 2"/>
          <p:cNvSpPr>
            <a:spLocks noGrp="1"/>
          </p:cNvSpPr>
          <p:nvPr>
            <p:ph type="title"/>
          </p:nvPr>
        </p:nvSpPr>
        <p:spPr/>
        <p:txBody>
          <a:bodyPr/>
          <a:lstStyle/>
          <a:p>
            <a:r>
              <a:rPr lang="zh-CN" altLang="en-US" dirty="0"/>
              <a:t>背景与目标</a:t>
            </a:r>
            <a:endParaRPr kumimoji="1" lang="zh-CN" altLang="en-US" dirty="0"/>
          </a:p>
        </p:txBody>
      </p:sp>
      <p:grpSp>
        <p:nvGrpSpPr>
          <p:cNvPr id="31" name="组 30"/>
          <p:cNvGrpSpPr/>
          <p:nvPr/>
        </p:nvGrpSpPr>
        <p:grpSpPr>
          <a:xfrm>
            <a:off x="1631504" y="2780928"/>
            <a:ext cx="6912768" cy="2123658"/>
            <a:chOff x="2351584" y="2461536"/>
            <a:chExt cx="6912768" cy="2123658"/>
          </a:xfrm>
        </p:grpSpPr>
        <p:sp>
          <p:nvSpPr>
            <p:cNvPr id="6" name="Text Box 11"/>
            <p:cNvSpPr txBox="1">
              <a:spLocks noChangeArrowheads="1"/>
            </p:cNvSpPr>
            <p:nvPr/>
          </p:nvSpPr>
          <p:spPr bwMode="auto">
            <a:xfrm>
              <a:off x="4727848" y="3212976"/>
              <a:ext cx="1728192" cy="584776"/>
            </a:xfrm>
            <a:prstGeom prst="rect">
              <a:avLst/>
            </a:prstGeom>
            <a:solidFill>
              <a:schemeClr val="bg1">
                <a:lumMod val="50000"/>
                <a:alpha val="67000"/>
              </a:schemeClr>
            </a:solidFill>
            <a:ln>
              <a:noFill/>
            </a:ln>
            <a:effectLst>
              <a:softEdge rad="12700"/>
            </a:effectLst>
          </p:spPr>
          <p:txBody>
            <a:bodyPr wrap="square">
              <a:spAutoFit/>
            </a:bodyPr>
            <a:lstStyle/>
            <a:p>
              <a:pPr algn="ctr">
                <a:spcBef>
                  <a:spcPct val="50000"/>
                </a:spcBef>
                <a:defRPr/>
              </a:pPr>
              <a:r>
                <a:rPr lang="en-US" altLang="zh-CN" sz="3200" b="1" dirty="0">
                  <a:solidFill>
                    <a:schemeClr val="bg1"/>
                  </a:solidFill>
                  <a:latin typeface="黑体"/>
                  <a:ea typeface="黑体"/>
                  <a:cs typeface="黑体"/>
                </a:rPr>
                <a:t>model</a:t>
              </a:r>
              <a:endParaRPr lang="zh-CN" altLang="en-US" sz="3200" b="1" dirty="0">
                <a:solidFill>
                  <a:schemeClr val="bg1"/>
                </a:solidFill>
                <a:latin typeface="黑体"/>
                <a:ea typeface="黑体"/>
                <a:cs typeface="黑体"/>
              </a:endParaRPr>
            </a:p>
          </p:txBody>
        </p:sp>
        <p:cxnSp>
          <p:nvCxnSpPr>
            <p:cNvPr id="7" name="直接箭头连接符 181"/>
            <p:cNvCxnSpPr>
              <a:stCxn id="9" idx="3"/>
              <a:endCxn id="6" idx="1"/>
            </p:cNvCxnSpPr>
            <p:nvPr/>
          </p:nvCxnSpPr>
          <p:spPr>
            <a:xfrm flipV="1">
              <a:off x="3658547" y="3505364"/>
              <a:ext cx="1069301" cy="18001"/>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cxnSp>
          <p:nvCxnSpPr>
            <p:cNvPr id="8" name="直接箭头连接符 181"/>
            <p:cNvCxnSpPr>
              <a:stCxn id="6" idx="3"/>
              <a:endCxn id="26" idx="1"/>
            </p:cNvCxnSpPr>
            <p:nvPr/>
          </p:nvCxnSpPr>
          <p:spPr>
            <a:xfrm flipV="1">
              <a:off x="6456040" y="3504784"/>
              <a:ext cx="1080120" cy="580"/>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sp>
          <p:nvSpPr>
            <p:cNvPr id="9" name="Text Box 11"/>
            <p:cNvSpPr txBox="1">
              <a:spLocks noChangeArrowheads="1"/>
            </p:cNvSpPr>
            <p:nvPr/>
          </p:nvSpPr>
          <p:spPr bwMode="auto">
            <a:xfrm>
              <a:off x="2351584" y="2461536"/>
              <a:ext cx="1306963" cy="21236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zh-CN" altLang="en-US" sz="2400" b="1" i="1" dirty="0">
                  <a:solidFill>
                    <a:schemeClr val="bg1"/>
                  </a:solidFill>
                  <a:latin typeface="Kaiti SC Regular"/>
                  <a:cs typeface="Kaiti SC Regular"/>
                </a:rPr>
                <a:t>短信</a:t>
              </a:r>
              <a:r>
                <a:rPr lang="en-US" altLang="zh-CN" sz="2400" b="1" i="1" dirty="0">
                  <a:solidFill>
                    <a:schemeClr val="bg1"/>
                  </a:solidFill>
                  <a:latin typeface="Kaiti SC Regular"/>
                  <a:cs typeface="Kaiti SC Regular"/>
                </a:rPr>
                <a:t> 1</a:t>
              </a:r>
            </a:p>
            <a:p>
              <a:pPr>
                <a:spcBef>
                  <a:spcPct val="50000"/>
                </a:spcBef>
                <a:defRPr/>
              </a:pPr>
              <a:r>
                <a:rPr lang="zh-CN" altLang="en-US" sz="2400" b="1" i="1" dirty="0">
                  <a:solidFill>
                    <a:schemeClr val="bg1"/>
                  </a:solidFill>
                  <a:latin typeface="Kaiti SC Regular"/>
                  <a:cs typeface="Kaiti SC Regular"/>
                </a:rPr>
                <a:t>短信</a:t>
              </a:r>
              <a:r>
                <a:rPr lang="en-US" altLang="zh-CN" sz="2400" b="1" i="1" dirty="0">
                  <a:solidFill>
                    <a:schemeClr val="bg1"/>
                  </a:solidFill>
                  <a:latin typeface="Kaiti SC Regular"/>
                  <a:cs typeface="Kaiti SC Regular"/>
                </a:rPr>
                <a:t> 2</a:t>
              </a:r>
            </a:p>
            <a:p>
              <a:pPr>
                <a:spcBef>
                  <a:spcPct val="50000"/>
                </a:spcBef>
                <a:defRPr/>
              </a:pPr>
              <a:r>
                <a:rPr lang="zh-CN" altLang="en-US" sz="2400" b="1" i="1" dirty="0">
                  <a:solidFill>
                    <a:schemeClr val="bg1"/>
                  </a:solidFill>
                  <a:latin typeface="Kaiti SC Regular"/>
                  <a:cs typeface="Kaiti SC Regular"/>
                </a:rPr>
                <a:t>短信</a:t>
              </a:r>
              <a:r>
                <a:rPr lang="en-US" altLang="zh-CN" sz="2400" b="1" i="1" dirty="0">
                  <a:solidFill>
                    <a:schemeClr val="bg1"/>
                  </a:solidFill>
                  <a:latin typeface="Kaiti SC Regular"/>
                  <a:cs typeface="Kaiti SC Regular"/>
                </a:rPr>
                <a:t> 3</a:t>
              </a:r>
            </a:p>
            <a:p>
              <a:pPr>
                <a:spcBef>
                  <a:spcPct val="50000"/>
                </a:spcBef>
                <a:defRPr/>
              </a:pPr>
              <a:r>
                <a:rPr lang="mr-IN" altLang="zh-CN" sz="2400" b="1" i="1" dirty="0">
                  <a:solidFill>
                    <a:schemeClr val="bg1"/>
                  </a:solidFill>
                  <a:latin typeface="Kaiti SC Regular"/>
                  <a:cs typeface="Kaiti SC Regular"/>
                </a:rPr>
                <a:t>…</a:t>
              </a:r>
              <a:endParaRPr lang="zh-CN" altLang="en-US" sz="2400" b="1" i="1" dirty="0">
                <a:solidFill>
                  <a:schemeClr val="bg1"/>
                </a:solidFill>
                <a:latin typeface="Kaiti SC Regular"/>
                <a:cs typeface="Kaiti SC Regular"/>
              </a:endParaRPr>
            </a:p>
          </p:txBody>
        </p:sp>
        <p:sp>
          <p:nvSpPr>
            <p:cNvPr id="26" name="Text Box 11"/>
            <p:cNvSpPr txBox="1">
              <a:spLocks noChangeArrowheads="1"/>
            </p:cNvSpPr>
            <p:nvPr/>
          </p:nvSpPr>
          <p:spPr bwMode="auto">
            <a:xfrm>
              <a:off x="7536160" y="2996952"/>
              <a:ext cx="1728192"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zh-CN" altLang="en-US" sz="2400" b="1" i="1" dirty="0">
                  <a:solidFill>
                    <a:schemeClr val="bg1"/>
                  </a:solidFill>
                  <a:latin typeface="Kaiti SC Regular"/>
                  <a:cs typeface="Kaiti SC Regular"/>
                </a:rPr>
                <a:t>垃圾短信</a:t>
              </a:r>
              <a:r>
                <a:rPr lang="en-US" altLang="zh-CN" sz="2400" b="1" i="1" dirty="0">
                  <a:solidFill>
                    <a:schemeClr val="bg1"/>
                  </a:solidFill>
                  <a:latin typeface="Kaiti SC Regular"/>
                  <a:cs typeface="Kaiti SC Regular"/>
                </a:rPr>
                <a:t> 1</a:t>
              </a:r>
            </a:p>
            <a:p>
              <a:pPr>
                <a:spcBef>
                  <a:spcPct val="50000"/>
                </a:spcBef>
                <a:defRPr/>
              </a:pPr>
              <a:r>
                <a:rPr lang="zh-CN" altLang="en-US" sz="2400" b="1" i="1" dirty="0">
                  <a:solidFill>
                    <a:schemeClr val="bg1"/>
                  </a:solidFill>
                  <a:latin typeface="Kaiti SC Regular"/>
                  <a:cs typeface="Kaiti SC Regular"/>
                </a:rPr>
                <a:t>正常短信</a:t>
              </a:r>
              <a:r>
                <a:rPr lang="en-US" altLang="zh-CN" sz="2400" b="1" i="1" dirty="0">
                  <a:solidFill>
                    <a:schemeClr val="bg1"/>
                  </a:solidFill>
                  <a:latin typeface="Kaiti SC Regular"/>
                  <a:cs typeface="Kaiti SC Regular"/>
                </a:rPr>
                <a:t> 0</a:t>
              </a:r>
            </a:p>
          </p:txBody>
        </p:sp>
      </p:grpSp>
      <p:sp>
        <p:nvSpPr>
          <p:cNvPr id="2" name="矩形 1"/>
          <p:cNvSpPr/>
          <p:nvPr/>
        </p:nvSpPr>
        <p:spPr>
          <a:xfrm>
            <a:off x="254878" y="1840100"/>
            <a:ext cx="9930924" cy="400110"/>
          </a:xfrm>
          <a:prstGeom prst="rect">
            <a:avLst/>
          </a:prstGeom>
        </p:spPr>
        <p:txBody>
          <a:bodyPr wrap="none">
            <a:spAutoFit/>
          </a:bodyPr>
          <a:lstStyle/>
          <a:p>
            <a:r>
              <a:rPr lang="zh-CN" altLang="zh-CN" sz="2000" dirty="0">
                <a:solidFill>
                  <a:schemeClr val="bg1"/>
                </a:solidFill>
                <a:sym typeface="+mn-ea"/>
              </a:rPr>
              <a:t>基于短信文本内容，建立识别模型，准确地识别出垃圾短信，以解决垃圾短信过滤问题</a:t>
            </a:r>
            <a:endParaRPr lang="zh-CN" altLang="en-US" sz="2000" dirty="0">
              <a:solidFill>
                <a:schemeClr val="bg1"/>
              </a:solidFill>
            </a:endParaRPr>
          </a:p>
        </p:txBody>
      </p:sp>
    </p:spTree>
    <p:extLst>
      <p:ext uri="{BB962C8B-B14F-4D97-AF65-F5344CB8AC3E}">
        <p14:creationId xmlns:p14="http://schemas.microsoft.com/office/powerpoint/2010/main" val="382462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目录</a:t>
            </a:r>
          </a:p>
        </p:txBody>
      </p:sp>
      <p:cxnSp>
        <p:nvCxnSpPr>
          <p:cNvPr id="5" name="直接连接符 3"/>
          <p:cNvCxnSpPr/>
          <p:nvPr/>
        </p:nvCxnSpPr>
        <p:spPr>
          <a:xfrm>
            <a:off x="3443979" y="1242643"/>
            <a:ext cx="0" cy="4665785"/>
          </a:xfrm>
          <a:prstGeom prst="line">
            <a:avLst/>
          </a:prstGeom>
          <a:ln/>
        </p:spPr>
        <p:style>
          <a:lnRef idx="1">
            <a:schemeClr val="accent1"/>
          </a:lnRef>
          <a:fillRef idx="0">
            <a:schemeClr val="accent1"/>
          </a:fillRef>
          <a:effectRef idx="0">
            <a:schemeClr val="accent1"/>
          </a:effectRef>
          <a:fontRef idx="minor">
            <a:schemeClr val="tx1"/>
          </a:fontRef>
        </p:style>
      </p:cxnSp>
      <p:sp>
        <p:nvSpPr>
          <p:cNvPr id="6" name="Line 2"/>
          <p:cNvSpPr>
            <a:spLocks noChangeShapeType="1"/>
          </p:cNvSpPr>
          <p:nvPr/>
        </p:nvSpPr>
        <p:spPr bwMode="auto">
          <a:xfrm>
            <a:off x="2777227" y="1699847"/>
            <a:ext cx="6456240"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lIns="91436" tIns="45719" rIns="91436" bIns="45719"/>
          <a:lstStyle/>
          <a:p>
            <a:pPr algn="ctr">
              <a:defRPr/>
            </a:pPr>
            <a:endParaRPr lang="zh-CN" altLang="en-US" kern="0">
              <a:solidFill>
                <a:sysClr val="windowText" lastClr="000000"/>
              </a:solidFill>
              <a:latin typeface="微软雅黑" pitchFamily="34" charset="-122"/>
              <a:ea typeface="微软雅黑" pitchFamily="34" charset="-122"/>
            </a:endParaRPr>
          </a:p>
        </p:txBody>
      </p:sp>
      <p:sp>
        <p:nvSpPr>
          <p:cNvPr id="7" name="AutoShape 12">
            <a:hlinkClick r:id="" action="ppaction://noaction" highlightClick="1"/>
          </p:cNvPr>
          <p:cNvSpPr>
            <a:spLocks noChangeArrowheads="1"/>
          </p:cNvSpPr>
          <p:nvPr/>
        </p:nvSpPr>
        <p:spPr bwMode="auto">
          <a:xfrm>
            <a:off x="4145653" y="2885323"/>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sym typeface="微软雅黑" pitchFamily="34" charset="-122"/>
              </a:rPr>
              <a:t>数据预处理</a:t>
            </a:r>
          </a:p>
        </p:txBody>
      </p:sp>
      <p:sp>
        <p:nvSpPr>
          <p:cNvPr id="8" name="Oval 13">
            <a:hlinkClick r:id="" action="ppaction://noaction" highlightClick="1"/>
          </p:cNvPr>
          <p:cNvSpPr>
            <a:spLocks noChangeArrowheads="1"/>
          </p:cNvSpPr>
          <p:nvPr/>
        </p:nvSpPr>
        <p:spPr bwMode="auto">
          <a:xfrm>
            <a:off x="3195720" y="2885322"/>
            <a:ext cx="503329" cy="453386"/>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dirty="0">
                <a:solidFill>
                  <a:schemeClr val="bg1"/>
                </a:solidFill>
                <a:latin typeface="微软雅黑" panose="020B0503020204020204" pitchFamily="34" charset="-122"/>
                <a:ea typeface="微软雅黑" panose="020B0503020204020204" pitchFamily="34" charset="-122"/>
              </a:rPr>
              <a:t>3</a:t>
            </a:r>
          </a:p>
        </p:txBody>
      </p:sp>
      <p:sp>
        <p:nvSpPr>
          <p:cNvPr id="9" name="Oval 15">
            <a:hlinkClick r:id="" action="ppaction://noaction" highlightClick="1"/>
          </p:cNvPr>
          <p:cNvSpPr>
            <a:spLocks noChangeArrowheads="1"/>
          </p:cNvSpPr>
          <p:nvPr/>
        </p:nvSpPr>
        <p:spPr bwMode="auto">
          <a:xfrm>
            <a:off x="3198463" y="2186922"/>
            <a:ext cx="503329" cy="453384"/>
          </a:xfrm>
          <a:prstGeom prst="ellipse">
            <a:avLst/>
          </a:prstGeom>
          <a:solidFill>
            <a:srgbClr val="FB9708"/>
          </a:solidFill>
          <a:ln>
            <a:noFill/>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1800" dirty="0">
                <a:solidFill>
                  <a:schemeClr val="bg1"/>
                </a:solidFill>
                <a:latin typeface="微软雅黑" panose="020B0503020204020204" pitchFamily="34" charset="-122"/>
                <a:ea typeface="微软雅黑" panose="020B0503020204020204" pitchFamily="34" charset="-122"/>
              </a:rPr>
              <a:t>2</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0" name="AutoShape 17">
            <a:hlinkClick r:id="" action="ppaction://noaction" highlightClick="1"/>
          </p:cNvPr>
          <p:cNvSpPr>
            <a:spLocks noChangeArrowheads="1"/>
          </p:cNvSpPr>
          <p:nvPr/>
        </p:nvSpPr>
        <p:spPr bwMode="auto">
          <a:xfrm>
            <a:off x="4148396" y="2186923"/>
            <a:ext cx="4527712" cy="476834"/>
          </a:xfrm>
          <a:prstGeom prst="actionButtonBlank">
            <a:avLst/>
          </a:prstGeom>
          <a:solidFill>
            <a:srgbClr val="FB9708"/>
          </a:solidFill>
          <a:ln>
            <a:noFill/>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sym typeface="微软雅黑" pitchFamily="34" charset="-122"/>
              </a:rPr>
              <a:t>数据探索</a:t>
            </a:r>
            <a:endParaRPr lang="zh-CN" altLang="en-US" sz="2000" dirty="0">
              <a:solidFill>
                <a:schemeClr val="bg1"/>
              </a:solidFill>
              <a:latin typeface="微软雅黑" pitchFamily="34" charset="-122"/>
              <a:ea typeface="微软雅黑" pitchFamily="34" charset="-122"/>
            </a:endParaRPr>
          </a:p>
        </p:txBody>
      </p:sp>
      <p:sp>
        <p:nvSpPr>
          <p:cNvPr id="11" name="Oval 13">
            <a:hlinkClick r:id="" action="ppaction://noaction" highlightClick="1"/>
          </p:cNvPr>
          <p:cNvSpPr>
            <a:spLocks noChangeArrowheads="1"/>
          </p:cNvSpPr>
          <p:nvPr/>
        </p:nvSpPr>
        <p:spPr bwMode="auto">
          <a:xfrm>
            <a:off x="3195720" y="3613338"/>
            <a:ext cx="503329" cy="453384"/>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a:solidFill>
                  <a:schemeClr val="bg1"/>
                </a:solidFill>
                <a:latin typeface="微软雅黑" panose="020B0503020204020204" pitchFamily="34" charset="-122"/>
                <a:ea typeface="微软雅黑" panose="020B0503020204020204" pitchFamily="34" charset="-122"/>
              </a:rPr>
              <a:t>4</a:t>
            </a:r>
          </a:p>
        </p:txBody>
      </p:sp>
      <p:sp>
        <p:nvSpPr>
          <p:cNvPr id="12" name="AutoShape 12">
            <a:hlinkClick r:id="" action="ppaction://noaction" highlightClick="1"/>
          </p:cNvPr>
          <p:cNvSpPr>
            <a:spLocks noChangeArrowheads="1"/>
          </p:cNvSpPr>
          <p:nvPr/>
        </p:nvSpPr>
        <p:spPr bwMode="auto">
          <a:xfrm>
            <a:off x="4145653" y="1484784"/>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rPr>
              <a:t>背景与目标</a:t>
            </a:r>
          </a:p>
        </p:txBody>
      </p:sp>
      <p:sp>
        <p:nvSpPr>
          <p:cNvPr id="13" name="Oval 13">
            <a:hlinkClick r:id="" action="ppaction://noaction" highlightClick="1"/>
          </p:cNvPr>
          <p:cNvSpPr>
            <a:spLocks noChangeArrowheads="1"/>
          </p:cNvSpPr>
          <p:nvPr/>
        </p:nvSpPr>
        <p:spPr bwMode="auto">
          <a:xfrm>
            <a:off x="3195720" y="1484783"/>
            <a:ext cx="503329" cy="453386"/>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1800" dirty="0">
                <a:solidFill>
                  <a:schemeClr val="bg1"/>
                </a:solidFill>
                <a:latin typeface="微软雅黑" panose="020B0503020204020204" pitchFamily="34" charset="-122"/>
                <a:ea typeface="微软雅黑" panose="020B0503020204020204" pitchFamily="34" charset="-122"/>
              </a:rPr>
              <a:t>1</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4" name="AutoShape 12">
            <a:hlinkClick r:id="" action="ppaction://noaction" highlightClick="1"/>
          </p:cNvPr>
          <p:cNvSpPr>
            <a:spLocks noChangeArrowheads="1"/>
          </p:cNvSpPr>
          <p:nvPr/>
        </p:nvSpPr>
        <p:spPr bwMode="auto">
          <a:xfrm>
            <a:off x="4145328" y="3605403"/>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rPr>
              <a:t>文本的向量表示</a:t>
            </a:r>
          </a:p>
        </p:txBody>
      </p:sp>
      <p:sp>
        <p:nvSpPr>
          <p:cNvPr id="15" name="Oval 13">
            <a:hlinkClick r:id="" action="ppaction://noaction" highlightClick="1"/>
          </p:cNvPr>
          <p:cNvSpPr>
            <a:spLocks noChangeArrowheads="1"/>
          </p:cNvSpPr>
          <p:nvPr/>
        </p:nvSpPr>
        <p:spPr bwMode="auto">
          <a:xfrm>
            <a:off x="3190514" y="4319566"/>
            <a:ext cx="503329" cy="453384"/>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1800" dirty="0">
                <a:solidFill>
                  <a:schemeClr val="bg1"/>
                </a:solidFill>
                <a:latin typeface="微软雅黑" panose="020B0503020204020204" pitchFamily="34" charset="-122"/>
                <a:ea typeface="微软雅黑" panose="020B0503020204020204" pitchFamily="34" charset="-122"/>
              </a:rPr>
              <a:t>5</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6" name="AutoShape 12">
            <a:hlinkClick r:id="" action="ppaction://noaction" highlightClick="1"/>
          </p:cNvPr>
          <p:cNvSpPr>
            <a:spLocks noChangeArrowheads="1"/>
          </p:cNvSpPr>
          <p:nvPr/>
        </p:nvSpPr>
        <p:spPr bwMode="auto">
          <a:xfrm>
            <a:off x="4140123" y="4311632"/>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rPr>
              <a:t>朴素贝叶斯</a:t>
            </a:r>
          </a:p>
        </p:txBody>
      </p:sp>
      <p:sp>
        <p:nvSpPr>
          <p:cNvPr id="17" name="Oval 13">
            <a:hlinkClick r:id="" action="ppaction://noaction" highlightClick="1"/>
          </p:cNvPr>
          <p:cNvSpPr>
            <a:spLocks noChangeArrowheads="1"/>
          </p:cNvSpPr>
          <p:nvPr/>
        </p:nvSpPr>
        <p:spPr bwMode="auto">
          <a:xfrm>
            <a:off x="3190514" y="5008225"/>
            <a:ext cx="503329" cy="453384"/>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1800" dirty="0">
                <a:solidFill>
                  <a:schemeClr val="bg1"/>
                </a:solidFill>
                <a:latin typeface="微软雅黑" panose="020B0503020204020204" pitchFamily="34" charset="-122"/>
                <a:ea typeface="微软雅黑" panose="020B0503020204020204" pitchFamily="34" charset="-122"/>
              </a:rPr>
              <a:t>6</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8" name="AutoShape 12">
            <a:hlinkClick r:id="" action="ppaction://noaction" highlightClick="1"/>
          </p:cNvPr>
          <p:cNvSpPr>
            <a:spLocks noChangeArrowheads="1"/>
          </p:cNvSpPr>
          <p:nvPr/>
        </p:nvSpPr>
        <p:spPr bwMode="auto">
          <a:xfrm>
            <a:off x="4140123" y="5000291"/>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rPr>
              <a:t>模型训练与评价</a:t>
            </a:r>
          </a:p>
        </p:txBody>
      </p:sp>
    </p:spTree>
    <p:extLst>
      <p:ext uri="{BB962C8B-B14F-4D97-AF65-F5344CB8AC3E}">
        <p14:creationId xmlns:p14="http://schemas.microsoft.com/office/powerpoint/2010/main" val="284158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924339" y="2645413"/>
            <a:ext cx="215900" cy="579755"/>
            <a:chOff x="1474" y="5748"/>
            <a:chExt cx="340" cy="913"/>
          </a:xfrm>
        </p:grpSpPr>
        <p:sp>
          <p:nvSpPr>
            <p:cNvPr id="78" name="MH_Other_3"/>
            <p:cNvSpPr/>
            <p:nvPr>
              <p:custDataLst>
                <p:tags r:id="rId14"/>
              </p:custDataLst>
            </p:nvPr>
          </p:nvSpPr>
          <p:spPr>
            <a:xfrm>
              <a:off x="1474" y="6321"/>
              <a:ext cx="340" cy="340"/>
            </a:xfrm>
            <a:prstGeom prst="ellipse">
              <a:avLst/>
            </a:prstGeom>
          </p:spPr>
          <p:style>
            <a:lnRef idx="3">
              <a:schemeClr val="lt1"/>
            </a:lnRef>
            <a:fillRef idx="1">
              <a:schemeClr val="accent1"/>
            </a:fillRef>
            <a:effectRef idx="1">
              <a:schemeClr val="accent1"/>
            </a:effectRef>
            <a:fontRef idx="minor">
              <a:schemeClr val="lt1"/>
            </a:fontRef>
          </p:style>
          <p:txBody>
            <a:bodyPr anchor="ctr">
              <a:normAutofit fontScale="47500" lnSpcReduction="20000"/>
            </a:bodyPr>
            <a:lstStyle/>
            <a:p>
              <a:pPr algn="ctr" defTabSz="685138" rtl="0" fontAlgn="auto">
                <a:spcBef>
                  <a:spcPts val="0"/>
                </a:spcBef>
                <a:spcAft>
                  <a:spcPts val="0"/>
                </a:spcAft>
                <a:defRPr/>
              </a:pPr>
              <a:endParaRPr lang="zh-CN" altLang="en-US" sz="1000">
                <a:solidFill>
                  <a:prstClr val="white"/>
                </a:solidFill>
                <a:latin typeface="楷体" panose="02010609060101010101" charset="-122"/>
                <a:ea typeface="楷体" panose="02010609060101010101" charset="-122"/>
              </a:endParaRPr>
            </a:p>
          </p:txBody>
        </p:sp>
        <p:cxnSp>
          <p:nvCxnSpPr>
            <p:cNvPr id="79" name="MH_Other_4"/>
            <p:cNvCxnSpPr>
              <a:stCxn id="78" idx="0"/>
            </p:cNvCxnSpPr>
            <p:nvPr>
              <p:custDataLst>
                <p:tags r:id="rId15"/>
              </p:custDataLst>
            </p:nvPr>
          </p:nvCxnSpPr>
          <p:spPr>
            <a:xfrm flipH="1" flipV="1">
              <a:off x="1644" y="5748"/>
              <a:ext cx="0" cy="624"/>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3130095" y="3282316"/>
            <a:ext cx="215900" cy="579120"/>
            <a:chOff x="3759" y="6751"/>
            <a:chExt cx="340" cy="912"/>
          </a:xfrm>
        </p:grpSpPr>
        <p:sp>
          <p:nvSpPr>
            <p:cNvPr id="87" name="MH_Other_9"/>
            <p:cNvSpPr/>
            <p:nvPr>
              <p:custDataLst>
                <p:tags r:id="rId12"/>
              </p:custDataLst>
            </p:nvPr>
          </p:nvSpPr>
          <p:spPr>
            <a:xfrm flipV="1">
              <a:off x="3759" y="6751"/>
              <a:ext cx="340" cy="340"/>
            </a:xfrm>
            <a:prstGeom prst="ellipse">
              <a:avLst/>
            </a:prstGeom>
          </p:spPr>
          <p:style>
            <a:lnRef idx="3">
              <a:schemeClr val="lt1"/>
            </a:lnRef>
            <a:fillRef idx="1">
              <a:schemeClr val="accent2"/>
            </a:fillRef>
            <a:effectRef idx="1">
              <a:schemeClr val="accent2"/>
            </a:effectRef>
            <a:fontRef idx="minor">
              <a:schemeClr val="lt1"/>
            </a:fontRef>
          </p:style>
          <p:txBody>
            <a:bodyPr anchor="ctr">
              <a:normAutofit fontScale="47500" lnSpcReduction="20000"/>
            </a:bodyPr>
            <a:lstStyle/>
            <a:p>
              <a:pPr algn="ctr" defTabSz="685138" rtl="0" fontAlgn="auto">
                <a:spcBef>
                  <a:spcPts val="0"/>
                </a:spcBef>
                <a:spcAft>
                  <a:spcPts val="0"/>
                </a:spcAft>
                <a:defRPr/>
              </a:pPr>
              <a:endParaRPr lang="zh-CN" altLang="en-US" sz="1000">
                <a:solidFill>
                  <a:prstClr val="white"/>
                </a:solidFill>
                <a:latin typeface="楷体" panose="02010609060101010101" charset="-122"/>
                <a:ea typeface="楷体" panose="02010609060101010101" charset="-122"/>
              </a:endParaRPr>
            </a:p>
          </p:txBody>
        </p:sp>
        <p:cxnSp>
          <p:nvCxnSpPr>
            <p:cNvPr id="88" name="MH_Other_10"/>
            <p:cNvCxnSpPr>
              <a:stCxn id="87" idx="0"/>
            </p:cNvCxnSpPr>
            <p:nvPr>
              <p:custDataLst>
                <p:tags r:id="rId13"/>
              </p:custDataLst>
            </p:nvPr>
          </p:nvCxnSpPr>
          <p:spPr>
            <a:xfrm flipH="1">
              <a:off x="3929" y="7091"/>
              <a:ext cx="0" cy="57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grpSp>
        <p:nvGrpSpPr>
          <p:cNvPr id="8" name="组合 7"/>
          <p:cNvGrpSpPr/>
          <p:nvPr/>
        </p:nvGrpSpPr>
        <p:grpSpPr>
          <a:xfrm>
            <a:off x="5914727" y="3282316"/>
            <a:ext cx="215900" cy="579120"/>
            <a:chOff x="8221" y="6751"/>
            <a:chExt cx="340" cy="912"/>
          </a:xfrm>
        </p:grpSpPr>
        <p:sp>
          <p:nvSpPr>
            <p:cNvPr id="89" name="MH_Other_11"/>
            <p:cNvSpPr/>
            <p:nvPr>
              <p:custDataLst>
                <p:tags r:id="rId10"/>
              </p:custDataLst>
            </p:nvPr>
          </p:nvSpPr>
          <p:spPr>
            <a:xfrm flipV="1">
              <a:off x="8221" y="6751"/>
              <a:ext cx="340" cy="340"/>
            </a:xfrm>
            <a:prstGeom prst="ellipse">
              <a:avLst/>
            </a:prstGeom>
          </p:spPr>
          <p:style>
            <a:lnRef idx="3">
              <a:schemeClr val="lt1"/>
            </a:lnRef>
            <a:fillRef idx="1">
              <a:schemeClr val="accent4"/>
            </a:fillRef>
            <a:effectRef idx="1">
              <a:schemeClr val="accent4"/>
            </a:effectRef>
            <a:fontRef idx="minor">
              <a:schemeClr val="lt1"/>
            </a:fontRef>
          </p:style>
          <p:txBody>
            <a:bodyPr anchor="ctr">
              <a:normAutofit fontScale="47500" lnSpcReduction="20000"/>
            </a:bodyPr>
            <a:lstStyle/>
            <a:p>
              <a:pPr algn="ctr" defTabSz="685138" rtl="0" fontAlgn="auto">
                <a:spcBef>
                  <a:spcPts val="0"/>
                </a:spcBef>
                <a:spcAft>
                  <a:spcPts val="0"/>
                </a:spcAft>
                <a:defRPr/>
              </a:pPr>
              <a:endParaRPr lang="zh-CN" altLang="en-US" sz="1000">
                <a:solidFill>
                  <a:prstClr val="white"/>
                </a:solidFill>
                <a:latin typeface="楷体" panose="02010609060101010101" charset="-122"/>
                <a:ea typeface="楷体" panose="02010609060101010101" charset="-122"/>
              </a:endParaRPr>
            </a:p>
          </p:txBody>
        </p:sp>
        <p:cxnSp>
          <p:nvCxnSpPr>
            <p:cNvPr id="90" name="MH_Other_12"/>
            <p:cNvCxnSpPr>
              <a:stCxn id="89" idx="0"/>
            </p:cNvCxnSpPr>
            <p:nvPr>
              <p:custDataLst>
                <p:tags r:id="rId11"/>
              </p:custDataLst>
            </p:nvPr>
          </p:nvCxnSpPr>
          <p:spPr>
            <a:xfrm flipH="1">
              <a:off x="8391" y="7091"/>
              <a:ext cx="0" cy="572"/>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grpSp>
      <p:grpSp>
        <p:nvGrpSpPr>
          <p:cNvPr id="10" name="组合 9"/>
          <p:cNvGrpSpPr/>
          <p:nvPr/>
        </p:nvGrpSpPr>
        <p:grpSpPr>
          <a:xfrm>
            <a:off x="8800415" y="3282316"/>
            <a:ext cx="215900" cy="579120"/>
            <a:chOff x="12506" y="6751"/>
            <a:chExt cx="340" cy="912"/>
          </a:xfrm>
        </p:grpSpPr>
        <p:sp>
          <p:nvSpPr>
            <p:cNvPr id="91" name="MH_Other_11"/>
            <p:cNvSpPr/>
            <p:nvPr>
              <p:custDataLst>
                <p:tags r:id="rId8"/>
              </p:custDataLst>
            </p:nvPr>
          </p:nvSpPr>
          <p:spPr>
            <a:xfrm flipV="1">
              <a:off x="12506" y="6751"/>
              <a:ext cx="340" cy="340"/>
            </a:xfrm>
            <a:prstGeom prst="ellipse">
              <a:avLst/>
            </a:prstGeom>
          </p:spPr>
          <p:style>
            <a:lnRef idx="3">
              <a:schemeClr val="lt1"/>
            </a:lnRef>
            <a:fillRef idx="1">
              <a:schemeClr val="accent6"/>
            </a:fillRef>
            <a:effectRef idx="1">
              <a:schemeClr val="accent6"/>
            </a:effectRef>
            <a:fontRef idx="minor">
              <a:schemeClr val="lt1"/>
            </a:fontRef>
          </p:style>
          <p:txBody>
            <a:bodyPr anchor="ctr">
              <a:normAutofit fontScale="47500" lnSpcReduction="20000"/>
            </a:bodyPr>
            <a:lstStyle/>
            <a:p>
              <a:pPr algn="ctr" defTabSz="685138" rtl="0" fontAlgn="auto">
                <a:spcBef>
                  <a:spcPts val="0"/>
                </a:spcBef>
                <a:spcAft>
                  <a:spcPts val="0"/>
                </a:spcAft>
                <a:defRPr/>
              </a:pPr>
              <a:endParaRPr lang="zh-CN" altLang="en-US" sz="1000">
                <a:solidFill>
                  <a:prstClr val="white"/>
                </a:solidFill>
                <a:latin typeface="楷体" panose="02010609060101010101" charset="-122"/>
                <a:ea typeface="楷体" panose="02010609060101010101" charset="-122"/>
              </a:endParaRPr>
            </a:p>
          </p:txBody>
        </p:sp>
        <p:cxnSp>
          <p:nvCxnSpPr>
            <p:cNvPr id="92" name="MH_Other_12"/>
            <p:cNvCxnSpPr>
              <a:stCxn id="91" idx="0"/>
            </p:cNvCxnSpPr>
            <p:nvPr>
              <p:custDataLst>
                <p:tags r:id="rId9"/>
              </p:custDataLst>
            </p:nvPr>
          </p:nvCxnSpPr>
          <p:spPr>
            <a:xfrm flipH="1">
              <a:off x="12676" y="7091"/>
              <a:ext cx="0" cy="57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cxnSp>
        <p:nvCxnSpPr>
          <p:cNvPr id="93" name="MH_Other_2"/>
          <p:cNvCxnSpPr/>
          <p:nvPr>
            <p:custDataLst>
              <p:tags r:id="rId1"/>
            </p:custDataLst>
          </p:nvPr>
        </p:nvCxnSpPr>
        <p:spPr>
          <a:xfrm>
            <a:off x="1452245" y="3246120"/>
            <a:ext cx="9540299" cy="0"/>
          </a:xfrm>
          <a:prstGeom prst="line">
            <a:avLst/>
          </a:prstGeom>
          <a:ln w="666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4" name="TextBox 67"/>
          <p:cNvSpPr txBox="1">
            <a:spLocks noChangeArrowheads="1"/>
          </p:cNvSpPr>
          <p:nvPr/>
        </p:nvSpPr>
        <p:spPr bwMode="auto">
          <a:xfrm>
            <a:off x="1277275" y="2208530"/>
            <a:ext cx="162052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900">
                <a:solidFill>
                  <a:srgbClr val="000000"/>
                </a:solidFill>
                <a:latin typeface="Arial" panose="020B0604020202020204" pitchFamily="34" charset="0"/>
                <a:ea typeface="宋体" panose="02010600030101010101" pitchFamily="2" charset="-122"/>
              </a:defRPr>
            </a:lvl1pPr>
            <a:lvl2pPr>
              <a:defRPr sz="900">
                <a:solidFill>
                  <a:srgbClr val="000000"/>
                </a:solidFill>
                <a:latin typeface="Arial" panose="020B0604020202020204" pitchFamily="34" charset="0"/>
                <a:ea typeface="宋体" panose="02010600030101010101" pitchFamily="2" charset="-122"/>
              </a:defRPr>
            </a:lvl2pPr>
            <a:lvl3pPr>
              <a:defRPr sz="900">
                <a:solidFill>
                  <a:srgbClr val="000000"/>
                </a:solidFill>
                <a:latin typeface="Arial" panose="020B0604020202020204" pitchFamily="34" charset="0"/>
                <a:ea typeface="宋体" panose="02010600030101010101" pitchFamily="2" charset="-122"/>
              </a:defRPr>
            </a:lvl3pPr>
            <a:lvl4pPr>
              <a:defRPr sz="900">
                <a:solidFill>
                  <a:srgbClr val="000000"/>
                </a:solidFill>
                <a:latin typeface="Arial" panose="020B0604020202020204" pitchFamily="34" charset="0"/>
                <a:ea typeface="宋体" panose="02010600030101010101" pitchFamily="2" charset="-122"/>
              </a:defRPr>
            </a:lvl4pPr>
            <a:lvl5pPr>
              <a:defRPr sz="900">
                <a:solidFill>
                  <a:srgbClr val="000000"/>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lgn="ctr">
              <a:spcBef>
                <a:spcPct val="20000"/>
              </a:spcBef>
            </a:pPr>
            <a:r>
              <a:rPr lang="zh-CN" altLang="en-US" sz="2400" b="1" dirty="0">
                <a:solidFill>
                  <a:schemeClr val="accent1"/>
                </a:solidFill>
                <a:latin typeface="楷体" panose="02010609060101010101" charset="-122"/>
                <a:ea typeface="楷体" panose="02010609060101010101" charset="-122"/>
              </a:rPr>
              <a:t>抽取数据</a:t>
            </a:r>
            <a:endParaRPr lang="en-US" altLang="zh-CN" sz="2400" b="1" dirty="0">
              <a:solidFill>
                <a:schemeClr val="accent1"/>
              </a:solidFill>
              <a:latin typeface="楷体" panose="02010609060101010101" charset="-122"/>
              <a:ea typeface="楷体" panose="02010609060101010101" charset="-122"/>
            </a:endParaRPr>
          </a:p>
        </p:txBody>
      </p:sp>
      <p:sp>
        <p:nvSpPr>
          <p:cNvPr id="95" name="TextBox 68"/>
          <p:cNvSpPr txBox="1">
            <a:spLocks noChangeArrowheads="1"/>
          </p:cNvSpPr>
          <p:nvPr/>
        </p:nvSpPr>
        <p:spPr bwMode="auto">
          <a:xfrm>
            <a:off x="2351584" y="3933189"/>
            <a:ext cx="177292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900">
                <a:solidFill>
                  <a:srgbClr val="000000"/>
                </a:solidFill>
                <a:latin typeface="Arial" panose="020B0604020202020204" pitchFamily="34" charset="0"/>
                <a:ea typeface="宋体" panose="02010600030101010101" pitchFamily="2" charset="-122"/>
              </a:defRPr>
            </a:lvl1pPr>
            <a:lvl2pPr>
              <a:defRPr sz="900">
                <a:solidFill>
                  <a:srgbClr val="000000"/>
                </a:solidFill>
                <a:latin typeface="Arial" panose="020B0604020202020204" pitchFamily="34" charset="0"/>
                <a:ea typeface="宋体" panose="02010600030101010101" pitchFamily="2" charset="-122"/>
              </a:defRPr>
            </a:lvl2pPr>
            <a:lvl3pPr>
              <a:defRPr sz="900">
                <a:solidFill>
                  <a:srgbClr val="000000"/>
                </a:solidFill>
                <a:latin typeface="Arial" panose="020B0604020202020204" pitchFamily="34" charset="0"/>
                <a:ea typeface="宋体" panose="02010600030101010101" pitchFamily="2" charset="-122"/>
              </a:defRPr>
            </a:lvl3pPr>
            <a:lvl4pPr>
              <a:defRPr sz="900">
                <a:solidFill>
                  <a:srgbClr val="000000"/>
                </a:solidFill>
                <a:latin typeface="Arial" panose="020B0604020202020204" pitchFamily="34" charset="0"/>
                <a:ea typeface="宋体" panose="02010600030101010101" pitchFamily="2" charset="-122"/>
              </a:defRPr>
            </a:lvl4pPr>
            <a:lvl5pPr>
              <a:defRPr sz="900">
                <a:solidFill>
                  <a:srgbClr val="000000"/>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lgn="ctr">
              <a:spcBef>
                <a:spcPct val="20000"/>
              </a:spcBef>
            </a:pPr>
            <a:r>
              <a:rPr lang="zh-CN" altLang="en-US" sz="2400" b="1" dirty="0">
                <a:solidFill>
                  <a:schemeClr val="accent2"/>
                </a:solidFill>
                <a:latin typeface="楷体" panose="02010609060101010101" charset="-122"/>
                <a:ea typeface="楷体" panose="02010609060101010101" charset="-122"/>
              </a:rPr>
              <a:t>数据清洗</a:t>
            </a:r>
          </a:p>
        </p:txBody>
      </p:sp>
      <p:sp>
        <p:nvSpPr>
          <p:cNvPr id="96" name="TextBox 69"/>
          <p:cNvSpPr txBox="1"/>
          <p:nvPr/>
        </p:nvSpPr>
        <p:spPr>
          <a:xfrm>
            <a:off x="4079776" y="2276871"/>
            <a:ext cx="1224136" cy="369332"/>
          </a:xfrm>
          <a:prstGeom prst="rect">
            <a:avLst/>
          </a:prstGeom>
          <a:noFill/>
        </p:spPr>
        <p:txBody>
          <a:bodyPr wrap="square" lIns="0" tIns="0" rIns="0" bIns="0">
            <a:spAutoFit/>
          </a:bodyPr>
          <a:lstStyle/>
          <a:p>
            <a:pPr algn="ctr">
              <a:spcBef>
                <a:spcPct val="20000"/>
              </a:spcBef>
              <a:defRPr/>
            </a:pPr>
            <a:r>
              <a:rPr lang="zh-CN" altLang="en-US" sz="2400" b="1" noProof="1">
                <a:solidFill>
                  <a:srgbClr val="4F81BD"/>
                </a:solidFill>
                <a:latin typeface="楷体" panose="02010609060101010101" charset="-122"/>
                <a:ea typeface="楷体" panose="02010609060101010101" charset="-122"/>
                <a:cs typeface="+mn-ea"/>
              </a:rPr>
              <a:t>分词</a:t>
            </a:r>
            <a:r>
              <a:rPr lang="en-US" sz="2400" b="1" noProof="1">
                <a:solidFill>
                  <a:schemeClr val="accent3"/>
                </a:solidFill>
                <a:latin typeface="楷体" panose="02010609060101010101" charset="-122"/>
                <a:ea typeface="楷体" panose="02010609060101010101" charset="-122"/>
                <a:cs typeface="+mn-ea"/>
              </a:rPr>
              <a:t> </a:t>
            </a:r>
            <a:endParaRPr lang="en-US" sz="2400" b="1" noProof="1">
              <a:solidFill>
                <a:schemeClr val="accent3"/>
              </a:solidFill>
              <a:latin typeface="楷体" panose="02010609060101010101" charset="-122"/>
              <a:ea typeface="楷体" panose="02010609060101010101" charset="-122"/>
            </a:endParaRPr>
          </a:p>
        </p:txBody>
      </p:sp>
      <p:sp>
        <p:nvSpPr>
          <p:cNvPr id="97" name="矩形 96"/>
          <p:cNvSpPr>
            <a:spLocks noChangeArrowheads="1"/>
          </p:cNvSpPr>
          <p:nvPr/>
        </p:nvSpPr>
        <p:spPr bwMode="auto">
          <a:xfrm>
            <a:off x="4402436" y="3861435"/>
            <a:ext cx="3133725" cy="461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9" rIns="91436" bIns="45719">
            <a:spAutoFit/>
          </a:bodyPr>
          <a:lstStyle>
            <a:lvl1pPr>
              <a:defRPr sz="900">
                <a:solidFill>
                  <a:srgbClr val="000000"/>
                </a:solidFill>
                <a:latin typeface="Arial" panose="020B0604020202020204" pitchFamily="34" charset="0"/>
                <a:ea typeface="宋体" panose="02010600030101010101" pitchFamily="2" charset="-122"/>
              </a:defRPr>
            </a:lvl1pPr>
            <a:lvl2pPr>
              <a:defRPr sz="900">
                <a:solidFill>
                  <a:srgbClr val="000000"/>
                </a:solidFill>
                <a:latin typeface="Arial" panose="020B0604020202020204" pitchFamily="34" charset="0"/>
                <a:ea typeface="宋体" panose="02010600030101010101" pitchFamily="2" charset="-122"/>
              </a:defRPr>
            </a:lvl2pPr>
            <a:lvl3pPr>
              <a:defRPr sz="900">
                <a:solidFill>
                  <a:srgbClr val="000000"/>
                </a:solidFill>
                <a:latin typeface="Arial" panose="020B0604020202020204" pitchFamily="34" charset="0"/>
                <a:ea typeface="宋体" panose="02010600030101010101" pitchFamily="2" charset="-122"/>
              </a:defRPr>
            </a:lvl3pPr>
            <a:lvl4pPr>
              <a:defRPr sz="900">
                <a:solidFill>
                  <a:srgbClr val="000000"/>
                </a:solidFill>
                <a:latin typeface="Arial" panose="020B0604020202020204" pitchFamily="34" charset="0"/>
                <a:ea typeface="宋体" panose="02010600030101010101" pitchFamily="2" charset="-122"/>
              </a:defRPr>
            </a:lvl4pPr>
            <a:lvl5pPr>
              <a:defRPr sz="900">
                <a:solidFill>
                  <a:srgbClr val="000000"/>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lgn="ctr">
              <a:spcBef>
                <a:spcPct val="20000"/>
              </a:spcBef>
            </a:pPr>
            <a:r>
              <a:rPr lang="zh-CN" altLang="en-US" sz="2400" b="1" dirty="0">
                <a:solidFill>
                  <a:schemeClr val="bg1"/>
                </a:solidFill>
                <a:latin typeface="楷体" panose="02010609060101010101" charset="-122"/>
                <a:ea typeface="楷体" panose="02010609060101010101" charset="-122"/>
              </a:rPr>
              <a:t>建模准备数据准备</a:t>
            </a:r>
            <a:endParaRPr lang="en-US" altLang="zh-CN" sz="2400" b="1" dirty="0">
              <a:solidFill>
                <a:schemeClr val="bg1"/>
              </a:solidFill>
              <a:latin typeface="楷体" panose="02010609060101010101" charset="-122"/>
              <a:ea typeface="楷体" panose="02010609060101010101" charset="-122"/>
            </a:endParaRPr>
          </a:p>
        </p:txBody>
      </p:sp>
      <p:sp>
        <p:nvSpPr>
          <p:cNvPr id="99" name="TextBox 72"/>
          <p:cNvSpPr txBox="1"/>
          <p:nvPr/>
        </p:nvSpPr>
        <p:spPr>
          <a:xfrm>
            <a:off x="8120965" y="3933190"/>
            <a:ext cx="1575435" cy="369332"/>
          </a:xfrm>
          <a:prstGeom prst="rect">
            <a:avLst/>
          </a:prstGeom>
          <a:noFill/>
        </p:spPr>
        <p:txBody>
          <a:bodyPr wrap="square" lIns="0" tIns="0" rIns="0" bIns="0">
            <a:spAutoFit/>
          </a:bodyPr>
          <a:lstStyle/>
          <a:p>
            <a:pPr algn="ctr">
              <a:spcBef>
                <a:spcPct val="20000"/>
              </a:spcBef>
              <a:defRPr/>
            </a:pPr>
            <a:r>
              <a:rPr lang="zh-CN" altLang="en-US" sz="2400" b="1" noProof="1">
                <a:solidFill>
                  <a:schemeClr val="accent6"/>
                </a:solidFill>
                <a:latin typeface="楷体" panose="02010609060101010101" charset="-122"/>
                <a:ea typeface="楷体" panose="02010609060101010101" charset="-122"/>
                <a:cs typeface="+mn-ea"/>
              </a:rPr>
              <a:t>评价与优化</a:t>
            </a:r>
            <a:endParaRPr lang="en-US" sz="2400" b="1" noProof="1">
              <a:solidFill>
                <a:schemeClr val="accent6"/>
              </a:solidFill>
              <a:latin typeface="楷体" panose="02010609060101010101" charset="-122"/>
              <a:ea typeface="楷体" panose="02010609060101010101" charset="-122"/>
              <a:cs typeface="+mn-ea"/>
            </a:endParaRPr>
          </a:p>
        </p:txBody>
      </p:sp>
      <p:sp>
        <p:nvSpPr>
          <p:cNvPr id="3" name="AutoShape 2" descr="data:image/jpeg;base64,/9j/4AAQSkZJRgABAQAAAQABAAD/2wBDAAgGBgcGBQgHBwcJCQgKDBQNDAsLDBkSEw8UHRofHh0aHBwgJC4nICIsIxwcKDcpLDAxNDQ0Hyc5PTgyPC4zNDL/2wBDAQkJCQwLDBgNDRgyIRwhMjIyMjIyMjIyMjIyMjIyMjIyMjIyMjIyMjIyMjIyMjIyMjIyMjIyMjIyMjIyMjIyMjL/wAARCADcASU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KACiiigAooooAKKKKACiiigAooooAKKKKACiiigAooooAKKKKACiiigAooooAKKKKACiiigAooooAKKKKACiiigAooooAKKKQMG6EH6UALRRRQAUUUUAFFGagubuK2s57knckKFmCkZ4GcUAT0Vn6ZqLX6zLJEsckT7WCPvU8ZGDgfyrQpJpq6G007MKKKKYgorB1rW5dPvI4IygLIGUMM+YxbG327c+/sat69ci10K5kIzuURjBxguQuf1pJ3dkD0V2X4Z4biMSQypIhJAZGBGRweRUlefW+rzWU89ykzyqjRySLCm1AOjhge+0DnNdnpeoHUIZS8apJFIY2CPuXOAeDgdiO1JS1tJWY7Jrmi7ovUUUVQgoorHg8SWNxfi2RwsZjLiZ3ChiCOADyeuaAuaLXtslyts0yiZuin164+vtU9cGmqjUdQe93lLdZvOEWOX2cdc8H5QcY9s13MMqTwpLGwaN1DKw7g8g0WkviQlKMvhY+iiigYUUVBLfWkD7JrqGN/7ryAH9aAJ6KAQRkHiigAooooAKKKKACiiigAooooAKq3l/DZBBJuaSRtscajLOfQf4ngVarE8S2dzd2cIgj8xUlDyJnOQOfu8bueeoIxkZPFCE9EUtUu9SuUKxlUjzzHGctjHQ8jJz2BHp82ao6S97a20l3MzRHaCqxxjJHHDqAF45z0YDjIFMGp4Zlmx8o2nzWxt9ixH/jrDNAnudQk8mGNpSGX5QvCjjkg+nq3pwp4rXkOZVm3ZHU6Lqf9q6ZFcsqJKw+eNWztOePpkYP41oVmaPpj6es7yyB5J3DsBzt4x948n8ePQCtOsmdK21Cs3Xnuo9FuZbSURSxL5me5UcsB6EgEA+taVZev2FxqOmNBbSBXzkqzFQ4wRgkdskH3xigHscZpmthZb23e9mtY/IeOFDIZGaUnqoOSTkk9/wAqpWF+9pp0mnmFLSaQwo8ajAPJyenzbunU8Ag5OaZEGspTaalYtBL99y65D45Jzzke4JFRQWDy/vVSIs8yushbLbORgfXP+INTHEwldtW1SSfUU8PUhaLd9L3XQ6/wzdGPUPsiIqRPGzsAuAXBXBH4Eg/QV1tcH4Thk/4SeSWRWH+hlgXbcSGZSCew+70rvK1qcvN7pFK/L7wUUUVBqcLqjvD4mvpAeN8Qx2IZFGK07iOW78Cpli7xojEseSEYEn8hWf4rxFrHycM0cbt7kF8fyH5VpR3EVv4OitSzSTm0VCoQhnJXBKr1PUnitpP3Ys54x9+SOMH/AC0VHPzXZVl9jzj6dDXV+F74nUWskREiMLuQq4G9WUE49w3P0rkZIy19CxRgBImTjHIZe/friuo8HxeZqd1ct1SFQP8Atocn9UFa1rctzGjfnsdnRRVPVLh7bTpZY22uMANtzjJAzjv1rkO4pan4ksrCcWqE3F0escZ+5/vH+H6dfQViQWNhLanybObEIy8v2kC4AI9Pu7fYkdzjNUNbg+xQ7mX9/v8A3sqjHmMSTkjsTVLT4J2aITOkMf2u2Jt5F+eUeavr25pRc5T5VF2W76eVu5EnFK7krvZdfO4w3ES6eZLeOZ/vPG03ynac4yABk4NemWVsLOxt7UMWEMaxgnvgYrg9ekiudQnaB1eOR8KVPByFH8wa9Drepfljcyopc0rBRRRWJ0Fe8lEcIXzBG0h2KxOMep/AZNcpdQR6N4Snv7B5ku4UGWaZ3V2JHLKxIbIOcn1re1nSRqQhYormLOEZsZzjnP4VyGuEWPh/UNMREWUJCZEVxhcODuI9SPQY45NTUko027lUoudVRtobnhzVZJYrQyRLFBeBhGFJKrIpOQp7A7Tx27Z7dRXnGh6pbDw1ZWbyuLiCYuoETthjMWGSB/dP/j1ehW1xHd20c8LBo5BkEU4O8FLuKaUZyiujJaKK5vxXqUunC0d4PM09i4uTu2jttB9jluvBxjvVJXdiW7K5Jea9F9saH7QYLZAQbhAGyw6joQAPX1yOMc8zdeNkS/xaajdy26Eh2aKPafocD9axda8RR6pfrb6fGjxO2xQh4lPAwM4HcDFdLp3w7iaAnVLhtxwUjtzgRkHOckfN+WPrXTyU4K89zk5qlRtROo0DVf7Z0iG98soXyDkYBwcZHsetadQWdpFYWcNpACIoUCKCcnAqeuZ76HWttQooopDCiiigCje6RZX7h54v3g48xGKMR6EggkVYtrSCzi8q3iWNOuFHU+p9T71NRRcVle4UUUUDCiiigCtfafaalAYbuBJU7bhyPoeoP0ri73whqOnTCTSZWuICf9S5AZPTBJwf0/Gu9oqJU4zaclsXGpKKaT0Zz2geH5NPlW7uJMTeXs8tTnA46sevT6V0NFFOMVFWRLdwoooqhGLqXhyLUr4XD3MyKQA8a4wcehPTjg/pgkmtM2duYI4TGNkQAT1XAxweo+tT0U229BJJO6Oev/DKXTMysvms24Tt95SORkdHx2zg8dTzVrQ9F/shJS0u+SUKGwMKoXOAPzPNa9FHM7WFyq/N1CsjxPcC10C4laNpACmVU4J+cd+31rXopIb1RwN2xso7N2s5zczOHEL/ADSOSp4z/FjPbp6Cm3mieIbhLPUDGvnRXUbpZoRhVU7ss3fkDgevWut1LR11K8sLhriWP7HL5oRDw59/y/In1rTrZ1nYwjh4p3Ka6XYrc/aRaQibO7cEGc+v19+tXKKKxOgKKKKACqGpaNY6qv8ApUAMgGFlU7XX6MOfw6VfopNJ6MabTujlrPwlcWRkRNRieEkFFktRkY7khhzwOmBx0rorO2FnbLCHaQgli7YyxJJJ446k1PRRFKKstgk3J8z3CkIDKVYAg8EGlopiIBZ2oWMC2hAibdGNg+Q+o9DU9FFABRRRQAUUUUAFFFFABRRRQAUUUUAFFFFABRRRQAUUUUAFFFFABRRRQAUUUUAFFFFABRRRQAUUUUAFFFFABRRRQAUUUUAFFFFABRRRQAUUUUAFFFFABRRUV1cJaWs1xJny4kLtj0AyaAJao3Gr2VrP5Ms3zjltqltv1I6fjWab99VgLpP5UDDGyJ8Pz/ebqp9h+ZqpJGkabI0CqOgUYrlq4lR+E0jC+51KOrqGRgykZBByDTq89k1s6RKTaS5kY4MXVC2e49ef4fmNegjpWtKqqiuTKPKxaKKK1JCio454pi4jkRyjbWCsDtPofSodQu/sNjJcbQ23AAJwOSBknsBnJPpQBaorN0bUZNRgn80R+ZBKYmaLO1zgHIz0+9+laVJNNXQ2mnZhRRRTEFFNd0jQu7BVUZJY4ArLuNZcE/ZbfzFB5eRigYf7PBJ+vT61MpKKuxpN7GtRWTa6/azy+VKr2z9vNxg/QgkfnitammmroGraMKKKKYgooqpbanZ3dxJBBMHkj+8uCOM4yM9RnjI4oAt0VkW2rvNq7WhWPYS4ULnepQ4Jb2Pb8PWtekpJ7Daa3CiiimIKKhnu7e2ZFnmjjLnChmAzUpYKpZiAAMkntQAtFc1qnieFUeKyE0jKybpIlB+UkZKg8txnkAitHQL1r/SkmeTzGLMMnGcZOM474xU8yvYfK7XNSiiiqEFFRzzLb28kzZKxoXOOuAM1U0/UhfSTxFAjw43bW3Ag9MH8KV1ew7O1y/RRRTEFFFFABWbr5lGg3phIDCIk5xjb/F19s1pVHPDHcQSQSqGjkUoynuCMEUnsB57ZyxbElt8wYQcbjjH1OSv0ORVbUtVuZWMXmbFAwduAT9cH+v51u3nhWezYSWLPNGD0DBZU+h4Dfjg+5rBtNLv7y6ljsIGZkkIeeUFAp79RwfYAmvOqUqidlr/X9dzaDjb+v6/IoITZXENy4G6CRJBG3BYAg4P90cdTgd8V68DkVz2leEbKycTXR+2XGQcyL8in1C88+5JNdFXXh6coJ8xE5KWwVBcTsjJFEFMr5I3HgAdT79Rx71PVe7s47yMK5dGXlJI2Ksp9Qf6dPWtyDhNTvDZ6o0EU7RaikokaVAAWRpckEd1weM5/MVoarqb6qIbBQjKsm6VlyVkUA9vTODySOmM9maj4aS31GbUri2N0WUZnQnjHdo/6rkZ52ist1WESPEX+zSjzC6OeMYUfMchsnHBOeuDwBXRo7OPQ5ndXUupsaFqJtdattOht1SC5R2IA2gMvO4D/AGh/Q12VeaQ6lYabqVncbgt8cKCW8wOWyvODnqevFd5puqRairqFKTRgGSMnOM5wQe4OD+VRVhZ3S0LoyurN6l+iiisjY5TxjdzWc2nSREEKXYoy7gxG3HHqOeeorLk8Ux3NvlIP3vQ4bKD8e9aPjO0vpJ9NntLtIz9oEOxwMYYEtyepIULgkdeorlbvTbqwsLiW30+5m+zgvMFj2gHjOM4z68ZPeuXFqcqbVNa/8EvDygqnvvT/AIBNFMbu6P2mWIAo4BmAKKSp7Hiuo8DXay2F5bpeyX0cFwQk7DAAIHyD2X+RFcPFCx0yHU71FZNokkttxUKhZlHIwSeM546969E8IaZYaZoEP2DzPLuAJiJHDEEqOMgDpjH/ANengoeypOnN3le48RJ1KiqR+G1jeooqK5hNxazQrI0ZkQqHXquRjIrpMznPEfiW506WSCwjileKIyuxbIXbyVI7HGPz7daz9SmPh/XTc2wWS2ntfLhXzMsju+cqACdpO32zgD0rK1XS9Q0ecvdwiax3MFlh4UBj0Ydu3U49zTEaJp1a3jDSQzRSZJwqMj7iCPXAArH26TtJWS6lSpSSurO+3kXNJuPs8trKiqJpmQ+bj5ipdQwJ6kHPevRBXm1n5r3enJIgDCSNCFOR95CefwNekjpXTOcJ2lDYwpRnG6kFFFFQanGa/P8Ab9VudPZ/JiEfkSd/MVgGxn+HqRnmrMniZb+RrK2iDrNGYhz828pnH4Hg/ie1ZevoYtcvmbMbStG0ZI6gL/8AYkV0XhvTYINNtb0qXup4Vd5H5I3DO1fQc9B+OaudOKipR3ZlCpJzcZbI4DXbq73LHcI0M3ykRlMP94ZKjGdnvjj8M10/gKRn+2KyldqR8HtlpD/I1reK4om0tZHRC6M20kAkfI3T/PaqXg6NvP1Of+FnSMfVQT/7MKzhRUVKp1f/AACp1W5RpnV1HPu+zybM7tp249cVJRTLPNm1ieD7Rp8d3KxKDcjMSyEFSwI5YHG4dh1zW54XuAl/9kjRUXy3aQLwCwKYOO3Bx+XpW3qdpAumahIkMayPA+5woBPynqa4bS9bNl4pjj8oN50xgweMBmVc/wDjufeqc4Rh725mqVSVRcmq3Z6XRRRUmgUUUUAFFFFABRiiigAooooAKKKKACsjUPD9teNJLF+4mcYcqoKSf769G/n71r0U02thNJ7nC2vg+6srh5LewsFlY/637Q+1R6KCp2/QcV1Wk6b/AGdA29w88hBkcDA6dB7D+prQoqpTlLcmMIx2CiiioLKeqaXbaxp8lndqWifuDgqR0IPrWBpHg6fS9UNyNZvHhGNse773s2eCK6uiolTjJqT3M5UoSkpNanE3fhG+uNW88C0EGWaRWY/vyScbhjr065x71qeFNDvNGguvtkqM08u9ERiRGvYdv09K6KilGnGL5kbubasFFFFaECEBgQQCD2Ncnq/gqKZ2utIkFpcZz5fSJvwHT8OPautoqJ04zVpK5cKkoO8XY5XSvDd1vjm1F1Ty2DLHGckkHI3H8BwPz7V1VFFEKcYfCrEuTe4UUUVYjkPFtrcNfQTx200sewLuiQvggP1A57j863dBW7TRraK9gWGWJBGFDZyAAAT6H2rSoqnJuKiQoJScu5S1HS7bVIVjuA42ncrIxUg/1HHQ5B9KksbC20638i2j2qSWYk5LH1JPU1ZopXdrFWV7hRRRSGVdRtpbyxlgim8p3GNxXI+hHoaxND8JRadfyahdlJ7pvuZG4R+4JHX3wPSulooeu4K6d0FFFFABRRRQAUUVV1DUbbTLRri5kCIOAO7H0FAFqiuZ0jxhZ31jqN9dSRW1pZnc0r/KoQjIJJPPTOR1yMVQ1PxQJ3glsZblN9vFPGmwjaX7SjH90rx269cUSvHoEbS6na0UisGUMCCCOCO9LQAUUUUANd1jQu7BVUZJJwAKyJPEUD5Wyja4bjDfdT67j1H0BrnNXu2u/FF5ateR+Vb7AbWbOG+TduXPGfmGDwevoKyrLU5bRgD+8jHY9R9DXJjMT9X5U/tG2Hp+25rdD0K11SKcpHKpgmboj9GP+y3Q/wA/ar9cFdeJofs3lwQK5bgm4X5AR2x3PIrpfC8s03h+3knkaSQtJlmOTw7AfpXRTblBSMp2UuU2KKKKsQUUUEgDJ6UAFFctqfjOGGWOHTYWvHZyGYI23A67cDLD3GQPc8VdtfE9peKqQJI1ywz5WOw6nd04z06+1SpxbsmNxaV2blFYi6vcx3AST7PPjh44M71P0JOe/p/Sta3uI7qFZYidp7MpUg+hB5B9jVWJTuS1Sk1OGK9W2YPlmCb+NoYjIHXPT2q7XnWqalI16b1RsuVIdSHIAGSF46dOpPXntVRhKekSZ1Iw1kdrdavb20zQhZJpEIDrEAdnGeSSB0IOOvPSrNreQXsXmQSBwDgjoVPoQeQfrXBHUkv9cu54fMiEjBkZjjOEUbcdCeM4z3Bp8Wo3B1y1jAWJ0uI43eMnLgsMj6c9K0VK8box9vafKz0GiiisTpColuYHmeFJo2lQAsgYFlB6ZHauY17xIsd9Nplu0nnRIC4XjcxxgA9emScY+vWuRtLrUoJTdNdRrdA7o1gUFEzwR0O7/HFbQouSuYTrqLsetUVx/hnxDP4gu7u0kuAs9mqMXgxsO7I565PBzg457Gukju3S4W2uFHmtna0fII9x1H48e9Zyi07M1jNNXLlFFZ2u3smnaRLcxYDh41yRnAZ1Un64NSUT3l8lmqlkeRmyQiYzgdTyRSpf2rWCXxmRLZ0Egkc7RtIyCc9K831i4kWRopJbh5Sc5ZzvDHsWHGME+w6ADir17qt9BbW0EjWyG3YeT5Q+TKqVKsOCMAntjgccZrnVeLu0auk7I9CVldQysGUjIIOQRS1xtn4khi8PwxxeeJVVC7IgLAMckqOfX0OK3vD97JqGkxzyvvYswBIAJXJ25A6HGK2UruxDjpc1KKKKokK5vxvbi48PkYbzFkBUhcgZBB3e2CfxwK6SkIyMGmm1qhNXVj5z8aRSW+n2kN5G0DSHa7sxjicEqMEg9OvGc4z0zXZaZfx3ltBqYBjuGVTsSNhgBVXAUgcYXg4HBBrvr/w3DOubUrDjnymXMZI5HH8P4fkaw7bwxqs03kvL9ktkIGWxI3HZD12+ze2AKhVqqndr/L/gCdGDja5teDJZZvDMDyszfPIq7uoUOQB+GK36q2Gn2+mwGK3UgM25ixyWbAGT+Qq1RG9lcuTTbaCiiiqEcN4t8PWD6i2pt5rXUkTHy/NCJwFBbpknAXjOOO3OeNlu5LeK0lWGW4ju2ZYlRcyZDEbdo6ngdPUHAzXZeIvDOo6jr0c9tEXR5AXkafCiMLjaR1HP90d8+tWfC+hX2m63eXEsP2ezaPZHEZActnOcDsOevPJ45NctWCry5Ksbrp5fM1g/Zx5oOzOYl0bUdR0yTT7ZZYbnzfN2SQ/dcYwTngDgc9PQ12HgManH4c8jV02XcMzoy4HHfORwc5z+NUbzSvGz3EvkazbLA7nauACq5452eldFoOlHR9LS1edp5SzPJK3V2JyTVUUo+7GLSX4nN7WdSpeSZp0UUV0GgVBegtY3AAyTG2APpU9Q3cD3NnNBHM0LyIVWVOqEjqKAPLLa3RdCN9aXDR3LTLGxVtynI4JHqPbBqrGEs/Emmf6UY5ZZgksxALsgBJGMdyAOB3q5d+BtT0u8mMOowwaf8rveTOBk+rJ0LZ755yPeq2s6GmlxW9zvEsjXUatNJnzfmI4z0xwemOtcdHC1JVovZI3rV4QpNbtnRaVqMdnewXl2+HlU/u8fc3gt19CRiussWVtV1AowZHETgg5H3SP/AGUV5Xd6m8d40b7ppbeUBFIAQcA5PcnnGK7D4eXM92upST72+dBv24XPzZUdsjjP1FdLqJ1XGC0W/kzKNKSpKc3q9vNHbV5pcQNJqixKzKG1FwpAyU/0jbkemM5x04r0uucn8NSm8SW2uVjAmebey5ZSzlyMdDyeOnTv32hJK9zCpFuzXRmNqmmte+IL5hMEaKVSpH3smNBz7e3f2rOtVZfEMKu25heRAtjGTuXmu6v9Etr1jKuYbk8+dHwScY5Hfjj1x3FY9l4TnTVvtd3dKUSUSqsa8uRg5OenI6DP1rWFVKLTMJ0Jc6ku51dIRkYpaK5zsMQ+FNI8l0+znLHIfe25Ov3TnI6n8+a4bW9Mt7CaQT6oGsm6fKI2k9iw+9j/AGQM56iu88RT6hHprw6ZbSy3MysiSIQBEccE5/z6kV59qNhcWUsR1eDE6DZFLJgx4x1U9M8Z55HYV0Ubt6s5a9lsjtPDmo6Jb6fHaW0cFgwGTCTjd/tAn72fXrWpZROlwzwqy2zklvNHzM3qO+OvX8K81g07UvEEu3SoF2Hh76YYiQjrt/vnt6cfjXrEKGOFEZizKoBY9/eoqxUXozSlJyWqH1BeWcF/ayWt1GJIZBhlPfnPb3FT0VkbHnPizwzHbMphuHW3mXaIyMlTuAznqfvfp+WHqmm6hNo6XDIsnnRyr5uQBlNw+7jjnnGTx3r0DxNp1/f+QLWNJI1IyN2GByDnnjHyr9OeDWVrtjLYeHbGyfLMkjszopKZYMMZ7cv3649SBR7GnKCjbrch1Jxm5eRyk2oTXQZGZhtA2rKArBsZYD25HtXaeB2maO6DgiNQmAfUlif0K1mPYtB4Zuri7tgkpuXlgMi4YAxAZGeRyp/KtzwfgwX7j/n52/ki/wCNNUVFyncXtZS5YPsdLRRRSNAooqnf6nbadGDM/wA7fcjXln+g/r0oBuxcorLtdbhnO2eN7cnoXxtP/Ahxn2P4ZrUptW3EmnsFFFFIYUUUUAFFFcvqPjSDT9WOn/YZ5pPNEQMbp8xOOACck801FvYTkludRRRRSGFFFFABRRRQBxvxF0TU9b0i1TTt0gguBLNbo20yqPQ+o64rlviBq6q1jp1tCwnd0uH81SpQqeBtIyck163WTrXhrSvEAiOoW5d4s+XIjlHXPUZUg4PpWtOpytXMalLmvY4Pwz4Sl1+wXUbm4MEEwOCh3SsQSCckY6j3/Cuw8JeFE8LW9xGLtrl52BZiu3gZxxk888mty1tYbK1itreNY4YlCIijAAHapqUqkpehUKcY27hRRRWZoFFFFABRRRQAVHNBDcxNFPEksbdUdQwP4GpKKAGoiRoqIqqqjAVRgAU6iigAooooAKMUUUAUdS0q11WER3Ct8v3WU4I5B/oODxxUtjYW2nQeTbR7FJ3Mc5LHpknueBVmind7Csr3CiiikMK47WoEOrXUq4WUFRu9QFXg/mf1rsa43XLkQ6xOjA4cgZH/AGyUfq36VpSdpGNdXhYgTUphayKiKjqdjMfmHQdB+P8A+us221eeCzdzqrA22VSFXC7FzwcdD6c/4ClaVksriWNM4n3bRzxhfeq+gWyeI/EUc8kERt1LedCikADB25OefmxxjnFdjjFJyaOHmnJqMXueiaNfSalo1peyxGJ5ow5Q9v8A63er1IqhVCqAABgAdqWvPPUQUUUUANkkSJC8jBVHUk4FcVfXEL6k+o5IkWQBQAAH2HKBu/5nj8KuX/hCfWPE41DUdXu306DDW+nxSGOMPjG5tuCe/fv+Fc9rMEmnXl/CpSOJHMiBB0XYmMenB57k5OeaulFTdmjKtKUI3iz0e2mW5tYp1BCyIHAPbIzUtQ2kQgs4IR0jjVfyGKmqDUKKKKACiiigAooooAKKKKACiiigAooooAKKKKACiiigAooooAKKKKACiiigAooooAKKKKACuK1zRdWGpS3cMS38c0ibVDBHiwwI9BgEDnnOOcYzXa0U4ycXcmUVJWOOsfDeosGiujFBGz7maN95PA4Xj26n8jXUWNlDp9qlvADsXPJ6kk5JNWaKqU5S3FCnGGwUUUVBYUUUUAFcX4g0TU9W1CeOOBVEsbIspYbAOBk9+gHbv7ZrtKKqMnF3RMoqSswHSiiipKCiiigAooooAKKKKACiiigAooooAKKKKACiiigAooooAKKKKACiiigAooooAKKKKACiiigAooooAKKKKACiiigAooooAKKKKACiiigAooooAKKKKACiiigAooooAKKKKACiiigAooooAKKKKACiiigAooooAKKKKACiiigAooooA//Z"/>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36" tIns="45719" rIns="91436" bIns="45719" numCol="1" anchor="t" anchorCtr="0" compatLnSpc="1"/>
          <a:lstStyle/>
          <a:p>
            <a:endParaRPr lang="zh-CN" altLang="en-US"/>
          </a:p>
        </p:txBody>
      </p:sp>
      <p:pic>
        <p:nvPicPr>
          <p:cNvPr id="6" name="图片 5"/>
          <p:cNvPicPr>
            <a:picLocks noChangeAspect="1"/>
          </p:cNvPicPr>
          <p:nvPr/>
        </p:nvPicPr>
        <p:blipFill>
          <a:blip r:embed="rId17"/>
          <a:srcRect l="26420" t="21595" r="21503" b="10699"/>
          <a:stretch>
            <a:fillRect/>
          </a:stretch>
        </p:blipFill>
        <p:spPr>
          <a:xfrm>
            <a:off x="8310086" y="4590417"/>
            <a:ext cx="3430905" cy="1751965"/>
          </a:xfrm>
          <a:prstGeom prst="rect">
            <a:avLst/>
          </a:prstGeom>
        </p:spPr>
      </p:pic>
      <p:sp>
        <p:nvSpPr>
          <p:cNvPr id="2" name="标题 1">
            <a:extLst>
              <a:ext uri="{FF2B5EF4-FFF2-40B4-BE49-F238E27FC236}">
                <a16:creationId xmlns:a16="http://schemas.microsoft.com/office/drawing/2014/main" id="{346BE4C1-141E-40EC-8E0D-5A9929DB2CAE}"/>
              </a:ext>
            </a:extLst>
          </p:cNvPr>
          <p:cNvSpPr>
            <a:spLocks noGrp="1"/>
          </p:cNvSpPr>
          <p:nvPr>
            <p:ph type="title"/>
          </p:nvPr>
        </p:nvSpPr>
        <p:spPr/>
        <p:txBody>
          <a:bodyPr/>
          <a:lstStyle/>
          <a:p>
            <a:r>
              <a:rPr lang="zh-CN" altLang="en-US" dirty="0"/>
              <a:t>总体流程</a:t>
            </a:r>
          </a:p>
        </p:txBody>
      </p:sp>
      <p:grpSp>
        <p:nvGrpSpPr>
          <p:cNvPr id="34" name="组合 33">
            <a:extLst>
              <a:ext uri="{FF2B5EF4-FFF2-40B4-BE49-F238E27FC236}">
                <a16:creationId xmlns:a16="http://schemas.microsoft.com/office/drawing/2014/main" id="{7083F7AC-F63E-4D1A-B7A1-9264B694C547}"/>
              </a:ext>
            </a:extLst>
          </p:cNvPr>
          <p:cNvGrpSpPr/>
          <p:nvPr/>
        </p:nvGrpSpPr>
        <p:grpSpPr>
          <a:xfrm>
            <a:off x="4542102" y="2666366"/>
            <a:ext cx="215900" cy="579755"/>
            <a:chOff x="1474" y="5748"/>
            <a:chExt cx="340" cy="913"/>
          </a:xfrm>
        </p:grpSpPr>
        <p:sp>
          <p:nvSpPr>
            <p:cNvPr id="35" name="MH_Other_3">
              <a:extLst>
                <a:ext uri="{FF2B5EF4-FFF2-40B4-BE49-F238E27FC236}">
                  <a16:creationId xmlns:a16="http://schemas.microsoft.com/office/drawing/2014/main" id="{88C88EA7-4178-4736-8591-D4DEEFDD049C}"/>
                </a:ext>
              </a:extLst>
            </p:cNvPr>
            <p:cNvSpPr/>
            <p:nvPr>
              <p:custDataLst>
                <p:tags r:id="rId6"/>
              </p:custDataLst>
            </p:nvPr>
          </p:nvSpPr>
          <p:spPr>
            <a:xfrm>
              <a:off x="1474" y="6321"/>
              <a:ext cx="340" cy="340"/>
            </a:xfrm>
            <a:prstGeom prst="ellipse">
              <a:avLst/>
            </a:prstGeom>
          </p:spPr>
          <p:style>
            <a:lnRef idx="3">
              <a:schemeClr val="lt1"/>
            </a:lnRef>
            <a:fillRef idx="1">
              <a:schemeClr val="accent1"/>
            </a:fillRef>
            <a:effectRef idx="1">
              <a:schemeClr val="accent1"/>
            </a:effectRef>
            <a:fontRef idx="minor">
              <a:schemeClr val="lt1"/>
            </a:fontRef>
          </p:style>
          <p:txBody>
            <a:bodyPr anchor="ctr">
              <a:normAutofit fontScale="47500" lnSpcReduction="20000"/>
            </a:bodyPr>
            <a:lstStyle/>
            <a:p>
              <a:pPr algn="ctr" defTabSz="685138" rtl="0" fontAlgn="auto">
                <a:spcBef>
                  <a:spcPts val="0"/>
                </a:spcBef>
                <a:spcAft>
                  <a:spcPts val="0"/>
                </a:spcAft>
                <a:defRPr/>
              </a:pPr>
              <a:endParaRPr lang="zh-CN" altLang="en-US" sz="1000">
                <a:solidFill>
                  <a:prstClr val="white"/>
                </a:solidFill>
                <a:latin typeface="楷体" panose="02010609060101010101" charset="-122"/>
                <a:ea typeface="楷体" panose="02010609060101010101" charset="-122"/>
              </a:endParaRPr>
            </a:p>
          </p:txBody>
        </p:sp>
        <p:cxnSp>
          <p:nvCxnSpPr>
            <p:cNvPr id="36" name="MH_Other_4">
              <a:extLst>
                <a:ext uri="{FF2B5EF4-FFF2-40B4-BE49-F238E27FC236}">
                  <a16:creationId xmlns:a16="http://schemas.microsoft.com/office/drawing/2014/main" id="{742A1D2C-39D0-4E66-8F52-92EF05DCE6A7}"/>
                </a:ext>
              </a:extLst>
            </p:cNvPr>
            <p:cNvCxnSpPr>
              <a:stCxn id="35" idx="0"/>
            </p:cNvCxnSpPr>
            <p:nvPr>
              <p:custDataLst>
                <p:tags r:id="rId7"/>
              </p:custDataLst>
            </p:nvPr>
          </p:nvCxnSpPr>
          <p:spPr>
            <a:xfrm flipH="1" flipV="1">
              <a:off x="1644" y="5748"/>
              <a:ext cx="0" cy="624"/>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7" name="思想气泡: 云 6">
            <a:extLst>
              <a:ext uri="{FF2B5EF4-FFF2-40B4-BE49-F238E27FC236}">
                <a16:creationId xmlns:a16="http://schemas.microsoft.com/office/drawing/2014/main" id="{795B4343-B2B6-410F-B5D4-6F7289342DC7}"/>
              </a:ext>
            </a:extLst>
          </p:cNvPr>
          <p:cNvSpPr/>
          <p:nvPr/>
        </p:nvSpPr>
        <p:spPr bwMode="auto">
          <a:xfrm>
            <a:off x="473855" y="4588738"/>
            <a:ext cx="2448272" cy="1072511"/>
          </a:xfrm>
          <a:prstGeom prst="cloudCallout">
            <a:avLst>
              <a:gd name="adj1" fmla="val 17438"/>
              <a:gd name="adj2" fmla="val -154834"/>
            </a:avLst>
          </a:prstGeom>
          <a:noFill/>
          <a:ln w="25400" cap="flat" cmpd="sng">
            <a:solidFill>
              <a:srgbClr val="064BB2"/>
            </a:solidFill>
            <a:prstDash val="sysDash"/>
            <a:round/>
            <a:headEnd/>
            <a:tailEnd/>
          </a:ln>
          <a:extLst>
            <a:ext uri="{909E8E84-426E-40dd-AFC4-6F175D3DCCD1}">
              <a14:hiddenFill xmlns:a14="http://schemas.microsoft.com/office/drawing/2010/main" xmlns="">
                <a:solidFill>
                  <a:srgbClr val="FFFFFF"/>
                </a:solidFill>
              </a14:hiddenFill>
            </a:ext>
          </a:extLst>
        </p:spPr>
        <p:txBody>
          <a:bodyPr lIns="91436" tIns="45719" rIns="91436" bIns="45719" rtlCol="0" anchor="ctr"/>
          <a:lstStyle/>
          <a:p>
            <a:pPr algn="ctr"/>
            <a:endParaRPr lang="zh-CN" altLang="en-US" sz="2100" dirty="0">
              <a:solidFill>
                <a:schemeClr val="bg1"/>
              </a:solidFill>
            </a:endParaRPr>
          </a:p>
        </p:txBody>
      </p:sp>
      <p:sp>
        <p:nvSpPr>
          <p:cNvPr id="11" name="文本框 10">
            <a:extLst>
              <a:ext uri="{FF2B5EF4-FFF2-40B4-BE49-F238E27FC236}">
                <a16:creationId xmlns:a16="http://schemas.microsoft.com/office/drawing/2014/main" id="{D617B6F8-A678-4201-B041-6A50A2059D6B}"/>
              </a:ext>
            </a:extLst>
          </p:cNvPr>
          <p:cNvSpPr txBox="1"/>
          <p:nvPr/>
        </p:nvSpPr>
        <p:spPr>
          <a:xfrm>
            <a:off x="959704" y="4693591"/>
            <a:ext cx="1476573" cy="923328"/>
          </a:xfrm>
          <a:prstGeom prst="rect">
            <a:avLst/>
          </a:prstGeom>
          <a:noFill/>
        </p:spPr>
        <p:txBody>
          <a:bodyPr wrap="square" lIns="91436" tIns="45719" rIns="91436" bIns="45719" rtlCol="0">
            <a:spAutoFit/>
          </a:bodyPr>
          <a:lstStyle/>
          <a:p>
            <a:r>
              <a:rPr lang="en-US" altLang="zh-CN" sz="1800" dirty="0">
                <a:solidFill>
                  <a:schemeClr val="bg1"/>
                </a:solidFill>
              </a:rPr>
              <a:t>80</a:t>
            </a:r>
            <a:r>
              <a:rPr lang="zh-CN" altLang="en-US" sz="1800" dirty="0">
                <a:solidFill>
                  <a:schemeClr val="bg1"/>
                </a:solidFill>
              </a:rPr>
              <a:t>万数据太大，抽取</a:t>
            </a:r>
            <a:r>
              <a:rPr lang="en-US" altLang="zh-CN" sz="1800" dirty="0">
                <a:solidFill>
                  <a:schemeClr val="bg1"/>
                </a:solidFill>
              </a:rPr>
              <a:t>2</a:t>
            </a:r>
            <a:r>
              <a:rPr lang="zh-CN" altLang="en-US" sz="1800" dirty="0">
                <a:solidFill>
                  <a:schemeClr val="bg1"/>
                </a:solidFill>
              </a:rPr>
              <a:t>万数据处理</a:t>
            </a:r>
          </a:p>
        </p:txBody>
      </p:sp>
      <p:sp>
        <p:nvSpPr>
          <p:cNvPr id="40" name="TextBox 69"/>
          <p:cNvSpPr txBox="1"/>
          <p:nvPr/>
        </p:nvSpPr>
        <p:spPr>
          <a:xfrm>
            <a:off x="6960096" y="2261192"/>
            <a:ext cx="1224136" cy="369332"/>
          </a:xfrm>
          <a:prstGeom prst="rect">
            <a:avLst/>
          </a:prstGeom>
          <a:noFill/>
        </p:spPr>
        <p:txBody>
          <a:bodyPr wrap="square" lIns="0" tIns="0" rIns="0" bIns="0">
            <a:spAutoFit/>
          </a:bodyPr>
          <a:lstStyle/>
          <a:p>
            <a:pPr algn="ctr">
              <a:spcBef>
                <a:spcPct val="20000"/>
              </a:spcBef>
              <a:defRPr/>
            </a:pPr>
            <a:r>
              <a:rPr lang="zh-CN" altLang="en-US" sz="2400" b="1" noProof="1">
                <a:solidFill>
                  <a:srgbClr val="4F81BD"/>
                </a:solidFill>
                <a:latin typeface="楷体" panose="02010609060101010101" charset="-122"/>
                <a:ea typeface="楷体" panose="02010609060101010101" charset="-122"/>
                <a:cs typeface="+mn-ea"/>
              </a:rPr>
              <a:t>建模</a:t>
            </a:r>
            <a:r>
              <a:rPr lang="en-US" sz="2400" b="1" noProof="1">
                <a:solidFill>
                  <a:schemeClr val="accent3"/>
                </a:solidFill>
                <a:latin typeface="楷体" panose="02010609060101010101" charset="-122"/>
                <a:ea typeface="楷体" panose="02010609060101010101" charset="-122"/>
                <a:cs typeface="+mn-ea"/>
              </a:rPr>
              <a:t> </a:t>
            </a:r>
            <a:endParaRPr lang="en-US" sz="2400" b="1" noProof="1">
              <a:solidFill>
                <a:schemeClr val="accent3"/>
              </a:solidFill>
              <a:latin typeface="楷体" panose="02010609060101010101" charset="-122"/>
              <a:ea typeface="楷体" panose="02010609060101010101" charset="-122"/>
            </a:endParaRPr>
          </a:p>
        </p:txBody>
      </p:sp>
      <p:grpSp>
        <p:nvGrpSpPr>
          <p:cNvPr id="41" name="组合 33">
            <a:extLst>
              <a:ext uri="{FF2B5EF4-FFF2-40B4-BE49-F238E27FC236}">
                <a16:creationId xmlns:a16="http://schemas.microsoft.com/office/drawing/2014/main" id="{7083F7AC-F63E-4D1A-B7A1-9264B694C547}"/>
              </a:ext>
            </a:extLst>
          </p:cNvPr>
          <p:cNvGrpSpPr/>
          <p:nvPr/>
        </p:nvGrpSpPr>
        <p:grpSpPr>
          <a:xfrm>
            <a:off x="7422422" y="2650687"/>
            <a:ext cx="215900" cy="579755"/>
            <a:chOff x="1474" y="5748"/>
            <a:chExt cx="340" cy="913"/>
          </a:xfrm>
        </p:grpSpPr>
        <p:sp>
          <p:nvSpPr>
            <p:cNvPr id="42" name="MH_Other_3">
              <a:extLst>
                <a:ext uri="{FF2B5EF4-FFF2-40B4-BE49-F238E27FC236}">
                  <a16:creationId xmlns:a16="http://schemas.microsoft.com/office/drawing/2014/main" id="{88C88EA7-4178-4736-8591-D4DEEFDD049C}"/>
                </a:ext>
              </a:extLst>
            </p:cNvPr>
            <p:cNvSpPr/>
            <p:nvPr>
              <p:custDataLst>
                <p:tags r:id="rId4"/>
              </p:custDataLst>
            </p:nvPr>
          </p:nvSpPr>
          <p:spPr>
            <a:xfrm>
              <a:off x="1474" y="6321"/>
              <a:ext cx="340" cy="340"/>
            </a:xfrm>
            <a:prstGeom prst="ellipse">
              <a:avLst/>
            </a:prstGeom>
          </p:spPr>
          <p:style>
            <a:lnRef idx="3">
              <a:schemeClr val="lt1"/>
            </a:lnRef>
            <a:fillRef idx="1">
              <a:schemeClr val="accent1"/>
            </a:fillRef>
            <a:effectRef idx="1">
              <a:schemeClr val="accent1"/>
            </a:effectRef>
            <a:fontRef idx="minor">
              <a:schemeClr val="lt1"/>
            </a:fontRef>
          </p:style>
          <p:txBody>
            <a:bodyPr anchor="ctr">
              <a:normAutofit fontScale="47500" lnSpcReduction="20000"/>
            </a:bodyPr>
            <a:lstStyle/>
            <a:p>
              <a:pPr algn="ctr" defTabSz="685138" rtl="0" fontAlgn="auto">
                <a:spcBef>
                  <a:spcPts val="0"/>
                </a:spcBef>
                <a:spcAft>
                  <a:spcPts val="0"/>
                </a:spcAft>
                <a:defRPr/>
              </a:pPr>
              <a:endParaRPr lang="zh-CN" altLang="en-US" sz="1000">
                <a:solidFill>
                  <a:prstClr val="white"/>
                </a:solidFill>
                <a:latin typeface="楷体" panose="02010609060101010101" charset="-122"/>
                <a:ea typeface="楷体" panose="02010609060101010101" charset="-122"/>
              </a:endParaRPr>
            </a:p>
          </p:txBody>
        </p:sp>
        <p:cxnSp>
          <p:nvCxnSpPr>
            <p:cNvPr id="43" name="MH_Other_4">
              <a:extLst>
                <a:ext uri="{FF2B5EF4-FFF2-40B4-BE49-F238E27FC236}">
                  <a16:creationId xmlns:a16="http://schemas.microsoft.com/office/drawing/2014/main" id="{742A1D2C-39D0-4E66-8F52-92EF05DCE6A7}"/>
                </a:ext>
              </a:extLst>
            </p:cNvPr>
            <p:cNvCxnSpPr>
              <a:stCxn id="42" idx="0"/>
            </p:cNvCxnSpPr>
            <p:nvPr>
              <p:custDataLst>
                <p:tags r:id="rId5"/>
              </p:custDataLst>
            </p:nvPr>
          </p:nvCxnSpPr>
          <p:spPr>
            <a:xfrm flipH="1" flipV="1">
              <a:off x="1644" y="5748"/>
              <a:ext cx="0" cy="624"/>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TextBox 69"/>
          <p:cNvSpPr txBox="1"/>
          <p:nvPr/>
        </p:nvSpPr>
        <p:spPr>
          <a:xfrm>
            <a:off x="9768408" y="2245512"/>
            <a:ext cx="1224136" cy="369332"/>
          </a:xfrm>
          <a:prstGeom prst="rect">
            <a:avLst/>
          </a:prstGeom>
          <a:noFill/>
        </p:spPr>
        <p:txBody>
          <a:bodyPr wrap="square" lIns="0" tIns="0" rIns="0" bIns="0">
            <a:spAutoFit/>
          </a:bodyPr>
          <a:lstStyle/>
          <a:p>
            <a:pPr algn="ctr">
              <a:spcBef>
                <a:spcPct val="20000"/>
              </a:spcBef>
              <a:defRPr/>
            </a:pPr>
            <a:r>
              <a:rPr lang="zh-CN" altLang="en-US" sz="2400" b="1" noProof="1">
                <a:solidFill>
                  <a:srgbClr val="4F81BD"/>
                </a:solidFill>
                <a:latin typeface="楷体" panose="02010609060101010101" charset="-122"/>
                <a:ea typeface="楷体" panose="02010609060101010101" charset="-122"/>
                <a:cs typeface="+mn-ea"/>
              </a:rPr>
              <a:t>部署</a:t>
            </a:r>
            <a:endParaRPr lang="en-US" sz="2400" b="1" noProof="1">
              <a:solidFill>
                <a:schemeClr val="accent3"/>
              </a:solidFill>
              <a:latin typeface="楷体" panose="02010609060101010101" charset="-122"/>
              <a:ea typeface="楷体" panose="02010609060101010101" charset="-122"/>
            </a:endParaRPr>
          </a:p>
        </p:txBody>
      </p:sp>
      <p:grpSp>
        <p:nvGrpSpPr>
          <p:cNvPr id="46" name="组合 33">
            <a:extLst>
              <a:ext uri="{FF2B5EF4-FFF2-40B4-BE49-F238E27FC236}">
                <a16:creationId xmlns:a16="http://schemas.microsoft.com/office/drawing/2014/main" id="{7083F7AC-F63E-4D1A-B7A1-9264B694C547}"/>
              </a:ext>
            </a:extLst>
          </p:cNvPr>
          <p:cNvGrpSpPr/>
          <p:nvPr/>
        </p:nvGrpSpPr>
        <p:grpSpPr>
          <a:xfrm>
            <a:off x="10230734" y="2635006"/>
            <a:ext cx="215900" cy="579755"/>
            <a:chOff x="1474" y="5748"/>
            <a:chExt cx="340" cy="913"/>
          </a:xfrm>
        </p:grpSpPr>
        <p:sp>
          <p:nvSpPr>
            <p:cNvPr id="47" name="MH_Other_3">
              <a:extLst>
                <a:ext uri="{FF2B5EF4-FFF2-40B4-BE49-F238E27FC236}">
                  <a16:creationId xmlns:a16="http://schemas.microsoft.com/office/drawing/2014/main" id="{88C88EA7-4178-4736-8591-D4DEEFDD049C}"/>
                </a:ext>
              </a:extLst>
            </p:cNvPr>
            <p:cNvSpPr/>
            <p:nvPr>
              <p:custDataLst>
                <p:tags r:id="rId2"/>
              </p:custDataLst>
            </p:nvPr>
          </p:nvSpPr>
          <p:spPr>
            <a:xfrm>
              <a:off x="1474" y="6321"/>
              <a:ext cx="340" cy="340"/>
            </a:xfrm>
            <a:prstGeom prst="ellipse">
              <a:avLst/>
            </a:prstGeom>
          </p:spPr>
          <p:style>
            <a:lnRef idx="3">
              <a:schemeClr val="lt1"/>
            </a:lnRef>
            <a:fillRef idx="1">
              <a:schemeClr val="accent1"/>
            </a:fillRef>
            <a:effectRef idx="1">
              <a:schemeClr val="accent1"/>
            </a:effectRef>
            <a:fontRef idx="minor">
              <a:schemeClr val="lt1"/>
            </a:fontRef>
          </p:style>
          <p:txBody>
            <a:bodyPr anchor="ctr">
              <a:normAutofit fontScale="47500" lnSpcReduction="20000"/>
            </a:bodyPr>
            <a:lstStyle/>
            <a:p>
              <a:pPr algn="ctr" defTabSz="685138" rtl="0" fontAlgn="auto">
                <a:spcBef>
                  <a:spcPts val="0"/>
                </a:spcBef>
                <a:spcAft>
                  <a:spcPts val="0"/>
                </a:spcAft>
                <a:defRPr/>
              </a:pPr>
              <a:endParaRPr lang="zh-CN" altLang="en-US" sz="1000">
                <a:solidFill>
                  <a:prstClr val="white"/>
                </a:solidFill>
                <a:latin typeface="楷体" panose="02010609060101010101" charset="-122"/>
                <a:ea typeface="楷体" panose="02010609060101010101" charset="-122"/>
              </a:endParaRPr>
            </a:p>
          </p:txBody>
        </p:sp>
        <p:cxnSp>
          <p:nvCxnSpPr>
            <p:cNvPr id="48" name="MH_Other_4">
              <a:extLst>
                <a:ext uri="{FF2B5EF4-FFF2-40B4-BE49-F238E27FC236}">
                  <a16:creationId xmlns:a16="http://schemas.microsoft.com/office/drawing/2014/main" id="{742A1D2C-39D0-4E66-8F52-92EF05DCE6A7}"/>
                </a:ext>
              </a:extLst>
            </p:cNvPr>
            <p:cNvCxnSpPr>
              <a:stCxn id="47" idx="0"/>
            </p:cNvCxnSpPr>
            <p:nvPr>
              <p:custDataLst>
                <p:tags r:id="rId3"/>
              </p:custDataLst>
            </p:nvPr>
          </p:nvCxnSpPr>
          <p:spPr>
            <a:xfrm flipH="1" flipV="1">
              <a:off x="1644" y="5748"/>
              <a:ext cx="0" cy="624"/>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1502951884"/>
              </p:ext>
            </p:extLst>
          </p:nvPr>
        </p:nvGraphicFramePr>
        <p:xfrm>
          <a:off x="695400" y="1741488"/>
          <a:ext cx="10729196" cy="2299425"/>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9217027">
                  <a:extLst>
                    <a:ext uri="{9D8B030D-6E8A-4147-A177-3AD203B41FA5}">
                      <a16:colId xmlns:a16="http://schemas.microsoft.com/office/drawing/2014/main" val="20002"/>
                    </a:ext>
                  </a:extLst>
                </a:gridCol>
              </a:tblGrid>
              <a:tr h="539905">
                <a:tc>
                  <a:txBody>
                    <a:bodyPr/>
                    <a:lstStyle/>
                    <a:p>
                      <a:r>
                        <a:rPr lang="en-US" altLang="zh-CN" sz="1800" dirty="0"/>
                        <a:t>id</a:t>
                      </a:r>
                      <a:endParaRPr lang="zh-CN" altLang="en-US" sz="1800" dirty="0"/>
                    </a:p>
                  </a:txBody>
                  <a:tcPr anchor="ctr"/>
                </a:tc>
                <a:tc>
                  <a:txBody>
                    <a:bodyPr/>
                    <a:lstStyle/>
                    <a:p>
                      <a:r>
                        <a:rPr lang="zh-CN" altLang="en-US" sz="1800" dirty="0"/>
                        <a:t>类别</a:t>
                      </a:r>
                    </a:p>
                  </a:txBody>
                  <a:tcPr anchor="ctr"/>
                </a:tc>
                <a:tc>
                  <a:txBody>
                    <a:bodyPr/>
                    <a:lstStyle/>
                    <a:p>
                      <a:r>
                        <a:rPr lang="zh-CN" altLang="en-US" sz="1800" dirty="0"/>
                        <a:t>短信内容</a:t>
                      </a:r>
                    </a:p>
                  </a:txBody>
                  <a:tcPr anchor="ctr"/>
                </a:tc>
                <a:extLst>
                  <a:ext uri="{0D108BD9-81ED-4DB2-BD59-A6C34878D82A}">
                    <a16:rowId xmlns:a16="http://schemas.microsoft.com/office/drawing/2014/main" val="10000"/>
                  </a:ext>
                </a:extLst>
              </a:tr>
              <a:tr h="539905">
                <a:tc>
                  <a:txBody>
                    <a:bodyPr/>
                    <a:lstStyle/>
                    <a:p>
                      <a:r>
                        <a:rPr lang="en-US" altLang="zh-CN" sz="1800" dirty="0"/>
                        <a:t>1</a:t>
                      </a:r>
                      <a:endParaRPr lang="zh-CN" altLang="en-US" sz="1800" dirty="0"/>
                    </a:p>
                  </a:txBody>
                  <a:tcPr anchor="ctr"/>
                </a:tc>
                <a:tc>
                  <a:txBody>
                    <a:bodyPr/>
                    <a:lstStyle/>
                    <a:p>
                      <a:r>
                        <a:rPr lang="en-US" altLang="zh-CN" sz="1800" dirty="0"/>
                        <a:t>0</a:t>
                      </a:r>
                      <a:endParaRPr lang="zh-CN" altLang="en-US" sz="1800" dirty="0"/>
                    </a:p>
                  </a:txBody>
                  <a:tcPr anchor="ctr"/>
                </a:tc>
                <a:tc>
                  <a:txBody>
                    <a:bodyPr/>
                    <a:lstStyle/>
                    <a:p>
                      <a:r>
                        <a:rPr lang="zh-CN" altLang="en-US" sz="1800" dirty="0"/>
                        <a:t>商业秘密的秘密性那是维系其商业价值和垄断地位的前提条件之一</a:t>
                      </a:r>
                    </a:p>
                  </a:txBody>
                  <a:tcPr anchor="ctr"/>
                </a:tc>
                <a:extLst>
                  <a:ext uri="{0D108BD9-81ED-4DB2-BD59-A6C34878D82A}">
                    <a16:rowId xmlns:a16="http://schemas.microsoft.com/office/drawing/2014/main" val="10001"/>
                  </a:ext>
                </a:extLst>
              </a:tr>
              <a:tr h="679710">
                <a:tc>
                  <a:txBody>
                    <a:bodyPr/>
                    <a:lstStyle/>
                    <a:p>
                      <a:r>
                        <a:rPr lang="en-US" altLang="zh-CN" sz="1800" dirty="0"/>
                        <a:t>2</a:t>
                      </a:r>
                      <a:endParaRPr lang="zh-CN" altLang="en-US" sz="1800" dirty="0"/>
                    </a:p>
                  </a:txBody>
                  <a:tcPr anchor="ctr"/>
                </a:tc>
                <a:tc>
                  <a:txBody>
                    <a:bodyPr/>
                    <a:lstStyle/>
                    <a:p>
                      <a:r>
                        <a:rPr lang="en-US" altLang="zh-CN" sz="1800" dirty="0"/>
                        <a:t>1</a:t>
                      </a:r>
                      <a:endParaRPr lang="zh-CN" altLang="en-US" sz="1800" dirty="0"/>
                    </a:p>
                  </a:txBody>
                  <a:tcPr anchor="ctr"/>
                </a:tc>
                <a:tc>
                  <a:txBody>
                    <a:bodyPr/>
                    <a:lstStyle/>
                    <a:p>
                      <a:r>
                        <a:rPr lang="zh-CN" altLang="en-US" sz="1800" dirty="0"/>
                        <a:t>南口阿玛施新春第一批限量春装到店啦         春暖花开淑女裙、冰蓝色公主衫   气质粉小西装、冰丝女王长半裙、   皇</a:t>
                      </a:r>
                    </a:p>
                  </a:txBody>
                  <a:tcPr anchor="ctr"/>
                </a:tc>
                <a:extLst>
                  <a:ext uri="{0D108BD9-81ED-4DB2-BD59-A6C34878D82A}">
                    <a16:rowId xmlns:a16="http://schemas.microsoft.com/office/drawing/2014/main" val="10002"/>
                  </a:ext>
                </a:extLst>
              </a:tr>
              <a:tr h="539905">
                <a:tc>
                  <a:txBody>
                    <a:bodyPr/>
                    <a:lstStyle/>
                    <a:p>
                      <a:r>
                        <a:rPr lang="en-US" altLang="zh-CN" sz="1800" dirty="0"/>
                        <a:t>…</a:t>
                      </a:r>
                      <a:endParaRPr lang="zh-CN" altLang="en-US" sz="1800" dirty="0"/>
                    </a:p>
                  </a:txBody>
                  <a:tcPr anchor="ctr"/>
                </a:tc>
                <a:tc>
                  <a:txBody>
                    <a:bodyPr/>
                    <a:lstStyle/>
                    <a:p>
                      <a:r>
                        <a:rPr lang="en-US" altLang="zh-CN" sz="1800" dirty="0"/>
                        <a:t>…</a:t>
                      </a:r>
                      <a:endParaRPr lang="zh-CN" altLang="en-US" sz="1800" dirty="0"/>
                    </a:p>
                  </a:txBody>
                  <a:tcPr anchor="ctr"/>
                </a:tc>
                <a:tc>
                  <a:txBody>
                    <a:bodyPr/>
                    <a:lstStyle/>
                    <a:p>
                      <a:r>
                        <a:rPr lang="en-US" altLang="zh-CN" sz="1800" dirty="0"/>
                        <a:t>…</a:t>
                      </a:r>
                      <a:endParaRPr lang="zh-CN" altLang="en-US" sz="1800" dirty="0"/>
                    </a:p>
                  </a:txBody>
                  <a:tcPr anchor="ctr"/>
                </a:tc>
                <a:extLst>
                  <a:ext uri="{0D108BD9-81ED-4DB2-BD59-A6C34878D82A}">
                    <a16:rowId xmlns:a16="http://schemas.microsoft.com/office/drawing/2014/main" val="10003"/>
                  </a:ext>
                </a:extLst>
              </a:tr>
            </a:tbl>
          </a:graphicData>
        </a:graphic>
      </p:graphicFrame>
      <p:sp>
        <p:nvSpPr>
          <p:cNvPr id="3" name="标题 2"/>
          <p:cNvSpPr>
            <a:spLocks noGrp="1"/>
          </p:cNvSpPr>
          <p:nvPr>
            <p:ph type="title"/>
          </p:nvPr>
        </p:nvSpPr>
        <p:spPr/>
        <p:txBody>
          <a:bodyPr/>
          <a:lstStyle/>
          <a:p>
            <a:r>
              <a:rPr lang="zh-CN" altLang="en-US" dirty="0"/>
              <a:t>数据探索</a:t>
            </a:r>
          </a:p>
        </p:txBody>
      </p:sp>
      <p:sp>
        <p:nvSpPr>
          <p:cNvPr id="4" name="内容占位符 3"/>
          <p:cNvSpPr>
            <a:spLocks noGrp="1"/>
          </p:cNvSpPr>
          <p:nvPr>
            <p:ph idx="10"/>
          </p:nvPr>
        </p:nvSpPr>
        <p:spPr/>
        <p:txBody>
          <a:bodyPr/>
          <a:lstStyle/>
          <a:p>
            <a:r>
              <a:rPr lang="zh-CN" altLang="en-US" dirty="0"/>
              <a:t>数据展示</a:t>
            </a:r>
          </a:p>
        </p:txBody>
      </p:sp>
    </p:spTree>
    <p:extLst>
      <p:ext uri="{BB962C8B-B14F-4D97-AF65-F5344CB8AC3E}">
        <p14:creationId xmlns:p14="http://schemas.microsoft.com/office/powerpoint/2010/main" val="2889994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EEA122-6007-45E3-860D-651F41988768}"/>
              </a:ext>
            </a:extLst>
          </p:cNvPr>
          <p:cNvSpPr>
            <a:spLocks noGrp="1"/>
          </p:cNvSpPr>
          <p:nvPr>
            <p:ph idx="1"/>
          </p:nvPr>
        </p:nvSpPr>
        <p:spPr/>
        <p:txBody>
          <a:bodyPr/>
          <a:lstStyle/>
          <a:p>
            <a:pPr>
              <a:buFont typeface="Arial" panose="020B0604020202020204" pitchFamily="34" charset="0"/>
              <a:buChar char="•"/>
            </a:pPr>
            <a:r>
              <a:rPr lang="zh-CN" altLang="en-US" dirty="0"/>
              <a:t>建模前需要对文本数据做哪些处理？</a:t>
            </a:r>
          </a:p>
          <a:p>
            <a:pPr>
              <a:buFont typeface="Arial" panose="020B0604020202020204" pitchFamily="34" charset="0"/>
              <a:buChar char="•"/>
            </a:pPr>
            <a:r>
              <a:rPr lang="zh-CN" altLang="en-US" dirty="0"/>
              <a:t>需要怎么评价模型的好坏？</a:t>
            </a:r>
          </a:p>
          <a:p>
            <a:pPr>
              <a:buFont typeface="Arial" panose="020B0604020202020204" pitchFamily="34" charset="0"/>
              <a:buChar char="•"/>
            </a:pPr>
            <a:endParaRPr lang="zh-CN" altLang="en-US" dirty="0"/>
          </a:p>
        </p:txBody>
      </p:sp>
      <p:sp>
        <p:nvSpPr>
          <p:cNvPr id="2" name="标题 1">
            <a:extLst>
              <a:ext uri="{FF2B5EF4-FFF2-40B4-BE49-F238E27FC236}">
                <a16:creationId xmlns:a16="http://schemas.microsoft.com/office/drawing/2014/main" id="{AEAAE7E2-A57D-487E-B5DD-0C6952BCCC34}"/>
              </a:ext>
            </a:extLst>
          </p:cNvPr>
          <p:cNvSpPr>
            <a:spLocks noGrp="1"/>
          </p:cNvSpPr>
          <p:nvPr>
            <p:ph type="title"/>
          </p:nvPr>
        </p:nvSpPr>
        <p:spPr/>
        <p:txBody>
          <a:bodyPr/>
          <a:lstStyle/>
          <a:p>
            <a:r>
              <a:rPr lang="zh-CN" altLang="en-US" dirty="0"/>
              <a:t>数据探索</a:t>
            </a:r>
          </a:p>
        </p:txBody>
      </p:sp>
      <p:sp>
        <p:nvSpPr>
          <p:cNvPr id="4" name="内容占位符 3">
            <a:extLst>
              <a:ext uri="{FF2B5EF4-FFF2-40B4-BE49-F238E27FC236}">
                <a16:creationId xmlns:a16="http://schemas.microsoft.com/office/drawing/2014/main" id="{954805E8-FDCB-4218-AEA5-53865B49E8A2}"/>
              </a:ext>
            </a:extLst>
          </p:cNvPr>
          <p:cNvSpPr>
            <a:spLocks noGrp="1"/>
          </p:cNvSpPr>
          <p:nvPr>
            <p:ph idx="10"/>
          </p:nvPr>
        </p:nvSpPr>
        <p:spPr/>
        <p:txBody>
          <a:bodyPr/>
          <a:lstStyle/>
          <a:p>
            <a:r>
              <a:rPr lang="zh-CN" altLang="en-US" dirty="0"/>
              <a:t>观察数据，请思考：</a:t>
            </a:r>
          </a:p>
        </p:txBody>
      </p:sp>
    </p:spTree>
  </p:cSld>
  <p:clrMapOvr>
    <a:masterClrMapping/>
  </p:clrMapOvr>
  <p:transition>
    <p:split orient="vert"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21" y="1741969"/>
            <a:ext cx="11216795" cy="678919"/>
          </a:xfrm>
        </p:spPr>
        <p:txBody>
          <a:bodyPr/>
          <a:lstStyle/>
          <a:p>
            <a:pPr marL="0" indent="0">
              <a:lnSpc>
                <a:spcPct val="200000"/>
              </a:lnSpc>
              <a:buNone/>
            </a:pPr>
            <a:r>
              <a:rPr lang="zh-CN" altLang="en-US" sz="1600" dirty="0"/>
              <a:t>对原始</a:t>
            </a:r>
            <a:r>
              <a:rPr lang="en-US" altLang="zh-CN" sz="1600" dirty="0"/>
              <a:t>80</a:t>
            </a:r>
            <a:r>
              <a:rPr lang="zh-CN" altLang="en-US" sz="1600" dirty="0"/>
              <a:t>万条数据进行数据探索，发现数据中并无存在空值，进一步查看垃圾短信和非垃圾短信的分布情况。</a:t>
            </a:r>
          </a:p>
        </p:txBody>
      </p:sp>
      <p:sp>
        <p:nvSpPr>
          <p:cNvPr id="3" name="标题 2"/>
          <p:cNvSpPr>
            <a:spLocks noGrp="1"/>
          </p:cNvSpPr>
          <p:nvPr>
            <p:ph type="title"/>
          </p:nvPr>
        </p:nvSpPr>
        <p:spPr/>
        <p:txBody>
          <a:bodyPr/>
          <a:lstStyle/>
          <a:p>
            <a:r>
              <a:rPr lang="zh-CN" altLang="en-US" dirty="0"/>
              <a:t>数据探索</a:t>
            </a:r>
          </a:p>
        </p:txBody>
      </p:sp>
      <p:sp>
        <p:nvSpPr>
          <p:cNvPr id="4" name="内容占位符 3"/>
          <p:cNvSpPr>
            <a:spLocks noGrp="1"/>
          </p:cNvSpPr>
          <p:nvPr>
            <p:ph idx="10"/>
          </p:nvPr>
        </p:nvSpPr>
        <p:spPr/>
        <p:txBody>
          <a:bodyPr/>
          <a:lstStyle/>
          <a:p>
            <a:r>
              <a:rPr lang="zh-CN" altLang="en-US" dirty="0"/>
              <a:t>数据分布</a:t>
            </a:r>
          </a:p>
        </p:txBody>
      </p:sp>
      <p:pic>
        <p:nvPicPr>
          <p:cNvPr id="5" name="图片 4"/>
          <p:cNvPicPr>
            <a:picLocks noChangeAspect="1"/>
          </p:cNvPicPr>
          <p:nvPr/>
        </p:nvPicPr>
        <p:blipFill rotWithShape="1">
          <a:blip r:embed="rId2"/>
          <a:srcRect l="10374" t="6155" r="14226" b="17689"/>
          <a:stretch/>
        </p:blipFill>
        <p:spPr>
          <a:xfrm>
            <a:off x="551385" y="2478658"/>
            <a:ext cx="3240360" cy="2751248"/>
          </a:xfrm>
          <a:prstGeom prst="rect">
            <a:avLst/>
          </a:prstGeom>
          <a:ln>
            <a:solidFill>
              <a:schemeClr val="bg1">
                <a:lumMod val="85000"/>
              </a:schemeClr>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13746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BF5AF471-1384-4C13-9071-DFB06414E5F0}"/>
              </a:ext>
            </a:extLst>
          </p:cNvPr>
          <p:cNvSpPr>
            <a:spLocks noGrp="1"/>
          </p:cNvSpPr>
          <p:nvPr>
            <p:ph idx="1"/>
          </p:nvPr>
        </p:nvSpPr>
        <p:spPr>
          <a:xfrm>
            <a:off x="423821" y="1072082"/>
            <a:ext cx="11104601" cy="481654"/>
          </a:xfrm>
        </p:spPr>
        <p:txBody>
          <a:bodyPr/>
          <a:lstStyle/>
          <a:p>
            <a:pPr marL="0" indent="0">
              <a:buNone/>
            </a:pPr>
            <a:r>
              <a:rPr lang="zh-CN" altLang="en-US" dirty="0"/>
              <a:t>欠抽样</a:t>
            </a:r>
          </a:p>
        </p:txBody>
      </p:sp>
      <p:sp>
        <p:nvSpPr>
          <p:cNvPr id="2" name="标题 1"/>
          <p:cNvSpPr>
            <a:spLocks noGrp="1"/>
          </p:cNvSpPr>
          <p:nvPr>
            <p:ph type="title"/>
          </p:nvPr>
        </p:nvSpPr>
        <p:spPr/>
        <p:txBody>
          <a:bodyPr/>
          <a:lstStyle/>
          <a:p>
            <a:r>
              <a:rPr lang="zh-CN" altLang="en-US" dirty="0"/>
              <a:t>数据探索</a:t>
            </a:r>
          </a:p>
        </p:txBody>
      </p:sp>
      <p:graphicFrame>
        <p:nvGraphicFramePr>
          <p:cNvPr id="10" name="图表 9"/>
          <p:cNvGraphicFramePr/>
          <p:nvPr>
            <p:extLst>
              <p:ext uri="{D42A27DB-BD31-4B8C-83A1-F6EECF244321}">
                <p14:modId xmlns:p14="http://schemas.microsoft.com/office/powerpoint/2010/main" val="854752924"/>
              </p:ext>
            </p:extLst>
          </p:nvPr>
        </p:nvGraphicFramePr>
        <p:xfrm>
          <a:off x="223170" y="2160707"/>
          <a:ext cx="4107815" cy="31146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图表 12"/>
          <p:cNvGraphicFramePr/>
          <p:nvPr>
            <p:extLst>
              <p:ext uri="{D42A27DB-BD31-4B8C-83A1-F6EECF244321}">
                <p14:modId xmlns:p14="http://schemas.microsoft.com/office/powerpoint/2010/main" val="2233246495"/>
              </p:ext>
            </p:extLst>
          </p:nvPr>
        </p:nvGraphicFramePr>
        <p:xfrm>
          <a:off x="6957982" y="2075918"/>
          <a:ext cx="4107815" cy="3114676"/>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组合 2">
            <a:extLst>
              <a:ext uri="{FF2B5EF4-FFF2-40B4-BE49-F238E27FC236}">
                <a16:creationId xmlns:a16="http://schemas.microsoft.com/office/drawing/2014/main" id="{8FAEE2E3-64FA-4695-9B25-ADE389AD5594}"/>
              </a:ext>
            </a:extLst>
          </p:cNvPr>
          <p:cNvGrpSpPr/>
          <p:nvPr/>
        </p:nvGrpSpPr>
        <p:grpSpPr>
          <a:xfrm>
            <a:off x="4068731" y="1997835"/>
            <a:ext cx="2907665" cy="3171407"/>
            <a:chOff x="4068731" y="1997835"/>
            <a:chExt cx="2907665" cy="3171407"/>
          </a:xfrm>
        </p:grpSpPr>
        <p:grpSp>
          <p:nvGrpSpPr>
            <p:cNvPr id="17" name="组合 16"/>
            <p:cNvGrpSpPr/>
            <p:nvPr/>
          </p:nvGrpSpPr>
          <p:grpSpPr>
            <a:xfrm>
              <a:off x="4137552" y="3086843"/>
              <a:ext cx="2449195" cy="1171576"/>
              <a:chOff x="5401" y="4041"/>
              <a:chExt cx="3857" cy="1845"/>
            </a:xfrm>
          </p:grpSpPr>
          <p:sp>
            <p:nvSpPr>
              <p:cNvPr id="14" name="虚尾箭头 13"/>
              <p:cNvSpPr/>
              <p:nvPr/>
            </p:nvSpPr>
            <p:spPr>
              <a:xfrm>
                <a:off x="5401" y="4665"/>
                <a:ext cx="3857" cy="567"/>
              </a:xfrm>
              <a:prstGeom prst="strip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sp>
            <p:nvSpPr>
              <p:cNvPr id="15" name="文本框 14"/>
              <p:cNvSpPr txBox="1"/>
              <p:nvPr/>
            </p:nvSpPr>
            <p:spPr>
              <a:xfrm>
                <a:off x="6614" y="4041"/>
                <a:ext cx="2036" cy="654"/>
              </a:xfrm>
              <a:prstGeom prst="rect">
                <a:avLst/>
              </a:prstGeom>
              <a:noFill/>
            </p:spPr>
            <p:txBody>
              <a:bodyPr wrap="square" rtlCol="0">
                <a:spAutoFit/>
              </a:bodyPr>
              <a:lstStyle/>
              <a:p>
                <a:r>
                  <a:rPr lang="zh-CN" altLang="en-US" sz="2100" b="1" dirty="0">
                    <a:solidFill>
                      <a:schemeClr val="bg1"/>
                    </a:solidFill>
                    <a:latin typeface="楷体" panose="02010609060101010101" charset="-122"/>
                    <a:ea typeface="楷体" panose="02010609060101010101" charset="-122"/>
                  </a:rPr>
                  <a:t>过抽样</a:t>
                </a:r>
              </a:p>
            </p:txBody>
          </p:sp>
          <p:sp>
            <p:nvSpPr>
              <p:cNvPr id="16" name="文本框 15"/>
              <p:cNvSpPr txBox="1"/>
              <p:nvPr/>
            </p:nvSpPr>
            <p:spPr>
              <a:xfrm>
                <a:off x="6614" y="5232"/>
                <a:ext cx="1952" cy="654"/>
              </a:xfrm>
              <a:prstGeom prst="rect">
                <a:avLst/>
              </a:prstGeom>
              <a:noFill/>
            </p:spPr>
            <p:txBody>
              <a:bodyPr wrap="square" rtlCol="0">
                <a:spAutoFit/>
              </a:bodyPr>
              <a:lstStyle/>
              <a:p>
                <a:r>
                  <a:rPr lang="zh-CN" altLang="en-US" sz="2100" b="1" dirty="0">
                    <a:solidFill>
                      <a:schemeClr val="bg1"/>
                    </a:solidFill>
                    <a:latin typeface="楷体" panose="02010609060101010101" charset="-122"/>
                    <a:ea typeface="楷体" panose="02010609060101010101" charset="-122"/>
                  </a:rPr>
                  <a:t>欠抽样</a:t>
                </a:r>
              </a:p>
            </p:txBody>
          </p:sp>
        </p:grpSp>
        <p:sp>
          <p:nvSpPr>
            <p:cNvPr id="18" name="文本框 17"/>
            <p:cNvSpPr txBox="1"/>
            <p:nvPr/>
          </p:nvSpPr>
          <p:spPr>
            <a:xfrm>
              <a:off x="4068731" y="4179121"/>
              <a:ext cx="2907665" cy="990121"/>
            </a:xfrm>
            <a:prstGeom prst="upArrowCallout">
              <a:avLst/>
            </a:prstGeom>
          </p:spPr>
          <p:style>
            <a:lnRef idx="2">
              <a:schemeClr val="accent1"/>
            </a:lnRef>
            <a:fillRef idx="1">
              <a:schemeClr val="lt1"/>
            </a:fillRef>
            <a:effectRef idx="0">
              <a:schemeClr val="accent1"/>
            </a:effectRef>
            <a:fontRef idx="minor">
              <a:schemeClr val="dk1"/>
            </a:fontRef>
          </p:style>
          <p:txBody>
            <a:bodyPr wrap="square" lIns="91436" tIns="45719" rIns="91436" bIns="45719" rtlCol="0">
              <a:spAutoFit/>
            </a:bodyPr>
            <a:lstStyle/>
            <a:p>
              <a:r>
                <a:rPr lang="zh-CN" altLang="zh-CN" sz="1800" dirty="0">
                  <a:latin typeface="楷体" panose="02010609060101010101" charset="-122"/>
                  <a:ea typeface="楷体" panose="02010609060101010101" charset="-122"/>
                  <a:sym typeface="+mn-ea"/>
                </a:rPr>
                <a:t>通过减少多数类样本来提高少数类的分类性能</a:t>
              </a:r>
              <a:endParaRPr lang="zh-CN" altLang="en-US" sz="1800" dirty="0">
                <a:latin typeface="楷体" panose="02010609060101010101" charset="-122"/>
                <a:ea typeface="楷体" panose="02010609060101010101" charset="-122"/>
              </a:endParaRPr>
            </a:p>
          </p:txBody>
        </p:sp>
        <p:sp>
          <p:nvSpPr>
            <p:cNvPr id="19" name="文本框 18"/>
            <p:cNvSpPr txBox="1"/>
            <p:nvPr/>
          </p:nvSpPr>
          <p:spPr>
            <a:xfrm>
              <a:off x="4073733" y="1997835"/>
              <a:ext cx="2855387" cy="990121"/>
            </a:xfrm>
            <a:prstGeom prst="downArrowCallout">
              <a:avLst/>
            </a:prstGeom>
          </p:spPr>
          <p:style>
            <a:lnRef idx="2">
              <a:schemeClr val="accent1"/>
            </a:lnRef>
            <a:fillRef idx="1">
              <a:schemeClr val="lt1"/>
            </a:fillRef>
            <a:effectRef idx="0">
              <a:schemeClr val="accent1"/>
            </a:effectRef>
            <a:fontRef idx="minor">
              <a:schemeClr val="dk1"/>
            </a:fontRef>
          </p:style>
          <p:txBody>
            <a:bodyPr wrap="square" lIns="91436" tIns="45719" rIns="91436" bIns="45719" rtlCol="0" anchor="t">
              <a:spAutoFit/>
            </a:bodyPr>
            <a:lstStyle/>
            <a:p>
              <a:r>
                <a:rPr lang="zh-CN" altLang="zh-CN" sz="1800" dirty="0">
                  <a:latin typeface="楷体" panose="02010609060101010101" charset="-122"/>
                  <a:ea typeface="楷体" panose="02010609060101010101" charset="-122"/>
                  <a:sym typeface="+mn-ea"/>
                </a:rPr>
                <a:t>通过增加少数类样本来提高少数类的分类性能</a:t>
              </a:r>
              <a:endParaRPr lang="zh-CN" altLang="en-US" sz="1800" dirty="0">
                <a:latin typeface="楷体" panose="02010609060101010101" charset="-122"/>
                <a:ea typeface="楷体" panose="02010609060101010101" charset="-122"/>
              </a:endParaRPr>
            </a:p>
          </p:txBody>
        </p:sp>
      </p:grpSp>
      <p:sp>
        <p:nvSpPr>
          <p:cNvPr id="12" name="思想气泡: 云 11">
            <a:extLst>
              <a:ext uri="{FF2B5EF4-FFF2-40B4-BE49-F238E27FC236}">
                <a16:creationId xmlns:a16="http://schemas.microsoft.com/office/drawing/2014/main" id="{D7DDAB04-6DD8-4192-86F9-2666AC52E7F6}"/>
              </a:ext>
            </a:extLst>
          </p:cNvPr>
          <p:cNvSpPr/>
          <p:nvPr/>
        </p:nvSpPr>
        <p:spPr bwMode="auto">
          <a:xfrm>
            <a:off x="9608395" y="1249306"/>
            <a:ext cx="2448272" cy="1243590"/>
          </a:xfrm>
          <a:prstGeom prst="cloudCallout">
            <a:avLst>
              <a:gd name="adj1" fmla="val -48129"/>
              <a:gd name="adj2" fmla="val 75639"/>
            </a:avLst>
          </a:prstGeom>
          <a:noFill/>
          <a:ln w="25400" cap="flat" cmpd="sng">
            <a:solidFill>
              <a:srgbClr val="064BB2"/>
            </a:solidFill>
            <a:prstDash val="sysDash"/>
            <a:round/>
            <a:headEnd/>
            <a:tailEnd/>
          </a:ln>
          <a:extLst>
            <a:ext uri="{909E8E84-426E-40dd-AFC4-6F175D3DCCD1}">
              <a14:hiddenFill xmlns:a14="http://schemas.microsoft.com/office/drawing/2010/main" xmlns="">
                <a:solidFill>
                  <a:srgbClr val="FFFFFF"/>
                </a:solidFill>
              </a14:hiddenFill>
            </a:ext>
          </a:extLst>
        </p:spPr>
        <p:txBody>
          <a:bodyPr lIns="91436" tIns="45719" rIns="91436" bIns="45719" rtlCol="0" anchor="ctr"/>
          <a:lstStyle/>
          <a:p>
            <a:pPr algn="ctr"/>
            <a:endParaRPr lang="zh-CN" altLang="en-US"/>
          </a:p>
        </p:txBody>
      </p:sp>
      <p:sp>
        <p:nvSpPr>
          <p:cNvPr id="20" name="文本框 19">
            <a:extLst>
              <a:ext uri="{FF2B5EF4-FFF2-40B4-BE49-F238E27FC236}">
                <a16:creationId xmlns:a16="http://schemas.microsoft.com/office/drawing/2014/main" id="{3912813F-0D85-4CBF-84CD-E0A7B3AA9105}"/>
              </a:ext>
            </a:extLst>
          </p:cNvPr>
          <p:cNvSpPr txBox="1"/>
          <p:nvPr/>
        </p:nvSpPr>
        <p:spPr>
          <a:xfrm>
            <a:off x="10094244" y="1409437"/>
            <a:ext cx="1735979" cy="923328"/>
          </a:xfrm>
          <a:prstGeom prst="rect">
            <a:avLst/>
          </a:prstGeom>
          <a:noFill/>
        </p:spPr>
        <p:txBody>
          <a:bodyPr wrap="square" lIns="91436" tIns="45719" rIns="91436" bIns="45719" rtlCol="0">
            <a:spAutoFit/>
          </a:bodyPr>
          <a:lstStyle/>
          <a:p>
            <a:r>
              <a:rPr lang="zh-CN" altLang="en-US" sz="1800" dirty="0">
                <a:solidFill>
                  <a:schemeClr val="bg1"/>
                </a:solidFill>
              </a:rPr>
              <a:t>垃圾短信及非垃圾短信中各取</a:t>
            </a:r>
            <a:r>
              <a:rPr lang="en-US" altLang="zh-CN" sz="1800" dirty="0">
                <a:solidFill>
                  <a:schemeClr val="bg1"/>
                </a:solidFill>
              </a:rPr>
              <a:t>1</a:t>
            </a:r>
            <a:r>
              <a:rPr lang="zh-CN" altLang="en-US" sz="1800" dirty="0">
                <a:solidFill>
                  <a:schemeClr val="bg1"/>
                </a:solidFill>
              </a:rPr>
              <a:t>万数据</a:t>
            </a:r>
          </a:p>
        </p:txBody>
      </p:sp>
    </p:spTree>
    <p:extLst>
      <p:ext uri="{BB962C8B-B14F-4D97-AF65-F5344CB8AC3E}">
        <p14:creationId xmlns:p14="http://schemas.microsoft.com/office/powerpoint/2010/main" val="4216263516"/>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a:t>随机抽取上文的</a:t>
            </a:r>
            <a:r>
              <a:rPr lang="en-US" altLang="zh-CN" dirty="0"/>
              <a:t>2W</a:t>
            </a:r>
            <a:r>
              <a:rPr lang="zh-CN" altLang="en-US" dirty="0"/>
              <a:t>条文本处理后的数据的</a:t>
            </a:r>
            <a:r>
              <a:rPr lang="en-US" altLang="zh-CN" dirty="0"/>
              <a:t>80%</a:t>
            </a:r>
            <a:r>
              <a:rPr lang="zh-CN" altLang="en-US" dirty="0"/>
              <a:t>作为训练样本，其余作为测试集样本。</a:t>
            </a:r>
          </a:p>
        </p:txBody>
      </p:sp>
      <p:sp>
        <p:nvSpPr>
          <p:cNvPr id="3" name="标题 2"/>
          <p:cNvSpPr>
            <a:spLocks noGrp="1"/>
          </p:cNvSpPr>
          <p:nvPr>
            <p:ph type="title"/>
          </p:nvPr>
        </p:nvSpPr>
        <p:spPr/>
        <p:txBody>
          <a:bodyPr/>
          <a:lstStyle/>
          <a:p>
            <a:r>
              <a:rPr lang="zh-CN" altLang="en-US" dirty="0"/>
              <a:t>数据探索</a:t>
            </a:r>
          </a:p>
        </p:txBody>
      </p:sp>
      <p:sp>
        <p:nvSpPr>
          <p:cNvPr id="4" name="内容占位符 3"/>
          <p:cNvSpPr>
            <a:spLocks noGrp="1"/>
          </p:cNvSpPr>
          <p:nvPr>
            <p:ph idx="10"/>
          </p:nvPr>
        </p:nvSpPr>
        <p:spPr/>
        <p:txBody>
          <a:bodyPr/>
          <a:lstStyle/>
          <a:p>
            <a:r>
              <a:rPr lang="zh-CN" altLang="en-US" dirty="0"/>
              <a:t>数据抽取</a:t>
            </a:r>
          </a:p>
        </p:txBody>
      </p:sp>
    </p:spTree>
    <p:extLst>
      <p:ext uri="{BB962C8B-B14F-4D97-AF65-F5344CB8AC3E}">
        <p14:creationId xmlns:p14="http://schemas.microsoft.com/office/powerpoint/2010/main" val="2592808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目录</a:t>
            </a:r>
          </a:p>
        </p:txBody>
      </p:sp>
      <p:cxnSp>
        <p:nvCxnSpPr>
          <p:cNvPr id="5" name="直接连接符 3"/>
          <p:cNvCxnSpPr/>
          <p:nvPr/>
        </p:nvCxnSpPr>
        <p:spPr>
          <a:xfrm>
            <a:off x="3443979" y="1242643"/>
            <a:ext cx="0" cy="4665785"/>
          </a:xfrm>
          <a:prstGeom prst="line">
            <a:avLst/>
          </a:prstGeom>
          <a:ln/>
        </p:spPr>
        <p:style>
          <a:lnRef idx="1">
            <a:schemeClr val="accent1"/>
          </a:lnRef>
          <a:fillRef idx="0">
            <a:schemeClr val="accent1"/>
          </a:fillRef>
          <a:effectRef idx="0">
            <a:schemeClr val="accent1"/>
          </a:effectRef>
          <a:fontRef idx="minor">
            <a:schemeClr val="tx1"/>
          </a:fontRef>
        </p:style>
      </p:cxnSp>
      <p:sp>
        <p:nvSpPr>
          <p:cNvPr id="6" name="Line 2"/>
          <p:cNvSpPr>
            <a:spLocks noChangeShapeType="1"/>
          </p:cNvSpPr>
          <p:nvPr/>
        </p:nvSpPr>
        <p:spPr bwMode="auto">
          <a:xfrm>
            <a:off x="2777227" y="3068960"/>
            <a:ext cx="6456240"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lIns="91436" tIns="45719" rIns="91436" bIns="45719"/>
          <a:lstStyle/>
          <a:p>
            <a:pPr algn="ctr">
              <a:defRPr/>
            </a:pPr>
            <a:endParaRPr lang="zh-CN" altLang="en-US" kern="0">
              <a:solidFill>
                <a:sysClr val="windowText" lastClr="000000"/>
              </a:solidFill>
              <a:latin typeface="微软雅黑" pitchFamily="34" charset="-122"/>
              <a:ea typeface="微软雅黑" pitchFamily="34" charset="-122"/>
            </a:endParaRPr>
          </a:p>
        </p:txBody>
      </p:sp>
      <p:sp>
        <p:nvSpPr>
          <p:cNvPr id="7" name="AutoShape 12">
            <a:hlinkClick r:id="" action="ppaction://noaction" highlightClick="1"/>
          </p:cNvPr>
          <p:cNvSpPr>
            <a:spLocks noChangeArrowheads="1"/>
          </p:cNvSpPr>
          <p:nvPr/>
        </p:nvSpPr>
        <p:spPr bwMode="auto">
          <a:xfrm>
            <a:off x="4145653" y="1484784"/>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sym typeface="微软雅黑" pitchFamily="34" charset="-122"/>
              </a:rPr>
              <a:t>背景与目标</a:t>
            </a:r>
          </a:p>
        </p:txBody>
      </p:sp>
      <p:sp>
        <p:nvSpPr>
          <p:cNvPr id="8" name="Oval 13">
            <a:hlinkClick r:id="" action="ppaction://noaction" highlightClick="1"/>
          </p:cNvPr>
          <p:cNvSpPr>
            <a:spLocks noChangeArrowheads="1"/>
          </p:cNvSpPr>
          <p:nvPr/>
        </p:nvSpPr>
        <p:spPr bwMode="auto">
          <a:xfrm>
            <a:off x="3195720" y="1484783"/>
            <a:ext cx="503329" cy="453386"/>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1800" dirty="0">
                <a:solidFill>
                  <a:schemeClr val="bg1"/>
                </a:solidFill>
                <a:latin typeface="微软雅黑" panose="020B0503020204020204" pitchFamily="34" charset="-122"/>
                <a:ea typeface="微软雅黑" panose="020B0503020204020204" pitchFamily="34" charset="-122"/>
              </a:rPr>
              <a:t>1</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9" name="Oval 15">
            <a:hlinkClick r:id="" action="ppaction://noaction" highlightClick="1"/>
          </p:cNvPr>
          <p:cNvSpPr>
            <a:spLocks noChangeArrowheads="1"/>
          </p:cNvSpPr>
          <p:nvPr/>
        </p:nvSpPr>
        <p:spPr bwMode="auto">
          <a:xfrm>
            <a:off x="3195720" y="2866303"/>
            <a:ext cx="503329" cy="453384"/>
          </a:xfrm>
          <a:prstGeom prst="ellipse">
            <a:avLst/>
          </a:prstGeom>
          <a:solidFill>
            <a:srgbClr val="FB9708"/>
          </a:solidFill>
          <a:ln>
            <a:noFill/>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1800" dirty="0">
                <a:solidFill>
                  <a:schemeClr val="bg1"/>
                </a:solidFill>
                <a:latin typeface="微软雅黑" panose="020B0503020204020204" pitchFamily="34" charset="-122"/>
                <a:ea typeface="微软雅黑" panose="020B0503020204020204" pitchFamily="34" charset="-122"/>
              </a:rPr>
              <a:t>3</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0" name="AutoShape 17">
            <a:hlinkClick r:id="" action="ppaction://noaction" highlightClick="1"/>
          </p:cNvPr>
          <p:cNvSpPr>
            <a:spLocks noChangeArrowheads="1"/>
          </p:cNvSpPr>
          <p:nvPr/>
        </p:nvSpPr>
        <p:spPr bwMode="auto">
          <a:xfrm>
            <a:off x="4145653" y="2866304"/>
            <a:ext cx="4527712" cy="476834"/>
          </a:xfrm>
          <a:prstGeom prst="actionButtonBlank">
            <a:avLst/>
          </a:prstGeom>
          <a:solidFill>
            <a:srgbClr val="FB9708"/>
          </a:solidFill>
          <a:ln>
            <a:noFill/>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sym typeface="微软雅黑" pitchFamily="34" charset="-122"/>
              </a:rPr>
              <a:t>数据预处理</a:t>
            </a:r>
            <a:endParaRPr lang="zh-CN" altLang="en-US" sz="2000" dirty="0">
              <a:solidFill>
                <a:schemeClr val="bg1"/>
              </a:solidFill>
              <a:latin typeface="微软雅黑" pitchFamily="34" charset="-122"/>
              <a:ea typeface="微软雅黑" pitchFamily="34" charset="-122"/>
            </a:endParaRPr>
          </a:p>
        </p:txBody>
      </p:sp>
      <p:sp>
        <p:nvSpPr>
          <p:cNvPr id="11" name="Oval 13">
            <a:hlinkClick r:id="" action="ppaction://noaction" highlightClick="1"/>
          </p:cNvPr>
          <p:cNvSpPr>
            <a:spLocks noChangeArrowheads="1"/>
          </p:cNvSpPr>
          <p:nvPr/>
        </p:nvSpPr>
        <p:spPr bwMode="auto">
          <a:xfrm>
            <a:off x="3195720" y="3613338"/>
            <a:ext cx="503329" cy="453384"/>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a:solidFill>
                  <a:schemeClr val="bg1"/>
                </a:solidFill>
                <a:latin typeface="微软雅黑" panose="020B0503020204020204" pitchFamily="34" charset="-122"/>
                <a:ea typeface="微软雅黑" panose="020B0503020204020204" pitchFamily="34" charset="-122"/>
              </a:rPr>
              <a:t>4</a:t>
            </a:r>
          </a:p>
        </p:txBody>
      </p:sp>
      <p:sp>
        <p:nvSpPr>
          <p:cNvPr id="12" name="AutoShape 12">
            <a:hlinkClick r:id="" action="ppaction://noaction" highlightClick="1"/>
          </p:cNvPr>
          <p:cNvSpPr>
            <a:spLocks noChangeArrowheads="1"/>
          </p:cNvSpPr>
          <p:nvPr/>
        </p:nvSpPr>
        <p:spPr bwMode="auto">
          <a:xfrm>
            <a:off x="4145653" y="2151875"/>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rPr>
              <a:t>数据探索</a:t>
            </a:r>
          </a:p>
        </p:txBody>
      </p:sp>
      <p:sp>
        <p:nvSpPr>
          <p:cNvPr id="13" name="Oval 13">
            <a:hlinkClick r:id="" action="ppaction://noaction" highlightClick="1"/>
          </p:cNvPr>
          <p:cNvSpPr>
            <a:spLocks noChangeArrowheads="1"/>
          </p:cNvSpPr>
          <p:nvPr/>
        </p:nvSpPr>
        <p:spPr bwMode="auto">
          <a:xfrm>
            <a:off x="3195720" y="2151874"/>
            <a:ext cx="503329" cy="453386"/>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dirty="0">
                <a:solidFill>
                  <a:schemeClr val="bg1"/>
                </a:solidFill>
                <a:latin typeface="微软雅黑" panose="020B0503020204020204" pitchFamily="34" charset="-122"/>
                <a:ea typeface="微软雅黑" panose="020B0503020204020204" pitchFamily="34" charset="-122"/>
              </a:rPr>
              <a:t>2</a:t>
            </a:r>
          </a:p>
        </p:txBody>
      </p:sp>
      <p:sp>
        <p:nvSpPr>
          <p:cNvPr id="14" name="AutoShape 12">
            <a:hlinkClick r:id="" action="ppaction://noaction" highlightClick="1"/>
          </p:cNvPr>
          <p:cNvSpPr>
            <a:spLocks noChangeArrowheads="1"/>
          </p:cNvSpPr>
          <p:nvPr/>
        </p:nvSpPr>
        <p:spPr bwMode="auto">
          <a:xfrm>
            <a:off x="4145328" y="3605403"/>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rPr>
              <a:t>文本的向量表示</a:t>
            </a:r>
          </a:p>
        </p:txBody>
      </p:sp>
      <p:sp>
        <p:nvSpPr>
          <p:cNvPr id="15" name="Oval 13">
            <a:hlinkClick r:id="" action="ppaction://noaction" highlightClick="1"/>
          </p:cNvPr>
          <p:cNvSpPr>
            <a:spLocks noChangeArrowheads="1"/>
          </p:cNvSpPr>
          <p:nvPr/>
        </p:nvSpPr>
        <p:spPr bwMode="auto">
          <a:xfrm>
            <a:off x="3190514" y="4319566"/>
            <a:ext cx="503329" cy="453384"/>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1800" dirty="0">
                <a:solidFill>
                  <a:schemeClr val="bg1"/>
                </a:solidFill>
                <a:latin typeface="微软雅黑" panose="020B0503020204020204" pitchFamily="34" charset="-122"/>
                <a:ea typeface="微软雅黑" panose="020B0503020204020204" pitchFamily="34" charset="-122"/>
              </a:rPr>
              <a:t>5</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6" name="AutoShape 12">
            <a:hlinkClick r:id="" action="ppaction://noaction" highlightClick="1"/>
          </p:cNvPr>
          <p:cNvSpPr>
            <a:spLocks noChangeArrowheads="1"/>
          </p:cNvSpPr>
          <p:nvPr/>
        </p:nvSpPr>
        <p:spPr bwMode="auto">
          <a:xfrm>
            <a:off x="4140123" y="4311632"/>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rPr>
              <a:t>朴素贝叶斯</a:t>
            </a:r>
          </a:p>
        </p:txBody>
      </p:sp>
      <p:sp>
        <p:nvSpPr>
          <p:cNvPr id="17" name="Oval 13">
            <a:hlinkClick r:id="" action="ppaction://noaction" highlightClick="1"/>
          </p:cNvPr>
          <p:cNvSpPr>
            <a:spLocks noChangeArrowheads="1"/>
          </p:cNvSpPr>
          <p:nvPr/>
        </p:nvSpPr>
        <p:spPr bwMode="auto">
          <a:xfrm>
            <a:off x="3190514" y="5008225"/>
            <a:ext cx="503329" cy="453384"/>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1800" dirty="0">
                <a:solidFill>
                  <a:schemeClr val="bg1"/>
                </a:solidFill>
                <a:latin typeface="微软雅黑" panose="020B0503020204020204" pitchFamily="34" charset="-122"/>
                <a:ea typeface="微软雅黑" panose="020B0503020204020204" pitchFamily="34" charset="-122"/>
              </a:rPr>
              <a:t>6</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8" name="AutoShape 12">
            <a:hlinkClick r:id="" action="ppaction://noaction" highlightClick="1"/>
          </p:cNvPr>
          <p:cNvSpPr>
            <a:spLocks noChangeArrowheads="1"/>
          </p:cNvSpPr>
          <p:nvPr/>
        </p:nvSpPr>
        <p:spPr bwMode="auto">
          <a:xfrm>
            <a:off x="4140123" y="5000291"/>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rPr>
              <a:t>模型训练与评价</a:t>
            </a:r>
          </a:p>
        </p:txBody>
      </p:sp>
    </p:spTree>
    <p:extLst>
      <p:ext uri="{BB962C8B-B14F-4D97-AF65-F5344CB8AC3E}">
        <p14:creationId xmlns:p14="http://schemas.microsoft.com/office/powerpoint/2010/main" val="342097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目录</a:t>
            </a:r>
          </a:p>
        </p:txBody>
      </p:sp>
      <p:cxnSp>
        <p:nvCxnSpPr>
          <p:cNvPr id="5" name="直接连接符 3"/>
          <p:cNvCxnSpPr/>
          <p:nvPr/>
        </p:nvCxnSpPr>
        <p:spPr>
          <a:xfrm>
            <a:off x="1865934" y="1242643"/>
            <a:ext cx="0" cy="4665785"/>
          </a:xfrm>
          <a:prstGeom prst="line">
            <a:avLst/>
          </a:prstGeom>
          <a:ln/>
        </p:spPr>
        <p:style>
          <a:lnRef idx="1">
            <a:schemeClr val="accent1"/>
          </a:lnRef>
          <a:fillRef idx="0">
            <a:schemeClr val="accent1"/>
          </a:fillRef>
          <a:effectRef idx="0">
            <a:schemeClr val="accent1"/>
          </a:effectRef>
          <a:fontRef idx="minor">
            <a:schemeClr val="tx1"/>
          </a:fontRef>
        </p:style>
      </p:cxnSp>
      <p:sp>
        <p:nvSpPr>
          <p:cNvPr id="6" name="Line 2"/>
          <p:cNvSpPr>
            <a:spLocks noChangeShapeType="1"/>
          </p:cNvSpPr>
          <p:nvPr/>
        </p:nvSpPr>
        <p:spPr bwMode="auto">
          <a:xfrm>
            <a:off x="1199182" y="1699847"/>
            <a:ext cx="6456240"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lIns="91436" tIns="45719" rIns="91436" bIns="45719"/>
          <a:lstStyle/>
          <a:p>
            <a:pPr algn="ctr">
              <a:defRPr/>
            </a:pPr>
            <a:endParaRPr lang="zh-CN" altLang="en-US" kern="0">
              <a:solidFill>
                <a:sysClr val="windowText" lastClr="000000"/>
              </a:solidFill>
              <a:latin typeface="微软雅黑" pitchFamily="34" charset="-122"/>
              <a:ea typeface="微软雅黑" pitchFamily="34" charset="-122"/>
            </a:endParaRPr>
          </a:p>
        </p:txBody>
      </p:sp>
      <p:sp>
        <p:nvSpPr>
          <p:cNvPr id="7" name="AutoShape 12">
            <a:hlinkClick r:id="" action="ppaction://noaction" highlightClick="1"/>
          </p:cNvPr>
          <p:cNvSpPr>
            <a:spLocks noChangeArrowheads="1"/>
          </p:cNvSpPr>
          <p:nvPr/>
        </p:nvSpPr>
        <p:spPr bwMode="auto">
          <a:xfrm>
            <a:off x="2567608" y="2885323"/>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sym typeface="微软雅黑" pitchFamily="34" charset="-122"/>
              </a:rPr>
              <a:t>数据预处理</a:t>
            </a:r>
          </a:p>
        </p:txBody>
      </p:sp>
      <p:sp>
        <p:nvSpPr>
          <p:cNvPr id="8" name="Oval 13">
            <a:hlinkClick r:id="" action="ppaction://noaction" highlightClick="1"/>
          </p:cNvPr>
          <p:cNvSpPr>
            <a:spLocks noChangeArrowheads="1"/>
          </p:cNvSpPr>
          <p:nvPr/>
        </p:nvSpPr>
        <p:spPr bwMode="auto">
          <a:xfrm>
            <a:off x="1617675" y="2885322"/>
            <a:ext cx="503329" cy="453386"/>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dirty="0">
                <a:solidFill>
                  <a:schemeClr val="bg1"/>
                </a:solidFill>
                <a:latin typeface="微软雅黑" panose="020B0503020204020204" pitchFamily="34" charset="-122"/>
                <a:ea typeface="微软雅黑" panose="020B0503020204020204" pitchFamily="34" charset="-122"/>
              </a:rPr>
              <a:t>3</a:t>
            </a:r>
          </a:p>
        </p:txBody>
      </p:sp>
      <p:sp>
        <p:nvSpPr>
          <p:cNvPr id="9" name="Oval 15">
            <a:hlinkClick r:id="" action="ppaction://noaction" highlightClick="1"/>
          </p:cNvPr>
          <p:cNvSpPr>
            <a:spLocks noChangeArrowheads="1"/>
          </p:cNvSpPr>
          <p:nvPr/>
        </p:nvSpPr>
        <p:spPr bwMode="auto">
          <a:xfrm>
            <a:off x="1617675" y="1452426"/>
            <a:ext cx="503329" cy="453384"/>
          </a:xfrm>
          <a:prstGeom prst="ellipse">
            <a:avLst/>
          </a:prstGeom>
          <a:solidFill>
            <a:srgbClr val="FB9708"/>
          </a:solidFill>
          <a:ln>
            <a:noFill/>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dirty="0">
                <a:solidFill>
                  <a:schemeClr val="bg1"/>
                </a:solidFill>
                <a:latin typeface="微软雅黑" panose="020B0503020204020204" pitchFamily="34" charset="-122"/>
                <a:ea typeface="微软雅黑" panose="020B0503020204020204" pitchFamily="34" charset="-122"/>
              </a:rPr>
              <a:t>1</a:t>
            </a:r>
          </a:p>
        </p:txBody>
      </p:sp>
      <p:sp>
        <p:nvSpPr>
          <p:cNvPr id="10" name="AutoShape 17">
            <a:hlinkClick r:id="" action="ppaction://noaction" highlightClick="1"/>
          </p:cNvPr>
          <p:cNvSpPr>
            <a:spLocks noChangeArrowheads="1"/>
          </p:cNvSpPr>
          <p:nvPr/>
        </p:nvSpPr>
        <p:spPr bwMode="auto">
          <a:xfrm>
            <a:off x="2567608" y="1452427"/>
            <a:ext cx="4527712" cy="476834"/>
          </a:xfrm>
          <a:prstGeom prst="actionButtonBlank">
            <a:avLst/>
          </a:prstGeom>
          <a:solidFill>
            <a:srgbClr val="FB9708"/>
          </a:solidFill>
          <a:ln>
            <a:noFill/>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lIns="91436" tIns="45719" rIns="91436" bIns="45719" anchor="ctr"/>
          <a:lstStyle/>
          <a:p>
            <a:pPr algn="ctr" eaLnBrk="1" hangingPunct="1">
              <a:defRPr/>
            </a:pPr>
            <a:r>
              <a:rPr lang="zh-CN" altLang="en-US" sz="2000" dirty="0">
                <a:solidFill>
                  <a:schemeClr val="bg1"/>
                </a:solidFill>
                <a:latin typeface="微软雅黑" pitchFamily="34" charset="-122"/>
                <a:ea typeface="微软雅黑" pitchFamily="34" charset="-122"/>
                <a:sym typeface="微软雅黑" pitchFamily="34" charset="-122"/>
              </a:rPr>
              <a:t>背景与目标</a:t>
            </a:r>
            <a:endParaRPr lang="zh-CN" altLang="en-US" sz="2000" dirty="0">
              <a:solidFill>
                <a:schemeClr val="bg1"/>
              </a:solidFill>
              <a:latin typeface="微软雅黑" pitchFamily="34" charset="-122"/>
              <a:ea typeface="微软雅黑" pitchFamily="34" charset="-122"/>
            </a:endParaRPr>
          </a:p>
        </p:txBody>
      </p:sp>
      <p:sp>
        <p:nvSpPr>
          <p:cNvPr id="11" name="Oval 13">
            <a:hlinkClick r:id="" action="ppaction://noaction" highlightClick="1"/>
          </p:cNvPr>
          <p:cNvSpPr>
            <a:spLocks noChangeArrowheads="1"/>
          </p:cNvSpPr>
          <p:nvPr/>
        </p:nvSpPr>
        <p:spPr bwMode="auto">
          <a:xfrm>
            <a:off x="1617675" y="3613338"/>
            <a:ext cx="503329" cy="453384"/>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a:solidFill>
                  <a:schemeClr val="bg1"/>
                </a:solidFill>
                <a:latin typeface="微软雅黑" panose="020B0503020204020204" pitchFamily="34" charset="-122"/>
                <a:ea typeface="微软雅黑" panose="020B0503020204020204" pitchFamily="34" charset="-122"/>
              </a:rPr>
              <a:t>4</a:t>
            </a:r>
          </a:p>
        </p:txBody>
      </p:sp>
      <p:sp>
        <p:nvSpPr>
          <p:cNvPr id="12" name="AutoShape 12">
            <a:hlinkClick r:id="" action="ppaction://noaction" highlightClick="1"/>
          </p:cNvPr>
          <p:cNvSpPr>
            <a:spLocks noChangeArrowheads="1"/>
          </p:cNvSpPr>
          <p:nvPr/>
        </p:nvSpPr>
        <p:spPr bwMode="auto">
          <a:xfrm>
            <a:off x="2567608" y="2151875"/>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rPr>
              <a:t>数据探索</a:t>
            </a:r>
          </a:p>
        </p:txBody>
      </p:sp>
      <p:sp>
        <p:nvSpPr>
          <p:cNvPr id="13" name="Oval 13">
            <a:hlinkClick r:id="" action="ppaction://noaction" highlightClick="1"/>
          </p:cNvPr>
          <p:cNvSpPr>
            <a:spLocks noChangeArrowheads="1"/>
          </p:cNvSpPr>
          <p:nvPr/>
        </p:nvSpPr>
        <p:spPr bwMode="auto">
          <a:xfrm>
            <a:off x="1617675" y="2151874"/>
            <a:ext cx="503329" cy="453386"/>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dirty="0">
                <a:solidFill>
                  <a:schemeClr val="bg1"/>
                </a:solidFill>
                <a:latin typeface="微软雅黑" panose="020B0503020204020204" pitchFamily="34" charset="-122"/>
                <a:ea typeface="微软雅黑" panose="020B0503020204020204" pitchFamily="34" charset="-122"/>
              </a:rPr>
              <a:t>2</a:t>
            </a:r>
          </a:p>
        </p:txBody>
      </p:sp>
      <p:sp>
        <p:nvSpPr>
          <p:cNvPr id="14" name="AutoShape 12">
            <a:hlinkClick r:id="" action="ppaction://noaction" highlightClick="1"/>
          </p:cNvPr>
          <p:cNvSpPr>
            <a:spLocks noChangeArrowheads="1"/>
          </p:cNvSpPr>
          <p:nvPr/>
        </p:nvSpPr>
        <p:spPr bwMode="auto">
          <a:xfrm>
            <a:off x="2567283" y="3605403"/>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rPr>
              <a:t>文本的向量表示</a:t>
            </a:r>
          </a:p>
        </p:txBody>
      </p:sp>
      <p:sp>
        <p:nvSpPr>
          <p:cNvPr id="15" name="Oval 13">
            <a:hlinkClick r:id="" action="ppaction://noaction" highlightClick="1"/>
          </p:cNvPr>
          <p:cNvSpPr>
            <a:spLocks noChangeArrowheads="1"/>
          </p:cNvSpPr>
          <p:nvPr/>
        </p:nvSpPr>
        <p:spPr bwMode="auto">
          <a:xfrm>
            <a:off x="1612469" y="4319566"/>
            <a:ext cx="503329" cy="453384"/>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1800" dirty="0">
                <a:solidFill>
                  <a:schemeClr val="bg1"/>
                </a:solidFill>
                <a:latin typeface="微软雅黑" panose="020B0503020204020204" pitchFamily="34" charset="-122"/>
                <a:ea typeface="微软雅黑" panose="020B0503020204020204" pitchFamily="34" charset="-122"/>
              </a:rPr>
              <a:t>5</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6" name="AutoShape 12">
            <a:hlinkClick r:id="" action="ppaction://noaction" highlightClick="1"/>
          </p:cNvPr>
          <p:cNvSpPr>
            <a:spLocks noChangeArrowheads="1"/>
          </p:cNvSpPr>
          <p:nvPr/>
        </p:nvSpPr>
        <p:spPr bwMode="auto">
          <a:xfrm>
            <a:off x="2562078" y="4311632"/>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rPr>
              <a:t>朴素贝叶斯</a:t>
            </a:r>
          </a:p>
        </p:txBody>
      </p:sp>
      <p:sp>
        <p:nvSpPr>
          <p:cNvPr id="17" name="Oval 13">
            <a:hlinkClick r:id="" action="ppaction://noaction" highlightClick="1"/>
          </p:cNvPr>
          <p:cNvSpPr>
            <a:spLocks noChangeArrowheads="1"/>
          </p:cNvSpPr>
          <p:nvPr/>
        </p:nvSpPr>
        <p:spPr bwMode="auto">
          <a:xfrm>
            <a:off x="1612469" y="5008225"/>
            <a:ext cx="503329" cy="453384"/>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1800" dirty="0">
                <a:solidFill>
                  <a:schemeClr val="bg1"/>
                </a:solidFill>
                <a:latin typeface="微软雅黑" panose="020B0503020204020204" pitchFamily="34" charset="-122"/>
                <a:ea typeface="微软雅黑" panose="020B0503020204020204" pitchFamily="34" charset="-122"/>
              </a:rPr>
              <a:t>6</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8" name="AutoShape 12">
            <a:hlinkClick r:id="" action="ppaction://noaction" highlightClick="1"/>
          </p:cNvPr>
          <p:cNvSpPr>
            <a:spLocks noChangeArrowheads="1"/>
          </p:cNvSpPr>
          <p:nvPr/>
        </p:nvSpPr>
        <p:spPr bwMode="auto">
          <a:xfrm>
            <a:off x="2562078" y="5000291"/>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rPr>
              <a:t>模型训练与评价</a:t>
            </a:r>
          </a:p>
        </p:txBody>
      </p:sp>
    </p:spTree>
    <p:extLst>
      <p:ext uri="{BB962C8B-B14F-4D97-AF65-F5344CB8AC3E}">
        <p14:creationId xmlns:p14="http://schemas.microsoft.com/office/powerpoint/2010/main" val="2041011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数据预处理</a:t>
            </a:r>
          </a:p>
        </p:txBody>
      </p:sp>
      <p:sp>
        <p:nvSpPr>
          <p:cNvPr id="14" name="任意多边形 13"/>
          <p:cNvSpPr/>
          <p:nvPr/>
        </p:nvSpPr>
        <p:spPr>
          <a:xfrm>
            <a:off x="2351584" y="1654456"/>
            <a:ext cx="1601788" cy="838440"/>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lIns="330583" tIns="5079" rIns="320422" bIns="5079" spcCol="1270" anchor="ctr"/>
          <a:lstStyle/>
          <a:p>
            <a:pPr algn="ctr" defTabSz="355586" fontAlgn="auto">
              <a:lnSpc>
                <a:spcPct val="90000"/>
              </a:lnSpc>
              <a:spcAft>
                <a:spcPct val="35000"/>
              </a:spcAft>
              <a:defRPr/>
            </a:pPr>
            <a:endParaRPr lang="en-US" sz="800" b="1" dirty="0">
              <a:solidFill>
                <a:schemeClr val="bg1"/>
              </a:solidFill>
              <a:latin typeface="楷体" panose="02010609060101010101" charset="-122"/>
              <a:ea typeface="楷体" panose="02010609060101010101" charset="-122"/>
            </a:endParaRPr>
          </a:p>
          <a:p>
            <a:pPr algn="ctr" defTabSz="355586" fontAlgn="auto">
              <a:lnSpc>
                <a:spcPct val="90000"/>
              </a:lnSpc>
              <a:spcAft>
                <a:spcPct val="35000"/>
              </a:spcAft>
              <a:defRPr/>
            </a:pPr>
            <a:endParaRPr lang="en-US" sz="800" b="1" dirty="0">
              <a:solidFill>
                <a:schemeClr val="bg1"/>
              </a:solidFill>
              <a:latin typeface="楷体" panose="02010609060101010101" charset="-122"/>
              <a:ea typeface="楷体" panose="02010609060101010101" charset="-122"/>
            </a:endParaRPr>
          </a:p>
          <a:p>
            <a:pPr algn="ctr" defTabSz="355586" fontAlgn="auto">
              <a:lnSpc>
                <a:spcPct val="90000"/>
              </a:lnSpc>
              <a:spcAft>
                <a:spcPct val="35000"/>
              </a:spcAft>
              <a:defRPr/>
            </a:pPr>
            <a:endParaRPr lang="en-US" sz="800" b="1" dirty="0">
              <a:solidFill>
                <a:schemeClr val="bg1"/>
              </a:solidFill>
              <a:latin typeface="楷体" panose="02010609060101010101" charset="-122"/>
              <a:ea typeface="楷体" panose="02010609060101010101" charset="-122"/>
            </a:endParaRPr>
          </a:p>
        </p:txBody>
      </p:sp>
      <p:sp>
        <p:nvSpPr>
          <p:cNvPr id="15" name="任意多边形 14"/>
          <p:cNvSpPr/>
          <p:nvPr/>
        </p:nvSpPr>
        <p:spPr>
          <a:xfrm>
            <a:off x="2351584" y="2611256"/>
            <a:ext cx="1601788" cy="775928"/>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2"/>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lIns="330583" tIns="5079" rIns="320422" bIns="5079" spcCol="1270" anchor="ctr"/>
          <a:lstStyle/>
          <a:p>
            <a:pPr algn="ctr" defTabSz="355586" fontAlgn="auto">
              <a:lnSpc>
                <a:spcPct val="90000"/>
              </a:lnSpc>
              <a:spcAft>
                <a:spcPct val="35000"/>
              </a:spcAft>
              <a:defRPr/>
            </a:pPr>
            <a:endParaRPr lang="en-US" sz="1500" b="1" dirty="0">
              <a:solidFill>
                <a:schemeClr val="bg1"/>
              </a:solidFill>
              <a:latin typeface="楷体" panose="02010609060101010101" charset="-122"/>
              <a:ea typeface="楷体" panose="02010609060101010101" charset="-122"/>
            </a:endParaRPr>
          </a:p>
          <a:p>
            <a:pPr algn="ctr" defTabSz="355586" fontAlgn="auto">
              <a:lnSpc>
                <a:spcPct val="90000"/>
              </a:lnSpc>
              <a:spcAft>
                <a:spcPct val="35000"/>
              </a:spcAft>
              <a:defRPr/>
            </a:pPr>
            <a:endParaRPr lang="en-US" sz="1500" b="1" dirty="0">
              <a:solidFill>
                <a:schemeClr val="bg1"/>
              </a:solidFill>
              <a:latin typeface="楷体" panose="02010609060101010101" charset="-122"/>
              <a:ea typeface="楷体" panose="02010609060101010101" charset="-122"/>
            </a:endParaRPr>
          </a:p>
        </p:txBody>
      </p:sp>
      <p:sp>
        <p:nvSpPr>
          <p:cNvPr id="16" name="任意多边形 15"/>
          <p:cNvSpPr/>
          <p:nvPr/>
        </p:nvSpPr>
        <p:spPr>
          <a:xfrm>
            <a:off x="2351584" y="3531541"/>
            <a:ext cx="1601788" cy="735899"/>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rgbClr val="FB9708"/>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lIns="330583" tIns="5079" rIns="320422" bIns="5079" spcCol="1270" anchor="ctr"/>
          <a:lstStyle/>
          <a:p>
            <a:pPr algn="ctr" defTabSz="355586" fontAlgn="auto">
              <a:lnSpc>
                <a:spcPct val="90000"/>
              </a:lnSpc>
              <a:spcAft>
                <a:spcPct val="35000"/>
              </a:spcAft>
              <a:defRPr/>
            </a:pPr>
            <a:endParaRPr lang="en-US" sz="1500" b="1" dirty="0">
              <a:solidFill>
                <a:srgbClr val="FB9708"/>
              </a:solidFill>
              <a:latin typeface="楷体" panose="02010609060101010101" charset="-122"/>
              <a:ea typeface="楷体" panose="02010609060101010101" charset="-122"/>
            </a:endParaRPr>
          </a:p>
          <a:p>
            <a:pPr algn="ctr" defTabSz="355586" fontAlgn="auto">
              <a:lnSpc>
                <a:spcPct val="90000"/>
              </a:lnSpc>
              <a:spcAft>
                <a:spcPct val="35000"/>
              </a:spcAft>
              <a:defRPr/>
            </a:pPr>
            <a:r>
              <a:rPr lang="en-US" altLang="zh-CN" sz="800" dirty="0">
                <a:solidFill>
                  <a:srgbClr val="FB9708"/>
                </a:solidFill>
                <a:latin typeface="楷体" panose="02010609060101010101" charset="-122"/>
                <a:ea typeface="楷体" panose="02010609060101010101" charset="-122"/>
              </a:rPr>
              <a:t> </a:t>
            </a:r>
            <a:endParaRPr lang="en-US" sz="800" b="1" dirty="0">
              <a:solidFill>
                <a:srgbClr val="FB9708"/>
              </a:solidFill>
              <a:latin typeface="楷体" panose="02010609060101010101" charset="-122"/>
              <a:ea typeface="楷体" panose="02010609060101010101" charset="-122"/>
            </a:endParaRPr>
          </a:p>
        </p:txBody>
      </p:sp>
      <p:sp>
        <p:nvSpPr>
          <p:cNvPr id="17" name="任意多边形 16"/>
          <p:cNvSpPr/>
          <p:nvPr/>
        </p:nvSpPr>
        <p:spPr>
          <a:xfrm>
            <a:off x="2351584" y="4411456"/>
            <a:ext cx="1601788" cy="768390"/>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bg1">
              <a:lumMod val="65000"/>
            </a:schemeClr>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lIns="330583" tIns="5079" rIns="320422" bIns="5079" spcCol="1270" anchor="ctr"/>
          <a:lstStyle/>
          <a:p>
            <a:pPr algn="ctr" defTabSz="355586" fontAlgn="auto">
              <a:lnSpc>
                <a:spcPct val="90000"/>
              </a:lnSpc>
              <a:spcAft>
                <a:spcPct val="35000"/>
              </a:spcAft>
              <a:defRPr/>
            </a:pPr>
            <a:endParaRPr lang="en-US" sz="1500" b="1" dirty="0">
              <a:solidFill>
                <a:schemeClr val="bg1"/>
              </a:solidFill>
              <a:latin typeface="楷体" panose="02010609060101010101" charset="-122"/>
              <a:ea typeface="楷体" panose="02010609060101010101" charset="-122"/>
            </a:endParaRPr>
          </a:p>
          <a:p>
            <a:pPr algn="ctr" defTabSz="355586" fontAlgn="auto">
              <a:lnSpc>
                <a:spcPct val="90000"/>
              </a:lnSpc>
              <a:spcAft>
                <a:spcPct val="35000"/>
              </a:spcAft>
              <a:defRPr/>
            </a:pPr>
            <a:endParaRPr lang="en-US" sz="1500" b="1" dirty="0">
              <a:solidFill>
                <a:schemeClr val="bg1"/>
              </a:solidFill>
              <a:latin typeface="楷体" panose="02010609060101010101" charset="-122"/>
              <a:ea typeface="楷体" panose="02010609060101010101" charset="-122"/>
            </a:endParaRPr>
          </a:p>
        </p:txBody>
      </p:sp>
      <p:sp>
        <p:nvSpPr>
          <p:cNvPr id="18" name="TextBox 24"/>
          <p:cNvSpPr txBox="1">
            <a:spLocks noChangeArrowheads="1"/>
          </p:cNvSpPr>
          <p:nvPr/>
        </p:nvSpPr>
        <p:spPr bwMode="auto">
          <a:xfrm>
            <a:off x="4079776" y="1737986"/>
            <a:ext cx="3816424" cy="697037"/>
          </a:xfrm>
          <a:prstGeom prst="rect">
            <a:avLst/>
          </a:prstGeom>
          <a:solidFill>
            <a:schemeClr val="bg1">
              <a:lumMod val="95000"/>
            </a:schemeClr>
          </a:solidFill>
          <a:ln w="9525">
            <a:solidFill>
              <a:schemeClr val="bg1">
                <a:lumMod val="95000"/>
              </a:schemeClr>
            </a:solidFill>
            <a:miter lim="800000"/>
            <a:headEnd/>
            <a:tailEnd/>
          </a:ln>
          <a:effectLst>
            <a:outerShdw blurRad="50800" dist="38100" dir="2700000" algn="tl" rotWithShape="0">
              <a:srgbClr val="000000">
                <a:alpha val="43000"/>
              </a:srgbClr>
            </a:outerShdw>
          </a:effectLst>
        </p:spPr>
        <p:txBody>
          <a:bodyPr wrap="square" lIns="91436" tIns="45719" rIns="91436" bIns="45719" anchor="ctr" anchorCtr="0">
            <a:noAutofit/>
          </a:bodyPr>
          <a:lstStyle>
            <a:lvl1pPr>
              <a:defRPr sz="900">
                <a:solidFill>
                  <a:srgbClr val="000000"/>
                </a:solidFill>
                <a:latin typeface="Arial" panose="020B0604020202020204" pitchFamily="34" charset="0"/>
                <a:ea typeface="宋体" panose="02010600030101010101" pitchFamily="2" charset="-122"/>
              </a:defRPr>
            </a:lvl1pPr>
            <a:lvl2pPr>
              <a:defRPr sz="900">
                <a:solidFill>
                  <a:srgbClr val="000000"/>
                </a:solidFill>
                <a:latin typeface="Arial" panose="020B0604020202020204" pitchFamily="34" charset="0"/>
                <a:ea typeface="宋体" panose="02010600030101010101" pitchFamily="2" charset="-122"/>
              </a:defRPr>
            </a:lvl2pPr>
            <a:lvl3pPr>
              <a:defRPr sz="900">
                <a:solidFill>
                  <a:srgbClr val="000000"/>
                </a:solidFill>
                <a:latin typeface="Arial" panose="020B0604020202020204" pitchFamily="34" charset="0"/>
                <a:ea typeface="宋体" panose="02010600030101010101" pitchFamily="2" charset="-122"/>
              </a:defRPr>
            </a:lvl3pPr>
            <a:lvl4pPr>
              <a:defRPr sz="900">
                <a:solidFill>
                  <a:srgbClr val="000000"/>
                </a:solidFill>
                <a:latin typeface="Arial" panose="020B0604020202020204" pitchFamily="34" charset="0"/>
                <a:ea typeface="宋体" panose="02010600030101010101" pitchFamily="2" charset="-122"/>
              </a:defRPr>
            </a:lvl4pPr>
            <a:lvl5pPr>
              <a:defRPr sz="900">
                <a:solidFill>
                  <a:srgbClr val="000000"/>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lgn="ctr"/>
            <a:r>
              <a:rPr lang="zh-CN" altLang="en-US" sz="2800" b="1" dirty="0">
                <a:solidFill>
                  <a:schemeClr val="accent1"/>
                </a:solidFill>
                <a:latin typeface="楷体" panose="02010609060101010101" charset="-122"/>
                <a:ea typeface="楷体" panose="02010609060101010101" charset="-122"/>
              </a:rPr>
              <a:t>数据清洗</a:t>
            </a:r>
            <a:endParaRPr lang="en-US" altLang="en-US" sz="2800" b="1" dirty="0">
              <a:solidFill>
                <a:schemeClr val="accent1"/>
              </a:solidFill>
              <a:latin typeface="楷体" panose="02010609060101010101" charset="-122"/>
              <a:ea typeface="楷体" panose="02010609060101010101" charset="-122"/>
            </a:endParaRPr>
          </a:p>
        </p:txBody>
      </p:sp>
      <p:sp>
        <p:nvSpPr>
          <p:cNvPr id="4" name="文本框 3"/>
          <p:cNvSpPr txBox="1"/>
          <p:nvPr/>
        </p:nvSpPr>
        <p:spPr>
          <a:xfrm>
            <a:off x="2612418" y="1879059"/>
            <a:ext cx="1080120" cy="430885"/>
          </a:xfrm>
          <a:prstGeom prst="rect">
            <a:avLst/>
          </a:prstGeom>
          <a:noFill/>
        </p:spPr>
        <p:txBody>
          <a:bodyPr wrap="square" lIns="91436" tIns="45719" rIns="91436" bIns="45719" rtlCol="0">
            <a:spAutoFit/>
          </a:bodyPr>
          <a:lstStyle/>
          <a:p>
            <a:r>
              <a:rPr lang="zh-CN" altLang="en-US" sz="2200" dirty="0">
                <a:solidFill>
                  <a:schemeClr val="bg1"/>
                </a:solidFill>
                <a:latin typeface="楷体" panose="02010609060101010101" charset="-122"/>
                <a:ea typeface="楷体" panose="02010609060101010101" charset="-122"/>
              </a:rPr>
              <a:t>第一步</a:t>
            </a:r>
          </a:p>
        </p:txBody>
      </p:sp>
      <p:sp>
        <p:nvSpPr>
          <p:cNvPr id="19" name="文本框 18"/>
          <p:cNvSpPr txBox="1"/>
          <p:nvPr/>
        </p:nvSpPr>
        <p:spPr>
          <a:xfrm>
            <a:off x="2612418" y="2827280"/>
            <a:ext cx="1080120" cy="430885"/>
          </a:xfrm>
          <a:prstGeom prst="rect">
            <a:avLst/>
          </a:prstGeom>
          <a:noFill/>
        </p:spPr>
        <p:txBody>
          <a:bodyPr wrap="square" lIns="91436" tIns="45719" rIns="91436" bIns="45719" rtlCol="0">
            <a:spAutoFit/>
          </a:bodyPr>
          <a:lstStyle/>
          <a:p>
            <a:r>
              <a:rPr lang="zh-CN" altLang="en-US" sz="2200" dirty="0">
                <a:solidFill>
                  <a:schemeClr val="bg1"/>
                </a:solidFill>
                <a:latin typeface="楷体" panose="02010609060101010101" charset="-122"/>
                <a:ea typeface="楷体" panose="02010609060101010101" charset="-122"/>
              </a:rPr>
              <a:t>第二步</a:t>
            </a:r>
          </a:p>
        </p:txBody>
      </p:sp>
      <p:sp>
        <p:nvSpPr>
          <p:cNvPr id="24" name="文本框 23"/>
          <p:cNvSpPr txBox="1"/>
          <p:nvPr/>
        </p:nvSpPr>
        <p:spPr>
          <a:xfrm>
            <a:off x="2612418" y="3736933"/>
            <a:ext cx="1080120" cy="430885"/>
          </a:xfrm>
          <a:prstGeom prst="rect">
            <a:avLst/>
          </a:prstGeom>
          <a:noFill/>
        </p:spPr>
        <p:txBody>
          <a:bodyPr wrap="square" lIns="91436" tIns="45719" rIns="91436" bIns="45719" rtlCol="0">
            <a:spAutoFit/>
          </a:bodyPr>
          <a:lstStyle/>
          <a:p>
            <a:r>
              <a:rPr lang="zh-CN" altLang="en-US" sz="2200" dirty="0">
                <a:solidFill>
                  <a:schemeClr val="bg1"/>
                </a:solidFill>
                <a:latin typeface="楷体" panose="02010609060101010101" charset="-122"/>
                <a:ea typeface="楷体" panose="02010609060101010101" charset="-122"/>
              </a:rPr>
              <a:t>第三步</a:t>
            </a:r>
          </a:p>
        </p:txBody>
      </p:sp>
      <p:sp>
        <p:nvSpPr>
          <p:cNvPr id="25" name="文本框 24"/>
          <p:cNvSpPr txBox="1"/>
          <p:nvPr/>
        </p:nvSpPr>
        <p:spPr>
          <a:xfrm>
            <a:off x="2612418" y="4603781"/>
            <a:ext cx="1080120" cy="430885"/>
          </a:xfrm>
          <a:prstGeom prst="rect">
            <a:avLst/>
          </a:prstGeom>
          <a:noFill/>
        </p:spPr>
        <p:txBody>
          <a:bodyPr wrap="square" lIns="91436" tIns="45719" rIns="91436" bIns="45719" rtlCol="0">
            <a:spAutoFit/>
          </a:bodyPr>
          <a:lstStyle/>
          <a:p>
            <a:r>
              <a:rPr lang="zh-CN" altLang="en-US" sz="2200" dirty="0">
                <a:solidFill>
                  <a:schemeClr val="bg1"/>
                </a:solidFill>
                <a:latin typeface="楷体" panose="02010609060101010101" charset="-122"/>
                <a:ea typeface="楷体" panose="02010609060101010101" charset="-122"/>
              </a:rPr>
              <a:t>第四步</a:t>
            </a:r>
          </a:p>
        </p:txBody>
      </p:sp>
      <p:sp>
        <p:nvSpPr>
          <p:cNvPr id="26" name="TextBox 24"/>
          <p:cNvSpPr txBox="1">
            <a:spLocks noChangeArrowheads="1"/>
          </p:cNvSpPr>
          <p:nvPr/>
        </p:nvSpPr>
        <p:spPr bwMode="auto">
          <a:xfrm>
            <a:off x="4074611" y="2755312"/>
            <a:ext cx="3826126" cy="601680"/>
          </a:xfrm>
          <a:prstGeom prst="rect">
            <a:avLst/>
          </a:prstGeom>
          <a:solidFill>
            <a:schemeClr val="bg1">
              <a:lumMod val="95000"/>
            </a:schemeClr>
          </a:solidFill>
          <a:ln w="9525">
            <a:solidFill>
              <a:schemeClr val="bg1">
                <a:lumMod val="95000"/>
              </a:schemeClr>
            </a:solidFill>
            <a:miter lim="800000"/>
            <a:headEnd/>
            <a:tailEnd/>
          </a:ln>
          <a:effectLst>
            <a:outerShdw blurRad="50800" dist="38100" dir="2700000" algn="tl" rotWithShape="0">
              <a:srgbClr val="000000">
                <a:alpha val="43000"/>
              </a:srgbClr>
            </a:outerShdw>
          </a:effectLst>
        </p:spPr>
        <p:txBody>
          <a:bodyPr wrap="square" lIns="91436" tIns="45719" rIns="91436" bIns="45719" anchor="ctr" anchorCtr="0">
            <a:noAutofit/>
          </a:bodyPr>
          <a:lstStyle>
            <a:defPPr>
              <a:defRPr lang="zh-CN"/>
            </a:defPPr>
            <a:lvl1pPr algn="ctr">
              <a:defRPr sz="2800" b="1">
                <a:solidFill>
                  <a:schemeClr val="accent1"/>
                </a:solidFill>
                <a:latin typeface="楷体" panose="02010609060101010101" charset="-122"/>
                <a:ea typeface="楷体" panose="02010609060101010101" charset="-122"/>
              </a:defRPr>
            </a:lvl1pPr>
            <a:lvl6pPr>
              <a:buFont typeface="Arial" panose="020B0604020202020204" pitchFamily="34" charset="0"/>
            </a:lvl6pPr>
            <a:lvl7pPr>
              <a:buFont typeface="Arial" panose="020B0604020202020204" pitchFamily="34" charset="0"/>
            </a:lvl7pPr>
            <a:lvl8pPr>
              <a:buFont typeface="Arial" panose="020B0604020202020204" pitchFamily="34" charset="0"/>
            </a:lvl8pPr>
            <a:lvl9pPr>
              <a:buFont typeface="Arial" panose="020B0604020202020204" pitchFamily="34" charset="0"/>
            </a:lvl9pPr>
          </a:lstStyle>
          <a:p>
            <a:r>
              <a:rPr lang="zh-CN" altLang="en-US" dirty="0"/>
              <a:t>分词</a:t>
            </a:r>
          </a:p>
        </p:txBody>
      </p:sp>
      <p:sp>
        <p:nvSpPr>
          <p:cNvPr id="27" name="TextBox 24"/>
          <p:cNvSpPr txBox="1">
            <a:spLocks noChangeArrowheads="1"/>
          </p:cNvSpPr>
          <p:nvPr/>
        </p:nvSpPr>
        <p:spPr bwMode="auto">
          <a:xfrm>
            <a:off x="4074612" y="3645024"/>
            <a:ext cx="3826126" cy="601720"/>
          </a:xfrm>
          <a:prstGeom prst="rect">
            <a:avLst/>
          </a:prstGeom>
          <a:solidFill>
            <a:schemeClr val="bg1">
              <a:lumMod val="95000"/>
            </a:schemeClr>
          </a:solidFill>
          <a:ln w="9525">
            <a:solidFill>
              <a:schemeClr val="bg1">
                <a:lumMod val="95000"/>
              </a:schemeClr>
            </a:solidFill>
            <a:miter lim="800000"/>
            <a:headEnd/>
            <a:tailEnd/>
          </a:ln>
          <a:effectLst>
            <a:outerShdw blurRad="50800" dist="38100" dir="2700000" algn="tl" rotWithShape="0">
              <a:srgbClr val="000000">
                <a:alpha val="43000"/>
              </a:srgbClr>
            </a:outerShdw>
          </a:effectLst>
        </p:spPr>
        <p:txBody>
          <a:bodyPr wrap="square" lIns="91436" tIns="45719" rIns="91436" bIns="45719" anchor="ctr" anchorCtr="0">
            <a:noAutofit/>
          </a:bodyPr>
          <a:lstStyle>
            <a:defPPr>
              <a:defRPr lang="zh-CN"/>
            </a:defPPr>
            <a:lvl1pPr algn="ctr">
              <a:defRPr sz="2800" b="1">
                <a:solidFill>
                  <a:schemeClr val="accent1"/>
                </a:solidFill>
                <a:latin typeface="楷体" panose="02010609060101010101" charset="-122"/>
                <a:ea typeface="楷体" panose="02010609060101010101" charset="-122"/>
              </a:defRPr>
            </a:lvl1pPr>
            <a:lvl6pPr>
              <a:buFont typeface="Arial" panose="020B0604020202020204" pitchFamily="34" charset="0"/>
            </a:lvl6pPr>
            <a:lvl7pPr>
              <a:buFont typeface="Arial" panose="020B0604020202020204" pitchFamily="34" charset="0"/>
            </a:lvl7pPr>
            <a:lvl8pPr>
              <a:buFont typeface="Arial" panose="020B0604020202020204" pitchFamily="34" charset="0"/>
            </a:lvl8pPr>
            <a:lvl9pPr>
              <a:buFont typeface="Arial" panose="020B0604020202020204" pitchFamily="34" charset="0"/>
            </a:lvl9pPr>
          </a:lstStyle>
          <a:p>
            <a:r>
              <a:rPr lang="zh-CN" altLang="en-US" dirty="0"/>
              <a:t>添词典去停用词</a:t>
            </a:r>
          </a:p>
        </p:txBody>
      </p:sp>
      <p:sp>
        <p:nvSpPr>
          <p:cNvPr id="28" name="TextBox 24"/>
          <p:cNvSpPr txBox="1">
            <a:spLocks noChangeArrowheads="1"/>
          </p:cNvSpPr>
          <p:nvPr/>
        </p:nvSpPr>
        <p:spPr bwMode="auto">
          <a:xfrm>
            <a:off x="4082730" y="4494791"/>
            <a:ext cx="3813470" cy="601720"/>
          </a:xfrm>
          <a:prstGeom prst="rect">
            <a:avLst/>
          </a:prstGeom>
          <a:solidFill>
            <a:schemeClr val="bg1">
              <a:lumMod val="95000"/>
            </a:schemeClr>
          </a:solidFill>
          <a:ln w="9525">
            <a:solidFill>
              <a:schemeClr val="bg1">
                <a:lumMod val="95000"/>
              </a:schemeClr>
            </a:solidFill>
            <a:miter lim="800000"/>
            <a:headEnd/>
            <a:tailEnd/>
          </a:ln>
          <a:effectLst>
            <a:outerShdw blurRad="50800" dist="38100" dir="2700000" algn="tl" rotWithShape="0">
              <a:srgbClr val="000000">
                <a:alpha val="43000"/>
              </a:srgbClr>
            </a:outerShdw>
          </a:effectLst>
        </p:spPr>
        <p:txBody>
          <a:bodyPr wrap="square" lIns="91436" tIns="45719" rIns="91436" bIns="45719" anchor="ctr" anchorCtr="0">
            <a:noAutofit/>
          </a:bodyPr>
          <a:lstStyle>
            <a:defPPr>
              <a:defRPr lang="zh-CN"/>
            </a:defPPr>
            <a:lvl1pPr algn="ctr">
              <a:defRPr sz="2800" b="1">
                <a:solidFill>
                  <a:schemeClr val="accent1"/>
                </a:solidFill>
                <a:latin typeface="楷体" panose="02010609060101010101" charset="-122"/>
                <a:ea typeface="楷体" panose="02010609060101010101" charset="-122"/>
              </a:defRPr>
            </a:lvl1pPr>
            <a:lvl6pPr>
              <a:buFont typeface="Arial" panose="020B0604020202020204" pitchFamily="34" charset="0"/>
            </a:lvl6pPr>
            <a:lvl7pPr>
              <a:buFont typeface="Arial" panose="020B0604020202020204" pitchFamily="34" charset="0"/>
            </a:lvl7pPr>
            <a:lvl8pPr>
              <a:buFont typeface="Arial" panose="020B0604020202020204" pitchFamily="34" charset="0"/>
            </a:lvl8pPr>
            <a:lvl9pPr>
              <a:buFont typeface="Arial" panose="020B0604020202020204" pitchFamily="34" charset="0"/>
            </a:lvl9pPr>
          </a:lstStyle>
          <a:p>
            <a:r>
              <a:rPr lang="zh-CN" altLang="en-US" dirty="0"/>
              <a:t>绘制词云</a:t>
            </a:r>
          </a:p>
        </p:txBody>
      </p:sp>
    </p:spTree>
  </p:cSld>
  <p:clrMapOvr>
    <a:masterClrMapping/>
  </p:clrMapOvr>
  <p:transition>
    <p:split orient="vert"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6C2F5C32-A326-47C8-B14F-4BD613230E10}"/>
              </a:ext>
            </a:extLst>
          </p:cNvPr>
          <p:cNvGraphicFramePr>
            <a:graphicFrameLocks noGrp="1"/>
          </p:cNvGraphicFramePr>
          <p:nvPr>
            <p:ph idx="1"/>
            <p:extLst>
              <p:ext uri="{D42A27DB-BD31-4B8C-83A1-F6EECF244321}">
                <p14:modId xmlns:p14="http://schemas.microsoft.com/office/powerpoint/2010/main" val="3451446952"/>
              </p:ext>
            </p:extLst>
          </p:nvPr>
        </p:nvGraphicFramePr>
        <p:xfrm>
          <a:off x="678626" y="2904831"/>
          <a:ext cx="7560840" cy="1925320"/>
        </p:xfrm>
        <a:graphic>
          <a:graphicData uri="http://schemas.openxmlformats.org/drawingml/2006/table">
            <a:tbl>
              <a:tblPr firstRow="1" bandRow="1">
                <a:tableStyleId>{5C22544A-7EE6-4342-B048-85BDC9FD1C3A}</a:tableStyleId>
              </a:tblPr>
              <a:tblGrid>
                <a:gridCol w="674976">
                  <a:extLst>
                    <a:ext uri="{9D8B030D-6E8A-4147-A177-3AD203B41FA5}">
                      <a16:colId xmlns:a16="http://schemas.microsoft.com/office/drawing/2014/main" val="2825534560"/>
                    </a:ext>
                  </a:extLst>
                </a:gridCol>
                <a:gridCol w="6885864">
                  <a:extLst>
                    <a:ext uri="{9D8B030D-6E8A-4147-A177-3AD203B41FA5}">
                      <a16:colId xmlns:a16="http://schemas.microsoft.com/office/drawing/2014/main" val="2955013947"/>
                    </a:ext>
                  </a:extLst>
                </a:gridCol>
              </a:tblGrid>
              <a:tr h="640080">
                <a:tc>
                  <a:txBody>
                    <a:bodyPr/>
                    <a:lstStyle/>
                    <a:p>
                      <a:pPr algn="ctr"/>
                      <a:r>
                        <a:rPr lang="zh-CN" altLang="en-US" sz="1800" dirty="0"/>
                        <a:t>判别</a:t>
                      </a:r>
                    </a:p>
                  </a:txBody>
                  <a:tcPr anchor="ctr"/>
                </a:tc>
                <a:tc>
                  <a:txBody>
                    <a:bodyPr/>
                    <a:lstStyle/>
                    <a:p>
                      <a:pPr algn="ctr"/>
                      <a:r>
                        <a:rPr lang="zh-CN" altLang="en-US" sz="1800" dirty="0"/>
                        <a:t>短信</a:t>
                      </a:r>
                    </a:p>
                  </a:txBody>
                  <a:tcPr anchor="ctr"/>
                </a:tc>
                <a:extLst>
                  <a:ext uri="{0D108BD9-81ED-4DB2-BD59-A6C34878D82A}">
                    <a16:rowId xmlns:a16="http://schemas.microsoft.com/office/drawing/2014/main" val="1295475741"/>
                  </a:ext>
                </a:extLst>
              </a:tr>
              <a:tr h="370840">
                <a:tc>
                  <a:txBody>
                    <a:bodyPr/>
                    <a:lstStyle/>
                    <a:p>
                      <a:r>
                        <a:rPr lang="en-US" altLang="zh-CN" sz="1800" dirty="0"/>
                        <a:t>0</a:t>
                      </a:r>
                      <a:endParaRPr lang="zh-CN" altLang="en-US" sz="1800" dirty="0"/>
                    </a:p>
                  </a:txBody>
                  <a:tcPr anchor="ctr"/>
                </a:tc>
                <a:tc>
                  <a:txBody>
                    <a:bodyPr/>
                    <a:lstStyle/>
                    <a:p>
                      <a:r>
                        <a:rPr lang="zh-CN" altLang="en-US" sz="1800" dirty="0"/>
                        <a:t>　　有图有真相哦</a:t>
                      </a:r>
                      <a:r>
                        <a:rPr lang="en-US" altLang="zh-CN" sz="1800" dirty="0"/>
                        <a:t>~~~</a:t>
                      </a:r>
                      <a:r>
                        <a:rPr lang="zh-CN" altLang="en-US" sz="1800" dirty="0"/>
                        <a:t>　</a:t>
                      </a:r>
                    </a:p>
                  </a:txBody>
                  <a:tcPr anchor="ctr"/>
                </a:tc>
                <a:extLst>
                  <a:ext uri="{0D108BD9-81ED-4DB2-BD59-A6C34878D82A}">
                    <a16:rowId xmlns:a16="http://schemas.microsoft.com/office/drawing/2014/main" val="617877498"/>
                  </a:ext>
                </a:extLst>
              </a:tr>
              <a:tr h="914400">
                <a:tc>
                  <a:txBody>
                    <a:bodyPr/>
                    <a:lstStyle/>
                    <a:p>
                      <a:r>
                        <a:rPr lang="en-US" altLang="zh-CN" sz="1800" dirty="0"/>
                        <a:t>1</a:t>
                      </a:r>
                      <a:endParaRPr lang="zh-CN" altLang="en-US" sz="1800" dirty="0"/>
                    </a:p>
                  </a:txBody>
                  <a:tcPr anchor="ctr"/>
                </a:tc>
                <a:tc>
                  <a:txBody>
                    <a:bodyPr/>
                    <a:lstStyle/>
                    <a:p>
                      <a:r>
                        <a:rPr lang="zh-CN" altLang="en-US" sz="1800" dirty="0"/>
                        <a:t>南口阿玛施新春第一批限量春装到店啦</a:t>
                      </a:r>
                      <a:r>
                        <a:rPr lang="en-US" altLang="zh-CN" sz="1800" dirty="0"/>
                        <a:t>?   ?   ?   </a:t>
                      </a:r>
                      <a:r>
                        <a:rPr lang="zh-CN" altLang="en-US" sz="1800" dirty="0"/>
                        <a:t>春暖花开淑女裙、冰蓝色公主衫</a:t>
                      </a:r>
                      <a:r>
                        <a:rPr lang="en-US" altLang="zh-CN" sz="1800" dirty="0"/>
                        <a:t>?   </a:t>
                      </a:r>
                      <a:r>
                        <a:rPr lang="zh-CN" altLang="en-US" sz="1800" dirty="0"/>
                        <a:t>气质粉小西装、冰丝女王长半裙、</a:t>
                      </a:r>
                      <a:r>
                        <a:rPr lang="en-US" altLang="zh-CN" sz="1800" dirty="0"/>
                        <a:t>?   </a:t>
                      </a:r>
                      <a:r>
                        <a:rPr lang="zh-CN" altLang="en-US" sz="1800" dirty="0"/>
                        <a:t>皇</a:t>
                      </a:r>
                    </a:p>
                  </a:txBody>
                  <a:tcPr anchor="ctr"/>
                </a:tc>
                <a:extLst>
                  <a:ext uri="{0D108BD9-81ED-4DB2-BD59-A6C34878D82A}">
                    <a16:rowId xmlns:a16="http://schemas.microsoft.com/office/drawing/2014/main" val="4210026905"/>
                  </a:ext>
                </a:extLst>
              </a:tr>
            </a:tbl>
          </a:graphicData>
        </a:graphic>
      </p:graphicFrame>
      <p:sp>
        <p:nvSpPr>
          <p:cNvPr id="3" name="标题 2">
            <a:extLst>
              <a:ext uri="{FF2B5EF4-FFF2-40B4-BE49-F238E27FC236}">
                <a16:creationId xmlns:a16="http://schemas.microsoft.com/office/drawing/2014/main" id="{47043D84-462E-49D0-A416-B162AAC056C7}"/>
              </a:ext>
            </a:extLst>
          </p:cNvPr>
          <p:cNvSpPr>
            <a:spLocks noGrp="1"/>
          </p:cNvSpPr>
          <p:nvPr>
            <p:ph type="title"/>
          </p:nvPr>
        </p:nvSpPr>
        <p:spPr/>
        <p:txBody>
          <a:bodyPr/>
          <a:lstStyle/>
          <a:p>
            <a:r>
              <a:rPr lang="zh-CN" altLang="en-US" dirty="0"/>
              <a:t>数据预处理</a:t>
            </a:r>
          </a:p>
        </p:txBody>
      </p:sp>
      <p:sp>
        <p:nvSpPr>
          <p:cNvPr id="4" name="内容占位符 3">
            <a:extLst>
              <a:ext uri="{FF2B5EF4-FFF2-40B4-BE49-F238E27FC236}">
                <a16:creationId xmlns:a16="http://schemas.microsoft.com/office/drawing/2014/main" id="{F3226A0E-55D2-4F13-AC9B-BECEDEC9B9D9}"/>
              </a:ext>
            </a:extLst>
          </p:cNvPr>
          <p:cNvSpPr>
            <a:spLocks noGrp="1"/>
          </p:cNvSpPr>
          <p:nvPr>
            <p:ph idx="10"/>
          </p:nvPr>
        </p:nvSpPr>
        <p:spPr/>
        <p:txBody>
          <a:bodyPr/>
          <a:lstStyle/>
          <a:p>
            <a:r>
              <a:rPr lang="zh-CN" altLang="en-US" dirty="0"/>
              <a:t>去除空格</a:t>
            </a:r>
          </a:p>
        </p:txBody>
      </p:sp>
      <p:sp>
        <p:nvSpPr>
          <p:cNvPr id="6" name="思想气泡: 云 5">
            <a:extLst>
              <a:ext uri="{FF2B5EF4-FFF2-40B4-BE49-F238E27FC236}">
                <a16:creationId xmlns:a16="http://schemas.microsoft.com/office/drawing/2014/main" id="{AA9094E2-792E-4A34-A508-F3F957EC8588}"/>
              </a:ext>
            </a:extLst>
          </p:cNvPr>
          <p:cNvSpPr/>
          <p:nvPr/>
        </p:nvSpPr>
        <p:spPr bwMode="auto">
          <a:xfrm>
            <a:off x="6401462" y="1143174"/>
            <a:ext cx="2448272" cy="1243590"/>
          </a:xfrm>
          <a:prstGeom prst="cloudCallout">
            <a:avLst>
              <a:gd name="adj1" fmla="val -48129"/>
              <a:gd name="adj2" fmla="val 75639"/>
            </a:avLst>
          </a:prstGeom>
          <a:solidFill>
            <a:schemeClr val="accent1"/>
          </a:solidFill>
          <a:ln w="25400" cap="flat" cmpd="sng">
            <a:solidFill>
              <a:srgbClr val="064BB2"/>
            </a:solidFill>
            <a:prstDash val="sysDash"/>
            <a:round/>
            <a:headEnd/>
            <a:tailEnd/>
          </a:ln>
          <a:extLst>
            <a:ext uri="{909E8E84-426E-40dd-AFC4-6F175D3DCCD1}">
              <a14:hiddenFill xmlns:a14="http://schemas.microsoft.com/office/drawing/2010/main" xmlns="">
                <a:solidFill>
                  <a:srgbClr val="FFFFFF"/>
                </a:solidFill>
              </a14:hiddenFill>
            </a:ext>
          </a:extLst>
        </p:spPr>
        <p:txBody>
          <a:bodyPr lIns="91436" tIns="45719" rIns="91436" bIns="45719" rtlCol="0" anchor="ctr"/>
          <a:lstStyle/>
          <a:p>
            <a:pPr algn="ctr"/>
            <a:endParaRPr lang="zh-CN" altLang="en-US"/>
          </a:p>
        </p:txBody>
      </p:sp>
      <p:sp>
        <p:nvSpPr>
          <p:cNvPr id="7" name="文本框 6">
            <a:extLst>
              <a:ext uri="{FF2B5EF4-FFF2-40B4-BE49-F238E27FC236}">
                <a16:creationId xmlns:a16="http://schemas.microsoft.com/office/drawing/2014/main" id="{192918C8-B086-43A5-BE69-F49576447C53}"/>
              </a:ext>
            </a:extLst>
          </p:cNvPr>
          <p:cNvSpPr txBox="1"/>
          <p:nvPr/>
        </p:nvSpPr>
        <p:spPr>
          <a:xfrm>
            <a:off x="6871314" y="1434736"/>
            <a:ext cx="1735979" cy="646329"/>
          </a:xfrm>
          <a:prstGeom prst="rect">
            <a:avLst/>
          </a:prstGeom>
          <a:noFill/>
        </p:spPr>
        <p:txBody>
          <a:bodyPr wrap="square" lIns="91436" tIns="45719" rIns="91436" bIns="45719" rtlCol="0">
            <a:spAutoFit/>
          </a:bodyPr>
          <a:lstStyle/>
          <a:p>
            <a:r>
              <a:rPr lang="zh-CN" altLang="en-US" sz="1800" dirty="0">
                <a:solidFill>
                  <a:schemeClr val="bg1"/>
                </a:solidFill>
              </a:rPr>
              <a:t>空格及全角情况下的空格</a:t>
            </a:r>
          </a:p>
        </p:txBody>
      </p:sp>
    </p:spTree>
    <p:extLst>
      <p:ext uri="{BB962C8B-B14F-4D97-AF65-F5344CB8AC3E}">
        <p14:creationId xmlns:p14="http://schemas.microsoft.com/office/powerpoint/2010/main" val="3916263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2D2ACCB-DD70-430D-BEB4-EEA6DF8F7E30}"/>
              </a:ext>
            </a:extLst>
          </p:cNvPr>
          <p:cNvSpPr>
            <a:spLocks noGrp="1"/>
          </p:cNvSpPr>
          <p:nvPr>
            <p:ph idx="1"/>
          </p:nvPr>
        </p:nvSpPr>
        <p:spPr>
          <a:xfrm>
            <a:off x="423821" y="1052736"/>
            <a:ext cx="11104601" cy="528177"/>
          </a:xfrm>
        </p:spPr>
        <p:txBody>
          <a:bodyPr/>
          <a:lstStyle/>
          <a:p>
            <a:pPr marL="0" indent="0">
              <a:buNone/>
            </a:pPr>
            <a:r>
              <a:rPr lang="en-US" altLang="zh-CN" dirty="0"/>
              <a:t>x</a:t>
            </a:r>
            <a:r>
              <a:rPr lang="zh-CN" altLang="en-US" dirty="0"/>
              <a:t>序列</a:t>
            </a:r>
          </a:p>
        </p:txBody>
      </p:sp>
      <p:sp>
        <p:nvSpPr>
          <p:cNvPr id="3" name="标题 2">
            <a:extLst>
              <a:ext uri="{FF2B5EF4-FFF2-40B4-BE49-F238E27FC236}">
                <a16:creationId xmlns:a16="http://schemas.microsoft.com/office/drawing/2014/main" id="{6B4849E0-673C-47B9-9D77-D73B305178AB}"/>
              </a:ext>
            </a:extLst>
          </p:cNvPr>
          <p:cNvSpPr>
            <a:spLocks noGrp="1"/>
          </p:cNvSpPr>
          <p:nvPr>
            <p:ph type="title"/>
          </p:nvPr>
        </p:nvSpPr>
        <p:spPr/>
        <p:txBody>
          <a:bodyPr/>
          <a:lstStyle/>
          <a:p>
            <a:r>
              <a:rPr lang="zh-CN" altLang="en-US" dirty="0"/>
              <a:t>数据预处理</a:t>
            </a:r>
          </a:p>
        </p:txBody>
      </p:sp>
      <p:graphicFrame>
        <p:nvGraphicFramePr>
          <p:cNvPr id="6" name="内容占位符 4">
            <a:extLst>
              <a:ext uri="{FF2B5EF4-FFF2-40B4-BE49-F238E27FC236}">
                <a16:creationId xmlns:a16="http://schemas.microsoft.com/office/drawing/2014/main" id="{E48996D6-A2A9-435E-BE46-1CCF6263F666}"/>
              </a:ext>
            </a:extLst>
          </p:cNvPr>
          <p:cNvGraphicFramePr>
            <a:graphicFrameLocks/>
          </p:cNvGraphicFramePr>
          <p:nvPr>
            <p:extLst>
              <p:ext uri="{D42A27DB-BD31-4B8C-83A1-F6EECF244321}">
                <p14:modId xmlns:p14="http://schemas.microsoft.com/office/powerpoint/2010/main" val="81775637"/>
              </p:ext>
            </p:extLst>
          </p:nvPr>
        </p:nvGraphicFramePr>
        <p:xfrm>
          <a:off x="767408" y="2360620"/>
          <a:ext cx="10297146" cy="3657600"/>
        </p:xfrm>
        <a:graphic>
          <a:graphicData uri="http://schemas.openxmlformats.org/drawingml/2006/table">
            <a:tbl>
              <a:tblPr firstRow="1" bandRow="1">
                <a:tableStyleId>{5C22544A-7EE6-4342-B048-85BDC9FD1C3A}</a:tableStyleId>
              </a:tblPr>
              <a:tblGrid>
                <a:gridCol w="1339467">
                  <a:extLst>
                    <a:ext uri="{9D8B030D-6E8A-4147-A177-3AD203B41FA5}">
                      <a16:colId xmlns:a16="http://schemas.microsoft.com/office/drawing/2014/main" val="2317438060"/>
                    </a:ext>
                  </a:extLst>
                </a:gridCol>
                <a:gridCol w="837167">
                  <a:extLst>
                    <a:ext uri="{9D8B030D-6E8A-4147-A177-3AD203B41FA5}">
                      <a16:colId xmlns:a16="http://schemas.microsoft.com/office/drawing/2014/main" val="2825534560"/>
                    </a:ext>
                  </a:extLst>
                </a:gridCol>
                <a:gridCol w="8120512">
                  <a:extLst>
                    <a:ext uri="{9D8B030D-6E8A-4147-A177-3AD203B41FA5}">
                      <a16:colId xmlns:a16="http://schemas.microsoft.com/office/drawing/2014/main" val="2955013947"/>
                    </a:ext>
                  </a:extLst>
                </a:gridCol>
              </a:tblGrid>
              <a:tr h="365760">
                <a:tc>
                  <a:txBody>
                    <a:bodyPr/>
                    <a:lstStyle/>
                    <a:p>
                      <a:pPr algn="ctr"/>
                      <a:r>
                        <a:rPr lang="zh-CN" altLang="en-US" sz="1800" dirty="0"/>
                        <a:t>序号</a:t>
                      </a:r>
                    </a:p>
                  </a:txBody>
                  <a:tcPr anchor="ctr"/>
                </a:tc>
                <a:tc>
                  <a:txBody>
                    <a:bodyPr/>
                    <a:lstStyle/>
                    <a:p>
                      <a:pPr algn="ctr"/>
                      <a:r>
                        <a:rPr lang="zh-CN" altLang="en-US" sz="1800" dirty="0"/>
                        <a:t>判别</a:t>
                      </a:r>
                    </a:p>
                  </a:txBody>
                  <a:tcPr anchor="ctr"/>
                </a:tc>
                <a:tc>
                  <a:txBody>
                    <a:bodyPr/>
                    <a:lstStyle/>
                    <a:p>
                      <a:pPr algn="ctr"/>
                      <a:r>
                        <a:rPr lang="zh-CN" altLang="en-US" sz="1800" dirty="0"/>
                        <a:t>短信</a:t>
                      </a:r>
                    </a:p>
                  </a:txBody>
                  <a:tcPr anchor="ctr"/>
                </a:tc>
                <a:extLst>
                  <a:ext uri="{0D108BD9-81ED-4DB2-BD59-A6C34878D82A}">
                    <a16:rowId xmlns:a16="http://schemas.microsoft.com/office/drawing/2014/main" val="1295475741"/>
                  </a:ext>
                </a:extLst>
              </a:tr>
              <a:tr h="640080">
                <a:tc>
                  <a:txBody>
                    <a:bodyPr/>
                    <a:lstStyle/>
                    <a:p>
                      <a:r>
                        <a:rPr lang="en-US" altLang="zh-CN" sz="1800" dirty="0"/>
                        <a:t>192</a:t>
                      </a:r>
                      <a:endParaRPr lang="zh-CN" altLang="en-US" sz="1800" dirty="0"/>
                    </a:p>
                  </a:txBody>
                  <a:tcPr anchor="ctr"/>
                </a:tc>
                <a:tc>
                  <a:txBody>
                    <a:bodyPr/>
                    <a:lstStyle/>
                    <a:p>
                      <a:r>
                        <a:rPr lang="en-US" altLang="zh-CN" sz="1800" dirty="0"/>
                        <a:t>1</a:t>
                      </a:r>
                      <a:endParaRPr lang="zh-CN" altLang="en-US" sz="1800" dirty="0"/>
                    </a:p>
                  </a:txBody>
                  <a:tcPr anchor="ctr"/>
                </a:tc>
                <a:tc>
                  <a:txBody>
                    <a:bodyPr/>
                    <a:lstStyle/>
                    <a:p>
                      <a:r>
                        <a:rPr lang="zh-CN" altLang="en-US" sz="1800" dirty="0"/>
                        <a:t>亲，金汕教育春季班从</a:t>
                      </a:r>
                      <a:r>
                        <a:rPr lang="en-US" altLang="zh-CN" sz="1800" dirty="0"/>
                        <a:t>x</a:t>
                      </a:r>
                      <a:r>
                        <a:rPr lang="zh-CN" altLang="en-US" sz="1800" dirty="0"/>
                        <a:t>月</a:t>
                      </a:r>
                      <a:r>
                        <a:rPr lang="en-US" altLang="zh-CN" sz="1800" dirty="0"/>
                        <a:t>x</a:t>
                      </a:r>
                      <a:r>
                        <a:rPr lang="zh-CN" altLang="en-US" sz="1800" dirty="0"/>
                        <a:t>号起陆续开班啦！报名热线</a:t>
                      </a:r>
                      <a:r>
                        <a:rPr lang="en-US" altLang="zh-CN" sz="1800" dirty="0" err="1"/>
                        <a:t>xxxxxxxx</a:t>
                      </a:r>
                      <a:r>
                        <a:rPr lang="zh-CN" altLang="en-US" sz="1800" dirty="0"/>
                        <a:t>，或者直接回复需要补习的年级科目，我们会尽快跟您联系的。</a:t>
                      </a:r>
                    </a:p>
                  </a:txBody>
                  <a:tcPr anchor="ctr"/>
                </a:tc>
                <a:extLst>
                  <a:ext uri="{0D108BD9-81ED-4DB2-BD59-A6C34878D82A}">
                    <a16:rowId xmlns:a16="http://schemas.microsoft.com/office/drawing/2014/main" val="617877498"/>
                  </a:ext>
                </a:extLst>
              </a:tr>
              <a:tr h="365760">
                <a:tc>
                  <a:txBody>
                    <a:bodyPr/>
                    <a:lstStyle/>
                    <a:p>
                      <a:r>
                        <a:rPr lang="en-US" altLang="zh-CN" sz="1800" dirty="0"/>
                        <a:t>214</a:t>
                      </a:r>
                      <a:endParaRPr lang="zh-CN" altLang="en-US" sz="1800" dirty="0"/>
                    </a:p>
                  </a:txBody>
                  <a:tcPr anchor="ctr"/>
                </a:tc>
                <a:tc>
                  <a:txBody>
                    <a:bodyPr/>
                    <a:lstStyle/>
                    <a:p>
                      <a:r>
                        <a:rPr lang="en-US" altLang="zh-CN" sz="1800" dirty="0"/>
                        <a:t>1</a:t>
                      </a:r>
                      <a:endParaRPr lang="zh-CN" altLang="en-US" sz="1800" dirty="0"/>
                    </a:p>
                  </a:txBody>
                  <a:tcPr anchor="ctr"/>
                </a:tc>
                <a:tc>
                  <a:txBody>
                    <a:bodyPr/>
                    <a:lstStyle/>
                    <a:p>
                      <a:r>
                        <a:rPr lang="en-US" altLang="zh-CN" sz="1800" dirty="0" err="1"/>
                        <a:t>xxxxxxxxxxxxxxxxxxx</a:t>
                      </a:r>
                      <a:r>
                        <a:rPr lang="zh-CN" altLang="en-US" sz="1800" dirty="0"/>
                        <a:t>沈宇     工商银行</a:t>
                      </a:r>
                    </a:p>
                  </a:txBody>
                  <a:tcPr anchor="ctr"/>
                </a:tc>
                <a:extLst>
                  <a:ext uri="{0D108BD9-81ED-4DB2-BD59-A6C34878D82A}">
                    <a16:rowId xmlns:a16="http://schemas.microsoft.com/office/drawing/2014/main" val="4210026905"/>
                  </a:ext>
                </a:extLst>
              </a:tr>
              <a:tr h="640080">
                <a:tc>
                  <a:txBody>
                    <a:bodyPr/>
                    <a:lstStyle/>
                    <a:p>
                      <a:r>
                        <a:rPr lang="en-US" altLang="zh-CN" sz="1800" dirty="0"/>
                        <a:t>224</a:t>
                      </a:r>
                      <a:endParaRPr lang="zh-CN" altLang="en-US" sz="1800" dirty="0"/>
                    </a:p>
                  </a:txBody>
                  <a:tcPr anchor="ctr"/>
                </a:tc>
                <a:tc>
                  <a:txBody>
                    <a:bodyPr/>
                    <a:lstStyle/>
                    <a:p>
                      <a:r>
                        <a:rPr lang="en-US" altLang="zh-CN" sz="1800" dirty="0"/>
                        <a:t>1</a:t>
                      </a:r>
                      <a:endParaRPr lang="zh-CN" altLang="en-US" sz="1800" dirty="0"/>
                    </a:p>
                  </a:txBody>
                  <a:tcPr anchor="ctr"/>
                </a:tc>
                <a:tc>
                  <a:txBody>
                    <a:bodyPr/>
                    <a:lstStyle/>
                    <a:p>
                      <a:r>
                        <a:rPr lang="zh-CN" altLang="en-US" sz="1800" dirty="0"/>
                        <a:t>各位老板，元旦节快乐！现在淘汰母猪漂亮的</a:t>
                      </a:r>
                      <a:r>
                        <a:rPr lang="en-US" altLang="zh-CN" sz="1800" dirty="0" err="1"/>
                        <a:t>x.x</a:t>
                      </a:r>
                      <a:r>
                        <a:rPr lang="zh-CN" altLang="en-US" sz="1800" dirty="0"/>
                        <a:t>元一斤，公猪</a:t>
                      </a:r>
                      <a:r>
                        <a:rPr lang="en-US" altLang="zh-CN" sz="1800" dirty="0" err="1"/>
                        <a:t>x.x</a:t>
                      </a:r>
                      <a:r>
                        <a:rPr lang="zh-CN" altLang="en-US" sz="1800" dirty="0"/>
                        <a:t>元一斤，如有需要苹联系</a:t>
                      </a:r>
                      <a:r>
                        <a:rPr lang="en-US" altLang="zh-CN" sz="1800" dirty="0" err="1"/>
                        <a:t>xxxxxxxxxxx</a:t>
                      </a:r>
                      <a:r>
                        <a:rPr lang="zh-CN" altLang="en-US" sz="1800" dirty="0"/>
                        <a:t>殷水良，谢谢！祝您六畜兴旺</a:t>
                      </a:r>
                    </a:p>
                  </a:txBody>
                  <a:tcPr anchor="ctr"/>
                </a:tc>
                <a:extLst>
                  <a:ext uri="{0D108BD9-81ED-4DB2-BD59-A6C34878D82A}">
                    <a16:rowId xmlns:a16="http://schemas.microsoft.com/office/drawing/2014/main" val="469501906"/>
                  </a:ext>
                </a:extLst>
              </a:tr>
              <a:tr h="640080">
                <a:tc>
                  <a:txBody>
                    <a:bodyPr/>
                    <a:lstStyle/>
                    <a:p>
                      <a:r>
                        <a:rPr lang="en-US" altLang="zh-CN" sz="1800" dirty="0"/>
                        <a:t>286</a:t>
                      </a:r>
                      <a:endParaRPr lang="zh-CN" altLang="en-US" sz="1800" dirty="0"/>
                    </a:p>
                  </a:txBody>
                  <a:tcPr anchor="ctr"/>
                </a:tc>
                <a:tc>
                  <a:txBody>
                    <a:bodyPr/>
                    <a:lstStyle/>
                    <a:p>
                      <a:r>
                        <a:rPr lang="en-US" altLang="zh-CN" sz="1800" dirty="0"/>
                        <a:t>1</a:t>
                      </a:r>
                      <a:endParaRPr lang="zh-CN" altLang="en-US" sz="1800" dirty="0"/>
                    </a:p>
                  </a:txBody>
                  <a:tcPr anchor="ctr"/>
                </a:tc>
                <a:tc>
                  <a:txBody>
                    <a:bodyPr/>
                    <a:lstStyle/>
                    <a:p>
                      <a:r>
                        <a:rPr lang="zh-CN" altLang="en-US" sz="1800" dirty="0"/>
                        <a:t>您有来自莆田长富的通知：</a:t>
                      </a:r>
                      <a:r>
                        <a:rPr lang="en-US" altLang="zh-CN" sz="1800" dirty="0"/>
                        <a:t>x</a:t>
                      </a:r>
                      <a:r>
                        <a:rPr lang="zh-CN" altLang="en-US" sz="1800" dirty="0"/>
                        <a:t>月</a:t>
                      </a:r>
                      <a:r>
                        <a:rPr lang="en-US" altLang="zh-CN" sz="1800" dirty="0"/>
                        <a:t>x</a:t>
                      </a:r>
                      <a:r>
                        <a:rPr lang="zh-CN" altLang="en-US" sz="1800" dirty="0"/>
                        <a:t>日至</a:t>
                      </a:r>
                      <a:r>
                        <a:rPr lang="en-US" altLang="zh-CN" sz="1800" dirty="0"/>
                        <a:t>x</a:t>
                      </a:r>
                      <a:r>
                        <a:rPr lang="zh-CN" altLang="en-US" sz="1800" dirty="0"/>
                        <a:t>月</a:t>
                      </a:r>
                      <a:r>
                        <a:rPr lang="en-US" altLang="zh-CN" sz="1800" dirty="0"/>
                        <a:t>xx</a:t>
                      </a:r>
                      <a:r>
                        <a:rPr lang="zh-CN" altLang="en-US" sz="1800" dirty="0"/>
                        <a:t>日订长富巴氏鲜奶</a:t>
                      </a:r>
                      <a:r>
                        <a:rPr lang="en-US" altLang="zh-CN" sz="1800" dirty="0"/>
                        <a:t>x</a:t>
                      </a:r>
                      <a:r>
                        <a:rPr lang="zh-CN" altLang="en-US" sz="1800" dirty="0"/>
                        <a:t>个月送同品</a:t>
                      </a:r>
                      <a:r>
                        <a:rPr lang="en-US" altLang="zh-CN" sz="1800" dirty="0"/>
                        <a:t>xx</a:t>
                      </a:r>
                      <a:r>
                        <a:rPr lang="zh-CN" altLang="en-US" sz="1800" dirty="0"/>
                        <a:t>份，订奶热线</a:t>
                      </a:r>
                      <a:r>
                        <a:rPr lang="en-US" altLang="zh-CN" sz="1800" dirty="0"/>
                        <a:t>:</a:t>
                      </a:r>
                      <a:r>
                        <a:rPr lang="en-US" altLang="zh-CN" sz="1800" dirty="0" err="1"/>
                        <a:t>xxxxxxx</a:t>
                      </a:r>
                      <a:r>
                        <a:rPr lang="zh-CN" altLang="en-US" sz="1800" dirty="0"/>
                        <a:t>或</a:t>
                      </a:r>
                      <a:r>
                        <a:rPr lang="en-US" altLang="zh-CN" sz="1800" dirty="0" err="1"/>
                        <a:t>xxxxxxx</a:t>
                      </a:r>
                      <a:r>
                        <a:rPr lang="zh-CN" altLang="en-US" sz="1800" dirty="0"/>
                        <a:t>，请注意查收。</a:t>
                      </a:r>
                      <a:r>
                        <a:rPr lang="en-US" altLang="zh-CN" sz="1800" dirty="0"/>
                        <a:t>【</a:t>
                      </a:r>
                      <a:r>
                        <a:rPr lang="zh-CN" altLang="en-US" sz="1800" dirty="0"/>
                        <a:t>群鸿</a:t>
                      </a:r>
                      <a:r>
                        <a:rPr lang="en-US" altLang="zh-CN" sz="1800" dirty="0"/>
                        <a:t>】</a:t>
                      </a:r>
                      <a:endParaRPr lang="zh-CN" altLang="en-US" sz="1800" dirty="0"/>
                    </a:p>
                  </a:txBody>
                  <a:tcPr anchor="ctr"/>
                </a:tc>
                <a:extLst>
                  <a:ext uri="{0D108BD9-81ED-4DB2-BD59-A6C34878D82A}">
                    <a16:rowId xmlns:a16="http://schemas.microsoft.com/office/drawing/2014/main" val="1812346809"/>
                  </a:ext>
                </a:extLst>
              </a:tr>
              <a:tr h="640080">
                <a:tc>
                  <a:txBody>
                    <a:bodyPr/>
                    <a:lstStyle/>
                    <a:p>
                      <a:r>
                        <a:rPr lang="en-US" altLang="zh-CN" sz="1800" dirty="0"/>
                        <a:t>389</a:t>
                      </a:r>
                      <a:endParaRPr lang="zh-CN" altLang="en-US" sz="1800" dirty="0"/>
                    </a:p>
                  </a:txBody>
                  <a:tcPr anchor="ctr"/>
                </a:tc>
                <a:tc>
                  <a:txBody>
                    <a:bodyPr/>
                    <a:lstStyle/>
                    <a:p>
                      <a:r>
                        <a:rPr lang="en-US" altLang="zh-CN" sz="1800" dirty="0"/>
                        <a:t>1</a:t>
                      </a:r>
                      <a:endParaRPr lang="zh-CN" altLang="en-US" sz="1800" dirty="0"/>
                    </a:p>
                  </a:txBody>
                  <a:tcPr anchor="ctr"/>
                </a:tc>
                <a:tc>
                  <a:txBody>
                    <a:bodyPr/>
                    <a:lstStyle/>
                    <a:p>
                      <a:r>
                        <a:rPr lang="zh-CN" altLang="en-US" sz="1800" dirty="0"/>
                        <a:t>老凤祥“春彩 女人季”！</a:t>
                      </a:r>
                      <a:r>
                        <a:rPr lang="en-US" altLang="zh-CN" sz="1800" dirty="0"/>
                        <a:t>x</a:t>
                      </a:r>
                      <a:r>
                        <a:rPr lang="zh-CN" altLang="en-US" sz="1800" dirty="0"/>
                        <a:t>月</a:t>
                      </a:r>
                      <a:r>
                        <a:rPr lang="en-US" altLang="zh-CN" sz="1800" dirty="0"/>
                        <a:t>x</a:t>
                      </a:r>
                      <a:r>
                        <a:rPr lang="zh-CN" altLang="en-US" sz="1800" dirty="0"/>
                        <a:t>日起时尚黄金满</a:t>
                      </a:r>
                      <a:r>
                        <a:rPr lang="en-US" altLang="zh-CN" sz="1800" dirty="0" err="1"/>
                        <a:t>xxxx</a:t>
                      </a:r>
                      <a:r>
                        <a:rPr lang="zh-CN" altLang="en-US" sz="1800" dirty="0"/>
                        <a:t>减</a:t>
                      </a:r>
                      <a:r>
                        <a:rPr lang="en-US" altLang="zh-CN" sz="1800" dirty="0"/>
                        <a:t>xxx</a:t>
                      </a:r>
                      <a:r>
                        <a:rPr lang="zh-CN" altLang="en-US" sz="1800" dirty="0"/>
                        <a:t>，钻石珠宝缤纷让利，“爱唯一”美钻一口价稀售！更有绚彩</a:t>
                      </a:r>
                      <a:r>
                        <a:rPr lang="en-US" altLang="zh-CN" sz="1800" dirty="0"/>
                        <a:t>K</a:t>
                      </a:r>
                      <a:r>
                        <a:rPr lang="zh-CN" altLang="en-US" sz="1800" dirty="0"/>
                        <a:t>金买</a:t>
                      </a:r>
                      <a:r>
                        <a:rPr lang="en-US" altLang="zh-CN" sz="1800" dirty="0"/>
                        <a:t>x</a:t>
                      </a:r>
                      <a:r>
                        <a:rPr lang="zh-CN" altLang="en-US" sz="1800" dirty="0"/>
                        <a:t>送</a:t>
                      </a:r>
                      <a:r>
                        <a:rPr lang="en-US" altLang="zh-CN" sz="1800" dirty="0"/>
                        <a:t>x</a:t>
                      </a:r>
                      <a:r>
                        <a:rPr lang="zh-CN" altLang="en-US" sz="1800" dirty="0"/>
                        <a:t>。祝您三</a:t>
                      </a:r>
                    </a:p>
                  </a:txBody>
                  <a:tcPr anchor="ctr"/>
                </a:tc>
                <a:extLst>
                  <a:ext uri="{0D108BD9-81ED-4DB2-BD59-A6C34878D82A}">
                    <a16:rowId xmlns:a16="http://schemas.microsoft.com/office/drawing/2014/main" val="4001391249"/>
                  </a:ext>
                </a:extLst>
              </a:tr>
              <a:tr h="365760">
                <a:tc>
                  <a:txBody>
                    <a:bodyPr/>
                    <a:lstStyle/>
                    <a:p>
                      <a:r>
                        <a:rPr lang="en-US" altLang="zh-CN" sz="1800" dirty="0"/>
                        <a:t>……</a:t>
                      </a:r>
                      <a:endParaRPr lang="zh-CN" altLang="en-US" sz="1800" dirty="0"/>
                    </a:p>
                  </a:txBody>
                  <a:tcPr anchor="ctr"/>
                </a:tc>
                <a:tc>
                  <a:txBody>
                    <a:bodyPr/>
                    <a:lstStyle/>
                    <a:p>
                      <a:r>
                        <a:rPr lang="en-US" altLang="zh-CN" sz="1800" dirty="0"/>
                        <a:t>……</a:t>
                      </a:r>
                      <a:endParaRPr lang="zh-CN" altLang="en-US" sz="1800" dirty="0"/>
                    </a:p>
                  </a:txBody>
                  <a:tcPr anchor="ctr"/>
                </a:tc>
                <a:tc>
                  <a:txBody>
                    <a:bodyPr/>
                    <a:lstStyle/>
                    <a:p>
                      <a:r>
                        <a:rPr lang="en-US" altLang="zh-CN" sz="1800" dirty="0"/>
                        <a:t>……</a:t>
                      </a:r>
                      <a:endParaRPr lang="zh-CN" altLang="en-US" sz="1800" dirty="0"/>
                    </a:p>
                  </a:txBody>
                  <a:tcPr anchor="ctr"/>
                </a:tc>
                <a:extLst>
                  <a:ext uri="{0D108BD9-81ED-4DB2-BD59-A6C34878D82A}">
                    <a16:rowId xmlns:a16="http://schemas.microsoft.com/office/drawing/2014/main" val="3004671610"/>
                  </a:ext>
                </a:extLst>
              </a:tr>
            </a:tbl>
          </a:graphicData>
        </a:graphic>
      </p:graphicFrame>
      <p:sp>
        <p:nvSpPr>
          <p:cNvPr id="7" name="思想气泡: 云 6">
            <a:extLst>
              <a:ext uri="{FF2B5EF4-FFF2-40B4-BE49-F238E27FC236}">
                <a16:creationId xmlns:a16="http://schemas.microsoft.com/office/drawing/2014/main" id="{259B601D-9CA0-4FC8-84E5-D3E6041011F3}"/>
              </a:ext>
            </a:extLst>
          </p:cNvPr>
          <p:cNvSpPr/>
          <p:nvPr/>
        </p:nvSpPr>
        <p:spPr bwMode="auto">
          <a:xfrm>
            <a:off x="8689176" y="959223"/>
            <a:ext cx="2628733" cy="1388974"/>
          </a:xfrm>
          <a:prstGeom prst="cloudCallout">
            <a:avLst>
              <a:gd name="adj1" fmla="val -77593"/>
              <a:gd name="adj2" fmla="val 86260"/>
            </a:avLst>
          </a:prstGeom>
          <a:solidFill>
            <a:srgbClr val="FB9708"/>
          </a:solidFill>
          <a:ln w="25400" cap="flat" cmpd="sng">
            <a:solidFill>
              <a:srgbClr val="FB9708"/>
            </a:solidFill>
            <a:prstDash val="sysDash"/>
            <a:round/>
            <a:headEnd/>
            <a:tailEnd/>
          </a:ln>
          <a:extLst>
            <a:ext uri="{909E8E84-426E-40dd-AFC4-6F175D3DCCD1}">
              <a14:hiddenFill xmlns:a14="http://schemas.microsoft.com/office/drawing/2010/main" xmlns="">
                <a:solidFill>
                  <a:srgbClr val="FFFFFF"/>
                </a:solidFill>
              </a14:hiddenFill>
            </a:ext>
          </a:extLst>
        </p:spPr>
        <p:txBody>
          <a:bodyPr lIns="91436" tIns="45719" rIns="91436" bIns="45719" rtlCol="0" anchor="ctr"/>
          <a:lstStyle/>
          <a:p>
            <a:pPr algn="ctr"/>
            <a:endParaRPr lang="zh-CN" altLang="en-US"/>
          </a:p>
        </p:txBody>
      </p:sp>
      <p:sp>
        <p:nvSpPr>
          <p:cNvPr id="8" name="文本框 7">
            <a:extLst>
              <a:ext uri="{FF2B5EF4-FFF2-40B4-BE49-F238E27FC236}">
                <a16:creationId xmlns:a16="http://schemas.microsoft.com/office/drawing/2014/main" id="{FC247451-66C6-419C-A5EA-FACDDFC9FBF4}"/>
              </a:ext>
            </a:extLst>
          </p:cNvPr>
          <p:cNvSpPr txBox="1"/>
          <p:nvPr/>
        </p:nvSpPr>
        <p:spPr>
          <a:xfrm>
            <a:off x="8689176" y="1117735"/>
            <a:ext cx="2430491" cy="1200327"/>
          </a:xfrm>
          <a:prstGeom prst="rect">
            <a:avLst/>
          </a:prstGeom>
          <a:noFill/>
        </p:spPr>
        <p:txBody>
          <a:bodyPr wrap="square" lIns="91436" tIns="45719" rIns="91436" bIns="45719" rtlCol="0">
            <a:spAutoFit/>
          </a:bodyPr>
          <a:lstStyle/>
          <a:p>
            <a:pPr algn="ctr"/>
            <a:r>
              <a:rPr lang="zh-CN" altLang="en-US" sz="1800" dirty="0">
                <a:solidFill>
                  <a:schemeClr val="bg1"/>
                </a:solidFill>
              </a:rPr>
              <a:t>银行账户</a:t>
            </a:r>
            <a:endParaRPr lang="en-US" altLang="zh-CN" sz="1800" dirty="0">
              <a:solidFill>
                <a:schemeClr val="bg1"/>
              </a:solidFill>
            </a:endParaRPr>
          </a:p>
          <a:p>
            <a:pPr algn="ctr"/>
            <a:r>
              <a:rPr lang="zh-CN" altLang="en-US" sz="1800" dirty="0">
                <a:solidFill>
                  <a:schemeClr val="bg1"/>
                </a:solidFill>
              </a:rPr>
              <a:t>电话、固话、</a:t>
            </a:r>
            <a:r>
              <a:rPr lang="en-US" altLang="zh-CN" sz="1800" dirty="0">
                <a:solidFill>
                  <a:schemeClr val="bg1"/>
                </a:solidFill>
              </a:rPr>
              <a:t>QQ</a:t>
            </a:r>
          </a:p>
          <a:p>
            <a:pPr algn="ctr"/>
            <a:r>
              <a:rPr lang="zh-CN" altLang="en-US" sz="1800" dirty="0">
                <a:solidFill>
                  <a:schemeClr val="bg1"/>
                </a:solidFill>
              </a:rPr>
              <a:t>价格</a:t>
            </a:r>
            <a:endParaRPr lang="en-US" altLang="zh-CN" sz="1800" dirty="0">
              <a:solidFill>
                <a:schemeClr val="bg1"/>
              </a:solidFill>
            </a:endParaRPr>
          </a:p>
          <a:p>
            <a:pPr algn="ctr"/>
            <a:r>
              <a:rPr lang="zh-CN" altLang="en-US" sz="1800" dirty="0">
                <a:solidFill>
                  <a:schemeClr val="bg1"/>
                </a:solidFill>
              </a:rPr>
              <a:t>日期</a:t>
            </a:r>
          </a:p>
        </p:txBody>
      </p:sp>
    </p:spTree>
    <p:extLst>
      <p:ext uri="{BB962C8B-B14F-4D97-AF65-F5344CB8AC3E}">
        <p14:creationId xmlns:p14="http://schemas.microsoft.com/office/powerpoint/2010/main" val="1600506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5D3731-EE5D-495B-A766-752130A9B769}"/>
              </a:ext>
            </a:extLst>
          </p:cNvPr>
          <p:cNvSpPr>
            <a:spLocks noGrp="1"/>
          </p:cNvSpPr>
          <p:nvPr>
            <p:ph idx="1"/>
          </p:nvPr>
        </p:nvSpPr>
        <p:spPr/>
        <p:txBody>
          <a:bodyPr/>
          <a:lstStyle/>
          <a:p>
            <a:pPr marL="0" indent="0">
              <a:buNone/>
            </a:pPr>
            <a:r>
              <a:rPr lang="zh-CN" altLang="en-US" dirty="0"/>
              <a:t>银行卡号</a:t>
            </a:r>
            <a:r>
              <a:rPr lang="en-US" altLang="zh-CN" dirty="0"/>
              <a:t>——C</a:t>
            </a:r>
            <a:r>
              <a:rPr lang="zh-CN" altLang="en-US" dirty="0"/>
              <a:t>账户</a:t>
            </a:r>
            <a:r>
              <a:rPr lang="en-US" altLang="zh-CN" dirty="0"/>
              <a:t>C</a:t>
            </a:r>
            <a:endParaRPr lang="zh-CN" altLang="en-US" dirty="0"/>
          </a:p>
        </p:txBody>
      </p:sp>
      <p:sp>
        <p:nvSpPr>
          <p:cNvPr id="3" name="标题 2">
            <a:extLst>
              <a:ext uri="{FF2B5EF4-FFF2-40B4-BE49-F238E27FC236}">
                <a16:creationId xmlns:a16="http://schemas.microsoft.com/office/drawing/2014/main" id="{6B4849E0-673C-47B9-9D77-D73B305178AB}"/>
              </a:ext>
            </a:extLst>
          </p:cNvPr>
          <p:cNvSpPr>
            <a:spLocks noGrp="1"/>
          </p:cNvSpPr>
          <p:nvPr>
            <p:ph type="title"/>
          </p:nvPr>
        </p:nvSpPr>
        <p:spPr/>
        <p:txBody>
          <a:bodyPr/>
          <a:lstStyle/>
          <a:p>
            <a:r>
              <a:rPr lang="zh-CN" altLang="en-US" dirty="0"/>
              <a:t>数据预处理</a:t>
            </a:r>
          </a:p>
        </p:txBody>
      </p:sp>
      <p:sp>
        <p:nvSpPr>
          <p:cNvPr id="4" name="内容占位符 3">
            <a:extLst>
              <a:ext uri="{FF2B5EF4-FFF2-40B4-BE49-F238E27FC236}">
                <a16:creationId xmlns:a16="http://schemas.microsoft.com/office/drawing/2014/main" id="{42D2ACCB-DD70-430D-BEB4-EEA6DF8F7E30}"/>
              </a:ext>
            </a:extLst>
          </p:cNvPr>
          <p:cNvSpPr>
            <a:spLocks noGrp="1"/>
          </p:cNvSpPr>
          <p:nvPr>
            <p:ph idx="10"/>
          </p:nvPr>
        </p:nvSpPr>
        <p:spPr/>
        <p:txBody>
          <a:bodyPr/>
          <a:lstStyle/>
          <a:p>
            <a:r>
              <a:rPr lang="zh-CN" altLang="en-US" dirty="0"/>
              <a:t>对于</a:t>
            </a:r>
            <a:r>
              <a:rPr lang="en-US" altLang="zh-CN" dirty="0"/>
              <a:t>x</a:t>
            </a:r>
            <a:r>
              <a:rPr lang="zh-CN" altLang="en-US" dirty="0"/>
              <a:t>字符串</a:t>
            </a:r>
          </a:p>
        </p:txBody>
      </p:sp>
      <p:graphicFrame>
        <p:nvGraphicFramePr>
          <p:cNvPr id="6" name="内容占位符 4">
            <a:extLst>
              <a:ext uri="{FF2B5EF4-FFF2-40B4-BE49-F238E27FC236}">
                <a16:creationId xmlns:a16="http://schemas.microsoft.com/office/drawing/2014/main" id="{E48996D6-A2A9-435E-BE46-1CCF6263F666}"/>
              </a:ext>
            </a:extLst>
          </p:cNvPr>
          <p:cNvGraphicFramePr>
            <a:graphicFrameLocks/>
          </p:cNvGraphicFramePr>
          <p:nvPr/>
        </p:nvGraphicFramePr>
        <p:xfrm>
          <a:off x="767408" y="2360620"/>
          <a:ext cx="10297146" cy="3383280"/>
        </p:xfrm>
        <a:graphic>
          <a:graphicData uri="http://schemas.openxmlformats.org/drawingml/2006/table">
            <a:tbl>
              <a:tblPr firstRow="1" bandRow="1">
                <a:tableStyleId>{5C22544A-7EE6-4342-B048-85BDC9FD1C3A}</a:tableStyleId>
              </a:tblPr>
              <a:tblGrid>
                <a:gridCol w="1339467">
                  <a:extLst>
                    <a:ext uri="{9D8B030D-6E8A-4147-A177-3AD203B41FA5}">
                      <a16:colId xmlns:a16="http://schemas.microsoft.com/office/drawing/2014/main" val="2317438060"/>
                    </a:ext>
                  </a:extLst>
                </a:gridCol>
                <a:gridCol w="837167">
                  <a:extLst>
                    <a:ext uri="{9D8B030D-6E8A-4147-A177-3AD203B41FA5}">
                      <a16:colId xmlns:a16="http://schemas.microsoft.com/office/drawing/2014/main" val="2825534560"/>
                    </a:ext>
                  </a:extLst>
                </a:gridCol>
                <a:gridCol w="8120512">
                  <a:extLst>
                    <a:ext uri="{9D8B030D-6E8A-4147-A177-3AD203B41FA5}">
                      <a16:colId xmlns:a16="http://schemas.microsoft.com/office/drawing/2014/main" val="2955013947"/>
                    </a:ext>
                  </a:extLst>
                </a:gridCol>
              </a:tblGrid>
              <a:tr h="365760">
                <a:tc>
                  <a:txBody>
                    <a:bodyPr/>
                    <a:lstStyle/>
                    <a:p>
                      <a:pPr algn="ctr"/>
                      <a:r>
                        <a:rPr lang="zh-CN" altLang="en-US" sz="1800" dirty="0"/>
                        <a:t>序号</a:t>
                      </a:r>
                    </a:p>
                  </a:txBody>
                  <a:tcPr anchor="ctr"/>
                </a:tc>
                <a:tc>
                  <a:txBody>
                    <a:bodyPr/>
                    <a:lstStyle/>
                    <a:p>
                      <a:pPr algn="ctr"/>
                      <a:r>
                        <a:rPr lang="zh-CN" altLang="en-US" sz="1800" dirty="0"/>
                        <a:t>判别</a:t>
                      </a:r>
                    </a:p>
                  </a:txBody>
                  <a:tcPr anchor="ctr"/>
                </a:tc>
                <a:tc>
                  <a:txBody>
                    <a:bodyPr/>
                    <a:lstStyle/>
                    <a:p>
                      <a:pPr algn="ctr"/>
                      <a:r>
                        <a:rPr lang="zh-CN" altLang="en-US" sz="1800" dirty="0"/>
                        <a:t>短信</a:t>
                      </a:r>
                    </a:p>
                  </a:txBody>
                  <a:tcPr anchor="ctr"/>
                </a:tc>
                <a:extLst>
                  <a:ext uri="{0D108BD9-81ED-4DB2-BD59-A6C34878D82A}">
                    <a16:rowId xmlns:a16="http://schemas.microsoft.com/office/drawing/2014/main" val="1295475741"/>
                  </a:ext>
                </a:extLst>
              </a:tr>
              <a:tr h="365760">
                <a:tc>
                  <a:txBody>
                    <a:bodyPr/>
                    <a:lstStyle/>
                    <a:p>
                      <a:r>
                        <a:rPr lang="en-US" altLang="zh-CN" sz="1800" dirty="0"/>
                        <a:t>485</a:t>
                      </a:r>
                      <a:endParaRPr lang="zh-CN" altLang="en-US" sz="1800" dirty="0"/>
                    </a:p>
                  </a:txBody>
                  <a:tcPr anchor="ctr"/>
                </a:tc>
                <a:tc>
                  <a:txBody>
                    <a:bodyPr/>
                    <a:lstStyle/>
                    <a:p>
                      <a:r>
                        <a:rPr lang="en-US" altLang="zh-CN" sz="1800" dirty="0"/>
                        <a:t>1</a:t>
                      </a:r>
                      <a:endParaRPr lang="zh-CN" altLang="en-US" sz="1800" dirty="0"/>
                    </a:p>
                  </a:txBody>
                  <a:tcPr anchor="ctr"/>
                </a:tc>
                <a:tc>
                  <a:txBody>
                    <a:bodyPr/>
                    <a:lstStyle/>
                    <a:p>
                      <a:r>
                        <a:rPr lang="zh-CN" altLang="en-US" sz="1800" dirty="0"/>
                        <a:t>你打款号，农行，陈勇，</a:t>
                      </a:r>
                      <a:r>
                        <a:rPr lang="en-US" altLang="zh-CN" sz="1800" dirty="0" err="1"/>
                        <a:t>xxxxxxxxxxxxxxxxxxx</a:t>
                      </a:r>
                      <a:endParaRPr lang="zh-CN" altLang="en-US" sz="1800" dirty="0"/>
                    </a:p>
                  </a:txBody>
                  <a:tcPr anchor="ctr"/>
                </a:tc>
                <a:extLst>
                  <a:ext uri="{0D108BD9-81ED-4DB2-BD59-A6C34878D82A}">
                    <a16:rowId xmlns:a16="http://schemas.microsoft.com/office/drawing/2014/main" val="617877498"/>
                  </a:ext>
                </a:extLst>
              </a:tr>
              <a:tr h="365760">
                <a:tc>
                  <a:txBody>
                    <a:bodyPr/>
                    <a:lstStyle/>
                    <a:p>
                      <a:r>
                        <a:rPr lang="en-US" altLang="zh-CN" sz="1800" dirty="0"/>
                        <a:t>214</a:t>
                      </a:r>
                      <a:endParaRPr lang="zh-CN" altLang="en-US" sz="1800" dirty="0"/>
                    </a:p>
                  </a:txBody>
                  <a:tcPr anchor="ctr"/>
                </a:tc>
                <a:tc>
                  <a:txBody>
                    <a:bodyPr/>
                    <a:lstStyle/>
                    <a:p>
                      <a:r>
                        <a:rPr lang="en-US" altLang="zh-CN" sz="1800" dirty="0"/>
                        <a:t>1</a:t>
                      </a:r>
                      <a:endParaRPr lang="zh-CN" altLang="en-US" sz="1800" dirty="0"/>
                    </a:p>
                  </a:txBody>
                  <a:tcPr anchor="ctr"/>
                </a:tc>
                <a:tc>
                  <a:txBody>
                    <a:bodyPr/>
                    <a:lstStyle/>
                    <a:p>
                      <a:r>
                        <a:rPr lang="en-US" altLang="zh-CN" sz="1800" dirty="0" err="1"/>
                        <a:t>xxxxxxxxxxxxxxxxxxx</a:t>
                      </a:r>
                      <a:r>
                        <a:rPr lang="zh-CN" altLang="en-US" sz="1800" dirty="0"/>
                        <a:t>沈宇     工商银行</a:t>
                      </a:r>
                    </a:p>
                  </a:txBody>
                  <a:tcPr anchor="ctr"/>
                </a:tc>
                <a:extLst>
                  <a:ext uri="{0D108BD9-81ED-4DB2-BD59-A6C34878D82A}">
                    <a16:rowId xmlns:a16="http://schemas.microsoft.com/office/drawing/2014/main" val="4210026905"/>
                  </a:ext>
                </a:extLst>
              </a:tr>
              <a:tr h="640080">
                <a:tc>
                  <a:txBody>
                    <a:bodyPr/>
                    <a:lstStyle/>
                    <a:p>
                      <a:r>
                        <a:rPr lang="en-US" altLang="zh-CN" sz="1800" dirty="0"/>
                        <a:t>3877</a:t>
                      </a:r>
                      <a:endParaRPr lang="zh-CN" altLang="en-US" sz="1800" dirty="0"/>
                    </a:p>
                  </a:txBody>
                  <a:tcPr anchor="ctr"/>
                </a:tc>
                <a:tc>
                  <a:txBody>
                    <a:bodyPr/>
                    <a:lstStyle/>
                    <a:p>
                      <a:r>
                        <a:rPr lang="en-US" altLang="zh-CN" sz="1800" dirty="0"/>
                        <a:t>1</a:t>
                      </a:r>
                      <a:endParaRPr lang="zh-CN" altLang="en-US" sz="1800" dirty="0"/>
                    </a:p>
                  </a:txBody>
                  <a:tcPr anchor="ctr"/>
                </a:tc>
                <a:tc>
                  <a:txBody>
                    <a:bodyPr/>
                    <a:lstStyle/>
                    <a:p>
                      <a:r>
                        <a:rPr lang="zh-CN" altLang="en-US" sz="1800" dirty="0"/>
                        <a:t>建行刘艳清</a:t>
                      </a:r>
                      <a:r>
                        <a:rPr lang="en-US" altLang="zh-CN" sz="1800" dirty="0" err="1"/>
                        <a:t>xxxxxxxxxxxxxxxxxxx</a:t>
                      </a:r>
                      <a:r>
                        <a:rPr lang="zh-CN" altLang="en-US" sz="1800" dirty="0"/>
                        <a:t>，交行刘艳清</a:t>
                      </a:r>
                      <a:r>
                        <a:rPr lang="en-US" altLang="zh-CN" sz="1800" dirty="0" err="1"/>
                        <a:t>xxxxxxxxxxxxxxxxxxx</a:t>
                      </a:r>
                      <a:r>
                        <a:rPr lang="zh-CN" altLang="en-US" sz="1800" dirty="0"/>
                        <a:t>，工行何程龙</a:t>
                      </a:r>
                      <a:r>
                        <a:rPr lang="en-US" altLang="zh-CN" sz="1800" dirty="0" err="1"/>
                        <a:t>xxxxxxxxxxxx</a:t>
                      </a:r>
                      <a:endParaRPr lang="zh-CN" altLang="en-US" sz="1800" dirty="0"/>
                    </a:p>
                  </a:txBody>
                  <a:tcPr anchor="ctr"/>
                </a:tc>
                <a:extLst>
                  <a:ext uri="{0D108BD9-81ED-4DB2-BD59-A6C34878D82A}">
                    <a16:rowId xmlns:a16="http://schemas.microsoft.com/office/drawing/2014/main" val="469501906"/>
                  </a:ext>
                </a:extLst>
              </a:tr>
              <a:tr h="640080">
                <a:tc>
                  <a:txBody>
                    <a:bodyPr/>
                    <a:lstStyle/>
                    <a:p>
                      <a:r>
                        <a:rPr lang="en-US" altLang="zh-CN" sz="1800" dirty="0"/>
                        <a:t>5886</a:t>
                      </a:r>
                      <a:endParaRPr lang="zh-CN" altLang="en-US" sz="1800" dirty="0"/>
                    </a:p>
                  </a:txBody>
                  <a:tcPr anchor="ctr"/>
                </a:tc>
                <a:tc>
                  <a:txBody>
                    <a:bodyPr/>
                    <a:lstStyle/>
                    <a:p>
                      <a:r>
                        <a:rPr lang="en-US" altLang="zh-CN" sz="1800" dirty="0"/>
                        <a:t>1</a:t>
                      </a:r>
                      <a:endParaRPr lang="zh-CN" altLang="en-US" sz="1800" dirty="0"/>
                    </a:p>
                  </a:txBody>
                  <a:tcPr anchor="ctr"/>
                </a:tc>
                <a:tc>
                  <a:txBody>
                    <a:bodyPr/>
                    <a:lstStyle/>
                    <a:p>
                      <a:r>
                        <a:rPr lang="zh-CN" altLang="en-US" sz="1800" dirty="0"/>
                        <a:t>玉</a:t>
                      </a:r>
                      <a:r>
                        <a:rPr lang="en-US" altLang="zh-CN" sz="1800" dirty="0" err="1"/>
                        <a:t>xxxxxxxxxxxxxxxxxxx</a:t>
                      </a:r>
                      <a:r>
                        <a:rPr lang="zh-CN" altLang="en-US" sz="1800" dirty="0"/>
                        <a:t>。农行，车晓玉</a:t>
                      </a:r>
                      <a:r>
                        <a:rPr lang="en-US" altLang="zh-CN" sz="1800" dirty="0" err="1"/>
                        <a:t>xxxxxxxxxxxxxxxxxxx</a:t>
                      </a:r>
                      <a:r>
                        <a:rPr lang="zh-CN" altLang="en-US" sz="1800" dirty="0"/>
                        <a:t>。邮政，李炳侠</a:t>
                      </a:r>
                      <a:r>
                        <a:rPr lang="en-US" altLang="zh-CN" sz="1800" dirty="0" err="1"/>
                        <a:t>xxxxxxxxxxxxxx</a:t>
                      </a:r>
                      <a:endParaRPr lang="zh-CN" altLang="en-US" sz="1800" dirty="0"/>
                    </a:p>
                  </a:txBody>
                  <a:tcPr anchor="ctr"/>
                </a:tc>
                <a:extLst>
                  <a:ext uri="{0D108BD9-81ED-4DB2-BD59-A6C34878D82A}">
                    <a16:rowId xmlns:a16="http://schemas.microsoft.com/office/drawing/2014/main" val="1812346809"/>
                  </a:ext>
                </a:extLst>
              </a:tr>
              <a:tr h="640080">
                <a:tc>
                  <a:txBody>
                    <a:bodyPr/>
                    <a:lstStyle/>
                    <a:p>
                      <a:r>
                        <a:rPr lang="en-US" altLang="zh-CN" sz="1800" dirty="0"/>
                        <a:t>9595</a:t>
                      </a:r>
                      <a:endParaRPr lang="zh-CN" altLang="en-US" sz="1800" dirty="0"/>
                    </a:p>
                  </a:txBody>
                  <a:tcPr anchor="ctr"/>
                </a:tc>
                <a:tc>
                  <a:txBody>
                    <a:bodyPr/>
                    <a:lstStyle/>
                    <a:p>
                      <a:r>
                        <a:rPr lang="en-US" altLang="zh-CN" sz="1800" dirty="0"/>
                        <a:t>1</a:t>
                      </a:r>
                      <a:endParaRPr lang="zh-CN" altLang="en-US" sz="1800" dirty="0"/>
                    </a:p>
                  </a:txBody>
                  <a:tcPr anchor="ctr"/>
                </a:tc>
                <a:tc>
                  <a:txBody>
                    <a:bodyPr/>
                    <a:lstStyle/>
                    <a:p>
                      <a:r>
                        <a:rPr lang="zh-CN" altLang="en-US" sz="1800" dirty="0"/>
                        <a:t>农业银行 </a:t>
                      </a:r>
                      <a:r>
                        <a:rPr lang="en-US" altLang="zh-CN" sz="1800" dirty="0" err="1"/>
                        <a:t>xxxx</a:t>
                      </a:r>
                      <a:r>
                        <a:rPr lang="en-US" altLang="zh-CN" sz="1800" dirty="0"/>
                        <a:t> </a:t>
                      </a:r>
                      <a:r>
                        <a:rPr lang="en-US" altLang="zh-CN" sz="1800" dirty="0" err="1"/>
                        <a:t>xxxx</a:t>
                      </a:r>
                      <a:r>
                        <a:rPr lang="en-US" altLang="zh-CN" sz="1800" dirty="0"/>
                        <a:t> </a:t>
                      </a:r>
                      <a:r>
                        <a:rPr lang="en-US" altLang="zh-CN" sz="1800" dirty="0" err="1"/>
                        <a:t>xxxx</a:t>
                      </a:r>
                      <a:r>
                        <a:rPr lang="en-US" altLang="zh-CN" sz="1800" dirty="0"/>
                        <a:t> </a:t>
                      </a:r>
                      <a:r>
                        <a:rPr lang="en-US" altLang="zh-CN" sz="1800" dirty="0" err="1"/>
                        <a:t>xxxx</a:t>
                      </a:r>
                      <a:r>
                        <a:rPr lang="en-US" altLang="zh-CN" sz="1800" dirty="0"/>
                        <a:t> xxx </a:t>
                      </a:r>
                      <a:r>
                        <a:rPr lang="zh-CN" altLang="en-US" sz="1800" dirty="0"/>
                        <a:t>户名 宁上林  建设银行 </a:t>
                      </a:r>
                      <a:r>
                        <a:rPr lang="en-US" altLang="zh-CN" sz="1800" dirty="0" err="1"/>
                        <a:t>xxxx</a:t>
                      </a:r>
                      <a:r>
                        <a:rPr lang="en-US" altLang="zh-CN" sz="1800" dirty="0"/>
                        <a:t> </a:t>
                      </a:r>
                      <a:r>
                        <a:rPr lang="en-US" altLang="zh-CN" sz="1800" dirty="0" err="1"/>
                        <a:t>xxxx</a:t>
                      </a:r>
                      <a:r>
                        <a:rPr lang="en-US" altLang="zh-CN" sz="1800" dirty="0"/>
                        <a:t> </a:t>
                      </a:r>
                      <a:r>
                        <a:rPr lang="en-US" altLang="zh-CN" sz="1800" dirty="0" err="1"/>
                        <a:t>xxxx</a:t>
                      </a:r>
                      <a:r>
                        <a:rPr lang="en-US" altLang="zh-CN" sz="1800" dirty="0"/>
                        <a:t> </a:t>
                      </a:r>
                      <a:r>
                        <a:rPr lang="en-US" altLang="zh-CN" sz="1800" dirty="0" err="1"/>
                        <a:t>xxxx</a:t>
                      </a:r>
                      <a:r>
                        <a:rPr lang="en-US" altLang="zh-CN" sz="1800" dirty="0"/>
                        <a:t> xxx </a:t>
                      </a:r>
                      <a:r>
                        <a:rPr lang="zh-CN" altLang="en-US" sz="1800" dirty="0"/>
                        <a:t>户</a:t>
                      </a:r>
                    </a:p>
                  </a:txBody>
                  <a:tcPr anchor="ctr"/>
                </a:tc>
                <a:extLst>
                  <a:ext uri="{0D108BD9-81ED-4DB2-BD59-A6C34878D82A}">
                    <a16:rowId xmlns:a16="http://schemas.microsoft.com/office/drawing/2014/main" val="4001391249"/>
                  </a:ext>
                </a:extLst>
              </a:tr>
              <a:tr h="365760">
                <a:tc>
                  <a:txBody>
                    <a:bodyPr/>
                    <a:lstStyle/>
                    <a:p>
                      <a:r>
                        <a:rPr lang="en-US" altLang="zh-CN" sz="1800" dirty="0"/>
                        <a:t>……</a:t>
                      </a:r>
                      <a:endParaRPr lang="zh-CN" altLang="en-US" sz="1800" dirty="0"/>
                    </a:p>
                  </a:txBody>
                  <a:tcPr anchor="ctr"/>
                </a:tc>
                <a:tc>
                  <a:txBody>
                    <a:bodyPr/>
                    <a:lstStyle/>
                    <a:p>
                      <a:r>
                        <a:rPr lang="en-US" altLang="zh-CN" sz="1800" dirty="0"/>
                        <a:t>……</a:t>
                      </a:r>
                      <a:endParaRPr lang="zh-CN" altLang="en-US" sz="1800" dirty="0"/>
                    </a:p>
                  </a:txBody>
                  <a:tcPr anchor="ctr"/>
                </a:tc>
                <a:tc>
                  <a:txBody>
                    <a:bodyPr/>
                    <a:lstStyle/>
                    <a:p>
                      <a:r>
                        <a:rPr lang="en-US" altLang="zh-CN" sz="1800" dirty="0"/>
                        <a:t>……</a:t>
                      </a:r>
                      <a:endParaRPr lang="zh-CN" altLang="en-US" sz="1800" dirty="0"/>
                    </a:p>
                  </a:txBody>
                  <a:tcPr anchor="ctr"/>
                </a:tc>
                <a:extLst>
                  <a:ext uri="{0D108BD9-81ED-4DB2-BD59-A6C34878D82A}">
                    <a16:rowId xmlns:a16="http://schemas.microsoft.com/office/drawing/2014/main" val="3004671610"/>
                  </a:ext>
                </a:extLst>
              </a:tr>
            </a:tbl>
          </a:graphicData>
        </a:graphic>
      </p:graphicFrame>
      <p:sp>
        <p:nvSpPr>
          <p:cNvPr id="7" name="思想气泡: 云 6">
            <a:extLst>
              <a:ext uri="{FF2B5EF4-FFF2-40B4-BE49-F238E27FC236}">
                <a16:creationId xmlns:a16="http://schemas.microsoft.com/office/drawing/2014/main" id="{259B601D-9CA0-4FC8-84E5-D3E6041011F3}"/>
              </a:ext>
            </a:extLst>
          </p:cNvPr>
          <p:cNvSpPr/>
          <p:nvPr/>
        </p:nvSpPr>
        <p:spPr bwMode="auto">
          <a:xfrm>
            <a:off x="8492262" y="887256"/>
            <a:ext cx="3275919" cy="2325761"/>
          </a:xfrm>
          <a:prstGeom prst="cloudCallout">
            <a:avLst>
              <a:gd name="adj1" fmla="val -76273"/>
              <a:gd name="adj2" fmla="val 37770"/>
            </a:avLst>
          </a:prstGeom>
          <a:solidFill>
            <a:schemeClr val="bg1"/>
          </a:solidFill>
          <a:ln w="25400" cap="flat" cmpd="sng">
            <a:solidFill>
              <a:srgbClr val="FB9708"/>
            </a:solidFill>
            <a:prstDash val="sysDash"/>
            <a:round/>
            <a:headEnd/>
            <a:tailEnd/>
          </a:ln>
        </p:spPr>
        <p:txBody>
          <a:bodyPr lIns="91436" tIns="45719" rIns="91436" bIns="45719" rtlCol="0" anchor="ctr"/>
          <a:lstStyle/>
          <a:p>
            <a:pPr algn="ctr"/>
            <a:endParaRPr lang="zh-CN" altLang="en-US"/>
          </a:p>
        </p:txBody>
      </p:sp>
      <p:sp>
        <p:nvSpPr>
          <p:cNvPr id="8" name="文本框 7">
            <a:extLst>
              <a:ext uri="{FF2B5EF4-FFF2-40B4-BE49-F238E27FC236}">
                <a16:creationId xmlns:a16="http://schemas.microsoft.com/office/drawing/2014/main" id="{FC247451-66C6-419C-A5EA-FACDDFC9FBF4}"/>
              </a:ext>
            </a:extLst>
          </p:cNvPr>
          <p:cNvSpPr txBox="1"/>
          <p:nvPr/>
        </p:nvSpPr>
        <p:spPr>
          <a:xfrm>
            <a:off x="8848313" y="1242284"/>
            <a:ext cx="2362415" cy="1477325"/>
          </a:xfrm>
          <a:prstGeom prst="rect">
            <a:avLst/>
          </a:prstGeom>
          <a:noFill/>
        </p:spPr>
        <p:txBody>
          <a:bodyPr wrap="square" lIns="91436" tIns="45719" rIns="91436" bIns="45719" rtlCol="0">
            <a:spAutoFit/>
          </a:bodyPr>
          <a:lstStyle/>
          <a:p>
            <a:pPr algn="ctr"/>
            <a:r>
              <a:rPr lang="zh-CN" altLang="en-US" sz="1800" dirty="0"/>
              <a:t>一般贷记卡的卡号位数都是</a:t>
            </a:r>
            <a:r>
              <a:rPr lang="en-US" altLang="zh-CN" sz="1800" dirty="0"/>
              <a:t>16</a:t>
            </a:r>
            <a:r>
              <a:rPr lang="zh-CN" altLang="en-US" sz="1800" dirty="0"/>
              <a:t>位，借记卡位数根据银行不同，是</a:t>
            </a:r>
            <a:r>
              <a:rPr lang="en-US" altLang="zh-CN" sz="1800" dirty="0"/>
              <a:t>16</a:t>
            </a:r>
            <a:r>
              <a:rPr lang="zh-CN" altLang="en-US" sz="1800" dirty="0"/>
              <a:t>位到</a:t>
            </a:r>
            <a:r>
              <a:rPr lang="en-US" altLang="zh-CN" sz="1800" dirty="0"/>
              <a:t>19</a:t>
            </a:r>
            <a:r>
              <a:rPr lang="zh-CN" altLang="en-US" sz="1800" dirty="0"/>
              <a:t>位不等，</a:t>
            </a:r>
            <a:endParaRPr lang="en-US" altLang="zh-CN" sz="1800" dirty="0"/>
          </a:p>
          <a:p>
            <a:pPr algn="ctr"/>
            <a:r>
              <a:rPr lang="zh-CN" altLang="en-US" sz="1800" dirty="0"/>
              <a:t>中间存在空格等字符</a:t>
            </a:r>
          </a:p>
        </p:txBody>
      </p:sp>
    </p:spTree>
    <p:extLst>
      <p:ext uri="{BB962C8B-B14F-4D97-AF65-F5344CB8AC3E}">
        <p14:creationId xmlns:p14="http://schemas.microsoft.com/office/powerpoint/2010/main" val="3011533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5D3731-EE5D-495B-A766-752130A9B769}"/>
              </a:ext>
            </a:extLst>
          </p:cNvPr>
          <p:cNvSpPr>
            <a:spLocks noGrp="1"/>
          </p:cNvSpPr>
          <p:nvPr>
            <p:ph idx="1"/>
          </p:nvPr>
        </p:nvSpPr>
        <p:spPr/>
        <p:txBody>
          <a:bodyPr/>
          <a:lstStyle/>
          <a:p>
            <a:pPr marL="0" indent="0">
              <a:buNone/>
            </a:pPr>
            <a:r>
              <a:rPr lang="zh-CN" altLang="en-US" dirty="0"/>
              <a:t>电话、固话</a:t>
            </a:r>
            <a:r>
              <a:rPr lang="en-US" altLang="zh-CN" dirty="0"/>
              <a:t>——T</a:t>
            </a:r>
            <a:r>
              <a:rPr lang="zh-CN" altLang="en-US" dirty="0"/>
              <a:t>电话</a:t>
            </a:r>
            <a:r>
              <a:rPr lang="en-US" altLang="zh-CN" dirty="0"/>
              <a:t>T</a:t>
            </a:r>
            <a:endParaRPr lang="zh-CN" altLang="en-US" dirty="0"/>
          </a:p>
          <a:p>
            <a:endParaRPr lang="zh-CN" altLang="en-US" dirty="0"/>
          </a:p>
        </p:txBody>
      </p:sp>
      <p:sp>
        <p:nvSpPr>
          <p:cNvPr id="3" name="标题 2">
            <a:extLst>
              <a:ext uri="{FF2B5EF4-FFF2-40B4-BE49-F238E27FC236}">
                <a16:creationId xmlns:a16="http://schemas.microsoft.com/office/drawing/2014/main" id="{6B4849E0-673C-47B9-9D77-D73B305178AB}"/>
              </a:ext>
            </a:extLst>
          </p:cNvPr>
          <p:cNvSpPr>
            <a:spLocks noGrp="1"/>
          </p:cNvSpPr>
          <p:nvPr>
            <p:ph type="title"/>
          </p:nvPr>
        </p:nvSpPr>
        <p:spPr/>
        <p:txBody>
          <a:bodyPr/>
          <a:lstStyle/>
          <a:p>
            <a:r>
              <a:rPr lang="zh-CN" altLang="en-US" dirty="0"/>
              <a:t>数据预处理</a:t>
            </a:r>
          </a:p>
        </p:txBody>
      </p:sp>
      <p:sp>
        <p:nvSpPr>
          <p:cNvPr id="4" name="内容占位符 3">
            <a:extLst>
              <a:ext uri="{FF2B5EF4-FFF2-40B4-BE49-F238E27FC236}">
                <a16:creationId xmlns:a16="http://schemas.microsoft.com/office/drawing/2014/main" id="{42D2ACCB-DD70-430D-BEB4-EEA6DF8F7E30}"/>
              </a:ext>
            </a:extLst>
          </p:cNvPr>
          <p:cNvSpPr>
            <a:spLocks noGrp="1"/>
          </p:cNvSpPr>
          <p:nvPr>
            <p:ph idx="10"/>
          </p:nvPr>
        </p:nvSpPr>
        <p:spPr/>
        <p:txBody>
          <a:bodyPr/>
          <a:lstStyle/>
          <a:p>
            <a:r>
              <a:rPr lang="zh-CN" altLang="en-US" dirty="0"/>
              <a:t>对于</a:t>
            </a:r>
            <a:r>
              <a:rPr lang="en-US" altLang="zh-CN" dirty="0"/>
              <a:t>x</a:t>
            </a:r>
            <a:r>
              <a:rPr lang="zh-CN" altLang="en-US" dirty="0"/>
              <a:t>字符串</a:t>
            </a:r>
          </a:p>
        </p:txBody>
      </p:sp>
      <p:graphicFrame>
        <p:nvGraphicFramePr>
          <p:cNvPr id="6" name="内容占位符 4">
            <a:extLst>
              <a:ext uri="{FF2B5EF4-FFF2-40B4-BE49-F238E27FC236}">
                <a16:creationId xmlns:a16="http://schemas.microsoft.com/office/drawing/2014/main" id="{E48996D6-A2A9-435E-BE46-1CCF6263F666}"/>
              </a:ext>
            </a:extLst>
          </p:cNvPr>
          <p:cNvGraphicFramePr>
            <a:graphicFrameLocks/>
          </p:cNvGraphicFramePr>
          <p:nvPr>
            <p:extLst>
              <p:ext uri="{D42A27DB-BD31-4B8C-83A1-F6EECF244321}">
                <p14:modId xmlns:p14="http://schemas.microsoft.com/office/powerpoint/2010/main" val="3773430401"/>
              </p:ext>
            </p:extLst>
          </p:nvPr>
        </p:nvGraphicFramePr>
        <p:xfrm>
          <a:off x="689179" y="2400898"/>
          <a:ext cx="10873207" cy="3931920"/>
        </p:xfrm>
        <a:graphic>
          <a:graphicData uri="http://schemas.openxmlformats.org/drawingml/2006/table">
            <a:tbl>
              <a:tblPr firstRow="1" bandRow="1">
                <a:tableStyleId>{5C22544A-7EE6-4342-B048-85BDC9FD1C3A}</a:tableStyleId>
              </a:tblPr>
              <a:tblGrid>
                <a:gridCol w="1018479">
                  <a:extLst>
                    <a:ext uri="{9D8B030D-6E8A-4147-A177-3AD203B41FA5}">
                      <a16:colId xmlns:a16="http://schemas.microsoft.com/office/drawing/2014/main" val="2317438060"/>
                    </a:ext>
                  </a:extLst>
                </a:gridCol>
                <a:gridCol w="864096">
                  <a:extLst>
                    <a:ext uri="{9D8B030D-6E8A-4147-A177-3AD203B41FA5}">
                      <a16:colId xmlns:a16="http://schemas.microsoft.com/office/drawing/2014/main" val="2825534560"/>
                    </a:ext>
                  </a:extLst>
                </a:gridCol>
                <a:gridCol w="8990632">
                  <a:extLst>
                    <a:ext uri="{9D8B030D-6E8A-4147-A177-3AD203B41FA5}">
                      <a16:colId xmlns:a16="http://schemas.microsoft.com/office/drawing/2014/main" val="2955013947"/>
                    </a:ext>
                  </a:extLst>
                </a:gridCol>
              </a:tblGrid>
              <a:tr h="365760">
                <a:tc>
                  <a:txBody>
                    <a:bodyPr/>
                    <a:lstStyle/>
                    <a:p>
                      <a:pPr algn="ctr"/>
                      <a:r>
                        <a:rPr lang="zh-CN" altLang="en-US" sz="1800" dirty="0"/>
                        <a:t>序号</a:t>
                      </a:r>
                    </a:p>
                  </a:txBody>
                  <a:tcPr anchor="ctr"/>
                </a:tc>
                <a:tc>
                  <a:txBody>
                    <a:bodyPr/>
                    <a:lstStyle/>
                    <a:p>
                      <a:pPr algn="ctr"/>
                      <a:r>
                        <a:rPr lang="zh-CN" altLang="en-US" sz="1800" dirty="0"/>
                        <a:t>判别</a:t>
                      </a:r>
                    </a:p>
                  </a:txBody>
                  <a:tcPr anchor="ctr"/>
                </a:tc>
                <a:tc>
                  <a:txBody>
                    <a:bodyPr/>
                    <a:lstStyle/>
                    <a:p>
                      <a:pPr algn="ctr"/>
                      <a:r>
                        <a:rPr lang="zh-CN" altLang="en-US" sz="1800" dirty="0"/>
                        <a:t>短信</a:t>
                      </a:r>
                    </a:p>
                  </a:txBody>
                  <a:tcPr anchor="ctr"/>
                </a:tc>
                <a:extLst>
                  <a:ext uri="{0D108BD9-81ED-4DB2-BD59-A6C34878D82A}">
                    <a16:rowId xmlns:a16="http://schemas.microsoft.com/office/drawing/2014/main" val="1295475741"/>
                  </a:ext>
                </a:extLst>
              </a:tr>
              <a:tr h="640080">
                <a:tc>
                  <a:txBody>
                    <a:bodyPr/>
                    <a:lstStyle/>
                    <a:p>
                      <a:r>
                        <a:rPr lang="en-US" altLang="zh-CN" sz="1800" dirty="0"/>
                        <a:t>12</a:t>
                      </a:r>
                      <a:endParaRPr lang="zh-CN" altLang="en-US" sz="1800" dirty="0"/>
                    </a:p>
                  </a:txBody>
                  <a:tcPr anchor="ctr"/>
                </a:tc>
                <a:tc>
                  <a:txBody>
                    <a:bodyPr/>
                    <a:lstStyle/>
                    <a:p>
                      <a:r>
                        <a:rPr lang="en-US" altLang="zh-CN" sz="1800" dirty="0"/>
                        <a:t>1</a:t>
                      </a:r>
                      <a:endParaRPr lang="zh-CN" altLang="en-US" sz="1800" dirty="0"/>
                    </a:p>
                  </a:txBody>
                  <a:tcPr anchor="ctr"/>
                </a:tc>
                <a:tc>
                  <a:txBody>
                    <a:bodyPr/>
                    <a:lstStyle/>
                    <a:p>
                      <a:r>
                        <a:rPr lang="en-US" altLang="zh-CN" sz="1800" dirty="0"/>
                        <a:t>(</a:t>
                      </a:r>
                      <a:r>
                        <a:rPr lang="zh-CN" altLang="en-US" sz="1800" dirty="0"/>
                        <a:t>长期诚信在本市作各类资格职称（以及印 </a:t>
                      </a:r>
                      <a:r>
                        <a:rPr lang="en-US" altLang="zh-CN" sz="1800" dirty="0"/>
                        <a:t>/</a:t>
                      </a:r>
                      <a:r>
                        <a:rPr lang="zh-CN" altLang="en-US" sz="1800" dirty="0"/>
                        <a:t>章、牌、 </a:t>
                      </a:r>
                      <a:r>
                        <a:rPr lang="en-US" altLang="zh-CN" sz="1800" dirty="0"/>
                        <a:t>……</a:t>
                      </a:r>
                      <a:r>
                        <a:rPr lang="zh-CN" altLang="en-US" sz="1800" dirty="0"/>
                        <a:t>等。祥：</a:t>
                      </a:r>
                      <a:r>
                        <a:rPr lang="en-US" altLang="zh-CN" sz="1800" dirty="0"/>
                        <a:t>x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r>
                        <a:rPr lang="en-US" altLang="zh-CN" sz="1800" dirty="0"/>
                        <a:t> </a:t>
                      </a:r>
                      <a:r>
                        <a:rPr lang="zh-CN" altLang="en-US" sz="1800" dirty="0"/>
                        <a:t>李伟</a:t>
                      </a:r>
                      <a:r>
                        <a:rPr lang="en-US" altLang="zh-CN" sz="1800" dirty="0"/>
                        <a:t>%</a:t>
                      </a:r>
                      <a:endParaRPr lang="zh-CN" altLang="en-US" sz="1800" dirty="0"/>
                    </a:p>
                  </a:txBody>
                  <a:tcPr anchor="ctr"/>
                </a:tc>
                <a:extLst>
                  <a:ext uri="{0D108BD9-81ED-4DB2-BD59-A6C34878D82A}">
                    <a16:rowId xmlns:a16="http://schemas.microsoft.com/office/drawing/2014/main" val="617877498"/>
                  </a:ext>
                </a:extLst>
              </a:tr>
              <a:tr h="640080">
                <a:tc>
                  <a:txBody>
                    <a:bodyPr/>
                    <a:lstStyle/>
                    <a:p>
                      <a:r>
                        <a:rPr lang="en-US" altLang="zh-CN" sz="1800" dirty="0"/>
                        <a:t>195</a:t>
                      </a:r>
                      <a:endParaRPr lang="zh-CN" altLang="en-US" sz="1800" dirty="0"/>
                    </a:p>
                  </a:txBody>
                  <a:tcPr anchor="ctr"/>
                </a:tc>
                <a:tc>
                  <a:txBody>
                    <a:bodyPr/>
                    <a:lstStyle/>
                    <a:p>
                      <a:r>
                        <a:rPr lang="en-US" altLang="zh-CN" sz="1800" dirty="0"/>
                        <a:t>1</a:t>
                      </a:r>
                      <a:endParaRPr lang="zh-CN" altLang="en-US" sz="1800" dirty="0"/>
                    </a:p>
                  </a:txBody>
                  <a:tcPr anchor="ctr"/>
                </a:tc>
                <a:tc>
                  <a:txBody>
                    <a:bodyPr/>
                    <a:lstStyle/>
                    <a:p>
                      <a:r>
                        <a:rPr lang="zh-CN" altLang="en-US" sz="1800" dirty="0"/>
                        <a:t>家长您好：旗帜数学本着提高学生成绩的宗旨，新学期开课啦。招生电话：</a:t>
                      </a:r>
                      <a:r>
                        <a:rPr lang="en-US" altLang="zh-CN" sz="1800" dirty="0" err="1"/>
                        <a:t>xxxxxxxxxxx</a:t>
                      </a:r>
                      <a:r>
                        <a:rPr lang="en-US" altLang="zh-CN" sz="1800" dirty="0"/>
                        <a:t>   </a:t>
                      </a:r>
                      <a:r>
                        <a:rPr lang="en-US" altLang="zh-CN" sz="1800" dirty="0" err="1"/>
                        <a:t>xxxxxxxxxxx</a:t>
                      </a:r>
                      <a:r>
                        <a:rPr lang="zh-CN" altLang="en-US" sz="1800" dirty="0"/>
                        <a:t>地址：五完小西十</a:t>
                      </a:r>
                    </a:p>
                  </a:txBody>
                  <a:tcPr anchor="ctr"/>
                </a:tc>
                <a:extLst>
                  <a:ext uri="{0D108BD9-81ED-4DB2-BD59-A6C34878D82A}">
                    <a16:rowId xmlns:a16="http://schemas.microsoft.com/office/drawing/2014/main" val="4210026905"/>
                  </a:ext>
                </a:extLst>
              </a:tr>
              <a:tr h="640080">
                <a:tc>
                  <a:txBody>
                    <a:bodyPr/>
                    <a:lstStyle/>
                    <a:p>
                      <a:r>
                        <a:rPr lang="en-US" altLang="zh-CN" sz="1800" dirty="0"/>
                        <a:t>224</a:t>
                      </a:r>
                      <a:endParaRPr lang="zh-CN" altLang="en-US" sz="1800" dirty="0"/>
                    </a:p>
                  </a:txBody>
                  <a:tcPr anchor="ctr"/>
                </a:tc>
                <a:tc>
                  <a:txBody>
                    <a:bodyPr/>
                    <a:lstStyle/>
                    <a:p>
                      <a:r>
                        <a:rPr lang="en-US" altLang="zh-CN" sz="1800" dirty="0"/>
                        <a:t>1</a:t>
                      </a:r>
                      <a:endParaRPr lang="zh-CN" altLang="en-US" sz="1800" dirty="0"/>
                    </a:p>
                  </a:txBody>
                  <a:tcPr anchor="ctr"/>
                </a:tc>
                <a:tc>
                  <a:txBody>
                    <a:bodyPr/>
                    <a:lstStyle/>
                    <a:p>
                      <a:r>
                        <a:rPr lang="zh-CN" altLang="en-US" sz="1800" dirty="0"/>
                        <a:t>各位老板，元旦节快乐！现在淘汰母猪漂亮的</a:t>
                      </a:r>
                      <a:r>
                        <a:rPr lang="en-US" altLang="zh-CN" sz="1800" dirty="0" err="1"/>
                        <a:t>x.x</a:t>
                      </a:r>
                      <a:r>
                        <a:rPr lang="zh-CN" altLang="en-US" sz="1800" dirty="0"/>
                        <a:t>元一斤，公猪</a:t>
                      </a:r>
                      <a:r>
                        <a:rPr lang="en-US" altLang="zh-CN" sz="1800" dirty="0" err="1"/>
                        <a:t>x.x</a:t>
                      </a:r>
                      <a:r>
                        <a:rPr lang="zh-CN" altLang="en-US" sz="1800" dirty="0"/>
                        <a:t>元一斤，如有需要苹联系</a:t>
                      </a:r>
                      <a:r>
                        <a:rPr lang="en-US" altLang="zh-CN" sz="1800" dirty="0" err="1"/>
                        <a:t>xxxxxxxxxxx</a:t>
                      </a:r>
                      <a:r>
                        <a:rPr lang="zh-CN" altLang="en-US" sz="1800" dirty="0"/>
                        <a:t>殷水良，谢谢！祝您六畜兴旺</a:t>
                      </a:r>
                    </a:p>
                  </a:txBody>
                  <a:tcPr anchor="ctr"/>
                </a:tc>
                <a:extLst>
                  <a:ext uri="{0D108BD9-81ED-4DB2-BD59-A6C34878D82A}">
                    <a16:rowId xmlns:a16="http://schemas.microsoft.com/office/drawing/2014/main" val="469501906"/>
                  </a:ext>
                </a:extLst>
              </a:tr>
              <a:tr h="640080">
                <a:tc>
                  <a:txBody>
                    <a:bodyPr/>
                    <a:lstStyle/>
                    <a:p>
                      <a:r>
                        <a:rPr lang="en-US" altLang="zh-CN" sz="1800" dirty="0"/>
                        <a:t>504</a:t>
                      </a:r>
                      <a:endParaRPr lang="zh-CN" altLang="en-US" sz="1800" dirty="0"/>
                    </a:p>
                  </a:txBody>
                  <a:tcPr anchor="ctr"/>
                </a:tc>
                <a:tc>
                  <a:txBody>
                    <a:bodyPr/>
                    <a:lstStyle/>
                    <a:p>
                      <a:r>
                        <a:rPr lang="en-US" altLang="zh-CN" sz="1800" dirty="0"/>
                        <a:t>1</a:t>
                      </a:r>
                      <a:endParaRPr lang="zh-CN" altLang="en-US" sz="1800" dirty="0"/>
                    </a:p>
                  </a:txBody>
                  <a:tcPr anchor="ctr"/>
                </a:tc>
                <a:tc>
                  <a:txBody>
                    <a:bodyPr/>
                    <a:lstStyle/>
                    <a:p>
                      <a:r>
                        <a:rPr lang="en-US" altLang="zh-CN" sz="1800" dirty="0" err="1"/>
                        <a:t>x.x-x.x</a:t>
                      </a:r>
                      <a:r>
                        <a:rPr lang="zh-CN" altLang="en-US" sz="1800" dirty="0"/>
                        <a:t>来张家边苏宁！抢美的空调！ 预存</a:t>
                      </a:r>
                      <a:r>
                        <a:rPr lang="en-US" altLang="zh-CN" sz="1800" dirty="0"/>
                        <a:t>xx</a:t>
                      </a:r>
                      <a:r>
                        <a:rPr lang="zh-CN" altLang="en-US" sz="1800" dirty="0"/>
                        <a:t>元：最低</a:t>
                      </a:r>
                      <a:r>
                        <a:rPr lang="en-US" altLang="zh-CN" sz="1800" dirty="0"/>
                        <a:t>=xxx</a:t>
                      </a:r>
                      <a:r>
                        <a:rPr lang="zh-CN" altLang="en-US" sz="1800" dirty="0"/>
                        <a:t>元，最高</a:t>
                      </a:r>
                      <a:r>
                        <a:rPr lang="en-US" altLang="zh-CN" sz="1800" dirty="0"/>
                        <a:t>=</a:t>
                      </a:r>
                      <a:r>
                        <a:rPr lang="en-US" altLang="zh-CN" sz="1800" dirty="0" err="1"/>
                        <a:t>xxxx</a:t>
                      </a:r>
                      <a:r>
                        <a:rPr lang="zh-CN" altLang="en-US" sz="1800" dirty="0"/>
                        <a:t>元！预约电话：李店长：</a:t>
                      </a:r>
                      <a:r>
                        <a:rPr lang="en-US" altLang="zh-CN" sz="1800" dirty="0" err="1"/>
                        <a:t>xxxxxxxxxxx</a:t>
                      </a:r>
                      <a:endParaRPr lang="zh-CN" altLang="en-US" sz="1800" dirty="0"/>
                    </a:p>
                  </a:txBody>
                  <a:tcPr anchor="ctr"/>
                </a:tc>
                <a:extLst>
                  <a:ext uri="{0D108BD9-81ED-4DB2-BD59-A6C34878D82A}">
                    <a16:rowId xmlns:a16="http://schemas.microsoft.com/office/drawing/2014/main" val="1812346809"/>
                  </a:ext>
                </a:extLst>
              </a:tr>
              <a:tr h="640080">
                <a:tc>
                  <a:txBody>
                    <a:bodyPr/>
                    <a:lstStyle/>
                    <a:p>
                      <a:r>
                        <a:rPr lang="en-US" altLang="zh-CN" sz="1800" dirty="0"/>
                        <a:t>656</a:t>
                      </a:r>
                      <a:endParaRPr lang="zh-CN" altLang="en-US" sz="1800" dirty="0"/>
                    </a:p>
                  </a:txBody>
                  <a:tcPr anchor="ctr"/>
                </a:tc>
                <a:tc>
                  <a:txBody>
                    <a:bodyPr/>
                    <a:lstStyle/>
                    <a:p>
                      <a:r>
                        <a:rPr lang="en-US" altLang="zh-CN" sz="1800" dirty="0"/>
                        <a:t>1</a:t>
                      </a:r>
                      <a:endParaRPr lang="zh-CN" altLang="en-US" sz="1800" dirty="0"/>
                    </a:p>
                  </a:txBody>
                  <a:tcPr anchor="ctr"/>
                </a:tc>
                <a:tc>
                  <a:txBody>
                    <a:bodyPr/>
                    <a:lstStyle/>
                    <a:p>
                      <a:r>
                        <a:rPr lang="en-US" altLang="zh-CN" sz="1800" dirty="0"/>
                        <a:t>《</a:t>
                      </a:r>
                      <a:r>
                        <a:rPr lang="zh-CN" altLang="en-US" sz="1800" dirty="0"/>
                        <a:t>冲上云霄</a:t>
                      </a:r>
                      <a:r>
                        <a:rPr lang="en-US" altLang="zh-CN" sz="1800" dirty="0"/>
                        <a:t>》</a:t>
                      </a:r>
                      <a:r>
                        <a:rPr lang="zh-CN" altLang="en-US" sz="1800" dirty="0"/>
                        <a:t>男女神三对恋人高空爱恋</a:t>
                      </a:r>
                      <a:r>
                        <a:rPr lang="en-US" altLang="zh-CN" sz="1800" dirty="0"/>
                        <a:t>《</a:t>
                      </a:r>
                      <a:r>
                        <a:rPr lang="zh-CN" altLang="en-US" sz="1800" dirty="0"/>
                        <a:t>澳门风云</a:t>
                      </a:r>
                      <a:r>
                        <a:rPr lang="en-US" altLang="zh-CN" sz="1800" dirty="0"/>
                        <a:t>x》</a:t>
                      </a:r>
                      <a:r>
                        <a:rPr lang="zh-CN" altLang="en-US" sz="1800" dirty="0"/>
                        <a:t>发哥斗智勇赢尽天下</a:t>
                      </a:r>
                      <a:r>
                        <a:rPr lang="en-US" altLang="zh-CN" sz="1800" dirty="0"/>
                        <a:t>《</a:t>
                      </a:r>
                      <a:r>
                        <a:rPr lang="en-US" altLang="zh-CN" sz="1800" dirty="0" err="1"/>
                        <a:t>xD</a:t>
                      </a:r>
                      <a:r>
                        <a:rPr lang="zh-CN" altLang="en-US" sz="1800" dirty="0"/>
                        <a:t>钟馗伏魔</a:t>
                      </a:r>
                      <a:r>
                        <a:rPr lang="en-US" altLang="zh-CN" sz="1800" dirty="0"/>
                        <a:t>》</a:t>
                      </a:r>
                      <a:r>
                        <a:rPr lang="zh-CN" altLang="en-US" sz="1800" dirty="0"/>
                        <a:t>成龙演绎</a:t>
                      </a:r>
                      <a:r>
                        <a:rPr lang="en-US" altLang="zh-CN" sz="1800" dirty="0"/>
                        <a:t>《</a:t>
                      </a:r>
                      <a:r>
                        <a:rPr lang="en-US" altLang="zh-CN" sz="1800" dirty="0" err="1"/>
                        <a:t>xD</a:t>
                      </a:r>
                      <a:r>
                        <a:rPr lang="zh-CN" altLang="en-US" sz="1800" dirty="0"/>
                        <a:t>天将雄师</a:t>
                      </a:r>
                      <a:r>
                        <a:rPr lang="en-US" altLang="zh-CN" sz="1800" dirty="0"/>
                        <a:t>》</a:t>
                      </a:r>
                      <a:r>
                        <a:rPr lang="zh-CN" altLang="en-US" sz="1800" dirty="0"/>
                        <a:t>订票</a:t>
                      </a:r>
                      <a:r>
                        <a:rPr lang="en-US" altLang="zh-CN" sz="1800" dirty="0" err="1"/>
                        <a:t>xxxxxxxx</a:t>
                      </a:r>
                      <a:r>
                        <a:rPr lang="en-US" altLang="zh-CN" sz="1800" dirty="0"/>
                        <a:t>【</a:t>
                      </a:r>
                      <a:r>
                        <a:rPr lang="zh-CN" altLang="en-US" sz="1800" dirty="0"/>
                        <a:t>金字塔影城</a:t>
                      </a:r>
                      <a:r>
                        <a:rPr lang="en-US" altLang="zh-CN" sz="1800" dirty="0"/>
                        <a:t>】</a:t>
                      </a:r>
                      <a:endParaRPr lang="zh-CN" altLang="en-US" sz="1800" dirty="0"/>
                    </a:p>
                  </a:txBody>
                  <a:tcPr anchor="ctr"/>
                </a:tc>
                <a:extLst>
                  <a:ext uri="{0D108BD9-81ED-4DB2-BD59-A6C34878D82A}">
                    <a16:rowId xmlns:a16="http://schemas.microsoft.com/office/drawing/2014/main" val="4001391249"/>
                  </a:ext>
                </a:extLst>
              </a:tr>
              <a:tr h="365760">
                <a:tc>
                  <a:txBody>
                    <a:bodyPr/>
                    <a:lstStyle/>
                    <a:p>
                      <a:r>
                        <a:rPr lang="en-US" altLang="zh-CN" sz="1800" dirty="0"/>
                        <a:t>……</a:t>
                      </a:r>
                      <a:endParaRPr lang="zh-CN" altLang="en-US" sz="1800" dirty="0"/>
                    </a:p>
                  </a:txBody>
                  <a:tcPr anchor="ctr"/>
                </a:tc>
                <a:tc>
                  <a:txBody>
                    <a:bodyPr/>
                    <a:lstStyle/>
                    <a:p>
                      <a:r>
                        <a:rPr lang="en-US" altLang="zh-CN" sz="1800" dirty="0"/>
                        <a:t>……</a:t>
                      </a:r>
                      <a:endParaRPr lang="zh-CN" altLang="en-US" sz="1800" dirty="0"/>
                    </a:p>
                  </a:txBody>
                  <a:tcPr anchor="ctr"/>
                </a:tc>
                <a:tc>
                  <a:txBody>
                    <a:bodyPr/>
                    <a:lstStyle/>
                    <a:p>
                      <a:r>
                        <a:rPr lang="en-US" altLang="zh-CN" sz="1800" dirty="0"/>
                        <a:t>……</a:t>
                      </a:r>
                      <a:endParaRPr lang="zh-CN" altLang="en-US" sz="1800" dirty="0"/>
                    </a:p>
                  </a:txBody>
                  <a:tcPr anchor="ctr"/>
                </a:tc>
                <a:extLst>
                  <a:ext uri="{0D108BD9-81ED-4DB2-BD59-A6C34878D82A}">
                    <a16:rowId xmlns:a16="http://schemas.microsoft.com/office/drawing/2014/main" val="3004671610"/>
                  </a:ext>
                </a:extLst>
              </a:tr>
            </a:tbl>
          </a:graphicData>
        </a:graphic>
      </p:graphicFrame>
      <p:sp>
        <p:nvSpPr>
          <p:cNvPr id="7" name="思想气泡: 云 6">
            <a:extLst>
              <a:ext uri="{FF2B5EF4-FFF2-40B4-BE49-F238E27FC236}">
                <a16:creationId xmlns:a16="http://schemas.microsoft.com/office/drawing/2014/main" id="{259B601D-9CA0-4FC8-84E5-D3E6041011F3}"/>
              </a:ext>
            </a:extLst>
          </p:cNvPr>
          <p:cNvSpPr/>
          <p:nvPr/>
        </p:nvSpPr>
        <p:spPr bwMode="auto">
          <a:xfrm>
            <a:off x="8689176" y="959223"/>
            <a:ext cx="2628733" cy="1388974"/>
          </a:xfrm>
          <a:prstGeom prst="cloudCallout">
            <a:avLst>
              <a:gd name="adj1" fmla="val -77593"/>
              <a:gd name="adj2" fmla="val 86260"/>
            </a:avLst>
          </a:prstGeom>
          <a:solidFill>
            <a:schemeClr val="bg1"/>
          </a:solidFill>
          <a:ln w="25400" cap="flat" cmpd="sng">
            <a:solidFill>
              <a:srgbClr val="FB9708"/>
            </a:solidFill>
            <a:prstDash val="sysDash"/>
            <a:round/>
            <a:headEnd/>
            <a:tailEnd/>
          </a:ln>
          <a:extLst>
            <a:ext uri="{909E8E84-426E-40dd-AFC4-6F175D3DCCD1}">
              <a14:hiddenFill xmlns:a14="http://schemas.microsoft.com/office/drawing/2010/main" xmlns="">
                <a:solidFill>
                  <a:srgbClr val="FFFFFF"/>
                </a:solidFill>
              </a14:hiddenFill>
            </a:ext>
          </a:extLst>
        </p:spPr>
        <p:txBody>
          <a:bodyPr lIns="91436" tIns="45719" rIns="91436" bIns="45719" rtlCol="0" anchor="ctr"/>
          <a:lstStyle/>
          <a:p>
            <a:pPr algn="ctr"/>
            <a:endParaRPr lang="zh-CN" altLang="en-US"/>
          </a:p>
        </p:txBody>
      </p:sp>
      <p:sp>
        <p:nvSpPr>
          <p:cNvPr id="8" name="文本框 7">
            <a:extLst>
              <a:ext uri="{FF2B5EF4-FFF2-40B4-BE49-F238E27FC236}">
                <a16:creationId xmlns:a16="http://schemas.microsoft.com/office/drawing/2014/main" id="{FC247451-66C6-419C-A5EA-FACDDFC9FBF4}"/>
              </a:ext>
            </a:extLst>
          </p:cNvPr>
          <p:cNvSpPr txBox="1"/>
          <p:nvPr/>
        </p:nvSpPr>
        <p:spPr>
          <a:xfrm>
            <a:off x="8848313" y="1242285"/>
            <a:ext cx="2362415" cy="646329"/>
          </a:xfrm>
          <a:prstGeom prst="rect">
            <a:avLst/>
          </a:prstGeom>
          <a:noFill/>
        </p:spPr>
        <p:txBody>
          <a:bodyPr wrap="square" lIns="91436" tIns="45719" rIns="91436" bIns="45719" rtlCol="0">
            <a:spAutoFit/>
          </a:bodyPr>
          <a:lstStyle/>
          <a:p>
            <a:pPr algn="ctr"/>
            <a:r>
              <a:rPr lang="zh-CN" altLang="en-US" sz="1800" dirty="0"/>
              <a:t>手机（</a:t>
            </a:r>
            <a:r>
              <a:rPr lang="en-US" altLang="zh-CN" sz="1800" dirty="0"/>
              <a:t>11</a:t>
            </a:r>
            <a:r>
              <a:rPr lang="zh-CN" altLang="en-US" sz="1800" dirty="0"/>
              <a:t>位数）</a:t>
            </a:r>
            <a:endParaRPr lang="en-US" altLang="zh-CN" sz="1800" dirty="0"/>
          </a:p>
          <a:p>
            <a:pPr algn="ctr"/>
            <a:r>
              <a:rPr lang="zh-CN" altLang="en-US" sz="1800" dirty="0"/>
              <a:t>固话（区号</a:t>
            </a:r>
            <a:r>
              <a:rPr lang="en-US" altLang="zh-CN" sz="1800" dirty="0"/>
              <a:t>+</a:t>
            </a:r>
            <a:r>
              <a:rPr lang="zh-CN" altLang="en-US" sz="1800" dirty="0"/>
              <a:t>号码）</a:t>
            </a:r>
          </a:p>
        </p:txBody>
      </p:sp>
    </p:spTree>
    <p:extLst>
      <p:ext uri="{BB962C8B-B14F-4D97-AF65-F5344CB8AC3E}">
        <p14:creationId xmlns:p14="http://schemas.microsoft.com/office/powerpoint/2010/main" val="109669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5D3731-EE5D-495B-A766-752130A9B769}"/>
              </a:ext>
            </a:extLst>
          </p:cNvPr>
          <p:cNvSpPr>
            <a:spLocks noGrp="1"/>
          </p:cNvSpPr>
          <p:nvPr>
            <p:ph idx="1"/>
          </p:nvPr>
        </p:nvSpPr>
        <p:spPr/>
        <p:txBody>
          <a:bodyPr/>
          <a:lstStyle/>
          <a:p>
            <a:pPr marL="0" indent="0">
              <a:buNone/>
            </a:pPr>
            <a:r>
              <a:rPr lang="zh-CN" altLang="en-US" dirty="0"/>
              <a:t>价格</a:t>
            </a:r>
            <a:r>
              <a:rPr lang="en-US" altLang="zh-CN" dirty="0"/>
              <a:t>——P</a:t>
            </a:r>
            <a:r>
              <a:rPr lang="zh-CN" altLang="en-US" dirty="0"/>
              <a:t>价格</a:t>
            </a:r>
            <a:r>
              <a:rPr lang="en-US" altLang="zh-CN" dirty="0"/>
              <a:t>P</a:t>
            </a:r>
            <a:endParaRPr lang="zh-CN" altLang="en-US" dirty="0"/>
          </a:p>
        </p:txBody>
      </p:sp>
      <p:sp>
        <p:nvSpPr>
          <p:cNvPr id="3" name="标题 2">
            <a:extLst>
              <a:ext uri="{FF2B5EF4-FFF2-40B4-BE49-F238E27FC236}">
                <a16:creationId xmlns:a16="http://schemas.microsoft.com/office/drawing/2014/main" id="{6B4849E0-673C-47B9-9D77-D73B305178AB}"/>
              </a:ext>
            </a:extLst>
          </p:cNvPr>
          <p:cNvSpPr>
            <a:spLocks noGrp="1"/>
          </p:cNvSpPr>
          <p:nvPr>
            <p:ph type="title"/>
          </p:nvPr>
        </p:nvSpPr>
        <p:spPr/>
        <p:txBody>
          <a:bodyPr/>
          <a:lstStyle/>
          <a:p>
            <a:r>
              <a:rPr lang="zh-CN" altLang="en-US" dirty="0"/>
              <a:t>数据预处理</a:t>
            </a:r>
          </a:p>
        </p:txBody>
      </p:sp>
      <p:sp>
        <p:nvSpPr>
          <p:cNvPr id="4" name="内容占位符 3">
            <a:extLst>
              <a:ext uri="{FF2B5EF4-FFF2-40B4-BE49-F238E27FC236}">
                <a16:creationId xmlns:a16="http://schemas.microsoft.com/office/drawing/2014/main" id="{42D2ACCB-DD70-430D-BEB4-EEA6DF8F7E30}"/>
              </a:ext>
            </a:extLst>
          </p:cNvPr>
          <p:cNvSpPr>
            <a:spLocks noGrp="1"/>
          </p:cNvSpPr>
          <p:nvPr>
            <p:ph idx="10"/>
          </p:nvPr>
        </p:nvSpPr>
        <p:spPr/>
        <p:txBody>
          <a:bodyPr/>
          <a:lstStyle/>
          <a:p>
            <a:r>
              <a:rPr lang="zh-CN" altLang="en-US" dirty="0"/>
              <a:t>对于</a:t>
            </a:r>
            <a:r>
              <a:rPr lang="en-US" altLang="zh-CN" dirty="0"/>
              <a:t>x</a:t>
            </a:r>
            <a:r>
              <a:rPr lang="zh-CN" altLang="en-US" dirty="0"/>
              <a:t>字符串</a:t>
            </a:r>
          </a:p>
        </p:txBody>
      </p:sp>
      <p:graphicFrame>
        <p:nvGraphicFramePr>
          <p:cNvPr id="6" name="内容占位符 4">
            <a:extLst>
              <a:ext uri="{FF2B5EF4-FFF2-40B4-BE49-F238E27FC236}">
                <a16:creationId xmlns:a16="http://schemas.microsoft.com/office/drawing/2014/main" id="{E48996D6-A2A9-435E-BE46-1CCF6263F666}"/>
              </a:ext>
            </a:extLst>
          </p:cNvPr>
          <p:cNvGraphicFramePr>
            <a:graphicFrameLocks/>
          </p:cNvGraphicFramePr>
          <p:nvPr>
            <p:extLst>
              <p:ext uri="{D42A27DB-BD31-4B8C-83A1-F6EECF244321}">
                <p14:modId xmlns:p14="http://schemas.microsoft.com/office/powerpoint/2010/main" val="2283191806"/>
              </p:ext>
            </p:extLst>
          </p:nvPr>
        </p:nvGraphicFramePr>
        <p:xfrm>
          <a:off x="689179" y="2400896"/>
          <a:ext cx="10873207" cy="3764408"/>
        </p:xfrm>
        <a:graphic>
          <a:graphicData uri="http://schemas.openxmlformats.org/drawingml/2006/table">
            <a:tbl>
              <a:tblPr firstRow="1" bandRow="1">
                <a:tableStyleId>{5C22544A-7EE6-4342-B048-85BDC9FD1C3A}</a:tableStyleId>
              </a:tblPr>
              <a:tblGrid>
                <a:gridCol w="1018479">
                  <a:extLst>
                    <a:ext uri="{9D8B030D-6E8A-4147-A177-3AD203B41FA5}">
                      <a16:colId xmlns:a16="http://schemas.microsoft.com/office/drawing/2014/main" val="2317438060"/>
                    </a:ext>
                  </a:extLst>
                </a:gridCol>
                <a:gridCol w="864096">
                  <a:extLst>
                    <a:ext uri="{9D8B030D-6E8A-4147-A177-3AD203B41FA5}">
                      <a16:colId xmlns:a16="http://schemas.microsoft.com/office/drawing/2014/main" val="2825534560"/>
                    </a:ext>
                  </a:extLst>
                </a:gridCol>
                <a:gridCol w="8990632">
                  <a:extLst>
                    <a:ext uri="{9D8B030D-6E8A-4147-A177-3AD203B41FA5}">
                      <a16:colId xmlns:a16="http://schemas.microsoft.com/office/drawing/2014/main" val="2955013947"/>
                    </a:ext>
                  </a:extLst>
                </a:gridCol>
              </a:tblGrid>
              <a:tr h="365760">
                <a:tc>
                  <a:txBody>
                    <a:bodyPr/>
                    <a:lstStyle/>
                    <a:p>
                      <a:pPr algn="ctr"/>
                      <a:r>
                        <a:rPr lang="zh-CN" altLang="en-US" sz="1800" dirty="0"/>
                        <a:t>序号</a:t>
                      </a:r>
                    </a:p>
                  </a:txBody>
                  <a:tcPr anchor="ctr"/>
                </a:tc>
                <a:tc>
                  <a:txBody>
                    <a:bodyPr/>
                    <a:lstStyle/>
                    <a:p>
                      <a:pPr algn="ctr"/>
                      <a:r>
                        <a:rPr lang="zh-CN" altLang="en-US" sz="1800" dirty="0"/>
                        <a:t>判别</a:t>
                      </a:r>
                    </a:p>
                  </a:txBody>
                  <a:tcPr anchor="ctr"/>
                </a:tc>
                <a:tc>
                  <a:txBody>
                    <a:bodyPr/>
                    <a:lstStyle/>
                    <a:p>
                      <a:pPr algn="ctr"/>
                      <a:r>
                        <a:rPr lang="zh-CN" altLang="en-US" sz="1800" dirty="0"/>
                        <a:t>短信</a:t>
                      </a:r>
                    </a:p>
                  </a:txBody>
                  <a:tcPr anchor="ctr"/>
                </a:tc>
                <a:extLst>
                  <a:ext uri="{0D108BD9-81ED-4DB2-BD59-A6C34878D82A}">
                    <a16:rowId xmlns:a16="http://schemas.microsoft.com/office/drawing/2014/main" val="1295475741"/>
                  </a:ext>
                </a:extLst>
              </a:tr>
              <a:tr h="640080">
                <a:tc>
                  <a:txBody>
                    <a:bodyPr/>
                    <a:lstStyle/>
                    <a:p>
                      <a:r>
                        <a:rPr lang="en-US" altLang="zh-CN" sz="1800" dirty="0"/>
                        <a:t>9</a:t>
                      </a:r>
                      <a:endParaRPr lang="zh-CN" altLang="en-US" sz="1800" dirty="0"/>
                    </a:p>
                  </a:txBody>
                  <a:tcPr anchor="ctr"/>
                </a:tc>
                <a:tc>
                  <a:txBody>
                    <a:bodyPr/>
                    <a:lstStyle/>
                    <a:p>
                      <a:r>
                        <a:rPr lang="en-US" altLang="zh-CN" sz="1800" dirty="0"/>
                        <a:t>1</a:t>
                      </a:r>
                      <a:endParaRPr lang="zh-CN" altLang="en-US" sz="1800" dirty="0"/>
                    </a:p>
                  </a:txBody>
                  <a:tcPr anchor="ctr"/>
                </a:tc>
                <a:tc>
                  <a:txBody>
                    <a:bodyPr/>
                    <a:lstStyle/>
                    <a:p>
                      <a:r>
                        <a:rPr lang="zh-CN" altLang="en-US" sz="1800" dirty="0"/>
                        <a:t>一次价值</a:t>
                      </a:r>
                      <a:r>
                        <a:rPr lang="en-US" altLang="zh-CN" sz="1800" dirty="0"/>
                        <a:t>xxx</a:t>
                      </a:r>
                      <a:r>
                        <a:rPr lang="zh-CN" altLang="en-US" sz="1800" dirty="0"/>
                        <a:t>元王牌项目；可充值</a:t>
                      </a:r>
                      <a:r>
                        <a:rPr lang="en-US" altLang="zh-CN" sz="1800" dirty="0"/>
                        <a:t>xxx</a:t>
                      </a:r>
                      <a:r>
                        <a:rPr lang="zh-CN" altLang="en-US" sz="1800" dirty="0"/>
                        <a:t>元店内项目卡一张；可以参与</a:t>
                      </a:r>
                      <a:r>
                        <a:rPr lang="en-US" altLang="zh-CN" sz="1800" dirty="0"/>
                        <a:t>V</a:t>
                      </a:r>
                      <a:r>
                        <a:rPr lang="zh-CN" altLang="en-US" sz="1800" dirty="0"/>
                        <a:t>动好生活百分百抽奖机会一次！预约电话：</a:t>
                      </a:r>
                      <a:r>
                        <a:rPr lang="en-US" altLang="zh-CN" sz="1800" dirty="0" err="1"/>
                        <a:t>xxxxxxxxxxx</a:t>
                      </a:r>
                      <a:endParaRPr lang="zh-CN" altLang="en-US" sz="1800" dirty="0"/>
                    </a:p>
                  </a:txBody>
                  <a:tcPr anchor="ctr"/>
                </a:tc>
                <a:extLst>
                  <a:ext uri="{0D108BD9-81ED-4DB2-BD59-A6C34878D82A}">
                    <a16:rowId xmlns:a16="http://schemas.microsoft.com/office/drawing/2014/main" val="617877498"/>
                  </a:ext>
                </a:extLst>
              </a:tr>
              <a:tr h="365760">
                <a:tc>
                  <a:txBody>
                    <a:bodyPr/>
                    <a:lstStyle/>
                    <a:p>
                      <a:r>
                        <a:rPr lang="en-US" altLang="zh-CN" sz="1800" dirty="0"/>
                        <a:t>142</a:t>
                      </a:r>
                      <a:endParaRPr lang="zh-CN" altLang="en-US" sz="1800" dirty="0"/>
                    </a:p>
                  </a:txBody>
                  <a:tcPr anchor="ctr"/>
                </a:tc>
                <a:tc>
                  <a:txBody>
                    <a:bodyPr/>
                    <a:lstStyle/>
                    <a:p>
                      <a:r>
                        <a:rPr lang="en-US" altLang="zh-CN" sz="1800" dirty="0"/>
                        <a:t>0</a:t>
                      </a:r>
                      <a:endParaRPr lang="zh-CN" altLang="en-US" sz="1800" dirty="0"/>
                    </a:p>
                  </a:txBody>
                  <a:tcPr anchor="ctr"/>
                </a:tc>
                <a:tc>
                  <a:txBody>
                    <a:bodyPr/>
                    <a:lstStyle/>
                    <a:p>
                      <a:r>
                        <a:rPr lang="zh-CN" altLang="en-US" sz="1800" dirty="0"/>
                        <a:t>全新世嘉</a:t>
                      </a:r>
                      <a:r>
                        <a:rPr lang="en-US" altLang="zh-CN" sz="1800" dirty="0" err="1"/>
                        <a:t>xxxx</a:t>
                      </a:r>
                      <a:r>
                        <a:rPr lang="zh-CN" altLang="en-US" sz="1800" dirty="0"/>
                        <a:t>元购车红包</a:t>
                      </a:r>
                    </a:p>
                  </a:txBody>
                  <a:tcPr anchor="ctr"/>
                </a:tc>
                <a:extLst>
                  <a:ext uri="{0D108BD9-81ED-4DB2-BD59-A6C34878D82A}">
                    <a16:rowId xmlns:a16="http://schemas.microsoft.com/office/drawing/2014/main" val="4210026905"/>
                  </a:ext>
                </a:extLst>
              </a:tr>
              <a:tr h="640080">
                <a:tc>
                  <a:txBody>
                    <a:bodyPr/>
                    <a:lstStyle/>
                    <a:p>
                      <a:r>
                        <a:rPr lang="en-US" altLang="zh-CN" sz="1800" dirty="0"/>
                        <a:t>224</a:t>
                      </a:r>
                      <a:endParaRPr lang="zh-CN" altLang="en-US" sz="1800" dirty="0"/>
                    </a:p>
                  </a:txBody>
                  <a:tcPr anchor="ctr"/>
                </a:tc>
                <a:tc>
                  <a:txBody>
                    <a:bodyPr/>
                    <a:lstStyle/>
                    <a:p>
                      <a:r>
                        <a:rPr lang="en-US" altLang="zh-CN" sz="1800" dirty="0"/>
                        <a:t>1</a:t>
                      </a:r>
                      <a:endParaRPr lang="zh-CN" altLang="en-US" sz="1800" dirty="0"/>
                    </a:p>
                  </a:txBody>
                  <a:tcPr anchor="ctr"/>
                </a:tc>
                <a:tc>
                  <a:txBody>
                    <a:bodyPr/>
                    <a:lstStyle/>
                    <a:p>
                      <a:r>
                        <a:rPr lang="zh-CN" altLang="en-US" sz="1800" dirty="0"/>
                        <a:t>各位老板，元旦节快乐！现在淘汰母猪漂亮的</a:t>
                      </a:r>
                      <a:r>
                        <a:rPr lang="en-US" altLang="zh-CN" sz="1800" dirty="0" err="1"/>
                        <a:t>x.x</a:t>
                      </a:r>
                      <a:r>
                        <a:rPr lang="zh-CN" altLang="en-US" sz="1800" dirty="0"/>
                        <a:t>元一斤，公猪</a:t>
                      </a:r>
                      <a:r>
                        <a:rPr lang="en-US" altLang="zh-CN" sz="1800" dirty="0" err="1"/>
                        <a:t>x.x</a:t>
                      </a:r>
                      <a:r>
                        <a:rPr lang="zh-CN" altLang="en-US" sz="1800" dirty="0"/>
                        <a:t>元一斤，如有需要苹联系</a:t>
                      </a:r>
                      <a:r>
                        <a:rPr lang="en-US" altLang="zh-CN" sz="1800" dirty="0" err="1"/>
                        <a:t>xxxxxxxxxxx</a:t>
                      </a:r>
                      <a:r>
                        <a:rPr lang="zh-CN" altLang="en-US" sz="1800" dirty="0"/>
                        <a:t>殷水良，谢谢！祝您六畜兴旺</a:t>
                      </a:r>
                    </a:p>
                  </a:txBody>
                  <a:tcPr anchor="ctr"/>
                </a:tc>
                <a:extLst>
                  <a:ext uri="{0D108BD9-81ED-4DB2-BD59-A6C34878D82A}">
                    <a16:rowId xmlns:a16="http://schemas.microsoft.com/office/drawing/2014/main" val="469501906"/>
                  </a:ext>
                </a:extLst>
              </a:tr>
              <a:tr h="640080">
                <a:tc>
                  <a:txBody>
                    <a:bodyPr/>
                    <a:lstStyle/>
                    <a:p>
                      <a:r>
                        <a:rPr lang="en-US" altLang="zh-CN" sz="1800" dirty="0"/>
                        <a:t>271</a:t>
                      </a:r>
                      <a:endParaRPr lang="zh-CN" altLang="en-US" sz="1800" dirty="0"/>
                    </a:p>
                  </a:txBody>
                  <a:tcPr anchor="ctr"/>
                </a:tc>
                <a:tc>
                  <a:txBody>
                    <a:bodyPr/>
                    <a:lstStyle/>
                    <a:p>
                      <a:r>
                        <a:rPr lang="en-US" altLang="zh-CN" sz="1800" dirty="0"/>
                        <a:t>1</a:t>
                      </a:r>
                      <a:endParaRPr lang="zh-CN" altLang="en-US" sz="1800" dirty="0"/>
                    </a:p>
                  </a:txBody>
                  <a:tcPr anchor="ctr"/>
                </a:tc>
                <a:tc>
                  <a:txBody>
                    <a:bodyPr/>
                    <a:lstStyle/>
                    <a:p>
                      <a:r>
                        <a:rPr lang="en-US" altLang="zh-CN" sz="1800" dirty="0"/>
                        <a:t>x</a:t>
                      </a:r>
                      <a:r>
                        <a:rPr lang="zh-CN" altLang="en-US" sz="1800" dirty="0"/>
                        <a:t>雅轩美发会所迎</a:t>
                      </a:r>
                      <a:r>
                        <a:rPr lang="en-US" altLang="zh-CN" sz="1800" dirty="0"/>
                        <a:t>x</a:t>
                      </a:r>
                      <a:r>
                        <a:rPr lang="zh-CN" altLang="en-US" sz="1800" dirty="0"/>
                        <a:t>周年店庆 携手</a:t>
                      </a:r>
                      <a:r>
                        <a:rPr lang="en-US" altLang="zh-CN" sz="1800" dirty="0" err="1"/>
                        <a:t>x.x</a:t>
                      </a:r>
                      <a:r>
                        <a:rPr lang="zh-CN" altLang="en-US" sz="1800" dirty="0"/>
                        <a:t>节推出大型回馈活动  老会员续充可按充值金额百分之十返送 充值</a:t>
                      </a:r>
                      <a:r>
                        <a:rPr lang="en-US" altLang="zh-CN" sz="1800" dirty="0"/>
                        <a:t>xxx</a:t>
                      </a:r>
                      <a:r>
                        <a:rPr lang="zh-CN" altLang="en-US" sz="1800" dirty="0"/>
                        <a:t>元送</a:t>
                      </a:r>
                      <a:r>
                        <a:rPr lang="en-US" altLang="zh-CN" sz="1800" dirty="0"/>
                        <a:t>xxx</a:t>
                      </a:r>
                      <a:r>
                        <a:rPr lang="zh-CN" altLang="en-US" sz="1800" dirty="0"/>
                        <a:t>元 </a:t>
                      </a:r>
                      <a:r>
                        <a:rPr lang="en-US" altLang="zh-CN" sz="1800" dirty="0" err="1"/>
                        <a:t>xxxx</a:t>
                      </a:r>
                      <a:r>
                        <a:rPr lang="zh-CN" altLang="en-US" sz="1800" dirty="0"/>
                        <a:t>元送</a:t>
                      </a:r>
                      <a:r>
                        <a:rPr lang="en-US" altLang="zh-CN" sz="1800" dirty="0"/>
                        <a:t>x</a:t>
                      </a:r>
                      <a:endParaRPr lang="zh-CN" altLang="en-US" sz="1800" dirty="0"/>
                    </a:p>
                  </a:txBody>
                  <a:tcPr anchor="ctr"/>
                </a:tc>
                <a:extLst>
                  <a:ext uri="{0D108BD9-81ED-4DB2-BD59-A6C34878D82A}">
                    <a16:rowId xmlns:a16="http://schemas.microsoft.com/office/drawing/2014/main" val="1812346809"/>
                  </a:ext>
                </a:extLst>
              </a:tr>
              <a:tr h="640080">
                <a:tc>
                  <a:txBody>
                    <a:bodyPr/>
                    <a:lstStyle/>
                    <a:p>
                      <a:r>
                        <a:rPr lang="en-US" altLang="zh-CN" sz="1800" dirty="0"/>
                        <a:t>504</a:t>
                      </a:r>
                      <a:endParaRPr lang="zh-CN" altLang="en-US" sz="1800" dirty="0"/>
                    </a:p>
                  </a:txBody>
                  <a:tcPr anchor="ctr"/>
                </a:tc>
                <a:tc>
                  <a:txBody>
                    <a:bodyPr/>
                    <a:lstStyle/>
                    <a:p>
                      <a:r>
                        <a:rPr lang="en-US" altLang="zh-CN" sz="1800" dirty="0"/>
                        <a:t>1</a:t>
                      </a:r>
                      <a:endParaRPr lang="zh-CN" altLang="en-US" sz="1800" dirty="0"/>
                    </a:p>
                  </a:txBody>
                  <a:tcPr anchor="ctr"/>
                </a:tc>
                <a:tc>
                  <a:txBody>
                    <a:bodyPr/>
                    <a:lstStyle/>
                    <a:p>
                      <a:r>
                        <a:rPr lang="en-US" altLang="zh-CN" sz="1800" dirty="0" err="1"/>
                        <a:t>x.x-x.x</a:t>
                      </a:r>
                      <a:r>
                        <a:rPr lang="zh-CN" altLang="en-US" sz="1800" dirty="0"/>
                        <a:t>来张家边苏宁！抢美的空调！ 预存</a:t>
                      </a:r>
                      <a:r>
                        <a:rPr lang="en-US" altLang="zh-CN" sz="1800" dirty="0"/>
                        <a:t>xx</a:t>
                      </a:r>
                      <a:r>
                        <a:rPr lang="zh-CN" altLang="en-US" sz="1800" dirty="0"/>
                        <a:t>元：最低</a:t>
                      </a:r>
                      <a:r>
                        <a:rPr lang="en-US" altLang="zh-CN" sz="1800" dirty="0"/>
                        <a:t>=xxx</a:t>
                      </a:r>
                      <a:r>
                        <a:rPr lang="zh-CN" altLang="en-US" sz="1800" dirty="0"/>
                        <a:t>元，最高</a:t>
                      </a:r>
                      <a:r>
                        <a:rPr lang="en-US" altLang="zh-CN" sz="1800" dirty="0"/>
                        <a:t>=</a:t>
                      </a:r>
                      <a:r>
                        <a:rPr lang="en-US" altLang="zh-CN" sz="1800" dirty="0" err="1"/>
                        <a:t>xxxx</a:t>
                      </a:r>
                      <a:r>
                        <a:rPr lang="zh-CN" altLang="en-US" sz="1800" dirty="0"/>
                        <a:t>元！预约电话：李店长：</a:t>
                      </a:r>
                      <a:r>
                        <a:rPr lang="en-US" altLang="zh-CN" sz="1800" dirty="0" err="1"/>
                        <a:t>xxxxxxxxxxx</a:t>
                      </a:r>
                      <a:endParaRPr lang="zh-CN" altLang="en-US" sz="1800" dirty="0"/>
                    </a:p>
                  </a:txBody>
                  <a:tcPr anchor="ctr"/>
                </a:tc>
                <a:extLst>
                  <a:ext uri="{0D108BD9-81ED-4DB2-BD59-A6C34878D82A}">
                    <a16:rowId xmlns:a16="http://schemas.microsoft.com/office/drawing/2014/main" val="4001391249"/>
                  </a:ext>
                </a:extLst>
              </a:tr>
              <a:tr h="472568">
                <a:tc>
                  <a:txBody>
                    <a:bodyPr/>
                    <a:lstStyle/>
                    <a:p>
                      <a:r>
                        <a:rPr lang="en-US" altLang="zh-CN" sz="1800" dirty="0"/>
                        <a:t>……</a:t>
                      </a:r>
                      <a:endParaRPr lang="zh-CN" altLang="en-US" sz="1800" dirty="0"/>
                    </a:p>
                  </a:txBody>
                  <a:tcPr anchor="ctr"/>
                </a:tc>
                <a:tc>
                  <a:txBody>
                    <a:bodyPr/>
                    <a:lstStyle/>
                    <a:p>
                      <a:r>
                        <a:rPr lang="en-US" altLang="zh-CN" sz="1800" dirty="0"/>
                        <a:t>……</a:t>
                      </a:r>
                      <a:endParaRPr lang="zh-CN" altLang="en-US" sz="1800" dirty="0"/>
                    </a:p>
                  </a:txBody>
                  <a:tcPr anchor="ctr"/>
                </a:tc>
                <a:tc>
                  <a:txBody>
                    <a:bodyPr/>
                    <a:lstStyle/>
                    <a:p>
                      <a:r>
                        <a:rPr lang="en-US" altLang="zh-CN" sz="1800" dirty="0"/>
                        <a:t>……</a:t>
                      </a:r>
                      <a:endParaRPr lang="zh-CN" altLang="en-US" sz="1800" dirty="0"/>
                    </a:p>
                  </a:txBody>
                  <a:tcPr anchor="ctr"/>
                </a:tc>
                <a:extLst>
                  <a:ext uri="{0D108BD9-81ED-4DB2-BD59-A6C34878D82A}">
                    <a16:rowId xmlns:a16="http://schemas.microsoft.com/office/drawing/2014/main" val="3004671610"/>
                  </a:ext>
                </a:extLst>
              </a:tr>
            </a:tbl>
          </a:graphicData>
        </a:graphic>
      </p:graphicFrame>
      <p:sp>
        <p:nvSpPr>
          <p:cNvPr id="7" name="思想气泡: 云 6">
            <a:extLst>
              <a:ext uri="{FF2B5EF4-FFF2-40B4-BE49-F238E27FC236}">
                <a16:creationId xmlns:a16="http://schemas.microsoft.com/office/drawing/2014/main" id="{259B601D-9CA0-4FC8-84E5-D3E6041011F3}"/>
              </a:ext>
            </a:extLst>
          </p:cNvPr>
          <p:cNvSpPr/>
          <p:nvPr/>
        </p:nvSpPr>
        <p:spPr bwMode="auto">
          <a:xfrm>
            <a:off x="8689176" y="959223"/>
            <a:ext cx="2628733" cy="1388974"/>
          </a:xfrm>
          <a:prstGeom prst="cloudCallout">
            <a:avLst>
              <a:gd name="adj1" fmla="val -77593"/>
              <a:gd name="adj2" fmla="val 86260"/>
            </a:avLst>
          </a:prstGeom>
          <a:solidFill>
            <a:schemeClr val="bg1"/>
          </a:solidFill>
          <a:ln w="25400" cap="flat" cmpd="sng">
            <a:solidFill>
              <a:srgbClr val="FB9708"/>
            </a:solidFill>
            <a:prstDash val="sysDash"/>
            <a:round/>
            <a:headEnd/>
            <a:tailEnd/>
          </a:ln>
          <a:extLst>
            <a:ext uri="{909E8E84-426E-40dd-AFC4-6F175D3DCCD1}">
              <a14:hiddenFill xmlns:a14="http://schemas.microsoft.com/office/drawing/2010/main" xmlns="">
                <a:solidFill>
                  <a:srgbClr val="FFFFFF"/>
                </a:solidFill>
              </a14:hiddenFill>
            </a:ext>
          </a:extLst>
        </p:spPr>
        <p:txBody>
          <a:bodyPr lIns="91436" tIns="45719" rIns="91436" bIns="45719" rtlCol="0" anchor="ctr"/>
          <a:lstStyle/>
          <a:p>
            <a:pPr algn="ctr"/>
            <a:endParaRPr lang="zh-CN" altLang="en-US"/>
          </a:p>
        </p:txBody>
      </p:sp>
      <p:sp>
        <p:nvSpPr>
          <p:cNvPr id="8" name="文本框 7">
            <a:extLst>
              <a:ext uri="{FF2B5EF4-FFF2-40B4-BE49-F238E27FC236}">
                <a16:creationId xmlns:a16="http://schemas.microsoft.com/office/drawing/2014/main" id="{FC247451-66C6-419C-A5EA-FACDDFC9FBF4}"/>
              </a:ext>
            </a:extLst>
          </p:cNvPr>
          <p:cNvSpPr txBox="1"/>
          <p:nvPr/>
        </p:nvSpPr>
        <p:spPr>
          <a:xfrm>
            <a:off x="8848313" y="1242285"/>
            <a:ext cx="2362415" cy="646329"/>
          </a:xfrm>
          <a:prstGeom prst="rect">
            <a:avLst/>
          </a:prstGeom>
          <a:noFill/>
        </p:spPr>
        <p:txBody>
          <a:bodyPr wrap="square" lIns="91436" tIns="45719" rIns="91436" bIns="45719" rtlCol="0">
            <a:spAutoFit/>
          </a:bodyPr>
          <a:lstStyle/>
          <a:p>
            <a:pPr algn="ctr"/>
            <a:r>
              <a:rPr lang="zh-CN" altLang="en-US" sz="1800" dirty="0"/>
              <a:t>数字</a:t>
            </a:r>
            <a:r>
              <a:rPr lang="en-US" altLang="zh-CN" sz="1800" dirty="0"/>
              <a:t>+</a:t>
            </a:r>
            <a:r>
              <a:rPr lang="zh-CN" altLang="en-US" sz="1800" dirty="0"/>
              <a:t>元、万</a:t>
            </a:r>
            <a:endParaRPr lang="en-US" altLang="zh-CN" sz="1800" dirty="0"/>
          </a:p>
          <a:p>
            <a:pPr algn="ctr"/>
            <a:r>
              <a:rPr lang="en-US" altLang="zh-CN" sz="1800" dirty="0"/>
              <a:t>'</a:t>
            </a:r>
            <a:r>
              <a:rPr lang="zh-CN" altLang="en-US" sz="1800" dirty="0"/>
              <a:t>满</a:t>
            </a:r>
            <a:r>
              <a:rPr lang="en-US" altLang="zh-CN" sz="1800" dirty="0"/>
              <a:t>xxx</a:t>
            </a:r>
            <a:r>
              <a:rPr lang="zh-CN" altLang="en-US" sz="1800" dirty="0"/>
              <a:t>返</a:t>
            </a:r>
            <a:r>
              <a:rPr lang="en-US" altLang="zh-CN" sz="1800" dirty="0"/>
              <a:t>xx</a:t>
            </a:r>
            <a:r>
              <a:rPr lang="zh-CN" altLang="en-US" sz="1800" dirty="0"/>
              <a:t>现金券</a:t>
            </a:r>
            <a:r>
              <a:rPr lang="en-US" altLang="zh-CN" sz="1800" dirty="0"/>
              <a:t>'</a:t>
            </a:r>
            <a:endParaRPr lang="zh-CN" altLang="en-US" sz="1800" dirty="0"/>
          </a:p>
        </p:txBody>
      </p:sp>
    </p:spTree>
    <p:extLst>
      <p:ext uri="{BB962C8B-B14F-4D97-AF65-F5344CB8AC3E}">
        <p14:creationId xmlns:p14="http://schemas.microsoft.com/office/powerpoint/2010/main" val="128421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5D3731-EE5D-495B-A766-752130A9B769}"/>
              </a:ext>
            </a:extLst>
          </p:cNvPr>
          <p:cNvSpPr>
            <a:spLocks noGrp="1"/>
          </p:cNvSpPr>
          <p:nvPr>
            <p:ph idx="1"/>
          </p:nvPr>
        </p:nvSpPr>
        <p:spPr/>
        <p:txBody>
          <a:bodyPr/>
          <a:lstStyle/>
          <a:p>
            <a:pPr marL="0" indent="0">
              <a:buNone/>
            </a:pPr>
            <a:r>
              <a:rPr lang="zh-CN" altLang="en-US" dirty="0"/>
              <a:t>日期</a:t>
            </a:r>
            <a:r>
              <a:rPr lang="en-US" altLang="zh-CN" dirty="0"/>
              <a:t>——D</a:t>
            </a:r>
            <a:r>
              <a:rPr lang="zh-CN" altLang="en-US" dirty="0"/>
              <a:t>时间</a:t>
            </a:r>
            <a:r>
              <a:rPr lang="en-US" altLang="zh-CN" dirty="0"/>
              <a:t>D</a:t>
            </a:r>
            <a:endParaRPr lang="zh-CN" altLang="en-US" dirty="0"/>
          </a:p>
        </p:txBody>
      </p:sp>
      <p:sp>
        <p:nvSpPr>
          <p:cNvPr id="3" name="标题 2">
            <a:extLst>
              <a:ext uri="{FF2B5EF4-FFF2-40B4-BE49-F238E27FC236}">
                <a16:creationId xmlns:a16="http://schemas.microsoft.com/office/drawing/2014/main" id="{6B4849E0-673C-47B9-9D77-D73B305178AB}"/>
              </a:ext>
            </a:extLst>
          </p:cNvPr>
          <p:cNvSpPr>
            <a:spLocks noGrp="1"/>
          </p:cNvSpPr>
          <p:nvPr>
            <p:ph type="title"/>
          </p:nvPr>
        </p:nvSpPr>
        <p:spPr/>
        <p:txBody>
          <a:bodyPr/>
          <a:lstStyle/>
          <a:p>
            <a:r>
              <a:rPr lang="zh-CN" altLang="en-US" dirty="0"/>
              <a:t>数据预处理</a:t>
            </a:r>
          </a:p>
        </p:txBody>
      </p:sp>
      <p:sp>
        <p:nvSpPr>
          <p:cNvPr id="4" name="内容占位符 3">
            <a:extLst>
              <a:ext uri="{FF2B5EF4-FFF2-40B4-BE49-F238E27FC236}">
                <a16:creationId xmlns:a16="http://schemas.microsoft.com/office/drawing/2014/main" id="{42D2ACCB-DD70-430D-BEB4-EEA6DF8F7E30}"/>
              </a:ext>
            </a:extLst>
          </p:cNvPr>
          <p:cNvSpPr>
            <a:spLocks noGrp="1"/>
          </p:cNvSpPr>
          <p:nvPr>
            <p:ph idx="10"/>
          </p:nvPr>
        </p:nvSpPr>
        <p:spPr/>
        <p:txBody>
          <a:bodyPr/>
          <a:lstStyle/>
          <a:p>
            <a:r>
              <a:rPr lang="zh-CN" altLang="en-US" dirty="0"/>
              <a:t>对于</a:t>
            </a:r>
            <a:r>
              <a:rPr lang="en-US" altLang="zh-CN" dirty="0"/>
              <a:t>x</a:t>
            </a:r>
            <a:r>
              <a:rPr lang="zh-CN" altLang="en-US" dirty="0"/>
              <a:t>字符串</a:t>
            </a:r>
          </a:p>
        </p:txBody>
      </p:sp>
      <p:graphicFrame>
        <p:nvGraphicFramePr>
          <p:cNvPr id="6" name="内容占位符 4">
            <a:extLst>
              <a:ext uri="{FF2B5EF4-FFF2-40B4-BE49-F238E27FC236}">
                <a16:creationId xmlns:a16="http://schemas.microsoft.com/office/drawing/2014/main" id="{E48996D6-A2A9-435E-BE46-1CCF6263F666}"/>
              </a:ext>
            </a:extLst>
          </p:cNvPr>
          <p:cNvGraphicFramePr>
            <a:graphicFrameLocks/>
          </p:cNvGraphicFramePr>
          <p:nvPr>
            <p:extLst>
              <p:ext uri="{D42A27DB-BD31-4B8C-83A1-F6EECF244321}">
                <p14:modId xmlns:p14="http://schemas.microsoft.com/office/powerpoint/2010/main" val="2733056794"/>
              </p:ext>
            </p:extLst>
          </p:nvPr>
        </p:nvGraphicFramePr>
        <p:xfrm>
          <a:off x="689179" y="2400898"/>
          <a:ext cx="10873207" cy="3931920"/>
        </p:xfrm>
        <a:graphic>
          <a:graphicData uri="http://schemas.openxmlformats.org/drawingml/2006/table">
            <a:tbl>
              <a:tblPr firstRow="1" bandRow="1">
                <a:tableStyleId>{5C22544A-7EE6-4342-B048-85BDC9FD1C3A}</a:tableStyleId>
              </a:tblPr>
              <a:tblGrid>
                <a:gridCol w="1018479">
                  <a:extLst>
                    <a:ext uri="{9D8B030D-6E8A-4147-A177-3AD203B41FA5}">
                      <a16:colId xmlns:a16="http://schemas.microsoft.com/office/drawing/2014/main" val="2317438060"/>
                    </a:ext>
                  </a:extLst>
                </a:gridCol>
                <a:gridCol w="864096">
                  <a:extLst>
                    <a:ext uri="{9D8B030D-6E8A-4147-A177-3AD203B41FA5}">
                      <a16:colId xmlns:a16="http://schemas.microsoft.com/office/drawing/2014/main" val="2825534560"/>
                    </a:ext>
                  </a:extLst>
                </a:gridCol>
                <a:gridCol w="8990632">
                  <a:extLst>
                    <a:ext uri="{9D8B030D-6E8A-4147-A177-3AD203B41FA5}">
                      <a16:colId xmlns:a16="http://schemas.microsoft.com/office/drawing/2014/main" val="2955013947"/>
                    </a:ext>
                  </a:extLst>
                </a:gridCol>
              </a:tblGrid>
              <a:tr h="365760">
                <a:tc>
                  <a:txBody>
                    <a:bodyPr/>
                    <a:lstStyle/>
                    <a:p>
                      <a:pPr algn="ctr"/>
                      <a:r>
                        <a:rPr lang="zh-CN" altLang="en-US" sz="1800" dirty="0"/>
                        <a:t>序号</a:t>
                      </a:r>
                    </a:p>
                  </a:txBody>
                  <a:tcPr anchor="ctr"/>
                </a:tc>
                <a:tc>
                  <a:txBody>
                    <a:bodyPr/>
                    <a:lstStyle/>
                    <a:p>
                      <a:pPr algn="ctr"/>
                      <a:r>
                        <a:rPr lang="zh-CN" altLang="en-US" sz="1800" dirty="0"/>
                        <a:t>判别</a:t>
                      </a:r>
                    </a:p>
                  </a:txBody>
                  <a:tcPr anchor="ctr"/>
                </a:tc>
                <a:tc>
                  <a:txBody>
                    <a:bodyPr/>
                    <a:lstStyle/>
                    <a:p>
                      <a:pPr algn="ctr"/>
                      <a:r>
                        <a:rPr lang="zh-CN" altLang="en-US" sz="1800" dirty="0"/>
                        <a:t>短信</a:t>
                      </a:r>
                    </a:p>
                  </a:txBody>
                  <a:tcPr anchor="ctr"/>
                </a:tc>
                <a:extLst>
                  <a:ext uri="{0D108BD9-81ED-4DB2-BD59-A6C34878D82A}">
                    <a16:rowId xmlns:a16="http://schemas.microsoft.com/office/drawing/2014/main" val="1295475741"/>
                  </a:ext>
                </a:extLst>
              </a:tr>
              <a:tr h="914400">
                <a:tc>
                  <a:txBody>
                    <a:bodyPr/>
                    <a:lstStyle/>
                    <a:p>
                      <a:r>
                        <a:rPr lang="en-US" altLang="zh-CN" sz="1800" dirty="0"/>
                        <a:t>21</a:t>
                      </a:r>
                      <a:endParaRPr lang="zh-CN" altLang="en-US" sz="1800" dirty="0"/>
                    </a:p>
                  </a:txBody>
                  <a:tcPr anchor="ctr"/>
                </a:tc>
                <a:tc>
                  <a:txBody>
                    <a:bodyPr/>
                    <a:lstStyle/>
                    <a:p>
                      <a:r>
                        <a:rPr lang="en-US" altLang="zh-CN" sz="1800" dirty="0"/>
                        <a:t>1</a:t>
                      </a:r>
                      <a:endParaRPr lang="zh-CN" altLang="en-US" sz="1800" dirty="0"/>
                    </a:p>
                  </a:txBody>
                  <a:tcPr anchor="ctr"/>
                </a:tc>
                <a:tc>
                  <a:txBody>
                    <a:bodyPr/>
                    <a:lstStyle/>
                    <a:p>
                      <a:r>
                        <a:rPr lang="zh-CN" altLang="en-US" sz="1800" dirty="0"/>
                        <a:t>红都百货</a:t>
                      </a:r>
                      <a:r>
                        <a:rPr lang="en-US" altLang="zh-CN" sz="1800" dirty="0"/>
                        <a:t>x</a:t>
                      </a:r>
                      <a:r>
                        <a:rPr lang="zh-CN" altLang="en-US" sz="1800" dirty="0"/>
                        <a:t>楼婷美专柜</a:t>
                      </a:r>
                      <a:r>
                        <a:rPr lang="en-US" altLang="zh-CN" sz="1800" dirty="0" err="1"/>
                        <a:t>x.x</a:t>
                      </a:r>
                      <a:r>
                        <a:rPr lang="zh-CN" altLang="en-US" sz="1800" dirty="0"/>
                        <a:t>节活动火热进行中。一年仅一次的最大活动力度！充值送：充</a:t>
                      </a:r>
                      <a:r>
                        <a:rPr lang="en-US" altLang="zh-CN" sz="1800" dirty="0"/>
                        <a:t>xxx</a:t>
                      </a:r>
                      <a:r>
                        <a:rPr lang="zh-CN" altLang="en-US" sz="1800" dirty="0"/>
                        <a:t>送</a:t>
                      </a:r>
                      <a:r>
                        <a:rPr lang="en-US" altLang="zh-CN" sz="1800" dirty="0" err="1"/>
                        <a:t>xxxxxxx</a:t>
                      </a:r>
                      <a:r>
                        <a:rPr lang="zh-CN" altLang="en-US" sz="1800" dirty="0"/>
                        <a:t>送</a:t>
                      </a:r>
                      <a:r>
                        <a:rPr lang="en-US" altLang="zh-CN" sz="1800" dirty="0" err="1"/>
                        <a:t>xxxxxxx</a:t>
                      </a:r>
                      <a:r>
                        <a:rPr lang="zh-CN" altLang="en-US" sz="1800" dirty="0"/>
                        <a:t>送</a:t>
                      </a:r>
                      <a:r>
                        <a:rPr lang="en-US" altLang="zh-CN" sz="1800" dirty="0" err="1"/>
                        <a:t>xxxxxxx</a:t>
                      </a:r>
                      <a:r>
                        <a:rPr lang="zh-CN" altLang="en-US" sz="1800" dirty="0"/>
                        <a:t>送</a:t>
                      </a:r>
                      <a:r>
                        <a:rPr lang="en-US" altLang="zh-CN" sz="1800" dirty="0" err="1"/>
                        <a:t>xxxxxxxx</a:t>
                      </a:r>
                      <a:r>
                        <a:rPr lang="zh-CN" altLang="en-US" sz="1800" dirty="0"/>
                        <a:t>送</a:t>
                      </a:r>
                      <a:r>
                        <a:rPr lang="en-US" altLang="zh-CN" sz="1800" dirty="0" err="1"/>
                        <a:t>xxxx</a:t>
                      </a:r>
                      <a:r>
                        <a:rPr lang="zh-CN" altLang="en-US" sz="1800" dirty="0"/>
                        <a:t>时间：</a:t>
                      </a:r>
                      <a:r>
                        <a:rPr lang="en-US" altLang="zh-CN" sz="1800" dirty="0" err="1"/>
                        <a:t>x.xx-x.x</a:t>
                      </a:r>
                      <a:r>
                        <a:rPr lang="zh-CN" altLang="en-US" sz="1800" dirty="0"/>
                        <a:t>日。欢迎各位美女们前来选购！</a:t>
                      </a:r>
                    </a:p>
                  </a:txBody>
                  <a:tcPr anchor="ctr"/>
                </a:tc>
                <a:extLst>
                  <a:ext uri="{0D108BD9-81ED-4DB2-BD59-A6C34878D82A}">
                    <a16:rowId xmlns:a16="http://schemas.microsoft.com/office/drawing/2014/main" val="617877498"/>
                  </a:ext>
                </a:extLst>
              </a:tr>
              <a:tr h="640080">
                <a:tc>
                  <a:txBody>
                    <a:bodyPr/>
                    <a:lstStyle/>
                    <a:p>
                      <a:r>
                        <a:rPr lang="en-US" altLang="zh-CN" sz="1800" dirty="0"/>
                        <a:t>258</a:t>
                      </a:r>
                      <a:endParaRPr lang="zh-CN" altLang="en-US" sz="1800" dirty="0"/>
                    </a:p>
                  </a:txBody>
                  <a:tcPr anchor="ctr"/>
                </a:tc>
                <a:tc>
                  <a:txBody>
                    <a:bodyPr/>
                    <a:lstStyle/>
                    <a:p>
                      <a:r>
                        <a:rPr lang="en-US" altLang="zh-CN" sz="1800" dirty="0"/>
                        <a:t>1</a:t>
                      </a:r>
                      <a:endParaRPr lang="zh-CN" altLang="en-US" sz="1800" dirty="0"/>
                    </a:p>
                  </a:txBody>
                  <a:tcPr anchor="ctr"/>
                </a:tc>
                <a:tc>
                  <a:txBody>
                    <a:bodyPr/>
                    <a:lstStyle/>
                    <a:p>
                      <a:r>
                        <a:rPr lang="zh-CN" altLang="en-US" sz="1800" dirty="0"/>
                        <a:t>台州银行</a:t>
                      </a:r>
                      <a:r>
                        <a:rPr lang="en-US" altLang="zh-CN" sz="1800" dirty="0" err="1"/>
                        <a:t>xxxx</a:t>
                      </a:r>
                      <a:r>
                        <a:rPr lang="zh-CN" altLang="en-US" sz="1800" dirty="0"/>
                        <a:t>期，限量版＂稳进账”理财产品：投资期限</a:t>
                      </a:r>
                      <a:r>
                        <a:rPr lang="en-US" altLang="zh-CN" sz="1800" dirty="0"/>
                        <a:t>xx</a:t>
                      </a:r>
                      <a:r>
                        <a:rPr lang="zh-CN" altLang="en-US" sz="1800" dirty="0"/>
                        <a:t>天（</a:t>
                      </a:r>
                      <a:r>
                        <a:rPr lang="en-US" altLang="zh-CN" sz="1800" dirty="0" err="1"/>
                        <a:t>xxxx</a:t>
                      </a:r>
                      <a:r>
                        <a:rPr lang="zh-CN" altLang="en-US" sz="1800" dirty="0"/>
                        <a:t>年</a:t>
                      </a:r>
                      <a:r>
                        <a:rPr lang="en-US" altLang="zh-CN" sz="1800" dirty="0"/>
                        <a:t>x</a:t>
                      </a:r>
                      <a:r>
                        <a:rPr lang="zh-CN" altLang="en-US" sz="1800" dirty="0"/>
                        <a:t>月</a:t>
                      </a:r>
                      <a:r>
                        <a:rPr lang="en-US" altLang="zh-CN" sz="1800" dirty="0"/>
                        <a:t>xx</a:t>
                      </a:r>
                      <a:r>
                        <a:rPr lang="zh-CN" altLang="en-US" sz="1800" dirty="0"/>
                        <a:t>日</a:t>
                      </a:r>
                      <a:r>
                        <a:rPr lang="en-US" altLang="zh-CN" sz="1800" dirty="0"/>
                        <a:t>-</a:t>
                      </a:r>
                      <a:r>
                        <a:rPr lang="en-US" altLang="zh-CN" sz="1800" dirty="0" err="1"/>
                        <a:t>xxxx</a:t>
                      </a:r>
                      <a:r>
                        <a:rPr lang="zh-CN" altLang="en-US" sz="1800" dirty="0"/>
                        <a:t>年</a:t>
                      </a:r>
                      <a:r>
                        <a:rPr lang="en-US" altLang="zh-CN" sz="1800" dirty="0"/>
                        <a:t>x</a:t>
                      </a:r>
                      <a:r>
                        <a:rPr lang="zh-CN" altLang="en-US" sz="1800" dirty="0"/>
                        <a:t>月</a:t>
                      </a:r>
                      <a:r>
                        <a:rPr lang="en-US" altLang="zh-CN" sz="1800" dirty="0"/>
                        <a:t>xx</a:t>
                      </a:r>
                      <a:r>
                        <a:rPr lang="zh-CN" altLang="en-US" sz="1800" dirty="0"/>
                        <a:t>日），预期最高收益率</a:t>
                      </a:r>
                      <a:r>
                        <a:rPr lang="en-US" altLang="zh-CN" sz="1800" dirty="0" err="1"/>
                        <a:t>x.x</a:t>
                      </a:r>
                      <a:r>
                        <a:rPr lang="en-US" altLang="zh-CN" sz="1800" dirty="0"/>
                        <a:t>%</a:t>
                      </a:r>
                      <a:r>
                        <a:rPr lang="zh-CN" altLang="en-US" sz="1800" dirty="0"/>
                        <a:t>，认</a:t>
                      </a:r>
                    </a:p>
                  </a:txBody>
                  <a:tcPr anchor="ctr"/>
                </a:tc>
                <a:extLst>
                  <a:ext uri="{0D108BD9-81ED-4DB2-BD59-A6C34878D82A}">
                    <a16:rowId xmlns:a16="http://schemas.microsoft.com/office/drawing/2014/main" val="4210026905"/>
                  </a:ext>
                </a:extLst>
              </a:tr>
              <a:tr h="365760">
                <a:tc>
                  <a:txBody>
                    <a:bodyPr/>
                    <a:lstStyle/>
                    <a:p>
                      <a:r>
                        <a:rPr lang="en-US" altLang="zh-CN" sz="1800" dirty="0"/>
                        <a:t>406</a:t>
                      </a:r>
                      <a:endParaRPr lang="zh-CN" altLang="en-US" sz="1800" dirty="0"/>
                    </a:p>
                  </a:txBody>
                  <a:tcPr anchor="ctr"/>
                </a:tc>
                <a:tc>
                  <a:txBody>
                    <a:bodyPr/>
                    <a:lstStyle/>
                    <a:p>
                      <a:r>
                        <a:rPr lang="en-US" altLang="zh-CN" sz="1800" dirty="0"/>
                        <a:t>0</a:t>
                      </a:r>
                      <a:endParaRPr lang="zh-CN" altLang="en-US" sz="1800" dirty="0"/>
                    </a:p>
                  </a:txBody>
                  <a:tcPr anchor="ctr"/>
                </a:tc>
                <a:tc>
                  <a:txBody>
                    <a:bodyPr/>
                    <a:lstStyle/>
                    <a:p>
                      <a:r>
                        <a:rPr lang="en-US" altLang="zh-CN" sz="1800" dirty="0" err="1"/>
                        <a:t>xxxx</a:t>
                      </a:r>
                      <a:r>
                        <a:rPr lang="zh-CN" altLang="en-US" sz="1800" dirty="0"/>
                        <a:t>年</a:t>
                      </a:r>
                      <a:r>
                        <a:rPr lang="en-US" altLang="zh-CN" sz="1800" dirty="0"/>
                        <a:t>x</a:t>
                      </a:r>
                      <a:r>
                        <a:rPr lang="zh-CN" altLang="en-US" sz="1800" dirty="0"/>
                        <a:t>月被列为南京市文物保护单位</a:t>
                      </a:r>
                    </a:p>
                  </a:txBody>
                  <a:tcPr anchor="ctr"/>
                </a:tc>
                <a:extLst>
                  <a:ext uri="{0D108BD9-81ED-4DB2-BD59-A6C34878D82A}">
                    <a16:rowId xmlns:a16="http://schemas.microsoft.com/office/drawing/2014/main" val="469501906"/>
                  </a:ext>
                </a:extLst>
              </a:tr>
              <a:tr h="640080">
                <a:tc>
                  <a:txBody>
                    <a:bodyPr/>
                    <a:lstStyle/>
                    <a:p>
                      <a:r>
                        <a:rPr lang="en-US" altLang="zh-CN" sz="1800" dirty="0"/>
                        <a:t>271</a:t>
                      </a:r>
                      <a:endParaRPr lang="zh-CN" altLang="en-US" sz="1800" dirty="0"/>
                    </a:p>
                  </a:txBody>
                  <a:tcPr anchor="ctr"/>
                </a:tc>
                <a:tc>
                  <a:txBody>
                    <a:bodyPr/>
                    <a:lstStyle/>
                    <a:p>
                      <a:r>
                        <a:rPr lang="en-US" altLang="zh-CN" sz="1800" dirty="0"/>
                        <a:t>1</a:t>
                      </a:r>
                      <a:endParaRPr lang="zh-CN" altLang="en-US" sz="1800" dirty="0"/>
                    </a:p>
                  </a:txBody>
                  <a:tcPr anchor="ctr"/>
                </a:tc>
                <a:tc>
                  <a:txBody>
                    <a:bodyPr/>
                    <a:lstStyle/>
                    <a:p>
                      <a:r>
                        <a:rPr lang="en-US" altLang="zh-CN" sz="1800" dirty="0"/>
                        <a:t>x</a:t>
                      </a:r>
                      <a:r>
                        <a:rPr lang="zh-CN" altLang="en-US" sz="1800" dirty="0"/>
                        <a:t>雅轩美发会所迎</a:t>
                      </a:r>
                      <a:r>
                        <a:rPr lang="en-US" altLang="zh-CN" sz="1800" dirty="0"/>
                        <a:t>x</a:t>
                      </a:r>
                      <a:r>
                        <a:rPr lang="zh-CN" altLang="en-US" sz="1800" dirty="0"/>
                        <a:t>周年店庆 携手</a:t>
                      </a:r>
                      <a:r>
                        <a:rPr lang="en-US" altLang="zh-CN" sz="1800" dirty="0" err="1"/>
                        <a:t>x.x</a:t>
                      </a:r>
                      <a:r>
                        <a:rPr lang="zh-CN" altLang="en-US" sz="1800" dirty="0"/>
                        <a:t>节推出大型回馈活动  老会员续充可按充值金额百分之十返送 充值</a:t>
                      </a:r>
                      <a:r>
                        <a:rPr lang="en-US" altLang="zh-CN" sz="1800" dirty="0"/>
                        <a:t>xxx</a:t>
                      </a:r>
                      <a:r>
                        <a:rPr lang="zh-CN" altLang="en-US" sz="1800" dirty="0"/>
                        <a:t>元送</a:t>
                      </a:r>
                      <a:r>
                        <a:rPr lang="en-US" altLang="zh-CN" sz="1800" dirty="0"/>
                        <a:t>xxx</a:t>
                      </a:r>
                      <a:r>
                        <a:rPr lang="zh-CN" altLang="en-US" sz="1800" dirty="0"/>
                        <a:t>元 </a:t>
                      </a:r>
                      <a:r>
                        <a:rPr lang="en-US" altLang="zh-CN" sz="1800" dirty="0" err="1"/>
                        <a:t>xxxx</a:t>
                      </a:r>
                      <a:r>
                        <a:rPr lang="zh-CN" altLang="en-US" sz="1800" dirty="0"/>
                        <a:t>元送</a:t>
                      </a:r>
                      <a:r>
                        <a:rPr lang="en-US" altLang="zh-CN" sz="1800" dirty="0"/>
                        <a:t>x</a:t>
                      </a:r>
                      <a:endParaRPr lang="zh-CN" altLang="en-US" sz="1800" dirty="0"/>
                    </a:p>
                  </a:txBody>
                  <a:tcPr anchor="ctr"/>
                </a:tc>
                <a:extLst>
                  <a:ext uri="{0D108BD9-81ED-4DB2-BD59-A6C34878D82A}">
                    <a16:rowId xmlns:a16="http://schemas.microsoft.com/office/drawing/2014/main" val="1812346809"/>
                  </a:ext>
                </a:extLst>
              </a:tr>
              <a:tr h="640080">
                <a:tc>
                  <a:txBody>
                    <a:bodyPr/>
                    <a:lstStyle/>
                    <a:p>
                      <a:r>
                        <a:rPr lang="en-US" altLang="zh-CN" sz="1800" dirty="0"/>
                        <a:t>504</a:t>
                      </a:r>
                      <a:endParaRPr lang="zh-CN" altLang="en-US" sz="1800" dirty="0"/>
                    </a:p>
                  </a:txBody>
                  <a:tcPr anchor="ctr"/>
                </a:tc>
                <a:tc>
                  <a:txBody>
                    <a:bodyPr/>
                    <a:lstStyle/>
                    <a:p>
                      <a:r>
                        <a:rPr lang="en-US" altLang="zh-CN" sz="1800" dirty="0"/>
                        <a:t>1</a:t>
                      </a:r>
                      <a:endParaRPr lang="zh-CN" altLang="en-US" sz="1800" dirty="0"/>
                    </a:p>
                  </a:txBody>
                  <a:tcPr anchor="ctr"/>
                </a:tc>
                <a:tc>
                  <a:txBody>
                    <a:bodyPr/>
                    <a:lstStyle/>
                    <a:p>
                      <a:r>
                        <a:rPr lang="en-US" altLang="zh-CN" sz="1800" dirty="0" err="1"/>
                        <a:t>x.x-x.x</a:t>
                      </a:r>
                      <a:r>
                        <a:rPr lang="zh-CN" altLang="en-US" sz="1800" dirty="0"/>
                        <a:t>来张家边苏宁！抢美的空调！ 预存</a:t>
                      </a:r>
                      <a:r>
                        <a:rPr lang="en-US" altLang="zh-CN" sz="1800" dirty="0"/>
                        <a:t>xx</a:t>
                      </a:r>
                      <a:r>
                        <a:rPr lang="zh-CN" altLang="en-US" sz="1800" dirty="0"/>
                        <a:t>元：最低</a:t>
                      </a:r>
                      <a:r>
                        <a:rPr lang="en-US" altLang="zh-CN" sz="1800" dirty="0"/>
                        <a:t>=xxx</a:t>
                      </a:r>
                      <a:r>
                        <a:rPr lang="zh-CN" altLang="en-US" sz="1800" dirty="0"/>
                        <a:t>元，最高</a:t>
                      </a:r>
                      <a:r>
                        <a:rPr lang="en-US" altLang="zh-CN" sz="1800" dirty="0"/>
                        <a:t>=</a:t>
                      </a:r>
                      <a:r>
                        <a:rPr lang="en-US" altLang="zh-CN" sz="1800" dirty="0" err="1"/>
                        <a:t>xxxx</a:t>
                      </a:r>
                      <a:r>
                        <a:rPr lang="zh-CN" altLang="en-US" sz="1800" dirty="0"/>
                        <a:t>元！预约电话：李店长：</a:t>
                      </a:r>
                      <a:r>
                        <a:rPr lang="en-US" altLang="zh-CN" sz="1800" dirty="0" err="1"/>
                        <a:t>xxxxxxxxxxx</a:t>
                      </a:r>
                      <a:endParaRPr lang="zh-CN" altLang="en-US" sz="1800" dirty="0"/>
                    </a:p>
                  </a:txBody>
                  <a:tcPr anchor="ctr"/>
                </a:tc>
                <a:extLst>
                  <a:ext uri="{0D108BD9-81ED-4DB2-BD59-A6C34878D82A}">
                    <a16:rowId xmlns:a16="http://schemas.microsoft.com/office/drawing/2014/main" val="4001391249"/>
                  </a:ext>
                </a:extLst>
              </a:tr>
              <a:tr h="365760">
                <a:tc>
                  <a:txBody>
                    <a:bodyPr/>
                    <a:lstStyle/>
                    <a:p>
                      <a:r>
                        <a:rPr lang="en-US" altLang="zh-CN" sz="1800" dirty="0"/>
                        <a:t>……</a:t>
                      </a:r>
                      <a:endParaRPr lang="zh-CN" altLang="en-US" sz="1800" dirty="0"/>
                    </a:p>
                  </a:txBody>
                  <a:tcPr anchor="ctr"/>
                </a:tc>
                <a:tc>
                  <a:txBody>
                    <a:bodyPr/>
                    <a:lstStyle/>
                    <a:p>
                      <a:r>
                        <a:rPr lang="en-US" altLang="zh-CN" sz="1800" dirty="0"/>
                        <a:t>……</a:t>
                      </a:r>
                      <a:endParaRPr lang="zh-CN" altLang="en-US" sz="1800" dirty="0"/>
                    </a:p>
                  </a:txBody>
                  <a:tcPr anchor="ctr"/>
                </a:tc>
                <a:tc>
                  <a:txBody>
                    <a:bodyPr/>
                    <a:lstStyle/>
                    <a:p>
                      <a:r>
                        <a:rPr lang="en-US" altLang="zh-CN" sz="1800" dirty="0"/>
                        <a:t>……</a:t>
                      </a:r>
                      <a:endParaRPr lang="zh-CN" altLang="en-US" sz="1800" dirty="0"/>
                    </a:p>
                  </a:txBody>
                  <a:tcPr anchor="ctr"/>
                </a:tc>
                <a:extLst>
                  <a:ext uri="{0D108BD9-81ED-4DB2-BD59-A6C34878D82A}">
                    <a16:rowId xmlns:a16="http://schemas.microsoft.com/office/drawing/2014/main" val="3004671610"/>
                  </a:ext>
                </a:extLst>
              </a:tr>
            </a:tbl>
          </a:graphicData>
        </a:graphic>
      </p:graphicFrame>
      <p:sp>
        <p:nvSpPr>
          <p:cNvPr id="7" name="思想气泡: 云 6">
            <a:extLst>
              <a:ext uri="{FF2B5EF4-FFF2-40B4-BE49-F238E27FC236}">
                <a16:creationId xmlns:a16="http://schemas.microsoft.com/office/drawing/2014/main" id="{259B601D-9CA0-4FC8-84E5-D3E6041011F3}"/>
              </a:ext>
            </a:extLst>
          </p:cNvPr>
          <p:cNvSpPr/>
          <p:nvPr/>
        </p:nvSpPr>
        <p:spPr bwMode="auto">
          <a:xfrm>
            <a:off x="8822335" y="1138983"/>
            <a:ext cx="2495573" cy="920970"/>
          </a:xfrm>
          <a:prstGeom prst="cloudCallout">
            <a:avLst>
              <a:gd name="adj1" fmla="val -59680"/>
              <a:gd name="adj2" fmla="val 99498"/>
            </a:avLst>
          </a:prstGeom>
          <a:solidFill>
            <a:schemeClr val="bg1"/>
          </a:solidFill>
          <a:ln w="25400" cap="flat" cmpd="sng">
            <a:solidFill>
              <a:srgbClr val="FB9708"/>
            </a:solidFill>
            <a:prstDash val="sysDash"/>
            <a:round/>
            <a:headEnd/>
            <a:tailEnd/>
          </a:ln>
          <a:extLst>
            <a:ext uri="{909E8E84-426E-40dd-AFC4-6F175D3DCCD1}">
              <a14:hiddenFill xmlns:a14="http://schemas.microsoft.com/office/drawing/2010/main" xmlns="">
                <a:solidFill>
                  <a:srgbClr val="FFFFFF"/>
                </a:solidFill>
              </a14:hiddenFill>
            </a:ext>
          </a:extLst>
        </p:spPr>
        <p:txBody>
          <a:bodyPr lIns="91436" tIns="45719" rIns="91436" bIns="45719" rtlCol="0" anchor="ctr"/>
          <a:lstStyle/>
          <a:p>
            <a:pPr algn="ctr"/>
            <a:endParaRPr lang="zh-CN" altLang="en-US"/>
          </a:p>
        </p:txBody>
      </p:sp>
      <p:sp>
        <p:nvSpPr>
          <p:cNvPr id="8" name="文本框 7">
            <a:extLst>
              <a:ext uri="{FF2B5EF4-FFF2-40B4-BE49-F238E27FC236}">
                <a16:creationId xmlns:a16="http://schemas.microsoft.com/office/drawing/2014/main" id="{FC247451-66C6-419C-A5EA-FACDDFC9FBF4}"/>
              </a:ext>
            </a:extLst>
          </p:cNvPr>
          <p:cNvSpPr txBox="1"/>
          <p:nvPr/>
        </p:nvSpPr>
        <p:spPr>
          <a:xfrm>
            <a:off x="8822334" y="1491594"/>
            <a:ext cx="2362415" cy="369330"/>
          </a:xfrm>
          <a:prstGeom prst="rect">
            <a:avLst/>
          </a:prstGeom>
          <a:noFill/>
        </p:spPr>
        <p:txBody>
          <a:bodyPr wrap="square" lIns="91436" tIns="45719" rIns="91436" bIns="45719" rtlCol="0">
            <a:spAutoFit/>
          </a:bodyPr>
          <a:lstStyle/>
          <a:p>
            <a:pPr algn="ctr"/>
            <a:r>
              <a:rPr lang="zh-CN" altLang="en-US" sz="1800" dirty="0"/>
              <a:t>年月日、号</a:t>
            </a:r>
          </a:p>
        </p:txBody>
      </p:sp>
    </p:spTree>
    <p:extLst>
      <p:ext uri="{BB962C8B-B14F-4D97-AF65-F5344CB8AC3E}">
        <p14:creationId xmlns:p14="http://schemas.microsoft.com/office/powerpoint/2010/main" val="1187648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DCC3862-4FE3-4F71-B500-87F0626153FE}"/>
              </a:ext>
            </a:extLst>
          </p:cNvPr>
          <p:cNvSpPr>
            <a:spLocks noGrp="1"/>
          </p:cNvSpPr>
          <p:nvPr>
            <p:ph idx="1"/>
          </p:nvPr>
        </p:nvSpPr>
        <p:spPr/>
        <p:txBody>
          <a:bodyPr/>
          <a:lstStyle/>
          <a:p>
            <a:pPr marL="0" indent="0">
              <a:buNone/>
            </a:pPr>
            <a:r>
              <a:rPr lang="zh-CN" altLang="en-US" dirty="0"/>
              <a:t>在数据的的储存和提取过程中，由于技术和某些客观的原因，造成了相同短信文本内容缺失等情况，因此需要对文本数据进行去重，去重即仅保留重复文本中的一条记录。</a:t>
            </a:r>
          </a:p>
          <a:p>
            <a:endParaRPr lang="zh-CN" altLang="en-US" dirty="0"/>
          </a:p>
        </p:txBody>
      </p:sp>
      <p:sp>
        <p:nvSpPr>
          <p:cNvPr id="2" name="标题 1"/>
          <p:cNvSpPr>
            <a:spLocks noGrp="1"/>
          </p:cNvSpPr>
          <p:nvPr>
            <p:ph type="title"/>
          </p:nvPr>
        </p:nvSpPr>
        <p:spPr/>
        <p:txBody>
          <a:bodyPr/>
          <a:lstStyle/>
          <a:p>
            <a:r>
              <a:rPr lang="zh-CN" altLang="en-US" dirty="0"/>
              <a:t>数据预处理</a:t>
            </a:r>
          </a:p>
        </p:txBody>
      </p:sp>
      <p:sp>
        <p:nvSpPr>
          <p:cNvPr id="10" name="内容占位符 9">
            <a:extLst>
              <a:ext uri="{FF2B5EF4-FFF2-40B4-BE49-F238E27FC236}">
                <a16:creationId xmlns:a16="http://schemas.microsoft.com/office/drawing/2014/main" id="{003C9033-D439-48D6-8E11-5B8A87A2F92A}"/>
              </a:ext>
            </a:extLst>
          </p:cNvPr>
          <p:cNvSpPr>
            <a:spLocks noGrp="1"/>
          </p:cNvSpPr>
          <p:nvPr>
            <p:ph idx="10"/>
          </p:nvPr>
        </p:nvSpPr>
        <p:spPr/>
        <p:txBody>
          <a:bodyPr/>
          <a:lstStyle/>
          <a:p>
            <a:r>
              <a:rPr lang="zh-CN" altLang="en-US" dirty="0"/>
              <a:t>文本去重 </a:t>
            </a:r>
          </a:p>
        </p:txBody>
      </p:sp>
      <p:graphicFrame>
        <p:nvGraphicFramePr>
          <p:cNvPr id="6" name="表格 5"/>
          <p:cNvGraphicFramePr>
            <a:graphicFrameLocks noGrp="1"/>
          </p:cNvGraphicFramePr>
          <p:nvPr>
            <p:extLst>
              <p:ext uri="{D42A27DB-BD31-4B8C-83A1-F6EECF244321}">
                <p14:modId xmlns:p14="http://schemas.microsoft.com/office/powerpoint/2010/main" val="2677608347"/>
              </p:ext>
            </p:extLst>
          </p:nvPr>
        </p:nvGraphicFramePr>
        <p:xfrm>
          <a:off x="1150683" y="3388950"/>
          <a:ext cx="7597510" cy="1800201"/>
        </p:xfrm>
        <a:graphic>
          <a:graphicData uri="http://schemas.openxmlformats.org/drawingml/2006/table">
            <a:tbl>
              <a:tblPr firstRow="1" firstCol="1" bandRow="1">
                <a:tableStyleId>{5C22544A-7EE6-4342-B048-85BDC9FD1C3A}</a:tableStyleId>
              </a:tblPr>
              <a:tblGrid>
                <a:gridCol w="1607444">
                  <a:extLst>
                    <a:ext uri="{9D8B030D-6E8A-4147-A177-3AD203B41FA5}">
                      <a16:colId xmlns:a16="http://schemas.microsoft.com/office/drawing/2014/main" val="20000"/>
                    </a:ext>
                  </a:extLst>
                </a:gridCol>
                <a:gridCol w="1580247">
                  <a:extLst>
                    <a:ext uri="{9D8B030D-6E8A-4147-A177-3AD203B41FA5}">
                      <a16:colId xmlns:a16="http://schemas.microsoft.com/office/drawing/2014/main" val="20001"/>
                    </a:ext>
                  </a:extLst>
                </a:gridCol>
                <a:gridCol w="4409819">
                  <a:extLst>
                    <a:ext uri="{9D8B030D-6E8A-4147-A177-3AD203B41FA5}">
                      <a16:colId xmlns:a16="http://schemas.microsoft.com/office/drawing/2014/main" val="20002"/>
                    </a:ext>
                  </a:extLst>
                </a:gridCol>
              </a:tblGrid>
              <a:tr h="752543">
                <a:tc>
                  <a:txBody>
                    <a:bodyPr/>
                    <a:lstStyle/>
                    <a:p>
                      <a:pPr algn="ctr">
                        <a:lnSpc>
                          <a:spcPct val="150000"/>
                        </a:lnSpc>
                        <a:spcAft>
                          <a:spcPts val="0"/>
                        </a:spcAft>
                      </a:pPr>
                      <a:r>
                        <a:rPr lang="zh-CN" sz="1800" kern="100" dirty="0">
                          <a:effectLst/>
                          <a:latin typeface="楷体" panose="02010609060101010101" charset="-122"/>
                          <a:ea typeface="楷体" panose="02010609060101010101" charset="-122"/>
                        </a:rPr>
                        <a:t>短信</a:t>
                      </a:r>
                      <a:r>
                        <a:rPr lang="en-US" sz="1800" kern="100" dirty="0">
                          <a:effectLst/>
                          <a:latin typeface="楷体" panose="02010609060101010101" charset="-122"/>
                          <a:ea typeface="楷体" panose="02010609060101010101" charset="-122"/>
                        </a:rPr>
                        <a:t>ID</a:t>
                      </a:r>
                      <a:endParaRPr lang="zh-CN" sz="18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altLang="en-US" sz="1800" kern="100" dirty="0">
                          <a:effectLst/>
                          <a:latin typeface="楷体" panose="02010609060101010101" charset="-122"/>
                          <a:ea typeface="楷体" panose="02010609060101010101" charset="-122"/>
                          <a:cs typeface="Times New Roman" panose="02020603050405020304" pitchFamily="18" charset="0"/>
                        </a:rPr>
                        <a:t>识别</a:t>
                      </a:r>
                      <a:endParaRPr lang="zh-CN" sz="18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dirty="0">
                          <a:effectLst/>
                          <a:latin typeface="楷体" panose="02010609060101010101" charset="-122"/>
                          <a:ea typeface="楷体" panose="02010609060101010101" charset="-122"/>
                        </a:rPr>
                        <a:t>短信文本内容</a:t>
                      </a:r>
                      <a:endParaRPr lang="zh-CN" sz="18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16450">
                <a:tc>
                  <a:txBody>
                    <a:bodyPr/>
                    <a:lstStyle/>
                    <a:p>
                      <a:pPr algn="ctr" fontAlgn="ctr">
                        <a:spcAft>
                          <a:spcPts val="0"/>
                        </a:spcAft>
                      </a:pPr>
                      <a:r>
                        <a:rPr lang="en-US" sz="1600" kern="0" dirty="0">
                          <a:effectLst/>
                          <a:latin typeface="楷体" panose="02010609060101010101" charset="-122"/>
                          <a:ea typeface="楷体" panose="02010609060101010101" charset="-122"/>
                        </a:rPr>
                        <a:t>-</a:t>
                      </a:r>
                      <a:endParaRPr lang="en-US" sz="1600" kern="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fontAlgn="ctr">
                        <a:spcAft>
                          <a:spcPts val="0"/>
                        </a:spcAft>
                      </a:pPr>
                      <a:r>
                        <a:rPr lang="en-US" sz="1600" kern="0" dirty="0">
                          <a:effectLst/>
                          <a:latin typeface="楷体" panose="02010609060101010101" charset="-122"/>
                          <a:ea typeface="楷体" panose="02010609060101010101" charset="-122"/>
                        </a:rPr>
                        <a:t>0</a:t>
                      </a:r>
                      <a:endParaRPr lang="en-US" sz="1600" kern="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fontAlgn="ctr">
                        <a:spcAft>
                          <a:spcPts val="0"/>
                        </a:spcAft>
                      </a:pPr>
                      <a:r>
                        <a:rPr lang="zh-CN" sz="1600" kern="0" dirty="0">
                          <a:effectLst/>
                          <a:latin typeface="楷体" panose="02010609060101010101" charset="-122"/>
                          <a:ea typeface="楷体" panose="02010609060101010101" charset="-122"/>
                        </a:rPr>
                        <a:t>晚上的旅游项目组织大家观看泰山封禅表演</a:t>
                      </a:r>
                      <a:endParaRPr lang="zh-CN" sz="1600" kern="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531208">
                <a:tc>
                  <a:txBody>
                    <a:bodyPr/>
                    <a:lstStyle/>
                    <a:p>
                      <a:pPr algn="ctr" fontAlgn="ctr">
                        <a:spcAft>
                          <a:spcPts val="0"/>
                        </a:spcAft>
                      </a:pPr>
                      <a:r>
                        <a:rPr lang="en-US" sz="1600" kern="0" dirty="0">
                          <a:effectLst/>
                          <a:latin typeface="楷体" panose="02010609060101010101" charset="-122"/>
                          <a:ea typeface="楷体" panose="02010609060101010101" charset="-122"/>
                        </a:rPr>
                        <a:t>-</a:t>
                      </a:r>
                      <a:endParaRPr lang="en-US" sz="1600" kern="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fontAlgn="ctr">
                        <a:spcAft>
                          <a:spcPts val="0"/>
                        </a:spcAft>
                      </a:pPr>
                      <a:r>
                        <a:rPr lang="en-US" sz="1600" kern="0" dirty="0">
                          <a:effectLst/>
                          <a:latin typeface="楷体" panose="02010609060101010101" charset="-122"/>
                          <a:ea typeface="楷体" panose="02010609060101010101" charset="-122"/>
                        </a:rPr>
                        <a:t>0</a:t>
                      </a:r>
                      <a:endParaRPr lang="en-US" sz="1600" kern="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fontAlgn="ctr">
                        <a:spcAft>
                          <a:spcPts val="0"/>
                        </a:spcAft>
                      </a:pPr>
                      <a:r>
                        <a:rPr lang="zh-CN" sz="1600" kern="0" dirty="0">
                          <a:effectLst/>
                          <a:latin typeface="楷体" panose="02010609060101010101" charset="-122"/>
                          <a:ea typeface="楷体" panose="02010609060101010101" charset="-122"/>
                        </a:rPr>
                        <a:t>晚上的旅游项目组织大家观看泰山封禅表演</a:t>
                      </a:r>
                      <a:endParaRPr lang="zh-CN" sz="1600" kern="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
        <p:nvSpPr>
          <p:cNvPr id="7" name="文本框 6"/>
          <p:cNvSpPr txBox="1"/>
          <p:nvPr/>
        </p:nvSpPr>
        <p:spPr>
          <a:xfrm>
            <a:off x="1415480" y="2924944"/>
            <a:ext cx="7068823" cy="369330"/>
          </a:xfrm>
          <a:prstGeom prst="rect">
            <a:avLst/>
          </a:prstGeom>
          <a:noFill/>
        </p:spPr>
        <p:txBody>
          <a:bodyPr wrap="square" lIns="91436" tIns="45719" rIns="91436" bIns="45719" rtlCol="0">
            <a:spAutoFit/>
          </a:bodyPr>
          <a:lstStyle/>
          <a:p>
            <a:pPr algn="ctr"/>
            <a:r>
              <a:rPr lang="zh-CN" altLang="en-US" sz="1800" dirty="0">
                <a:solidFill>
                  <a:schemeClr val="bg1"/>
                </a:solidFill>
                <a:latin typeface="微软雅黑" panose="020B0503020204020204" pitchFamily="34" charset="-122"/>
                <a:ea typeface="微软雅黑" panose="020B0503020204020204" pitchFamily="34" charset="-122"/>
              </a:rPr>
              <a:t>表一 原短信数据表</a:t>
            </a:r>
          </a:p>
        </p:txBody>
      </p:sp>
      <p:pic>
        <p:nvPicPr>
          <p:cNvPr id="8" name="图片 7"/>
          <p:cNvPicPr>
            <a:picLocks noChangeAspect="1"/>
          </p:cNvPicPr>
          <p:nvPr/>
        </p:nvPicPr>
        <p:blipFill>
          <a:blip r:embed="rId2"/>
          <a:stretch>
            <a:fillRect/>
          </a:stretch>
        </p:blipFill>
        <p:spPr>
          <a:xfrm>
            <a:off x="766603" y="4316625"/>
            <a:ext cx="384081" cy="792550"/>
          </a:xfrm>
          <a:prstGeom prst="rect">
            <a:avLst/>
          </a:prstGeom>
        </p:spPr>
      </p:pic>
      <p:sp>
        <p:nvSpPr>
          <p:cNvPr id="9" name="文本框 8"/>
          <p:cNvSpPr txBox="1"/>
          <p:nvPr/>
        </p:nvSpPr>
        <p:spPr>
          <a:xfrm>
            <a:off x="278205" y="3773321"/>
            <a:ext cx="553990" cy="1443990"/>
          </a:xfrm>
          <a:prstGeom prst="rect">
            <a:avLst/>
          </a:prstGeom>
          <a:noFill/>
        </p:spPr>
        <p:txBody>
          <a:bodyPr vert="eaVert" wrap="square" lIns="91436" tIns="45719" rIns="91436" bIns="45719" rtlCol="0">
            <a:spAutoFit/>
          </a:bodyPr>
          <a:lstStyle/>
          <a:p>
            <a:r>
              <a:rPr lang="zh-CN" altLang="en-US" sz="2400" dirty="0">
                <a:solidFill>
                  <a:srgbClr val="FF0000"/>
                </a:solidFill>
                <a:latin typeface="楷体" panose="02010609060101010101" charset="-122"/>
                <a:ea typeface="楷体" panose="02010609060101010101" charset="-122"/>
              </a:rPr>
              <a:t>重复文本</a:t>
            </a:r>
          </a:p>
        </p:txBody>
      </p:sp>
      <p:sp>
        <p:nvSpPr>
          <p:cNvPr id="3" name="云形标注 2"/>
          <p:cNvSpPr/>
          <p:nvPr/>
        </p:nvSpPr>
        <p:spPr>
          <a:xfrm rot="420000">
            <a:off x="8403082" y="2273118"/>
            <a:ext cx="2336165" cy="1303655"/>
          </a:xfrm>
          <a:prstGeom prst="cloudCallout">
            <a:avLst>
              <a:gd name="adj1" fmla="val -20709"/>
              <a:gd name="adj2" fmla="val 125207"/>
            </a:avLst>
          </a:prstGeom>
          <a:solidFill>
            <a:schemeClr val="bg1"/>
          </a:solidFill>
        </p:spPr>
        <p:style>
          <a:lnRef idx="2">
            <a:schemeClr val="accent2"/>
          </a:lnRef>
          <a:fillRef idx="1">
            <a:schemeClr val="lt1"/>
          </a:fillRef>
          <a:effectRef idx="0">
            <a:schemeClr val="accent2"/>
          </a:effectRef>
          <a:fontRef idx="minor">
            <a:schemeClr val="dk1"/>
          </a:fontRef>
        </p:style>
        <p:txBody>
          <a:bodyPr lIns="91436" tIns="45719" rIns="91436" bIns="45719" rtlCol="0" anchor="ctr"/>
          <a:lstStyle/>
          <a:p>
            <a:pPr algn="ctr"/>
            <a:r>
              <a:rPr lang="zh-CN" altLang="en-US" sz="2100" dirty="0">
                <a:latin typeface="楷体" panose="02010609060101010101" charset="-122"/>
                <a:ea typeface="楷体" panose="02010609060101010101" charset="-122"/>
              </a:rPr>
              <a:t>仅保留其中一条记录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6" presetClass="emph" presetSubtype="0" fill="hold" grpId="1" nodeType="afterEffect">
                                  <p:stCondLst>
                                    <p:cond delay="0"/>
                                  </p:stCondLst>
                                  <p:childTnLst>
                                    <p:animScale>
                                      <p:cBhvr>
                                        <p:cTn id="17" dur="2000" fill="hold"/>
                                        <p:tgtEl>
                                          <p:spTgt spid="9"/>
                                        </p:tgtEl>
                                      </p:cBhvr>
                                      <p:by x="150000" y="150000"/>
                                    </p:animScale>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 calcmode="lin" valueType="num">
                                      <p:cBhvr>
                                        <p:cTn id="24" dur="500" fill="hold"/>
                                        <p:tgtEl>
                                          <p:spTgt spid="3"/>
                                        </p:tgtEl>
                                        <p:attrNameLst>
                                          <p:attrName>style.rotation</p:attrName>
                                        </p:attrNameLst>
                                      </p:cBhvr>
                                      <p:tavLst>
                                        <p:tav tm="0">
                                          <p:val>
                                            <p:fltVal val="90"/>
                                          </p:val>
                                        </p:tav>
                                        <p:tav tm="100000">
                                          <p:val>
                                            <p:fltVal val="0"/>
                                          </p:val>
                                        </p:tav>
                                      </p:tavLst>
                                    </p:anim>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FEAEC24-BD3F-44CE-B8FB-669E25140C96}"/>
              </a:ext>
            </a:extLst>
          </p:cNvPr>
          <p:cNvSpPr>
            <a:spLocks noGrp="1"/>
          </p:cNvSpPr>
          <p:nvPr>
            <p:ph idx="1"/>
          </p:nvPr>
        </p:nvSpPr>
        <p:spPr/>
        <p:txBody>
          <a:bodyPr/>
          <a:lstStyle/>
          <a:p>
            <a:pPr marL="0" indent="0">
              <a:buNone/>
            </a:pPr>
            <a:r>
              <a:rPr lang="zh-CN" altLang="en-US" dirty="0"/>
              <a:t>中文分词是指以词作为基本单元，使用计算机自动对中文文本进行词语的切分，即使词之间有空格，这样方便计算机识别出各语句的重点内容。</a:t>
            </a:r>
          </a:p>
        </p:txBody>
      </p:sp>
      <p:sp>
        <p:nvSpPr>
          <p:cNvPr id="2" name="标题 1"/>
          <p:cNvSpPr>
            <a:spLocks noGrp="1"/>
          </p:cNvSpPr>
          <p:nvPr>
            <p:ph type="title"/>
          </p:nvPr>
        </p:nvSpPr>
        <p:spPr/>
        <p:txBody>
          <a:bodyPr/>
          <a:lstStyle/>
          <a:p>
            <a:r>
              <a:rPr lang="zh-CN" altLang="en-US" dirty="0"/>
              <a:t>数据预处理</a:t>
            </a:r>
          </a:p>
        </p:txBody>
      </p:sp>
      <p:sp>
        <p:nvSpPr>
          <p:cNvPr id="4" name="内容占位符 3">
            <a:extLst>
              <a:ext uri="{FF2B5EF4-FFF2-40B4-BE49-F238E27FC236}">
                <a16:creationId xmlns:a16="http://schemas.microsoft.com/office/drawing/2014/main" id="{B8DAEEEA-90B7-405A-AAE8-CB9FFF45EE95}"/>
              </a:ext>
            </a:extLst>
          </p:cNvPr>
          <p:cNvSpPr>
            <a:spLocks noGrp="1"/>
          </p:cNvSpPr>
          <p:nvPr>
            <p:ph idx="10"/>
          </p:nvPr>
        </p:nvSpPr>
        <p:spPr/>
        <p:txBody>
          <a:bodyPr/>
          <a:lstStyle/>
          <a:p>
            <a:r>
              <a:rPr lang="zh-CN" altLang="en-US" dirty="0"/>
              <a:t>中文分词 </a:t>
            </a:r>
          </a:p>
        </p:txBody>
      </p:sp>
      <p:sp>
        <p:nvSpPr>
          <p:cNvPr id="11" name="圆角矩形 10"/>
          <p:cNvSpPr/>
          <p:nvPr/>
        </p:nvSpPr>
        <p:spPr>
          <a:xfrm>
            <a:off x="3122809" y="3140970"/>
            <a:ext cx="5493473" cy="578485"/>
          </a:xfrm>
          <a:prstGeom prst="roundRect">
            <a:avLst>
              <a:gd name="adj" fmla="val 16700"/>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36" tIns="45719" rIns="91436" bIns="45719" numCol="1" spcCol="0" rtlCol="0" fromWordArt="0" anchor="ctr" anchorCtr="0" forceAA="0" compatLnSpc="1">
            <a:noAutofit/>
          </a:bodyPr>
          <a:lstStyle/>
          <a:p>
            <a:pPr algn="just">
              <a:spcAft>
                <a:spcPts val="0"/>
              </a:spcAft>
            </a:pPr>
            <a:r>
              <a:rPr lang="zh-CN" altLang="en-US" sz="1800" kern="100" dirty="0">
                <a:latin typeface="楷体" panose="02010609060101010101" charset="-122"/>
                <a:ea typeface="楷体" panose="02010609060101010101" charset="-122"/>
                <a:cs typeface="宋体" panose="02010600030101010101" pitchFamily="2" charset="-122"/>
              </a:rPr>
              <a:t>分词之前：</a:t>
            </a:r>
            <a:r>
              <a:rPr lang="en-US" sz="1800" kern="100" dirty="0">
                <a:latin typeface="楷体" panose="02010609060101010101" charset="-122"/>
                <a:ea typeface="楷体" panose="02010609060101010101" charset="-122"/>
                <a:cs typeface="宋体" panose="02010600030101010101" pitchFamily="2" charset="-122"/>
              </a:rPr>
              <a:t>"</a:t>
            </a:r>
            <a:r>
              <a:rPr lang="zh-CN" altLang="en-US" sz="1800" kern="100" dirty="0">
                <a:latin typeface="楷体" panose="02010609060101010101" charset="-122"/>
                <a:ea typeface="楷体" panose="02010609060101010101" charset="-122"/>
                <a:cs typeface="宋体" panose="02010600030101010101" pitchFamily="2" charset="-122"/>
              </a:rPr>
              <a:t>将汽车工程和建筑设计完美融为一体</a:t>
            </a:r>
            <a:r>
              <a:rPr lang="en-US" sz="1800" kern="100" dirty="0">
                <a:latin typeface="楷体" panose="02010609060101010101" charset="-122"/>
                <a:ea typeface="楷体" panose="02010609060101010101" charset="-122"/>
                <a:cs typeface="宋体" panose="02010600030101010101" pitchFamily="2" charset="-122"/>
              </a:rPr>
              <a:t>"</a:t>
            </a:r>
            <a:endParaRPr lang="zh-CN" altLang="en-US" sz="1800" kern="100" dirty="0">
              <a:latin typeface="楷体" panose="02010609060101010101" charset="-122"/>
              <a:ea typeface="楷体" panose="02010609060101010101" charset="-122"/>
              <a:cs typeface="Times New Roman" panose="02020603050405020304" pitchFamily="18" charset="0"/>
            </a:endParaRPr>
          </a:p>
        </p:txBody>
      </p:sp>
      <p:sp>
        <p:nvSpPr>
          <p:cNvPr id="12" name="圆角矩形 11"/>
          <p:cNvSpPr/>
          <p:nvPr/>
        </p:nvSpPr>
        <p:spPr>
          <a:xfrm>
            <a:off x="4705034" y="4118868"/>
            <a:ext cx="2349500" cy="596266"/>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36" tIns="45719" rIns="91436" bIns="45719" numCol="1" spcCol="0" rtlCol="0" fromWordArt="0" anchor="ctr" anchorCtr="0" forceAA="0" compatLnSpc="1">
            <a:noAutofit/>
          </a:bodyPr>
          <a:lstStyle/>
          <a:p>
            <a:pPr algn="ctr">
              <a:spcAft>
                <a:spcPts val="0"/>
              </a:spcAft>
            </a:pPr>
            <a:r>
              <a:rPr lang="zh-CN" altLang="en-US" sz="1800" kern="100" dirty="0">
                <a:latin typeface="楷体" panose="02010609060101010101" charset="-122"/>
                <a:ea typeface="楷体" panose="02010609060101010101" charset="-122"/>
                <a:cs typeface="Times New Roman" panose="02020603050405020304" pitchFamily="18" charset="0"/>
              </a:rPr>
              <a:t>中文分词</a:t>
            </a:r>
          </a:p>
        </p:txBody>
      </p:sp>
      <p:sp>
        <p:nvSpPr>
          <p:cNvPr id="13" name="圆角矩形 12"/>
          <p:cNvSpPr/>
          <p:nvPr/>
        </p:nvSpPr>
        <p:spPr>
          <a:xfrm>
            <a:off x="1559496" y="5126614"/>
            <a:ext cx="9361039" cy="606425"/>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36" tIns="45719" rIns="91436" bIns="45719" numCol="1" spcCol="0" rtlCol="0" fromWordArt="0" anchor="ctr" anchorCtr="0" forceAA="0" compatLnSpc="1">
            <a:noAutofit/>
          </a:bodyPr>
          <a:lstStyle/>
          <a:p>
            <a:pPr algn="just">
              <a:spcAft>
                <a:spcPts val="0"/>
              </a:spcAft>
            </a:pPr>
            <a:r>
              <a:rPr lang="zh-CN" altLang="en-US" sz="1800" kern="100" dirty="0">
                <a:latin typeface="楷体" panose="02010609060101010101" charset="-122"/>
                <a:ea typeface="楷体" panose="02010609060101010101" charset="-122"/>
                <a:cs typeface="宋体" panose="02010600030101010101" pitchFamily="2" charset="-122"/>
              </a:rPr>
              <a:t>分词结果：</a:t>
            </a:r>
            <a:r>
              <a:rPr lang="en-US" sz="1800" kern="100" dirty="0">
                <a:latin typeface="楷体" panose="02010609060101010101" charset="-122"/>
                <a:ea typeface="楷体" panose="02010609060101010101" charset="-122"/>
                <a:cs typeface="宋体" panose="02010600030101010101" pitchFamily="2" charset="-122"/>
              </a:rPr>
              <a:t>"</a:t>
            </a:r>
            <a:r>
              <a:rPr lang="zh-CN" altLang="en-US" sz="1800" kern="100" dirty="0">
                <a:latin typeface="楷体" panose="02010609060101010101" charset="-122"/>
                <a:ea typeface="楷体" panose="02010609060101010101" charset="-122"/>
                <a:cs typeface="宋体" panose="02010600030101010101" pitchFamily="2" charset="-122"/>
              </a:rPr>
              <a:t>将</a:t>
            </a:r>
            <a:r>
              <a:rPr lang="en-US" sz="1800" kern="100" dirty="0">
                <a:latin typeface="楷体" panose="02010609060101010101" charset="-122"/>
                <a:ea typeface="楷体" panose="02010609060101010101" charset="-122"/>
                <a:cs typeface="宋体" panose="02010600030101010101" pitchFamily="2" charset="-122"/>
              </a:rPr>
              <a:t>"  "</a:t>
            </a:r>
            <a:r>
              <a:rPr lang="zh-CN" altLang="en-US" sz="1800" kern="100" dirty="0">
                <a:latin typeface="楷体" panose="02010609060101010101" charset="-122"/>
                <a:ea typeface="楷体" panose="02010609060101010101" charset="-122"/>
                <a:cs typeface="宋体" panose="02010600030101010101" pitchFamily="2" charset="-122"/>
              </a:rPr>
              <a:t>汽车</a:t>
            </a:r>
            <a:r>
              <a:rPr lang="en-US" sz="1800" kern="100" dirty="0">
                <a:latin typeface="楷体" panose="02010609060101010101" charset="-122"/>
                <a:ea typeface="楷体" panose="02010609060101010101" charset="-122"/>
                <a:cs typeface="宋体" panose="02010600030101010101" pitchFamily="2" charset="-122"/>
              </a:rPr>
              <a:t>"  "</a:t>
            </a:r>
            <a:r>
              <a:rPr lang="zh-CN" altLang="en-US" sz="1800" kern="100" dirty="0">
                <a:latin typeface="楷体" panose="02010609060101010101" charset="-122"/>
                <a:ea typeface="楷体" panose="02010609060101010101" charset="-122"/>
                <a:cs typeface="宋体" panose="02010600030101010101" pitchFamily="2" charset="-122"/>
              </a:rPr>
              <a:t>工程</a:t>
            </a:r>
            <a:r>
              <a:rPr lang="en-US" sz="1800" kern="100" dirty="0">
                <a:latin typeface="楷体" panose="02010609060101010101" charset="-122"/>
                <a:ea typeface="楷体" panose="02010609060101010101" charset="-122"/>
                <a:cs typeface="宋体" panose="02010600030101010101" pitchFamily="2" charset="-122"/>
              </a:rPr>
              <a:t>"  "</a:t>
            </a:r>
            <a:r>
              <a:rPr lang="zh-CN" altLang="en-US" sz="1800" kern="100" dirty="0">
                <a:latin typeface="楷体" panose="02010609060101010101" charset="-122"/>
                <a:ea typeface="楷体" panose="02010609060101010101" charset="-122"/>
                <a:cs typeface="宋体" panose="02010600030101010101" pitchFamily="2" charset="-122"/>
              </a:rPr>
              <a:t>和</a:t>
            </a:r>
            <a:r>
              <a:rPr lang="en-US" sz="1800" kern="100" dirty="0">
                <a:latin typeface="楷体" panose="02010609060101010101" charset="-122"/>
                <a:ea typeface="楷体" panose="02010609060101010101" charset="-122"/>
                <a:cs typeface="宋体" panose="02010600030101010101" pitchFamily="2" charset="-122"/>
              </a:rPr>
              <a:t>"    "</a:t>
            </a:r>
            <a:r>
              <a:rPr lang="zh-CN" altLang="en-US" sz="1800" kern="100" dirty="0">
                <a:latin typeface="楷体" panose="02010609060101010101" charset="-122"/>
                <a:ea typeface="楷体" panose="02010609060101010101" charset="-122"/>
                <a:cs typeface="宋体" panose="02010600030101010101" pitchFamily="2" charset="-122"/>
              </a:rPr>
              <a:t>建筑</a:t>
            </a:r>
            <a:r>
              <a:rPr lang="en-US" sz="1800" kern="100" dirty="0">
                <a:latin typeface="楷体" panose="02010609060101010101" charset="-122"/>
                <a:ea typeface="楷体" panose="02010609060101010101" charset="-122"/>
                <a:cs typeface="宋体" panose="02010600030101010101" pitchFamily="2" charset="-122"/>
              </a:rPr>
              <a:t>"   "</a:t>
            </a:r>
            <a:r>
              <a:rPr lang="zh-CN" altLang="en-US" sz="1800" kern="100" dirty="0">
                <a:latin typeface="楷体" panose="02010609060101010101" charset="-122"/>
                <a:ea typeface="楷体" panose="02010609060101010101" charset="-122"/>
                <a:cs typeface="宋体" panose="02010600030101010101" pitchFamily="2" charset="-122"/>
              </a:rPr>
              <a:t>设计</a:t>
            </a:r>
            <a:r>
              <a:rPr lang="en-US" sz="1800" kern="100" dirty="0">
                <a:latin typeface="楷体" panose="02010609060101010101" charset="-122"/>
                <a:ea typeface="楷体" panose="02010609060101010101" charset="-122"/>
                <a:cs typeface="宋体" panose="02010600030101010101" pitchFamily="2" charset="-122"/>
              </a:rPr>
              <a:t>"   "</a:t>
            </a:r>
            <a:r>
              <a:rPr lang="zh-CN" altLang="en-US" sz="1800" kern="100" dirty="0">
                <a:latin typeface="楷体" panose="02010609060101010101" charset="-122"/>
                <a:ea typeface="楷体" panose="02010609060101010101" charset="-122"/>
                <a:cs typeface="宋体" panose="02010600030101010101" pitchFamily="2" charset="-122"/>
              </a:rPr>
              <a:t>完美</a:t>
            </a:r>
            <a:r>
              <a:rPr lang="en-US" sz="1800" kern="100" dirty="0">
                <a:latin typeface="楷体" panose="02010609060101010101" charset="-122"/>
                <a:ea typeface="楷体" panose="02010609060101010101" charset="-122"/>
                <a:cs typeface="宋体" panose="02010600030101010101" pitchFamily="2" charset="-122"/>
              </a:rPr>
              <a:t>"   "</a:t>
            </a:r>
            <a:r>
              <a:rPr lang="zh-CN" altLang="en-US" sz="1800" kern="100" dirty="0">
                <a:latin typeface="楷体" panose="02010609060101010101" charset="-122"/>
                <a:ea typeface="楷体" panose="02010609060101010101" charset="-122"/>
                <a:cs typeface="宋体" panose="02010600030101010101" pitchFamily="2" charset="-122"/>
              </a:rPr>
              <a:t>融为一体</a:t>
            </a:r>
            <a:r>
              <a:rPr lang="en-US" sz="1800" kern="100" dirty="0">
                <a:latin typeface="楷体" panose="02010609060101010101" charset="-122"/>
                <a:ea typeface="楷体" panose="02010609060101010101" charset="-122"/>
                <a:cs typeface="宋体" panose="02010600030101010101" pitchFamily="2" charset="-122"/>
              </a:rPr>
              <a:t>"</a:t>
            </a:r>
            <a:r>
              <a:rPr lang="en-US" sz="1800" kern="100" dirty="0">
                <a:latin typeface="楷体" panose="02010609060101010101" charset="-122"/>
                <a:ea typeface="楷体" panose="02010609060101010101" charset="-122"/>
                <a:cs typeface="Times New Roman" panose="02020603050405020304" pitchFamily="18" charset="0"/>
              </a:rPr>
              <a:t> </a:t>
            </a:r>
            <a:endParaRPr lang="zh-CN" altLang="en-US" sz="1800" kern="100" dirty="0">
              <a:latin typeface="楷体" panose="02010609060101010101" charset="-122"/>
              <a:ea typeface="楷体" panose="02010609060101010101" charset="-122"/>
              <a:cs typeface="Times New Roman" panose="02020603050405020304" pitchFamily="18" charset="0"/>
            </a:endParaRPr>
          </a:p>
        </p:txBody>
      </p:sp>
      <p:sp>
        <p:nvSpPr>
          <p:cNvPr id="14" name="下箭头 13"/>
          <p:cNvSpPr/>
          <p:nvPr/>
        </p:nvSpPr>
        <p:spPr>
          <a:xfrm>
            <a:off x="5754373" y="3716913"/>
            <a:ext cx="250825" cy="400685"/>
          </a:xfrm>
          <a:prstGeom prst="downArrow">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36" tIns="45719" rIns="91436" bIns="45719" numCol="1" spcCol="0" rtlCol="0" fromWordArt="0" anchor="ctr" anchorCtr="0" forceAA="0" compatLnSpc="1">
            <a:noAutofit/>
          </a:bodyPr>
          <a:lstStyle/>
          <a:p>
            <a:endParaRPr lang="zh-CN" altLang="en-US" sz="1800">
              <a:latin typeface="楷体" panose="02010609060101010101" charset="-122"/>
              <a:ea typeface="楷体" panose="02010609060101010101" charset="-122"/>
            </a:endParaRPr>
          </a:p>
        </p:txBody>
      </p:sp>
      <p:sp>
        <p:nvSpPr>
          <p:cNvPr id="15" name="下箭头 14"/>
          <p:cNvSpPr/>
          <p:nvPr/>
        </p:nvSpPr>
        <p:spPr>
          <a:xfrm>
            <a:off x="5754373" y="4718309"/>
            <a:ext cx="250825" cy="400685"/>
          </a:xfrm>
          <a:prstGeom prst="downArrow">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36" tIns="45719" rIns="91436" bIns="45719" numCol="1" spcCol="0" rtlCol="0" fromWordArt="0" anchor="ctr" anchorCtr="0" forceAA="0" compatLnSpc="1">
            <a:noAutofit/>
          </a:bodyPr>
          <a:lstStyle/>
          <a:p>
            <a:endParaRPr lang="zh-CN" altLang="en-US" sz="1800">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1" grpId="3" animBg="1"/>
      <p:bldP spid="11" grpId="4" animBg="1"/>
      <p:bldP spid="11" grpId="5" animBg="1"/>
      <p:bldP spid="11" grpId="6" animBg="1"/>
      <p:bldP spid="11" grpId="7" animBg="1"/>
      <p:bldP spid="11" grpId="8" animBg="1"/>
      <p:bldP spid="11" grpId="9" animBg="1"/>
      <p:bldP spid="11" grpId="10" bldLvl="0" animBg="1"/>
      <p:bldP spid="12" grpId="0" bldLvl="0" animBg="1"/>
      <p:bldP spid="13" grpId="0" bldLvl="0" animBg="1"/>
      <p:bldP spid="14" grpId="0" bldLvl="0" animBg="1"/>
      <p:bldP spid="1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a:extLst>
              <a:ext uri="{FF2B5EF4-FFF2-40B4-BE49-F238E27FC236}">
                <a16:creationId xmlns:a16="http://schemas.microsoft.com/office/drawing/2014/main" id="{7EFB4FAC-F90C-4E1E-8A26-BCA3E4E12E08}"/>
              </a:ext>
            </a:extLst>
          </p:cNvPr>
          <p:cNvSpPr>
            <a:spLocks noGrp="1"/>
          </p:cNvSpPr>
          <p:nvPr>
            <p:ph idx="1"/>
          </p:nvPr>
        </p:nvSpPr>
        <p:spPr>
          <a:xfrm>
            <a:off x="423821" y="1052736"/>
            <a:ext cx="11104601" cy="555945"/>
          </a:xfrm>
          <a:ln>
            <a:noFill/>
          </a:ln>
        </p:spPr>
        <p:txBody>
          <a:bodyPr/>
          <a:lstStyle/>
          <a:p>
            <a:pPr marL="0" indent="0">
              <a:buNone/>
            </a:pPr>
            <a:r>
              <a:rPr lang="zh-CN" altLang="en-US" dirty="0"/>
              <a:t>正向最大匹配法</a:t>
            </a:r>
          </a:p>
        </p:txBody>
      </p:sp>
      <p:sp>
        <p:nvSpPr>
          <p:cNvPr id="2" name="标题 1"/>
          <p:cNvSpPr>
            <a:spLocks noGrp="1"/>
          </p:cNvSpPr>
          <p:nvPr>
            <p:ph type="title"/>
          </p:nvPr>
        </p:nvSpPr>
        <p:spPr>
          <a:ln>
            <a:noFill/>
          </a:ln>
        </p:spPr>
        <p:txBody>
          <a:bodyPr/>
          <a:lstStyle/>
          <a:p>
            <a:r>
              <a:rPr lang="zh-CN" altLang="en-US"/>
              <a:t>数据预处理</a:t>
            </a:r>
          </a:p>
        </p:txBody>
      </p:sp>
      <p:sp>
        <p:nvSpPr>
          <p:cNvPr id="4" name="文本框 3"/>
          <p:cNvSpPr txBox="1"/>
          <p:nvPr/>
        </p:nvSpPr>
        <p:spPr>
          <a:xfrm>
            <a:off x="1430975" y="3525496"/>
            <a:ext cx="3169796" cy="523218"/>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36" tIns="45719" rIns="91436" bIns="45719" rtlCol="0">
            <a:spAutoFit/>
            <a:scene3d>
              <a:camera prst="orthographicFront"/>
              <a:lightRig rig="threePt" dir="t"/>
            </a:scene3d>
          </a:bodyPr>
          <a:lstStyle/>
          <a:p>
            <a:r>
              <a:rPr lang="en-US" altLang="zh-CN" sz="28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rPr>
              <a:t>“</a:t>
            </a:r>
            <a:r>
              <a:rPr lang="zh-CN" altLang="en-US" sz="28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rPr>
              <a:t>有效率的方法</a:t>
            </a:r>
            <a:r>
              <a:rPr lang="en-US" altLang="zh-CN" sz="28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rPr>
              <a:t>”</a:t>
            </a:r>
          </a:p>
        </p:txBody>
      </p:sp>
      <p:sp>
        <p:nvSpPr>
          <p:cNvPr id="5" name="文本框 4"/>
          <p:cNvSpPr txBox="1"/>
          <p:nvPr/>
        </p:nvSpPr>
        <p:spPr>
          <a:xfrm>
            <a:off x="2728562" y="1964511"/>
            <a:ext cx="4000347" cy="510776"/>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lIns="91436" tIns="45719" rIns="91436" bIns="45719" rtlCol="0">
            <a:spAutoFit/>
          </a:bodyPr>
          <a:lstStyle/>
          <a:p>
            <a:r>
              <a:rPr lang="zh-CN" altLang="en-US" sz="2400" dirty="0">
                <a:latin typeface="楷体" panose="02010609060101010101" charset="-122"/>
                <a:ea typeface="楷体" panose="02010609060101010101" charset="-122"/>
              </a:rPr>
              <a:t>词库：</a:t>
            </a:r>
            <a:r>
              <a:rPr lang="en-US" altLang="zh-CN" sz="2400" dirty="0">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有效</a:t>
            </a:r>
            <a:r>
              <a:rPr lang="en-US" altLang="zh-CN" sz="2400" dirty="0">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a:t>
            </a:r>
            <a:r>
              <a:rPr lang="en-US" altLang="zh-CN" sz="2400" dirty="0">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效率</a:t>
            </a:r>
            <a:r>
              <a:rPr lang="en-US" altLang="zh-CN" sz="2400" dirty="0">
                <a:latin typeface="楷体" panose="02010609060101010101" charset="-122"/>
                <a:ea typeface="楷体" panose="02010609060101010101" charset="-122"/>
              </a:rPr>
              <a:t>”</a:t>
            </a:r>
          </a:p>
        </p:txBody>
      </p:sp>
      <p:cxnSp>
        <p:nvCxnSpPr>
          <p:cNvPr id="6" name="直接箭头连接符 5"/>
          <p:cNvCxnSpPr/>
          <p:nvPr/>
        </p:nvCxnSpPr>
        <p:spPr>
          <a:xfrm flipV="1">
            <a:off x="1720534" y="3110848"/>
            <a:ext cx="2381251" cy="825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7" name="文本框 6"/>
          <p:cNvSpPr txBox="1"/>
          <p:nvPr/>
        </p:nvSpPr>
        <p:spPr>
          <a:xfrm>
            <a:off x="2918780" y="2554588"/>
            <a:ext cx="844550" cy="461645"/>
          </a:xfrm>
          <a:prstGeom prst="rect">
            <a:avLst/>
          </a:prstGeom>
          <a:noFill/>
          <a:ln>
            <a:solidFill>
              <a:schemeClr val="tx1"/>
            </a:solidFill>
          </a:ln>
        </p:spPr>
        <p:txBody>
          <a:bodyPr wrap="square" rtlCol="0">
            <a:spAutoFit/>
          </a:bodyPr>
          <a:lstStyle/>
          <a:p>
            <a:r>
              <a:rPr lang="zh-CN" altLang="en-US" sz="24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rPr>
              <a:t>正向</a:t>
            </a:r>
          </a:p>
        </p:txBody>
      </p:sp>
      <p:cxnSp>
        <p:nvCxnSpPr>
          <p:cNvPr id="9" name="直接箭头连接符 8"/>
          <p:cNvCxnSpPr/>
          <p:nvPr/>
        </p:nvCxnSpPr>
        <p:spPr>
          <a:xfrm flipV="1">
            <a:off x="5235347" y="3111401"/>
            <a:ext cx="2308860" cy="13970"/>
          </a:xfrm>
          <a:prstGeom prst="straightConnector1">
            <a:avLst/>
          </a:prstGeom>
          <a:ln>
            <a:headEnd type="arrow" w="med" len="med"/>
            <a:tailEnd type="none"/>
          </a:ln>
        </p:spPr>
        <p:style>
          <a:lnRef idx="2">
            <a:schemeClr val="accent3"/>
          </a:lnRef>
          <a:fillRef idx="0">
            <a:schemeClr val="accent3"/>
          </a:fillRef>
          <a:effectRef idx="1">
            <a:schemeClr val="accent3"/>
          </a:effectRef>
          <a:fontRef idx="minor">
            <a:schemeClr val="tx1"/>
          </a:fontRef>
        </p:style>
      </p:cxnSp>
      <p:sp>
        <p:nvSpPr>
          <p:cNvPr id="10" name="文本框 9"/>
          <p:cNvSpPr txBox="1"/>
          <p:nvPr/>
        </p:nvSpPr>
        <p:spPr>
          <a:xfrm>
            <a:off x="5644287" y="2539266"/>
            <a:ext cx="973455" cy="457200"/>
          </a:xfrm>
          <a:prstGeom prst="rect">
            <a:avLst/>
          </a:prstGeom>
          <a:noFill/>
          <a:ln>
            <a:solidFill>
              <a:schemeClr val="tx1"/>
            </a:solidFill>
          </a:ln>
        </p:spPr>
        <p:txBody>
          <a:bodyPr wrap="square" rtlCol="0">
            <a:spAutoFit/>
            <a:scene3d>
              <a:camera prst="orthographicFront"/>
              <a:lightRig rig="threePt" dir="t"/>
            </a:scene3d>
          </a:bodyPr>
          <a:lstStyle/>
          <a:p>
            <a:r>
              <a:rPr lang="zh-CN" altLang="en-US" sz="2400">
                <a:solidFill>
                  <a:srgbClr val="064BB2"/>
                </a:solidFill>
                <a:effectLst>
                  <a:outerShdw blurRad="38100" dist="25400" dir="5400000" algn="ctr" rotWithShape="0">
                    <a:srgbClr val="6E747A">
                      <a:alpha val="43000"/>
                    </a:srgbClr>
                  </a:outerShdw>
                </a:effectLst>
                <a:latin typeface="楷体" panose="02010609060101010101" charset="-122"/>
                <a:ea typeface="楷体" panose="02010609060101010101" charset="-122"/>
              </a:rPr>
              <a:t>逆向</a:t>
            </a:r>
          </a:p>
        </p:txBody>
      </p:sp>
      <p:sp>
        <p:nvSpPr>
          <p:cNvPr id="12" name="文本框 11"/>
          <p:cNvSpPr txBox="1"/>
          <p:nvPr/>
        </p:nvSpPr>
        <p:spPr>
          <a:xfrm>
            <a:off x="5248844" y="3525496"/>
            <a:ext cx="3045847" cy="523218"/>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wrap="square" lIns="91436" tIns="45719" rIns="91436" bIns="45719" rtlCol="0">
            <a:spAutoFit/>
            <a:scene3d>
              <a:camera prst="orthographicFront"/>
              <a:lightRig rig="harsh" dir="t"/>
            </a:scene3d>
            <a:sp3d extrusionH="57150" prstMaterial="matte">
              <a:bevelT w="63500" h="12700" prst="angle"/>
              <a:contourClr>
                <a:schemeClr val="bg1">
                  <a:lumMod val="65000"/>
                </a:schemeClr>
              </a:contourClr>
            </a:sp3d>
          </a:bodyPr>
          <a:lstStyle/>
          <a:p>
            <a:r>
              <a:rPr lang="en-US" altLang="zh-CN" sz="2800" dirty="0">
                <a:solidFill>
                  <a:srgbClr val="064BB2"/>
                </a:solidFill>
                <a:latin typeface="楷体" panose="02010609060101010101" charset="-122"/>
                <a:ea typeface="楷体" panose="02010609060101010101" charset="-122"/>
              </a:rPr>
              <a:t>“</a:t>
            </a:r>
            <a:r>
              <a:rPr lang="zh-CN" altLang="en-US" sz="2800" dirty="0">
                <a:solidFill>
                  <a:srgbClr val="064BB2"/>
                </a:solidFill>
                <a:latin typeface="楷体" panose="02010609060101010101" charset="-122"/>
                <a:ea typeface="楷体" panose="02010609060101010101" charset="-122"/>
              </a:rPr>
              <a:t>有效率的方法</a:t>
            </a:r>
            <a:r>
              <a:rPr lang="en-US" altLang="zh-CN" sz="2800" dirty="0">
                <a:solidFill>
                  <a:srgbClr val="064BB2"/>
                </a:solidFill>
                <a:latin typeface="楷体" panose="02010609060101010101" charset="-122"/>
                <a:ea typeface="楷体" panose="02010609060101010101" charset="-122"/>
              </a:rPr>
              <a:t>”</a:t>
            </a:r>
          </a:p>
        </p:txBody>
      </p:sp>
      <p:sp>
        <p:nvSpPr>
          <p:cNvPr id="15" name="文本框 14"/>
          <p:cNvSpPr txBox="1"/>
          <p:nvPr/>
        </p:nvSpPr>
        <p:spPr>
          <a:xfrm>
            <a:off x="249936" y="5159955"/>
            <a:ext cx="4484052" cy="461663"/>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36" tIns="45719" rIns="91436" bIns="45719" rtlCol="0">
            <a:spAutoFit/>
            <a:scene3d>
              <a:camera prst="orthographicFront"/>
              <a:lightRig rig="threePt" dir="t"/>
            </a:scene3d>
          </a:bodyPr>
          <a:lstStyle/>
          <a:p>
            <a:r>
              <a:rPr lang="en-US" altLang="zh-CN" sz="24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rPr>
              <a:t>“</a:t>
            </a:r>
            <a:r>
              <a:rPr lang="zh-CN" altLang="en-US" sz="24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rPr>
              <a:t>有效</a:t>
            </a:r>
            <a:r>
              <a:rPr lang="en-US" altLang="zh-CN" sz="24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rPr>
              <a:t>”“</a:t>
            </a:r>
            <a:r>
              <a:rPr lang="zh-CN" altLang="en-US" sz="24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rPr>
              <a:t>率</a:t>
            </a:r>
            <a:r>
              <a:rPr lang="en-US" altLang="zh-CN" sz="24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rPr>
              <a:t>”“</a:t>
            </a:r>
            <a:r>
              <a:rPr lang="zh-CN" altLang="en-US" sz="24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rPr>
              <a:t>的</a:t>
            </a:r>
            <a:r>
              <a:rPr lang="en-US" altLang="zh-CN" sz="24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rPr>
              <a:t>”“</a:t>
            </a:r>
            <a:r>
              <a:rPr lang="zh-CN" altLang="en-US" sz="24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rPr>
              <a:t>方法</a:t>
            </a:r>
            <a:r>
              <a:rPr lang="en-US" altLang="zh-CN" sz="24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rPr>
              <a:t>”</a:t>
            </a:r>
          </a:p>
        </p:txBody>
      </p:sp>
      <p:sp>
        <p:nvSpPr>
          <p:cNvPr id="16" name="文本框 15"/>
          <p:cNvSpPr txBox="1"/>
          <p:nvPr/>
        </p:nvSpPr>
        <p:spPr>
          <a:xfrm>
            <a:off x="4890377" y="5143476"/>
            <a:ext cx="4626415" cy="461663"/>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wrap="square" lIns="91436" tIns="45719" rIns="91436" bIns="45719" rtlCol="0">
            <a:spAutoFit/>
            <a:scene3d>
              <a:camera prst="orthographicFront"/>
              <a:lightRig rig="harsh" dir="t"/>
            </a:scene3d>
            <a:sp3d extrusionH="57150" prstMaterial="matte">
              <a:bevelT w="63500" h="12700" prst="angle"/>
              <a:contourClr>
                <a:schemeClr val="bg1">
                  <a:lumMod val="65000"/>
                </a:schemeClr>
              </a:contourClr>
            </a:sp3d>
          </a:bodyPr>
          <a:lstStyle/>
          <a:p>
            <a:r>
              <a:rPr lang="en-US" altLang="zh-CN" sz="2400" dirty="0">
                <a:solidFill>
                  <a:srgbClr val="064BB2"/>
                </a:solidFill>
                <a:latin typeface="楷体" panose="02010609060101010101" charset="-122"/>
                <a:ea typeface="楷体" panose="02010609060101010101" charset="-122"/>
              </a:rPr>
              <a:t>“</a:t>
            </a:r>
            <a:r>
              <a:rPr lang="zh-CN" altLang="en-US" sz="2400" dirty="0">
                <a:solidFill>
                  <a:srgbClr val="064BB2"/>
                </a:solidFill>
                <a:latin typeface="楷体" panose="02010609060101010101" charset="-122"/>
                <a:ea typeface="楷体" panose="02010609060101010101" charset="-122"/>
              </a:rPr>
              <a:t>有</a:t>
            </a:r>
            <a:r>
              <a:rPr lang="en-US" altLang="zh-CN" sz="2400" dirty="0">
                <a:solidFill>
                  <a:srgbClr val="064BB2"/>
                </a:solidFill>
                <a:latin typeface="楷体" panose="02010609060101010101" charset="-122"/>
                <a:ea typeface="楷体" panose="02010609060101010101" charset="-122"/>
              </a:rPr>
              <a:t>”“</a:t>
            </a:r>
            <a:r>
              <a:rPr lang="zh-CN" altLang="en-US" sz="2400" dirty="0">
                <a:solidFill>
                  <a:srgbClr val="064BB2"/>
                </a:solidFill>
                <a:latin typeface="楷体" panose="02010609060101010101" charset="-122"/>
                <a:ea typeface="楷体" panose="02010609060101010101" charset="-122"/>
              </a:rPr>
              <a:t>效率</a:t>
            </a:r>
            <a:r>
              <a:rPr lang="en-US" altLang="zh-CN" sz="2400" dirty="0">
                <a:solidFill>
                  <a:srgbClr val="064BB2"/>
                </a:solidFill>
                <a:latin typeface="楷体" panose="02010609060101010101" charset="-122"/>
                <a:ea typeface="楷体" panose="02010609060101010101" charset="-122"/>
              </a:rPr>
              <a:t>”“</a:t>
            </a:r>
            <a:r>
              <a:rPr lang="zh-CN" altLang="en-US" sz="2400" dirty="0">
                <a:solidFill>
                  <a:srgbClr val="064BB2"/>
                </a:solidFill>
                <a:latin typeface="楷体" panose="02010609060101010101" charset="-122"/>
                <a:ea typeface="楷体" panose="02010609060101010101" charset="-122"/>
              </a:rPr>
              <a:t>的</a:t>
            </a:r>
            <a:r>
              <a:rPr lang="en-US" altLang="zh-CN" sz="2400" dirty="0">
                <a:solidFill>
                  <a:srgbClr val="064BB2"/>
                </a:solidFill>
                <a:latin typeface="楷体" panose="02010609060101010101" charset="-122"/>
                <a:ea typeface="楷体" panose="02010609060101010101" charset="-122"/>
              </a:rPr>
              <a:t>”“</a:t>
            </a:r>
            <a:r>
              <a:rPr lang="zh-CN" altLang="en-US" sz="2400" dirty="0">
                <a:solidFill>
                  <a:srgbClr val="064BB2"/>
                </a:solidFill>
                <a:latin typeface="楷体" panose="02010609060101010101" charset="-122"/>
                <a:ea typeface="楷体" panose="02010609060101010101" charset="-122"/>
              </a:rPr>
              <a:t>方法</a:t>
            </a:r>
            <a:r>
              <a:rPr lang="en-US" altLang="zh-CN" sz="2400" dirty="0">
                <a:solidFill>
                  <a:srgbClr val="064BB2"/>
                </a:solidFill>
                <a:latin typeface="楷体" panose="02010609060101010101" charset="-122"/>
                <a:ea typeface="楷体" panose="02010609060101010101" charset="-122"/>
              </a:rPr>
              <a:t>”</a:t>
            </a:r>
          </a:p>
        </p:txBody>
      </p:sp>
      <p:grpSp>
        <p:nvGrpSpPr>
          <p:cNvPr id="21" name="组合 20"/>
          <p:cNvGrpSpPr/>
          <p:nvPr/>
        </p:nvGrpSpPr>
        <p:grpSpPr>
          <a:xfrm>
            <a:off x="532450" y="3790288"/>
            <a:ext cx="827405" cy="1191895"/>
            <a:chOff x="792" y="6645"/>
            <a:chExt cx="1303" cy="1877"/>
          </a:xfrm>
        </p:grpSpPr>
        <p:sp>
          <p:nvSpPr>
            <p:cNvPr id="14" name="左弧形箭头 13"/>
            <p:cNvSpPr/>
            <p:nvPr/>
          </p:nvSpPr>
          <p:spPr>
            <a:xfrm rot="1080000">
              <a:off x="792" y="6645"/>
              <a:ext cx="805" cy="1877"/>
            </a:xfrm>
            <a:prstGeom prst="curvedRightArrow">
              <a:avLst>
                <a:gd name="adj1" fmla="val 24718"/>
                <a:gd name="adj2" fmla="val 20488"/>
                <a:gd name="adj3" fmla="val 23140"/>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schemeClr val="tx1"/>
                </a:solidFill>
              </a:endParaRPr>
            </a:p>
          </p:txBody>
        </p:sp>
        <p:sp>
          <p:nvSpPr>
            <p:cNvPr id="19" name="文本框 18"/>
            <p:cNvSpPr txBox="1"/>
            <p:nvPr/>
          </p:nvSpPr>
          <p:spPr>
            <a:xfrm>
              <a:off x="1051" y="7425"/>
              <a:ext cx="1044" cy="582"/>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wrap="square" rtlCol="0">
              <a:spAutoFit/>
              <a:scene3d>
                <a:camera prst="orthographicFront"/>
                <a:lightRig rig="threePt" dir="t"/>
              </a:scene3d>
            </a:bodyPr>
            <a:lstStyle/>
            <a:p>
              <a:r>
                <a:rPr lang="zh-CN" altLang="en-US" sz="18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rPr>
                <a:t>分词</a:t>
              </a:r>
            </a:p>
          </p:txBody>
        </p:sp>
      </p:grpSp>
      <p:grpSp>
        <p:nvGrpSpPr>
          <p:cNvPr id="22" name="组合 21"/>
          <p:cNvGrpSpPr/>
          <p:nvPr/>
        </p:nvGrpSpPr>
        <p:grpSpPr>
          <a:xfrm>
            <a:off x="8210869" y="3763623"/>
            <a:ext cx="858520" cy="1233805"/>
            <a:chOff x="12319" y="6603"/>
            <a:chExt cx="1352" cy="1943"/>
          </a:xfrm>
        </p:grpSpPr>
        <p:sp>
          <p:nvSpPr>
            <p:cNvPr id="18" name="右弧形箭头 17"/>
            <p:cNvSpPr/>
            <p:nvPr/>
          </p:nvSpPr>
          <p:spPr>
            <a:xfrm rot="20400000">
              <a:off x="12989" y="6603"/>
              <a:ext cx="682" cy="1943"/>
            </a:xfrm>
            <a:prstGeom prst="curvedLeftArrow">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rgbClr val="064BB2"/>
                </a:solidFill>
              </a:endParaRPr>
            </a:p>
          </p:txBody>
        </p:sp>
        <p:sp>
          <p:nvSpPr>
            <p:cNvPr id="20" name="文本框 19"/>
            <p:cNvSpPr txBox="1"/>
            <p:nvPr/>
          </p:nvSpPr>
          <p:spPr>
            <a:xfrm>
              <a:off x="12319" y="7425"/>
              <a:ext cx="1044" cy="582"/>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zh-CN" altLang="en-US" sz="1800">
                  <a:solidFill>
                    <a:srgbClr val="064BB2"/>
                  </a:solidFill>
                  <a:latin typeface="楷体" panose="02010609060101010101" charset="-122"/>
                  <a:ea typeface="楷体" panose="02010609060101010101" charset="-122"/>
                </a:rPr>
                <a:t>分词</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0-#ppt_w/2"/>
                                          </p:val>
                                        </p:tav>
                                        <p:tav tm="100000">
                                          <p:val>
                                            <p:strVal val="#ppt_x"/>
                                          </p:val>
                                        </p:tav>
                                      </p:tavLst>
                                    </p:anim>
                                    <p:anim calcmode="lin" valueType="num">
                                      <p:cBhvr additive="base">
                                        <p:cTn id="24" dur="500" fill="hold"/>
                                        <p:tgtEl>
                                          <p:spTgt spid="21"/>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1+#ppt_w/2"/>
                                          </p:val>
                                        </p:tav>
                                        <p:tav tm="100000">
                                          <p:val>
                                            <p:strVal val="#ppt_x"/>
                                          </p:val>
                                        </p:tav>
                                      </p:tavLst>
                                    </p:anim>
                                    <p:anim calcmode="lin" valueType="num">
                                      <p:cBhvr additive="base">
                                        <p:cTn id="35" dur="500" fill="hold"/>
                                        <p:tgtEl>
                                          <p:spTgt spid="22"/>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2"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1+#ppt_w/2"/>
                                          </p:val>
                                        </p:tav>
                                        <p:tav tm="100000">
                                          <p:val>
                                            <p:strVal val="#ppt_x"/>
                                          </p:val>
                                        </p:tav>
                                      </p:tavLst>
                                    </p:anim>
                                    <p:anim calcmode="lin" valueType="num">
                                      <p:cBhvr additive="base">
                                        <p:cTn id="40"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5" grpId="1" bldLvl="0" animBg="1"/>
      <p:bldP spid="12" grpId="0" bldLvl="0" animBg="1"/>
      <p:bldP spid="15" grpId="0" bldLvl="0" animBg="1"/>
      <p:bldP spid="1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1977" y="389928"/>
            <a:ext cx="10972801" cy="528176"/>
          </a:xfrm>
        </p:spPr>
        <p:txBody>
          <a:bodyPr/>
          <a:lstStyle/>
          <a:p>
            <a:r>
              <a:rPr lang="zh-CN" altLang="en-US" dirty="0"/>
              <a:t>背景与目标</a:t>
            </a:r>
          </a:p>
        </p:txBody>
      </p:sp>
      <p:pic>
        <p:nvPicPr>
          <p:cNvPr id="7" name="图片 6"/>
          <p:cNvPicPr>
            <a:picLocks noChangeAspect="1"/>
          </p:cNvPicPr>
          <p:nvPr/>
        </p:nvPicPr>
        <p:blipFill>
          <a:blip r:embed="rId3"/>
          <a:stretch>
            <a:fillRect/>
          </a:stretch>
        </p:blipFill>
        <p:spPr>
          <a:xfrm>
            <a:off x="189412" y="1268760"/>
            <a:ext cx="3644072" cy="3044080"/>
          </a:xfrm>
          <a:prstGeom prst="rect">
            <a:avLst/>
          </a:prstGeom>
          <a:ln>
            <a:solidFill>
              <a:schemeClr val="bg1">
                <a:lumMod val="85000"/>
              </a:schemeClr>
            </a:solidFill>
          </a:ln>
          <a:effectLst>
            <a:outerShdw blurRad="50800" dist="38100" dir="2700000" algn="tl" rotWithShape="0">
              <a:srgbClr val="000000">
                <a:alpha val="43000"/>
              </a:srgbClr>
            </a:outerShdw>
          </a:effectLst>
        </p:spPr>
      </p:pic>
      <p:pic>
        <p:nvPicPr>
          <p:cNvPr id="10" name="图片 9"/>
          <p:cNvPicPr>
            <a:picLocks noChangeAspect="1"/>
          </p:cNvPicPr>
          <p:nvPr/>
        </p:nvPicPr>
        <p:blipFill>
          <a:blip r:embed="rId4"/>
          <a:stretch>
            <a:fillRect/>
          </a:stretch>
        </p:blipFill>
        <p:spPr>
          <a:xfrm>
            <a:off x="3935760" y="1268760"/>
            <a:ext cx="3672408" cy="3032182"/>
          </a:xfrm>
          <a:prstGeom prst="rect">
            <a:avLst/>
          </a:prstGeom>
          <a:ln>
            <a:solidFill>
              <a:schemeClr val="bg1">
                <a:lumMod val="85000"/>
              </a:schemeClr>
            </a:solidFill>
          </a:ln>
          <a:effectLst>
            <a:outerShdw blurRad="50800" dist="38100" dir="2700000" algn="tl" rotWithShape="0">
              <a:srgbClr val="000000">
                <a:alpha val="43000"/>
              </a:srgbClr>
            </a:outerShdw>
          </a:effectLst>
        </p:spPr>
      </p:pic>
      <p:pic>
        <p:nvPicPr>
          <p:cNvPr id="11" name="图片 10"/>
          <p:cNvPicPr>
            <a:picLocks noChangeAspect="1"/>
          </p:cNvPicPr>
          <p:nvPr/>
        </p:nvPicPr>
        <p:blipFill>
          <a:blip r:embed="rId5"/>
          <a:stretch>
            <a:fillRect/>
          </a:stretch>
        </p:blipFill>
        <p:spPr>
          <a:xfrm>
            <a:off x="7710444" y="1268760"/>
            <a:ext cx="3974843" cy="3024336"/>
          </a:xfrm>
          <a:prstGeom prst="rect">
            <a:avLst/>
          </a:prstGeom>
          <a:ln>
            <a:solidFill>
              <a:schemeClr val="bg1">
                <a:lumMod val="85000"/>
              </a:schemeClr>
            </a:solidFill>
          </a:ln>
          <a:effectLst>
            <a:outerShdw blurRad="50800" dist="38100" dir="2700000" algn="tl" rotWithShape="0">
              <a:srgbClr val="000000">
                <a:alpha val="43000"/>
              </a:srgbClr>
            </a:outerShdw>
          </a:effectLst>
        </p:spPr>
      </p:pic>
    </p:spTree>
  </p:cSld>
  <p:clrMapOvr>
    <a:masterClrMapping/>
  </p:clrMapOvr>
  <p:transition>
    <p:strips dir="l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a:t>利用</a:t>
            </a:r>
            <a:r>
              <a:rPr lang="en-US" altLang="zh-CN" dirty="0"/>
              <a:t>Viterbi</a:t>
            </a:r>
            <a:r>
              <a:rPr lang="zh-CN" altLang="en-US" dirty="0"/>
              <a:t>算法找出一条概率最大路径。</a:t>
            </a:r>
            <a:endParaRPr lang="en-US" altLang="zh-CN" dirty="0"/>
          </a:p>
        </p:txBody>
      </p:sp>
      <p:sp>
        <p:nvSpPr>
          <p:cNvPr id="3" name="标题 2"/>
          <p:cNvSpPr>
            <a:spLocks noGrp="1"/>
          </p:cNvSpPr>
          <p:nvPr>
            <p:ph type="title"/>
          </p:nvPr>
        </p:nvSpPr>
        <p:spPr/>
        <p:txBody>
          <a:bodyPr/>
          <a:lstStyle/>
          <a:p>
            <a:r>
              <a:rPr lang="zh-CN" altLang="en-US" dirty="0"/>
              <a:t>数据预处理</a:t>
            </a:r>
            <a:endParaRPr kumimoji="1" lang="zh-CN" altLang="en-US" dirty="0"/>
          </a:p>
        </p:txBody>
      </p:sp>
      <p:sp>
        <p:nvSpPr>
          <p:cNvPr id="4" name="内容占位符 3"/>
          <p:cNvSpPr>
            <a:spLocks noGrp="1"/>
          </p:cNvSpPr>
          <p:nvPr>
            <p:ph idx="10"/>
          </p:nvPr>
        </p:nvSpPr>
        <p:spPr/>
        <p:txBody>
          <a:bodyPr/>
          <a:lstStyle/>
          <a:p>
            <a:r>
              <a:rPr lang="en-US" altLang="zh-TW" dirty="0"/>
              <a:t>NLP</a:t>
            </a:r>
            <a:r>
              <a:rPr lang="zh-TW" altLang="en-US" dirty="0"/>
              <a:t>概率图</a:t>
            </a:r>
            <a:r>
              <a:rPr lang="zh-CN" altLang="en-US" dirty="0"/>
              <a:t>：</a:t>
            </a:r>
            <a:r>
              <a:rPr lang="en-US" altLang="zh-CN" dirty="0"/>
              <a:t>HMM</a:t>
            </a:r>
            <a:r>
              <a:rPr lang="zh-CN" altLang="en-US" dirty="0"/>
              <a:t>针对中文分词应用</a:t>
            </a:r>
            <a:r>
              <a:rPr lang="en-US" altLang="zh-CN" dirty="0"/>
              <a:t>-Viterbi</a:t>
            </a:r>
            <a:r>
              <a:rPr lang="zh-CN" altLang="en-US" dirty="0"/>
              <a:t>算法</a:t>
            </a:r>
          </a:p>
        </p:txBody>
      </p:sp>
      <p:grpSp>
        <p:nvGrpSpPr>
          <p:cNvPr id="173" name="组 172"/>
          <p:cNvGrpSpPr/>
          <p:nvPr/>
        </p:nvGrpSpPr>
        <p:grpSpPr>
          <a:xfrm>
            <a:off x="1367964" y="2739183"/>
            <a:ext cx="9236535" cy="3166317"/>
            <a:chOff x="320215" y="2739183"/>
            <a:chExt cx="8638842" cy="3390272"/>
          </a:xfrm>
        </p:grpSpPr>
        <p:grpSp>
          <p:nvGrpSpPr>
            <p:cNvPr id="89" name="组合 3"/>
            <p:cNvGrpSpPr/>
            <p:nvPr/>
          </p:nvGrpSpPr>
          <p:grpSpPr>
            <a:xfrm>
              <a:off x="323528" y="2739183"/>
              <a:ext cx="8611118" cy="579617"/>
              <a:chOff x="532882" y="3444972"/>
              <a:chExt cx="8215582" cy="305879"/>
            </a:xfrm>
          </p:grpSpPr>
          <p:sp>
            <p:nvSpPr>
              <p:cNvPr id="90" name="矩形 89"/>
              <p:cNvSpPr/>
              <p:nvPr/>
            </p:nvSpPr>
            <p:spPr>
              <a:xfrm>
                <a:off x="7164288" y="3444972"/>
                <a:ext cx="432048" cy="288032"/>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ysClr val="window" lastClr="FFFFFF"/>
                    </a:solidFill>
                    <a:effectLst/>
                    <a:uLnTx/>
                    <a:uFillTx/>
                    <a:latin typeface="Calibri"/>
                    <a:ea typeface="宋体"/>
                    <a:cs typeface="+mn-cs"/>
                  </a:rPr>
                  <a:t>步</a:t>
                </a:r>
              </a:p>
            </p:txBody>
          </p:sp>
          <p:sp>
            <p:nvSpPr>
              <p:cNvPr id="91" name="矩形 90"/>
              <p:cNvSpPr/>
              <p:nvPr/>
            </p:nvSpPr>
            <p:spPr>
              <a:xfrm>
                <a:off x="532882" y="3462819"/>
                <a:ext cx="432048" cy="288032"/>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ysClr val="window" lastClr="FFFFFF"/>
                    </a:solidFill>
                    <a:effectLst/>
                    <a:uLnTx/>
                    <a:uFillTx/>
                    <a:latin typeface="Calibri"/>
                    <a:ea typeface="宋体"/>
                    <a:cs typeface="+mn-cs"/>
                  </a:rPr>
                  <a:t>人</a:t>
                </a:r>
              </a:p>
            </p:txBody>
          </p:sp>
          <p:sp>
            <p:nvSpPr>
              <p:cNvPr id="92" name="矩形 91"/>
              <p:cNvSpPr/>
              <p:nvPr/>
            </p:nvSpPr>
            <p:spPr>
              <a:xfrm>
                <a:off x="7733682" y="3453094"/>
                <a:ext cx="432048" cy="288032"/>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ysClr val="window" lastClr="FFFFFF"/>
                    </a:solidFill>
                    <a:effectLst/>
                    <a:uLnTx/>
                    <a:uFillTx/>
                    <a:latin typeface="Calibri"/>
                    <a:ea typeface="宋体"/>
                    <a:cs typeface="+mn-cs"/>
                  </a:rPr>
                  <a:t>提</a:t>
                </a:r>
              </a:p>
            </p:txBody>
          </p:sp>
          <p:sp>
            <p:nvSpPr>
              <p:cNvPr id="93" name="矩形 92"/>
              <p:cNvSpPr/>
              <p:nvPr/>
            </p:nvSpPr>
            <p:spPr>
              <a:xfrm>
                <a:off x="8316416" y="3453094"/>
                <a:ext cx="432048" cy="288032"/>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ysClr val="window" lastClr="FFFFFF"/>
                    </a:solidFill>
                    <a:effectLst/>
                    <a:uLnTx/>
                    <a:uFillTx/>
                    <a:latin typeface="Calibri"/>
                    <a:ea typeface="宋体"/>
                    <a:cs typeface="+mn-cs"/>
                  </a:rPr>
                  <a:t>高</a:t>
                </a:r>
              </a:p>
            </p:txBody>
          </p:sp>
          <p:sp>
            <p:nvSpPr>
              <p:cNvPr id="94" name="矩形 93"/>
              <p:cNvSpPr/>
              <p:nvPr/>
            </p:nvSpPr>
            <p:spPr>
              <a:xfrm>
                <a:off x="1118404" y="3454404"/>
                <a:ext cx="432048" cy="288032"/>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ysClr val="window" lastClr="FFFFFF"/>
                    </a:solidFill>
                    <a:effectLst/>
                    <a:uLnTx/>
                    <a:uFillTx/>
                    <a:latin typeface="Calibri"/>
                    <a:ea typeface="宋体"/>
                    <a:cs typeface="+mn-cs"/>
                  </a:rPr>
                  <a:t>民</a:t>
                </a:r>
              </a:p>
            </p:txBody>
          </p:sp>
          <p:sp>
            <p:nvSpPr>
              <p:cNvPr id="95" name="矩形 94"/>
              <p:cNvSpPr/>
              <p:nvPr/>
            </p:nvSpPr>
            <p:spPr>
              <a:xfrm>
                <a:off x="1704742" y="3461509"/>
                <a:ext cx="432048" cy="288032"/>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ysClr val="window" lastClr="FFFFFF"/>
                    </a:solidFill>
                    <a:effectLst/>
                    <a:uLnTx/>
                    <a:uFillTx/>
                    <a:latin typeface="Calibri"/>
                    <a:ea typeface="宋体"/>
                    <a:cs typeface="+mn-cs"/>
                  </a:rPr>
                  <a:t>收</a:t>
                </a:r>
              </a:p>
            </p:txBody>
          </p:sp>
          <p:sp>
            <p:nvSpPr>
              <p:cNvPr id="96" name="矩形 95"/>
              <p:cNvSpPr/>
              <p:nvPr/>
            </p:nvSpPr>
            <p:spPr>
              <a:xfrm>
                <a:off x="2299062" y="3454404"/>
                <a:ext cx="432048" cy="288032"/>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ysClr val="window" lastClr="FFFFFF"/>
                    </a:solidFill>
                    <a:effectLst/>
                    <a:uLnTx/>
                    <a:uFillTx/>
                    <a:latin typeface="Calibri"/>
                    <a:ea typeface="宋体"/>
                    <a:cs typeface="+mn-cs"/>
                  </a:rPr>
                  <a:t>入</a:t>
                </a:r>
              </a:p>
            </p:txBody>
          </p:sp>
          <p:sp>
            <p:nvSpPr>
              <p:cNvPr id="97" name="矩形 96"/>
              <p:cNvSpPr/>
              <p:nvPr/>
            </p:nvSpPr>
            <p:spPr>
              <a:xfrm>
                <a:off x="2902476" y="3453094"/>
                <a:ext cx="432048" cy="288032"/>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ysClr val="window" lastClr="FFFFFF"/>
                    </a:solidFill>
                    <a:effectLst/>
                    <a:uLnTx/>
                    <a:uFillTx/>
                    <a:latin typeface="Calibri"/>
                    <a:ea typeface="宋体"/>
                    <a:cs typeface="+mn-cs"/>
                  </a:rPr>
                  <a:t>和</a:t>
                </a:r>
              </a:p>
            </p:txBody>
          </p:sp>
          <p:sp>
            <p:nvSpPr>
              <p:cNvPr id="98" name="矩形 97"/>
              <p:cNvSpPr/>
              <p:nvPr/>
            </p:nvSpPr>
            <p:spPr>
              <a:xfrm>
                <a:off x="3485210" y="3453094"/>
                <a:ext cx="432048" cy="288032"/>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ysClr val="window" lastClr="FFFFFF"/>
                    </a:solidFill>
                    <a:effectLst/>
                    <a:uLnTx/>
                    <a:uFillTx/>
                    <a:latin typeface="Calibri"/>
                    <a:ea typeface="宋体"/>
                    <a:cs typeface="+mn-cs"/>
                  </a:rPr>
                  <a:t>生</a:t>
                </a:r>
              </a:p>
            </p:txBody>
          </p:sp>
          <p:sp>
            <p:nvSpPr>
              <p:cNvPr id="99" name="矩形 98"/>
              <p:cNvSpPr/>
              <p:nvPr/>
            </p:nvSpPr>
            <p:spPr>
              <a:xfrm>
                <a:off x="4161771" y="3461509"/>
                <a:ext cx="432048" cy="288032"/>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ysClr val="window" lastClr="FFFFFF"/>
                    </a:solidFill>
                    <a:effectLst/>
                    <a:uLnTx/>
                    <a:uFillTx/>
                    <a:latin typeface="Calibri"/>
                    <a:ea typeface="宋体"/>
                    <a:cs typeface="+mn-cs"/>
                  </a:rPr>
                  <a:t>活</a:t>
                </a:r>
              </a:p>
            </p:txBody>
          </p:sp>
          <p:sp>
            <p:nvSpPr>
              <p:cNvPr id="100" name="矩形 99"/>
              <p:cNvSpPr/>
              <p:nvPr/>
            </p:nvSpPr>
            <p:spPr>
              <a:xfrm>
                <a:off x="4735921" y="3454404"/>
                <a:ext cx="432048" cy="288032"/>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ysClr val="window" lastClr="FFFFFF"/>
                    </a:solidFill>
                    <a:effectLst/>
                    <a:uLnTx/>
                    <a:uFillTx/>
                    <a:latin typeface="Calibri"/>
                    <a:ea typeface="宋体"/>
                    <a:cs typeface="+mn-cs"/>
                  </a:rPr>
                  <a:t>水</a:t>
                </a:r>
              </a:p>
            </p:txBody>
          </p:sp>
          <p:sp>
            <p:nvSpPr>
              <p:cNvPr id="101" name="矩形 100"/>
              <p:cNvSpPr/>
              <p:nvPr/>
            </p:nvSpPr>
            <p:spPr>
              <a:xfrm>
                <a:off x="5322259" y="3461509"/>
                <a:ext cx="432048" cy="288032"/>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ysClr val="window" lastClr="FFFFFF"/>
                    </a:solidFill>
                    <a:effectLst/>
                    <a:uLnTx/>
                    <a:uFillTx/>
                    <a:latin typeface="Calibri"/>
                    <a:ea typeface="宋体"/>
                    <a:cs typeface="+mn-cs"/>
                  </a:rPr>
                  <a:t>平</a:t>
                </a:r>
              </a:p>
            </p:txBody>
          </p:sp>
          <p:sp>
            <p:nvSpPr>
              <p:cNvPr id="102" name="矩形 101"/>
              <p:cNvSpPr/>
              <p:nvPr/>
            </p:nvSpPr>
            <p:spPr>
              <a:xfrm>
                <a:off x="5916579" y="3454404"/>
                <a:ext cx="432048" cy="288032"/>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ysClr val="window" lastClr="FFFFFF"/>
                    </a:solidFill>
                    <a:effectLst/>
                    <a:uLnTx/>
                    <a:uFillTx/>
                    <a:latin typeface="Calibri"/>
                    <a:ea typeface="宋体"/>
                    <a:cs typeface="+mn-cs"/>
                  </a:rPr>
                  <a:t>进</a:t>
                </a:r>
              </a:p>
            </p:txBody>
          </p:sp>
          <p:sp>
            <p:nvSpPr>
              <p:cNvPr id="103" name="矩形 102"/>
              <p:cNvSpPr/>
              <p:nvPr/>
            </p:nvSpPr>
            <p:spPr>
              <a:xfrm>
                <a:off x="6519993" y="3453094"/>
                <a:ext cx="432048" cy="288032"/>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ysClr val="window" lastClr="FFFFFF"/>
                    </a:solidFill>
                    <a:effectLst/>
                    <a:uLnTx/>
                    <a:uFillTx/>
                    <a:latin typeface="Calibri"/>
                    <a:ea typeface="宋体"/>
                    <a:cs typeface="+mn-cs"/>
                  </a:rPr>
                  <a:t>一</a:t>
                </a:r>
              </a:p>
            </p:txBody>
          </p:sp>
        </p:grpSp>
        <p:sp>
          <p:nvSpPr>
            <p:cNvPr id="104" name="椭圆 103"/>
            <p:cNvSpPr/>
            <p:nvPr/>
          </p:nvSpPr>
          <p:spPr>
            <a:xfrm>
              <a:off x="323280" y="3432123"/>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B</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05" name="椭圆 104"/>
            <p:cNvSpPr/>
            <p:nvPr/>
          </p:nvSpPr>
          <p:spPr>
            <a:xfrm>
              <a:off x="320215" y="4212030"/>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E</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06" name="椭圆 105"/>
            <p:cNvSpPr/>
            <p:nvPr/>
          </p:nvSpPr>
          <p:spPr>
            <a:xfrm>
              <a:off x="333804" y="4980450"/>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M</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07" name="椭圆 106"/>
            <p:cNvSpPr/>
            <p:nvPr/>
          </p:nvSpPr>
          <p:spPr>
            <a:xfrm>
              <a:off x="320215" y="5694036"/>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S</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08" name="椭圆 107"/>
            <p:cNvSpPr/>
            <p:nvPr/>
          </p:nvSpPr>
          <p:spPr>
            <a:xfrm>
              <a:off x="975055" y="3432123"/>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B</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09" name="椭圆 108"/>
            <p:cNvSpPr/>
            <p:nvPr/>
          </p:nvSpPr>
          <p:spPr>
            <a:xfrm>
              <a:off x="971990" y="4212030"/>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E</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10" name="椭圆 109"/>
            <p:cNvSpPr/>
            <p:nvPr/>
          </p:nvSpPr>
          <p:spPr>
            <a:xfrm>
              <a:off x="985579" y="4980450"/>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M</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11" name="椭圆 110"/>
            <p:cNvSpPr/>
            <p:nvPr/>
          </p:nvSpPr>
          <p:spPr>
            <a:xfrm>
              <a:off x="971990" y="5694036"/>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S</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12" name="椭圆 111"/>
            <p:cNvSpPr/>
            <p:nvPr/>
          </p:nvSpPr>
          <p:spPr>
            <a:xfrm>
              <a:off x="1532994" y="3435246"/>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B</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13" name="椭圆 112"/>
            <p:cNvSpPr/>
            <p:nvPr/>
          </p:nvSpPr>
          <p:spPr>
            <a:xfrm>
              <a:off x="1529929" y="4215153"/>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E</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14" name="椭圆 113"/>
            <p:cNvSpPr/>
            <p:nvPr/>
          </p:nvSpPr>
          <p:spPr>
            <a:xfrm>
              <a:off x="1543518" y="4983573"/>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M</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15" name="椭圆 114"/>
            <p:cNvSpPr/>
            <p:nvPr/>
          </p:nvSpPr>
          <p:spPr>
            <a:xfrm>
              <a:off x="1529929" y="5697159"/>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S</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16" name="椭圆 115"/>
            <p:cNvSpPr/>
            <p:nvPr/>
          </p:nvSpPr>
          <p:spPr>
            <a:xfrm>
              <a:off x="2184769" y="3435246"/>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B</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17" name="椭圆 116"/>
            <p:cNvSpPr/>
            <p:nvPr/>
          </p:nvSpPr>
          <p:spPr>
            <a:xfrm>
              <a:off x="2181704" y="4215153"/>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E</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18" name="椭圆 117"/>
            <p:cNvSpPr/>
            <p:nvPr/>
          </p:nvSpPr>
          <p:spPr>
            <a:xfrm>
              <a:off x="2195293" y="4983573"/>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M</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19" name="椭圆 118"/>
            <p:cNvSpPr/>
            <p:nvPr/>
          </p:nvSpPr>
          <p:spPr>
            <a:xfrm>
              <a:off x="2181704" y="5697159"/>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S</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20" name="椭圆 119"/>
            <p:cNvSpPr/>
            <p:nvPr/>
          </p:nvSpPr>
          <p:spPr>
            <a:xfrm>
              <a:off x="2817649" y="3429000"/>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B</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21" name="椭圆 120"/>
            <p:cNvSpPr/>
            <p:nvPr/>
          </p:nvSpPr>
          <p:spPr>
            <a:xfrm>
              <a:off x="2814584" y="4208907"/>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E</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22" name="椭圆 121"/>
            <p:cNvSpPr/>
            <p:nvPr/>
          </p:nvSpPr>
          <p:spPr>
            <a:xfrm>
              <a:off x="2828173" y="4977327"/>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M</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23" name="椭圆 122"/>
            <p:cNvSpPr/>
            <p:nvPr/>
          </p:nvSpPr>
          <p:spPr>
            <a:xfrm>
              <a:off x="2814584" y="5690913"/>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S</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24" name="椭圆 123"/>
            <p:cNvSpPr/>
            <p:nvPr/>
          </p:nvSpPr>
          <p:spPr>
            <a:xfrm>
              <a:off x="3469424" y="3429000"/>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B</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25" name="椭圆 124"/>
            <p:cNvSpPr/>
            <p:nvPr/>
          </p:nvSpPr>
          <p:spPr>
            <a:xfrm>
              <a:off x="3466359" y="4208907"/>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E</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26" name="椭圆 125"/>
            <p:cNvSpPr/>
            <p:nvPr/>
          </p:nvSpPr>
          <p:spPr>
            <a:xfrm>
              <a:off x="3479948" y="4977327"/>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M</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27" name="椭圆 126"/>
            <p:cNvSpPr/>
            <p:nvPr/>
          </p:nvSpPr>
          <p:spPr>
            <a:xfrm>
              <a:off x="3466359" y="5690913"/>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S</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28" name="椭圆 127"/>
            <p:cNvSpPr/>
            <p:nvPr/>
          </p:nvSpPr>
          <p:spPr>
            <a:xfrm>
              <a:off x="4027363" y="3432123"/>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B</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29" name="椭圆 128"/>
            <p:cNvSpPr/>
            <p:nvPr/>
          </p:nvSpPr>
          <p:spPr>
            <a:xfrm>
              <a:off x="4024298" y="4212030"/>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E</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30" name="椭圆 129"/>
            <p:cNvSpPr/>
            <p:nvPr/>
          </p:nvSpPr>
          <p:spPr>
            <a:xfrm>
              <a:off x="4037887" y="4980450"/>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M</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31" name="椭圆 130"/>
            <p:cNvSpPr/>
            <p:nvPr/>
          </p:nvSpPr>
          <p:spPr>
            <a:xfrm>
              <a:off x="4024298" y="5694036"/>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S</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32" name="椭圆 131"/>
            <p:cNvSpPr/>
            <p:nvPr/>
          </p:nvSpPr>
          <p:spPr>
            <a:xfrm>
              <a:off x="4679138" y="3432123"/>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B</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33" name="椭圆 132"/>
            <p:cNvSpPr/>
            <p:nvPr/>
          </p:nvSpPr>
          <p:spPr>
            <a:xfrm>
              <a:off x="4676073" y="4212030"/>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E</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34" name="椭圆 133"/>
            <p:cNvSpPr/>
            <p:nvPr/>
          </p:nvSpPr>
          <p:spPr>
            <a:xfrm>
              <a:off x="4689662" y="4980450"/>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M</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35" name="椭圆 134"/>
            <p:cNvSpPr/>
            <p:nvPr/>
          </p:nvSpPr>
          <p:spPr>
            <a:xfrm>
              <a:off x="4676073" y="5694036"/>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S</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36" name="椭圆 135"/>
            <p:cNvSpPr/>
            <p:nvPr/>
          </p:nvSpPr>
          <p:spPr>
            <a:xfrm>
              <a:off x="5370093" y="3432123"/>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B</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37" name="椭圆 136"/>
            <p:cNvSpPr/>
            <p:nvPr/>
          </p:nvSpPr>
          <p:spPr>
            <a:xfrm>
              <a:off x="5367028" y="4212030"/>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E</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38" name="椭圆 137"/>
            <p:cNvSpPr/>
            <p:nvPr/>
          </p:nvSpPr>
          <p:spPr>
            <a:xfrm>
              <a:off x="5380617" y="4980450"/>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M</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39" name="椭圆 138"/>
            <p:cNvSpPr/>
            <p:nvPr/>
          </p:nvSpPr>
          <p:spPr>
            <a:xfrm>
              <a:off x="5367028" y="5694036"/>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S</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40" name="椭圆 139"/>
            <p:cNvSpPr/>
            <p:nvPr/>
          </p:nvSpPr>
          <p:spPr>
            <a:xfrm>
              <a:off x="6021868" y="3432123"/>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B</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41" name="椭圆 140"/>
            <p:cNvSpPr/>
            <p:nvPr/>
          </p:nvSpPr>
          <p:spPr>
            <a:xfrm>
              <a:off x="6018803" y="4212030"/>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E</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42" name="椭圆 141"/>
            <p:cNvSpPr/>
            <p:nvPr/>
          </p:nvSpPr>
          <p:spPr>
            <a:xfrm>
              <a:off x="6032392" y="4980450"/>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M</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43" name="椭圆 142"/>
            <p:cNvSpPr/>
            <p:nvPr/>
          </p:nvSpPr>
          <p:spPr>
            <a:xfrm>
              <a:off x="6018803" y="5694036"/>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S</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44" name="椭圆 143"/>
            <p:cNvSpPr/>
            <p:nvPr/>
          </p:nvSpPr>
          <p:spPr>
            <a:xfrm>
              <a:off x="6579807" y="3435246"/>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B</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45" name="椭圆 144"/>
            <p:cNvSpPr/>
            <p:nvPr/>
          </p:nvSpPr>
          <p:spPr>
            <a:xfrm>
              <a:off x="6576742" y="4215153"/>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E</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46" name="椭圆 145"/>
            <p:cNvSpPr/>
            <p:nvPr/>
          </p:nvSpPr>
          <p:spPr>
            <a:xfrm>
              <a:off x="6590331" y="4983573"/>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M</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47" name="椭圆 146"/>
            <p:cNvSpPr/>
            <p:nvPr/>
          </p:nvSpPr>
          <p:spPr>
            <a:xfrm>
              <a:off x="6576742" y="5697159"/>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S</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48" name="椭圆 147"/>
            <p:cNvSpPr/>
            <p:nvPr/>
          </p:nvSpPr>
          <p:spPr>
            <a:xfrm>
              <a:off x="7231582" y="3435246"/>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B</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49" name="椭圆 148"/>
            <p:cNvSpPr/>
            <p:nvPr/>
          </p:nvSpPr>
          <p:spPr>
            <a:xfrm>
              <a:off x="7228517" y="4215153"/>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E</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50" name="椭圆 149"/>
            <p:cNvSpPr/>
            <p:nvPr/>
          </p:nvSpPr>
          <p:spPr>
            <a:xfrm>
              <a:off x="7242106" y="4983573"/>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M</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51" name="椭圆 150"/>
            <p:cNvSpPr/>
            <p:nvPr/>
          </p:nvSpPr>
          <p:spPr>
            <a:xfrm>
              <a:off x="7228517" y="5697159"/>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S</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52" name="椭圆 151"/>
            <p:cNvSpPr/>
            <p:nvPr/>
          </p:nvSpPr>
          <p:spPr>
            <a:xfrm>
              <a:off x="7864462" y="3429000"/>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B</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53" name="椭圆 152"/>
            <p:cNvSpPr/>
            <p:nvPr/>
          </p:nvSpPr>
          <p:spPr>
            <a:xfrm>
              <a:off x="7861397" y="4208907"/>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E</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54" name="椭圆 153"/>
            <p:cNvSpPr/>
            <p:nvPr/>
          </p:nvSpPr>
          <p:spPr>
            <a:xfrm>
              <a:off x="7874986" y="4977327"/>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M</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55" name="椭圆 154"/>
            <p:cNvSpPr/>
            <p:nvPr/>
          </p:nvSpPr>
          <p:spPr>
            <a:xfrm>
              <a:off x="7861397" y="5690913"/>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S</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56" name="椭圆 155"/>
            <p:cNvSpPr/>
            <p:nvPr/>
          </p:nvSpPr>
          <p:spPr>
            <a:xfrm>
              <a:off x="8516237" y="3429000"/>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B</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57" name="椭圆 156"/>
            <p:cNvSpPr/>
            <p:nvPr/>
          </p:nvSpPr>
          <p:spPr>
            <a:xfrm>
              <a:off x="8513172" y="4208907"/>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E</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58" name="椭圆 157"/>
            <p:cNvSpPr/>
            <p:nvPr/>
          </p:nvSpPr>
          <p:spPr>
            <a:xfrm>
              <a:off x="8526761" y="4977327"/>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M</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59" name="椭圆 158"/>
            <p:cNvSpPr/>
            <p:nvPr/>
          </p:nvSpPr>
          <p:spPr>
            <a:xfrm>
              <a:off x="8513172" y="5690913"/>
              <a:ext cx="432296" cy="432296"/>
            </a:xfrm>
            <a:prstGeom prst="ellipse">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Calibri"/>
                  <a:ea typeface="宋体"/>
                  <a:cs typeface="+mn-cs"/>
                </a:rPr>
                <a:t>S</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cxnSp>
          <p:nvCxnSpPr>
            <p:cNvPr id="160" name="直接箭头连接符 75"/>
            <p:cNvCxnSpPr>
              <a:stCxn id="104" idx="6"/>
              <a:endCxn id="109" idx="2"/>
            </p:cNvCxnSpPr>
            <p:nvPr/>
          </p:nvCxnSpPr>
          <p:spPr>
            <a:xfrm>
              <a:off x="755576" y="3648271"/>
              <a:ext cx="216414" cy="779907"/>
            </a:xfrm>
            <a:prstGeom prst="straightConnector1">
              <a:avLst/>
            </a:prstGeom>
            <a:noFill/>
            <a:ln w="25400" cap="flat" cmpd="sng" algn="ctr">
              <a:solidFill>
                <a:srgbClr val="C0504D"/>
              </a:solidFill>
              <a:prstDash val="solid"/>
              <a:tailEnd type="triangle"/>
            </a:ln>
            <a:effectLst>
              <a:outerShdw blurRad="40000" dist="20000" dir="5400000" rotWithShape="0">
                <a:srgbClr val="000000">
                  <a:alpha val="38000"/>
                </a:srgbClr>
              </a:outerShdw>
            </a:effectLst>
          </p:spPr>
        </p:cxnSp>
        <p:cxnSp>
          <p:nvCxnSpPr>
            <p:cNvPr id="161" name="直接箭头连接符 103"/>
            <p:cNvCxnSpPr>
              <a:stCxn id="109" idx="6"/>
              <a:endCxn id="112" idx="2"/>
            </p:cNvCxnSpPr>
            <p:nvPr/>
          </p:nvCxnSpPr>
          <p:spPr>
            <a:xfrm flipV="1">
              <a:off x="1404286" y="3651394"/>
              <a:ext cx="128708" cy="776784"/>
            </a:xfrm>
            <a:prstGeom prst="straightConnector1">
              <a:avLst/>
            </a:prstGeom>
            <a:noFill/>
            <a:ln w="25400" cap="flat" cmpd="sng" algn="ctr">
              <a:solidFill>
                <a:srgbClr val="C0504D"/>
              </a:solidFill>
              <a:prstDash val="solid"/>
              <a:tailEnd type="triangle"/>
            </a:ln>
            <a:effectLst>
              <a:outerShdw blurRad="40000" dist="20000" dir="5400000" rotWithShape="0">
                <a:srgbClr val="000000">
                  <a:alpha val="38000"/>
                </a:srgbClr>
              </a:outerShdw>
            </a:effectLst>
          </p:spPr>
        </p:cxnSp>
        <p:cxnSp>
          <p:nvCxnSpPr>
            <p:cNvPr id="162" name="直接箭头连接符 105"/>
            <p:cNvCxnSpPr>
              <a:stCxn id="112" idx="6"/>
              <a:endCxn id="117" idx="2"/>
            </p:cNvCxnSpPr>
            <p:nvPr/>
          </p:nvCxnSpPr>
          <p:spPr>
            <a:xfrm>
              <a:off x="1965290" y="3651394"/>
              <a:ext cx="216414" cy="779907"/>
            </a:xfrm>
            <a:prstGeom prst="straightConnector1">
              <a:avLst/>
            </a:prstGeom>
            <a:noFill/>
            <a:ln w="25400" cap="flat" cmpd="sng" algn="ctr">
              <a:solidFill>
                <a:srgbClr val="C0504D"/>
              </a:solidFill>
              <a:prstDash val="solid"/>
              <a:tailEnd type="triangle"/>
            </a:ln>
            <a:effectLst>
              <a:outerShdw blurRad="40000" dist="20000" dir="5400000" rotWithShape="0">
                <a:srgbClr val="000000">
                  <a:alpha val="38000"/>
                </a:srgbClr>
              </a:outerShdw>
            </a:effectLst>
          </p:spPr>
        </p:cxnSp>
        <p:cxnSp>
          <p:nvCxnSpPr>
            <p:cNvPr id="163" name="直接箭头连接符 107"/>
            <p:cNvCxnSpPr>
              <a:stCxn id="117" idx="6"/>
              <a:endCxn id="123" idx="2"/>
            </p:cNvCxnSpPr>
            <p:nvPr/>
          </p:nvCxnSpPr>
          <p:spPr>
            <a:xfrm>
              <a:off x="2614000" y="4431301"/>
              <a:ext cx="200584" cy="1475760"/>
            </a:xfrm>
            <a:prstGeom prst="straightConnector1">
              <a:avLst/>
            </a:prstGeom>
            <a:noFill/>
            <a:ln w="25400" cap="flat" cmpd="sng" algn="ctr">
              <a:solidFill>
                <a:srgbClr val="C0504D"/>
              </a:solidFill>
              <a:prstDash val="solid"/>
              <a:tailEnd type="triangle"/>
            </a:ln>
            <a:effectLst>
              <a:outerShdw blurRad="40000" dist="20000" dir="5400000" rotWithShape="0">
                <a:srgbClr val="000000">
                  <a:alpha val="38000"/>
                </a:srgbClr>
              </a:outerShdw>
            </a:effectLst>
          </p:spPr>
        </p:cxnSp>
        <p:cxnSp>
          <p:nvCxnSpPr>
            <p:cNvPr id="164" name="直接箭头连接符 109"/>
            <p:cNvCxnSpPr>
              <a:stCxn id="123" idx="6"/>
              <a:endCxn id="124" idx="2"/>
            </p:cNvCxnSpPr>
            <p:nvPr/>
          </p:nvCxnSpPr>
          <p:spPr>
            <a:xfrm flipV="1">
              <a:off x="3246880" y="3645148"/>
              <a:ext cx="222544" cy="2261913"/>
            </a:xfrm>
            <a:prstGeom prst="straightConnector1">
              <a:avLst/>
            </a:prstGeom>
            <a:noFill/>
            <a:ln w="25400" cap="flat" cmpd="sng" algn="ctr">
              <a:solidFill>
                <a:srgbClr val="C0504D"/>
              </a:solidFill>
              <a:prstDash val="solid"/>
              <a:tailEnd type="triangle"/>
            </a:ln>
            <a:effectLst>
              <a:outerShdw blurRad="40000" dist="20000" dir="5400000" rotWithShape="0">
                <a:srgbClr val="000000">
                  <a:alpha val="38000"/>
                </a:srgbClr>
              </a:outerShdw>
            </a:effectLst>
          </p:spPr>
        </p:cxnSp>
        <p:cxnSp>
          <p:nvCxnSpPr>
            <p:cNvPr id="165" name="直接箭头连接符 111"/>
            <p:cNvCxnSpPr>
              <a:stCxn id="124" idx="6"/>
              <a:endCxn id="129" idx="2"/>
            </p:cNvCxnSpPr>
            <p:nvPr/>
          </p:nvCxnSpPr>
          <p:spPr>
            <a:xfrm>
              <a:off x="3901720" y="3645148"/>
              <a:ext cx="122578" cy="783030"/>
            </a:xfrm>
            <a:prstGeom prst="straightConnector1">
              <a:avLst/>
            </a:prstGeom>
            <a:noFill/>
            <a:ln w="25400" cap="flat" cmpd="sng" algn="ctr">
              <a:solidFill>
                <a:srgbClr val="C0504D"/>
              </a:solidFill>
              <a:prstDash val="solid"/>
              <a:tailEnd type="triangle"/>
            </a:ln>
            <a:effectLst>
              <a:outerShdw blurRad="40000" dist="20000" dir="5400000" rotWithShape="0">
                <a:srgbClr val="000000">
                  <a:alpha val="38000"/>
                </a:srgbClr>
              </a:outerShdw>
            </a:effectLst>
          </p:spPr>
        </p:cxnSp>
        <p:cxnSp>
          <p:nvCxnSpPr>
            <p:cNvPr id="166" name="直接箭头连接符 113"/>
            <p:cNvCxnSpPr>
              <a:stCxn id="129" idx="6"/>
              <a:endCxn id="132" idx="2"/>
            </p:cNvCxnSpPr>
            <p:nvPr/>
          </p:nvCxnSpPr>
          <p:spPr>
            <a:xfrm flipV="1">
              <a:off x="4456594" y="3648271"/>
              <a:ext cx="222544" cy="779907"/>
            </a:xfrm>
            <a:prstGeom prst="straightConnector1">
              <a:avLst/>
            </a:prstGeom>
            <a:noFill/>
            <a:ln w="25400" cap="flat" cmpd="sng" algn="ctr">
              <a:solidFill>
                <a:srgbClr val="C0504D"/>
              </a:solidFill>
              <a:prstDash val="solid"/>
              <a:tailEnd type="triangle"/>
            </a:ln>
            <a:effectLst>
              <a:outerShdw blurRad="40000" dist="20000" dir="5400000" rotWithShape="0">
                <a:srgbClr val="000000">
                  <a:alpha val="38000"/>
                </a:srgbClr>
              </a:outerShdw>
            </a:effectLst>
          </p:spPr>
        </p:cxnSp>
        <p:cxnSp>
          <p:nvCxnSpPr>
            <p:cNvPr id="167" name="直接箭头连接符 115"/>
            <p:cNvCxnSpPr>
              <a:stCxn id="132" idx="6"/>
              <a:endCxn id="137" idx="2"/>
            </p:cNvCxnSpPr>
            <p:nvPr/>
          </p:nvCxnSpPr>
          <p:spPr>
            <a:xfrm>
              <a:off x="5111434" y="3648271"/>
              <a:ext cx="255594" cy="779907"/>
            </a:xfrm>
            <a:prstGeom prst="straightConnector1">
              <a:avLst/>
            </a:prstGeom>
            <a:noFill/>
            <a:ln w="25400" cap="flat" cmpd="sng" algn="ctr">
              <a:solidFill>
                <a:srgbClr val="C0504D"/>
              </a:solidFill>
              <a:prstDash val="solid"/>
              <a:tailEnd type="triangle"/>
            </a:ln>
            <a:effectLst>
              <a:outerShdw blurRad="40000" dist="20000" dir="5400000" rotWithShape="0">
                <a:srgbClr val="000000">
                  <a:alpha val="38000"/>
                </a:srgbClr>
              </a:outerShdw>
            </a:effectLst>
          </p:spPr>
        </p:cxnSp>
        <p:cxnSp>
          <p:nvCxnSpPr>
            <p:cNvPr id="168" name="直接箭头连接符 117"/>
            <p:cNvCxnSpPr>
              <a:stCxn id="137" idx="6"/>
              <a:endCxn id="140" idx="2"/>
            </p:cNvCxnSpPr>
            <p:nvPr/>
          </p:nvCxnSpPr>
          <p:spPr>
            <a:xfrm flipV="1">
              <a:off x="5799324" y="3648271"/>
              <a:ext cx="222544" cy="779907"/>
            </a:xfrm>
            <a:prstGeom prst="straightConnector1">
              <a:avLst/>
            </a:prstGeom>
            <a:noFill/>
            <a:ln w="25400" cap="flat" cmpd="sng" algn="ctr">
              <a:solidFill>
                <a:srgbClr val="C0504D"/>
              </a:solidFill>
              <a:prstDash val="solid"/>
              <a:tailEnd type="triangle"/>
            </a:ln>
            <a:effectLst>
              <a:outerShdw blurRad="40000" dist="20000" dir="5400000" rotWithShape="0">
                <a:srgbClr val="000000">
                  <a:alpha val="38000"/>
                </a:srgbClr>
              </a:outerShdw>
            </a:effectLst>
          </p:spPr>
        </p:cxnSp>
        <p:cxnSp>
          <p:nvCxnSpPr>
            <p:cNvPr id="169" name="直接箭头连接符 119"/>
            <p:cNvCxnSpPr>
              <a:stCxn id="140" idx="6"/>
              <a:endCxn id="146" idx="2"/>
            </p:cNvCxnSpPr>
            <p:nvPr/>
          </p:nvCxnSpPr>
          <p:spPr>
            <a:xfrm>
              <a:off x="6454164" y="3648271"/>
              <a:ext cx="136167" cy="1551450"/>
            </a:xfrm>
            <a:prstGeom prst="straightConnector1">
              <a:avLst/>
            </a:prstGeom>
            <a:noFill/>
            <a:ln w="25400" cap="flat" cmpd="sng" algn="ctr">
              <a:solidFill>
                <a:srgbClr val="C0504D"/>
              </a:solidFill>
              <a:prstDash val="solid"/>
              <a:tailEnd type="triangle"/>
            </a:ln>
            <a:effectLst>
              <a:outerShdw blurRad="40000" dist="20000" dir="5400000" rotWithShape="0">
                <a:srgbClr val="000000">
                  <a:alpha val="38000"/>
                </a:srgbClr>
              </a:outerShdw>
            </a:effectLst>
          </p:spPr>
        </p:cxnSp>
        <p:cxnSp>
          <p:nvCxnSpPr>
            <p:cNvPr id="170" name="直接箭头连接符 121"/>
            <p:cNvCxnSpPr>
              <a:stCxn id="146" idx="6"/>
              <a:endCxn id="149" idx="2"/>
            </p:cNvCxnSpPr>
            <p:nvPr/>
          </p:nvCxnSpPr>
          <p:spPr>
            <a:xfrm flipV="1">
              <a:off x="7022627" y="4431301"/>
              <a:ext cx="205890" cy="768420"/>
            </a:xfrm>
            <a:prstGeom prst="straightConnector1">
              <a:avLst/>
            </a:prstGeom>
            <a:noFill/>
            <a:ln w="25400" cap="flat" cmpd="sng" algn="ctr">
              <a:solidFill>
                <a:srgbClr val="C0504D"/>
              </a:solidFill>
              <a:prstDash val="solid"/>
              <a:tailEnd type="triangle"/>
            </a:ln>
            <a:effectLst>
              <a:outerShdw blurRad="40000" dist="20000" dir="5400000" rotWithShape="0">
                <a:srgbClr val="000000">
                  <a:alpha val="38000"/>
                </a:srgbClr>
              </a:outerShdw>
            </a:effectLst>
          </p:spPr>
        </p:cxnSp>
        <p:cxnSp>
          <p:nvCxnSpPr>
            <p:cNvPr id="171" name="直接箭头连接符 123"/>
            <p:cNvCxnSpPr>
              <a:stCxn id="149" idx="6"/>
              <a:endCxn id="152" idx="2"/>
            </p:cNvCxnSpPr>
            <p:nvPr/>
          </p:nvCxnSpPr>
          <p:spPr>
            <a:xfrm flipV="1">
              <a:off x="7660813" y="3645148"/>
              <a:ext cx="203649" cy="786153"/>
            </a:xfrm>
            <a:prstGeom prst="straightConnector1">
              <a:avLst/>
            </a:prstGeom>
            <a:noFill/>
            <a:ln w="25400" cap="flat" cmpd="sng" algn="ctr">
              <a:solidFill>
                <a:srgbClr val="C0504D"/>
              </a:solidFill>
              <a:prstDash val="solid"/>
              <a:tailEnd type="triangle"/>
            </a:ln>
            <a:effectLst>
              <a:outerShdw blurRad="40000" dist="20000" dir="5400000" rotWithShape="0">
                <a:srgbClr val="000000">
                  <a:alpha val="38000"/>
                </a:srgbClr>
              </a:outerShdw>
            </a:effectLst>
          </p:spPr>
        </p:cxnSp>
        <p:cxnSp>
          <p:nvCxnSpPr>
            <p:cNvPr id="172" name="直接箭头连接符 125"/>
            <p:cNvCxnSpPr>
              <a:stCxn id="152" idx="6"/>
              <a:endCxn id="157" idx="2"/>
            </p:cNvCxnSpPr>
            <p:nvPr/>
          </p:nvCxnSpPr>
          <p:spPr>
            <a:xfrm>
              <a:off x="8296758" y="3645148"/>
              <a:ext cx="216414" cy="779907"/>
            </a:xfrm>
            <a:prstGeom prst="straightConnector1">
              <a:avLst/>
            </a:prstGeom>
            <a:noFill/>
            <a:ln w="25400" cap="flat" cmpd="sng" algn="ctr">
              <a:solidFill>
                <a:srgbClr val="C0504D"/>
              </a:solidFill>
              <a:prstDash val="solid"/>
              <a:tailEnd type="triangle"/>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3271233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Arial"/>
              <a:buChar char="•"/>
            </a:pPr>
            <a:r>
              <a:rPr lang="zh-CN" altLang="en-US" dirty="0"/>
              <a:t>支持繁体分词</a:t>
            </a:r>
          </a:p>
          <a:p>
            <a:pPr>
              <a:buFont typeface="Arial"/>
              <a:buChar char="•"/>
            </a:pPr>
            <a:r>
              <a:rPr lang="zh-CN" altLang="en-US" dirty="0"/>
              <a:t>支持自定义词典</a:t>
            </a:r>
          </a:p>
        </p:txBody>
      </p:sp>
      <p:sp>
        <p:nvSpPr>
          <p:cNvPr id="3" name="标题 2"/>
          <p:cNvSpPr>
            <a:spLocks noGrp="1"/>
          </p:cNvSpPr>
          <p:nvPr>
            <p:ph type="title"/>
          </p:nvPr>
        </p:nvSpPr>
        <p:spPr/>
        <p:txBody>
          <a:bodyPr/>
          <a:lstStyle/>
          <a:p>
            <a:r>
              <a:rPr lang="zh-CN" altLang="en-US" dirty="0"/>
              <a:t>数据预处理</a:t>
            </a:r>
          </a:p>
        </p:txBody>
      </p:sp>
      <p:sp>
        <p:nvSpPr>
          <p:cNvPr id="4" name="内容占位符 3"/>
          <p:cNvSpPr>
            <a:spLocks noGrp="1"/>
          </p:cNvSpPr>
          <p:nvPr>
            <p:ph idx="10"/>
          </p:nvPr>
        </p:nvSpPr>
        <p:spPr/>
        <p:txBody>
          <a:bodyPr/>
          <a:lstStyle/>
          <a:p>
            <a:r>
              <a:rPr lang="en-US" altLang="zh-CN" dirty="0"/>
              <a:t> python </a:t>
            </a:r>
            <a:r>
              <a:rPr lang="zh-CN" altLang="en-US" dirty="0"/>
              <a:t>结巴分词</a:t>
            </a:r>
            <a:r>
              <a:rPr lang="en-US" altLang="zh-CN" dirty="0"/>
              <a:t>(</a:t>
            </a:r>
            <a:r>
              <a:rPr lang="en-US" altLang="zh-CN" dirty="0" err="1"/>
              <a:t>jieba</a:t>
            </a:r>
            <a:r>
              <a:rPr lang="en-US" altLang="zh-CN" dirty="0"/>
              <a:t>)</a:t>
            </a:r>
            <a:r>
              <a:rPr lang="zh-CN" altLang="en-US" dirty="0"/>
              <a:t>支持三种分词模式</a:t>
            </a:r>
          </a:p>
        </p:txBody>
      </p:sp>
    </p:spTree>
    <p:extLst>
      <p:ext uri="{BB962C8B-B14F-4D97-AF65-F5344CB8AC3E}">
        <p14:creationId xmlns:p14="http://schemas.microsoft.com/office/powerpoint/2010/main" val="1323132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C36AD7-7325-487B-99FC-55377A1760FC}"/>
              </a:ext>
            </a:extLst>
          </p:cNvPr>
          <p:cNvSpPr>
            <a:spLocks noGrp="1"/>
          </p:cNvSpPr>
          <p:nvPr>
            <p:ph idx="1"/>
          </p:nvPr>
        </p:nvSpPr>
        <p:spPr>
          <a:xfrm>
            <a:off x="423821" y="1741969"/>
            <a:ext cx="11720851" cy="1326992"/>
          </a:xfrm>
        </p:spPr>
        <p:txBody>
          <a:bodyPr/>
          <a:lstStyle/>
          <a:p>
            <a:pPr>
              <a:buFont typeface="Arial"/>
              <a:buChar char="•"/>
            </a:pPr>
            <a:r>
              <a:rPr lang="zh-CN" altLang="en-US" sz="1600" dirty="0"/>
              <a:t>中文表达中最常用的功能性词语是限定词，如“的”、“一个”、“这”、“那”等。这些词语的使用较大的作用仅仅是协助一些文本的名词描述和概念表达，并没有太多的实际含义。</a:t>
            </a:r>
          </a:p>
          <a:p>
            <a:pPr>
              <a:buFont typeface="Arial"/>
              <a:buChar char="•"/>
            </a:pPr>
            <a:r>
              <a:rPr lang="zh-CN" altLang="en-US" sz="1600" dirty="0"/>
              <a:t>而大多数时候停用词都是非自动生产、人工筛选录入的，因为需要根据不同的研究主题人为地判断和选择合适的停用词语。</a:t>
            </a:r>
          </a:p>
          <a:p>
            <a:pPr>
              <a:buFont typeface="Arial"/>
              <a:buChar char="•"/>
            </a:pPr>
            <a:endParaRPr lang="zh-CN" altLang="en-US" sz="1600" dirty="0"/>
          </a:p>
        </p:txBody>
      </p:sp>
      <p:sp>
        <p:nvSpPr>
          <p:cNvPr id="2" name="标题 1"/>
          <p:cNvSpPr>
            <a:spLocks noGrp="1"/>
          </p:cNvSpPr>
          <p:nvPr>
            <p:ph type="title"/>
          </p:nvPr>
        </p:nvSpPr>
        <p:spPr/>
        <p:txBody>
          <a:bodyPr/>
          <a:lstStyle/>
          <a:p>
            <a:r>
              <a:rPr lang="zh-CN" altLang="en-US" dirty="0"/>
              <a:t>数据预处理</a:t>
            </a:r>
          </a:p>
        </p:txBody>
      </p:sp>
      <p:sp>
        <p:nvSpPr>
          <p:cNvPr id="6" name="内容占位符 5">
            <a:extLst>
              <a:ext uri="{FF2B5EF4-FFF2-40B4-BE49-F238E27FC236}">
                <a16:creationId xmlns:a16="http://schemas.microsoft.com/office/drawing/2014/main" id="{7218844B-86DD-4E4A-BA0B-B117646CA5D4}"/>
              </a:ext>
            </a:extLst>
          </p:cNvPr>
          <p:cNvSpPr>
            <a:spLocks noGrp="1"/>
          </p:cNvSpPr>
          <p:nvPr>
            <p:ph idx="10"/>
          </p:nvPr>
        </p:nvSpPr>
        <p:spPr/>
        <p:txBody>
          <a:bodyPr/>
          <a:lstStyle/>
          <a:p>
            <a:r>
              <a:rPr lang="zh-CN" altLang="en-US" dirty="0"/>
              <a:t>停用词过滤 </a:t>
            </a:r>
          </a:p>
        </p:txBody>
      </p:sp>
      <p:pic>
        <p:nvPicPr>
          <p:cNvPr id="4" name="图片 3"/>
          <p:cNvPicPr>
            <a:picLocks noChangeAspect="1"/>
          </p:cNvPicPr>
          <p:nvPr/>
        </p:nvPicPr>
        <p:blipFill>
          <a:blip r:embed="rId2"/>
          <a:stretch>
            <a:fillRect/>
          </a:stretch>
        </p:blipFill>
        <p:spPr>
          <a:xfrm>
            <a:off x="456077" y="3639751"/>
            <a:ext cx="7435851" cy="2635885"/>
          </a:xfrm>
          <a:prstGeom prst="rect">
            <a:avLst/>
          </a:prstGeom>
        </p:spPr>
      </p:pic>
      <p:sp>
        <p:nvSpPr>
          <p:cNvPr id="10" name="文本框 9"/>
          <p:cNvSpPr txBox="1"/>
          <p:nvPr/>
        </p:nvSpPr>
        <p:spPr>
          <a:xfrm>
            <a:off x="423821" y="3229598"/>
            <a:ext cx="7434580" cy="369330"/>
          </a:xfrm>
          <a:prstGeom prst="rect">
            <a:avLst/>
          </a:prstGeom>
          <a:noFill/>
        </p:spPr>
        <p:txBody>
          <a:bodyPr wrap="square" lIns="91436" tIns="45719" rIns="91436" bIns="45719" rtlCol="0">
            <a:spAutoFit/>
          </a:bodyPr>
          <a:lstStyle/>
          <a:p>
            <a:pPr algn="ctr"/>
            <a:r>
              <a:rPr lang="zh-CN" altLang="en-US" sz="1800" dirty="0">
                <a:solidFill>
                  <a:schemeClr val="bg1"/>
                </a:solidFill>
                <a:latin typeface="微软雅黑" panose="020B0503020204020204" pitchFamily="34" charset="-122"/>
                <a:ea typeface="微软雅黑" panose="020B0503020204020204" pitchFamily="34" charset="-122"/>
              </a:rPr>
              <a:t>停用词过滤结果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DC48CA77-9BBF-4881-9399-15DA2D657D58}"/>
              </a:ext>
            </a:extLst>
          </p:cNvPr>
          <p:cNvSpPr>
            <a:spLocks noGrp="1"/>
          </p:cNvSpPr>
          <p:nvPr>
            <p:ph idx="1"/>
          </p:nvPr>
        </p:nvSpPr>
        <p:spPr>
          <a:xfrm>
            <a:off x="423822" y="1556794"/>
            <a:ext cx="11107601" cy="1296144"/>
          </a:xfrm>
        </p:spPr>
        <p:txBody>
          <a:bodyPr/>
          <a:lstStyle/>
          <a:p>
            <a:pPr marL="0" indent="0">
              <a:buNone/>
            </a:pPr>
            <a:r>
              <a:rPr lang="zh-CN" altLang="en-US" dirty="0"/>
              <a:t>词云图是文本结果展示的有利工具，通过词云图的展示可以对短信文本数据分词后的高频词予以视觉上的强调突出效果，使得阅读者一眼就可获取到主旨信息。</a:t>
            </a:r>
          </a:p>
          <a:p>
            <a:endParaRPr lang="zh-CN" altLang="en-US" dirty="0"/>
          </a:p>
        </p:txBody>
      </p:sp>
      <p:sp>
        <p:nvSpPr>
          <p:cNvPr id="2" name="标题 1"/>
          <p:cNvSpPr>
            <a:spLocks noGrp="1"/>
          </p:cNvSpPr>
          <p:nvPr>
            <p:ph type="title"/>
          </p:nvPr>
        </p:nvSpPr>
        <p:spPr/>
        <p:txBody>
          <a:bodyPr/>
          <a:lstStyle/>
          <a:p>
            <a:r>
              <a:rPr lang="zh-CN" altLang="en-US" dirty="0"/>
              <a:t>数据预处理</a:t>
            </a:r>
          </a:p>
        </p:txBody>
      </p:sp>
      <p:sp>
        <p:nvSpPr>
          <p:cNvPr id="9" name="内容占位符 8">
            <a:extLst>
              <a:ext uri="{FF2B5EF4-FFF2-40B4-BE49-F238E27FC236}">
                <a16:creationId xmlns:a16="http://schemas.microsoft.com/office/drawing/2014/main" id="{FF149BC2-1EA5-44CA-859A-4B867FF61800}"/>
              </a:ext>
            </a:extLst>
          </p:cNvPr>
          <p:cNvSpPr>
            <a:spLocks noGrp="1"/>
          </p:cNvSpPr>
          <p:nvPr>
            <p:ph idx="10"/>
          </p:nvPr>
        </p:nvSpPr>
        <p:spPr/>
        <p:txBody>
          <a:bodyPr/>
          <a:lstStyle/>
          <a:p>
            <a:r>
              <a:rPr lang="zh-CN" altLang="en-US" dirty="0"/>
              <a:t>绘制词云图</a:t>
            </a:r>
          </a:p>
        </p:txBody>
      </p:sp>
      <p:pic>
        <p:nvPicPr>
          <p:cNvPr id="3" name="图片 2"/>
          <p:cNvPicPr>
            <a:picLocks noChangeAspect="1"/>
          </p:cNvPicPr>
          <p:nvPr/>
        </p:nvPicPr>
        <p:blipFill rotWithShape="1">
          <a:blip r:embed="rId3"/>
          <a:srcRect l="207" t="2291" r="161" b="5429"/>
          <a:stretch/>
        </p:blipFill>
        <p:spPr>
          <a:xfrm>
            <a:off x="6007859" y="2636912"/>
            <a:ext cx="5744722" cy="2880320"/>
          </a:xfrm>
          <a:prstGeom prst="rect">
            <a:avLst/>
          </a:prstGeom>
          <a:ln>
            <a:solidFill>
              <a:schemeClr val="bg1">
                <a:lumMod val="85000"/>
              </a:schemeClr>
            </a:solidFill>
          </a:ln>
          <a:effectLst>
            <a:outerShdw blurRad="50800" dist="38100" dir="2700000" algn="tl" rotWithShape="0">
              <a:srgbClr val="000000">
                <a:alpha val="43000"/>
              </a:srgbClr>
            </a:outerShdw>
          </a:effectLst>
        </p:spPr>
      </p:pic>
      <p:pic>
        <p:nvPicPr>
          <p:cNvPr id="4" name="图片 3"/>
          <p:cNvPicPr>
            <a:picLocks noChangeAspect="1"/>
          </p:cNvPicPr>
          <p:nvPr/>
        </p:nvPicPr>
        <p:blipFill>
          <a:blip r:embed="rId4"/>
          <a:stretch>
            <a:fillRect/>
          </a:stretch>
        </p:blipFill>
        <p:spPr>
          <a:xfrm>
            <a:off x="305686" y="2641542"/>
            <a:ext cx="5538688" cy="2888273"/>
          </a:xfrm>
          <a:prstGeom prst="rect">
            <a:avLst/>
          </a:prstGeom>
          <a:ln>
            <a:solidFill>
              <a:schemeClr val="bg1">
                <a:lumMod val="85000"/>
              </a:schemeClr>
            </a:solidFill>
          </a:ln>
          <a:effectLst>
            <a:outerShdw blurRad="50800" dist="38100" dir="2700000" algn="tl" rotWithShape="0">
              <a:srgbClr val="000000">
                <a:alpha val="43000"/>
              </a:srgbClr>
            </a:outerShdw>
          </a:effectLst>
        </p:spPr>
      </p:pic>
      <p:sp>
        <p:nvSpPr>
          <p:cNvPr id="12" name="内容占位符 8">
            <a:extLst>
              <a:ext uri="{FF2B5EF4-FFF2-40B4-BE49-F238E27FC236}">
                <a16:creationId xmlns:a16="http://schemas.microsoft.com/office/drawing/2014/main" id="{FF149BC2-1EA5-44CA-859A-4B867FF61800}"/>
              </a:ext>
            </a:extLst>
          </p:cNvPr>
          <p:cNvSpPr txBox="1">
            <a:spLocks/>
          </p:cNvSpPr>
          <p:nvPr/>
        </p:nvSpPr>
        <p:spPr bwMode="auto">
          <a:xfrm>
            <a:off x="2207568" y="5650044"/>
            <a:ext cx="1944216" cy="4264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noAutofit/>
          </a:bodyPr>
          <a:lstStyle>
            <a:lvl1pPr marL="0" indent="0" algn="l" rtl="0" eaLnBrk="1" fontAlgn="base" hangingPunct="1">
              <a:spcBef>
                <a:spcPct val="20000"/>
              </a:spcBef>
              <a:spcAft>
                <a:spcPct val="0"/>
              </a:spcAft>
              <a:buClr>
                <a:srgbClr val="000066"/>
              </a:buClr>
              <a:buFont typeface="Wingdings" panose="05000000000000000000" pitchFamily="2" charset="2"/>
              <a:buNone/>
              <a:defRPr kumimoji="1" lang="zh-CN" altLang="en-US" sz="2000" b="0" dirty="0" smtClean="0">
                <a:solidFill>
                  <a:schemeClr val="tx1"/>
                </a:solidFill>
                <a:latin typeface="微软雅黑" pitchFamily="34" charset="-122"/>
                <a:ea typeface="微软雅黑" pitchFamily="34" charset="-122"/>
                <a:cs typeface="宋体" charset="0"/>
              </a:defRPr>
            </a:lvl1pPr>
            <a:lvl2pPr marL="589586" indent="-226764" algn="l" rtl="0" eaLnBrk="1" fontAlgn="base" hangingPunct="1">
              <a:spcBef>
                <a:spcPct val="20000"/>
              </a:spcBef>
              <a:spcAft>
                <a:spcPct val="0"/>
              </a:spcAft>
              <a:buFont typeface="Arial" panose="020B0604020202020204" pitchFamily="34" charset="0"/>
              <a:buChar char="–"/>
              <a:defRPr kumimoji="1" sz="2222">
                <a:solidFill>
                  <a:schemeClr val="tx1"/>
                </a:solidFill>
                <a:latin typeface="+mn-lt"/>
                <a:ea typeface="+mn-ea"/>
              </a:defRPr>
            </a:lvl2pPr>
            <a:lvl3pPr marL="907056" indent="-181412" algn="l" rtl="0" eaLnBrk="1" fontAlgn="base" hangingPunct="1">
              <a:spcBef>
                <a:spcPct val="20000"/>
              </a:spcBef>
              <a:spcAft>
                <a:spcPct val="0"/>
              </a:spcAft>
              <a:buFont typeface="Arial" panose="020B0604020202020204" pitchFamily="34" charset="0"/>
              <a:buChar char="•"/>
              <a:defRPr kumimoji="1" sz="1904">
                <a:solidFill>
                  <a:schemeClr val="tx1"/>
                </a:solidFill>
                <a:latin typeface="+mn-lt"/>
                <a:ea typeface="+mn-ea"/>
              </a:defRPr>
            </a:lvl3pPr>
            <a:lvl4pPr marL="1269879" indent="-181412" algn="l" rtl="0" eaLnBrk="1" fontAlgn="base" hangingPunct="1">
              <a:spcBef>
                <a:spcPct val="20000"/>
              </a:spcBef>
              <a:spcAft>
                <a:spcPct val="0"/>
              </a:spcAft>
              <a:buFont typeface="Arial" panose="020B0604020202020204" pitchFamily="34" charset="0"/>
              <a:buChar char="–"/>
              <a:defRPr kumimoji="1" sz="1587">
                <a:solidFill>
                  <a:schemeClr val="tx1"/>
                </a:solidFill>
                <a:latin typeface="+mn-lt"/>
                <a:ea typeface="+mn-ea"/>
              </a:defRPr>
            </a:lvl4pPr>
            <a:lvl5pPr marL="1632701" indent="-181412" algn="l" rtl="0" eaLnBrk="1" fontAlgn="base" hangingPunct="1">
              <a:spcBef>
                <a:spcPct val="20000"/>
              </a:spcBef>
              <a:spcAft>
                <a:spcPct val="0"/>
              </a:spcAft>
              <a:buFont typeface="Arial" panose="020B0604020202020204" pitchFamily="34" charset="0"/>
              <a:buChar char="»"/>
              <a:defRPr kumimoji="1" sz="1587">
                <a:solidFill>
                  <a:schemeClr val="tx1"/>
                </a:solidFill>
                <a:latin typeface="+mn-lt"/>
                <a:ea typeface="+mn-ea"/>
              </a:defRPr>
            </a:lvl5pPr>
            <a:lvl6pPr marL="1995524" indent="-181412" algn="l" rtl="0" eaLnBrk="1" fontAlgn="base" hangingPunct="1">
              <a:spcBef>
                <a:spcPct val="20000"/>
              </a:spcBef>
              <a:spcAft>
                <a:spcPct val="0"/>
              </a:spcAft>
              <a:buFont typeface="Arial" charset="0"/>
              <a:buChar char="»"/>
              <a:defRPr sz="1587">
                <a:solidFill>
                  <a:schemeClr val="tx1"/>
                </a:solidFill>
                <a:latin typeface="+mn-lt"/>
                <a:ea typeface="+mn-ea"/>
              </a:defRPr>
            </a:lvl6pPr>
            <a:lvl7pPr marL="2358347" indent="-181412" algn="l" rtl="0" eaLnBrk="1" fontAlgn="base" hangingPunct="1">
              <a:spcBef>
                <a:spcPct val="20000"/>
              </a:spcBef>
              <a:spcAft>
                <a:spcPct val="0"/>
              </a:spcAft>
              <a:buFont typeface="Arial" charset="0"/>
              <a:buChar char="»"/>
              <a:defRPr sz="1587">
                <a:solidFill>
                  <a:schemeClr val="tx1"/>
                </a:solidFill>
                <a:latin typeface="+mn-lt"/>
                <a:ea typeface="+mn-ea"/>
              </a:defRPr>
            </a:lvl7pPr>
            <a:lvl8pPr marL="2721169" indent="-181412" algn="l" rtl="0" eaLnBrk="1" fontAlgn="base" hangingPunct="1">
              <a:spcBef>
                <a:spcPct val="20000"/>
              </a:spcBef>
              <a:spcAft>
                <a:spcPct val="0"/>
              </a:spcAft>
              <a:buFont typeface="Arial" charset="0"/>
              <a:buChar char="»"/>
              <a:defRPr sz="1587">
                <a:solidFill>
                  <a:schemeClr val="tx1"/>
                </a:solidFill>
                <a:latin typeface="+mn-lt"/>
                <a:ea typeface="+mn-ea"/>
              </a:defRPr>
            </a:lvl8pPr>
            <a:lvl9pPr marL="3083991" indent="-181412" algn="l" rtl="0" eaLnBrk="1" fontAlgn="base" hangingPunct="1">
              <a:spcBef>
                <a:spcPct val="20000"/>
              </a:spcBef>
              <a:spcAft>
                <a:spcPct val="0"/>
              </a:spcAft>
              <a:buFont typeface="Arial" charset="0"/>
              <a:buChar char="»"/>
              <a:defRPr sz="1587">
                <a:solidFill>
                  <a:schemeClr val="tx1"/>
                </a:solidFill>
                <a:latin typeface="+mn-lt"/>
                <a:ea typeface="+mn-ea"/>
              </a:defRPr>
            </a:lvl9pPr>
          </a:lstStyle>
          <a:p>
            <a:pPr algn="ctr"/>
            <a:r>
              <a:rPr lang="zh-CN" altLang="en-US" b="1" i="1" dirty="0">
                <a:solidFill>
                  <a:schemeClr val="bg1"/>
                </a:solidFill>
              </a:rPr>
              <a:t>垃圾短信</a:t>
            </a:r>
          </a:p>
        </p:txBody>
      </p:sp>
      <p:sp>
        <p:nvSpPr>
          <p:cNvPr id="13" name="内容占位符 8">
            <a:extLst>
              <a:ext uri="{FF2B5EF4-FFF2-40B4-BE49-F238E27FC236}">
                <a16:creationId xmlns:a16="http://schemas.microsoft.com/office/drawing/2014/main" id="{FF149BC2-1EA5-44CA-859A-4B867FF61800}"/>
              </a:ext>
            </a:extLst>
          </p:cNvPr>
          <p:cNvSpPr txBox="1">
            <a:spLocks/>
          </p:cNvSpPr>
          <p:nvPr/>
        </p:nvSpPr>
        <p:spPr bwMode="auto">
          <a:xfrm>
            <a:off x="7824192" y="5655624"/>
            <a:ext cx="1944216" cy="4264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noAutofit/>
          </a:bodyPr>
          <a:lstStyle>
            <a:lvl1pPr marL="0" indent="0" algn="l" rtl="0" eaLnBrk="1" fontAlgn="base" hangingPunct="1">
              <a:spcBef>
                <a:spcPct val="20000"/>
              </a:spcBef>
              <a:spcAft>
                <a:spcPct val="0"/>
              </a:spcAft>
              <a:buClr>
                <a:srgbClr val="000066"/>
              </a:buClr>
              <a:buFont typeface="Wingdings" panose="05000000000000000000" pitchFamily="2" charset="2"/>
              <a:buNone/>
              <a:defRPr kumimoji="1" lang="zh-CN" altLang="en-US" sz="2000" b="0" dirty="0" smtClean="0">
                <a:solidFill>
                  <a:schemeClr val="tx1"/>
                </a:solidFill>
                <a:latin typeface="微软雅黑" pitchFamily="34" charset="-122"/>
                <a:ea typeface="微软雅黑" pitchFamily="34" charset="-122"/>
                <a:cs typeface="宋体" charset="0"/>
              </a:defRPr>
            </a:lvl1pPr>
            <a:lvl2pPr marL="589586" indent="-226764" algn="l" rtl="0" eaLnBrk="1" fontAlgn="base" hangingPunct="1">
              <a:spcBef>
                <a:spcPct val="20000"/>
              </a:spcBef>
              <a:spcAft>
                <a:spcPct val="0"/>
              </a:spcAft>
              <a:buFont typeface="Arial" panose="020B0604020202020204" pitchFamily="34" charset="0"/>
              <a:buChar char="–"/>
              <a:defRPr kumimoji="1" sz="2222">
                <a:solidFill>
                  <a:schemeClr val="tx1"/>
                </a:solidFill>
                <a:latin typeface="+mn-lt"/>
                <a:ea typeface="+mn-ea"/>
              </a:defRPr>
            </a:lvl2pPr>
            <a:lvl3pPr marL="907056" indent="-181412" algn="l" rtl="0" eaLnBrk="1" fontAlgn="base" hangingPunct="1">
              <a:spcBef>
                <a:spcPct val="20000"/>
              </a:spcBef>
              <a:spcAft>
                <a:spcPct val="0"/>
              </a:spcAft>
              <a:buFont typeface="Arial" panose="020B0604020202020204" pitchFamily="34" charset="0"/>
              <a:buChar char="•"/>
              <a:defRPr kumimoji="1" sz="1904">
                <a:solidFill>
                  <a:schemeClr val="tx1"/>
                </a:solidFill>
                <a:latin typeface="+mn-lt"/>
                <a:ea typeface="+mn-ea"/>
              </a:defRPr>
            </a:lvl3pPr>
            <a:lvl4pPr marL="1269879" indent="-181412" algn="l" rtl="0" eaLnBrk="1" fontAlgn="base" hangingPunct="1">
              <a:spcBef>
                <a:spcPct val="20000"/>
              </a:spcBef>
              <a:spcAft>
                <a:spcPct val="0"/>
              </a:spcAft>
              <a:buFont typeface="Arial" panose="020B0604020202020204" pitchFamily="34" charset="0"/>
              <a:buChar char="–"/>
              <a:defRPr kumimoji="1" sz="1587">
                <a:solidFill>
                  <a:schemeClr val="tx1"/>
                </a:solidFill>
                <a:latin typeface="+mn-lt"/>
                <a:ea typeface="+mn-ea"/>
              </a:defRPr>
            </a:lvl4pPr>
            <a:lvl5pPr marL="1632701" indent="-181412" algn="l" rtl="0" eaLnBrk="1" fontAlgn="base" hangingPunct="1">
              <a:spcBef>
                <a:spcPct val="20000"/>
              </a:spcBef>
              <a:spcAft>
                <a:spcPct val="0"/>
              </a:spcAft>
              <a:buFont typeface="Arial" panose="020B0604020202020204" pitchFamily="34" charset="0"/>
              <a:buChar char="»"/>
              <a:defRPr kumimoji="1" sz="1587">
                <a:solidFill>
                  <a:schemeClr val="tx1"/>
                </a:solidFill>
                <a:latin typeface="+mn-lt"/>
                <a:ea typeface="+mn-ea"/>
              </a:defRPr>
            </a:lvl5pPr>
            <a:lvl6pPr marL="1995524" indent="-181412" algn="l" rtl="0" eaLnBrk="1" fontAlgn="base" hangingPunct="1">
              <a:spcBef>
                <a:spcPct val="20000"/>
              </a:spcBef>
              <a:spcAft>
                <a:spcPct val="0"/>
              </a:spcAft>
              <a:buFont typeface="Arial" charset="0"/>
              <a:buChar char="»"/>
              <a:defRPr sz="1587">
                <a:solidFill>
                  <a:schemeClr val="tx1"/>
                </a:solidFill>
                <a:latin typeface="+mn-lt"/>
                <a:ea typeface="+mn-ea"/>
              </a:defRPr>
            </a:lvl6pPr>
            <a:lvl7pPr marL="2358347" indent="-181412" algn="l" rtl="0" eaLnBrk="1" fontAlgn="base" hangingPunct="1">
              <a:spcBef>
                <a:spcPct val="20000"/>
              </a:spcBef>
              <a:spcAft>
                <a:spcPct val="0"/>
              </a:spcAft>
              <a:buFont typeface="Arial" charset="0"/>
              <a:buChar char="»"/>
              <a:defRPr sz="1587">
                <a:solidFill>
                  <a:schemeClr val="tx1"/>
                </a:solidFill>
                <a:latin typeface="+mn-lt"/>
                <a:ea typeface="+mn-ea"/>
              </a:defRPr>
            </a:lvl7pPr>
            <a:lvl8pPr marL="2721169" indent="-181412" algn="l" rtl="0" eaLnBrk="1" fontAlgn="base" hangingPunct="1">
              <a:spcBef>
                <a:spcPct val="20000"/>
              </a:spcBef>
              <a:spcAft>
                <a:spcPct val="0"/>
              </a:spcAft>
              <a:buFont typeface="Arial" charset="0"/>
              <a:buChar char="»"/>
              <a:defRPr sz="1587">
                <a:solidFill>
                  <a:schemeClr val="tx1"/>
                </a:solidFill>
                <a:latin typeface="+mn-lt"/>
                <a:ea typeface="+mn-ea"/>
              </a:defRPr>
            </a:lvl8pPr>
            <a:lvl9pPr marL="3083991" indent="-181412" algn="l" rtl="0" eaLnBrk="1" fontAlgn="base" hangingPunct="1">
              <a:spcBef>
                <a:spcPct val="20000"/>
              </a:spcBef>
              <a:spcAft>
                <a:spcPct val="0"/>
              </a:spcAft>
              <a:buFont typeface="Arial" charset="0"/>
              <a:buChar char="»"/>
              <a:defRPr sz="1587">
                <a:solidFill>
                  <a:schemeClr val="tx1"/>
                </a:solidFill>
                <a:latin typeface="+mn-lt"/>
                <a:ea typeface="+mn-ea"/>
              </a:defRPr>
            </a:lvl9pPr>
          </a:lstStyle>
          <a:p>
            <a:pPr algn="ctr"/>
            <a:r>
              <a:rPr lang="zh-CN" altLang="en-US" b="1" i="1" dirty="0">
                <a:solidFill>
                  <a:schemeClr val="bg1"/>
                </a:solidFill>
              </a:rPr>
              <a:t>正常短信</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1009" y="1340769"/>
            <a:ext cx="11107601" cy="576064"/>
          </a:xfrm>
        </p:spPr>
        <p:txBody>
          <a:bodyPr/>
          <a:lstStyle/>
          <a:p>
            <a:r>
              <a:rPr lang="zh-CN" altLang="en-US" dirty="0">
                <a:sym typeface="+mn-ea"/>
              </a:rPr>
              <a:t>案例目标：垃圾短信识别</a:t>
            </a:r>
            <a:r>
              <a:rPr lang="zh-CN" altLang="zh-CN" dirty="0">
                <a:sym typeface="+mn-ea"/>
              </a:rPr>
              <a:t>。</a:t>
            </a:r>
            <a:endParaRPr lang="zh-CN" altLang="en-US" dirty="0"/>
          </a:p>
        </p:txBody>
      </p:sp>
      <p:sp>
        <p:nvSpPr>
          <p:cNvPr id="3" name="标题 2"/>
          <p:cNvSpPr>
            <a:spLocks noGrp="1"/>
          </p:cNvSpPr>
          <p:nvPr>
            <p:ph type="title"/>
          </p:nvPr>
        </p:nvSpPr>
        <p:spPr/>
        <p:txBody>
          <a:bodyPr/>
          <a:lstStyle/>
          <a:p>
            <a:r>
              <a:rPr lang="zh-CN" altLang="en-US" dirty="0"/>
              <a:t>背景与目标</a:t>
            </a:r>
            <a:endParaRPr kumimoji="1" lang="zh-CN" altLang="en-US" dirty="0"/>
          </a:p>
        </p:txBody>
      </p:sp>
      <p:grpSp>
        <p:nvGrpSpPr>
          <p:cNvPr id="31" name="组 30"/>
          <p:cNvGrpSpPr/>
          <p:nvPr/>
        </p:nvGrpSpPr>
        <p:grpSpPr>
          <a:xfrm>
            <a:off x="2207568" y="3177550"/>
            <a:ext cx="6912768" cy="2123658"/>
            <a:chOff x="2351584" y="2461536"/>
            <a:chExt cx="6912768" cy="2123658"/>
          </a:xfrm>
        </p:grpSpPr>
        <p:sp>
          <p:nvSpPr>
            <p:cNvPr id="6" name="Text Box 11"/>
            <p:cNvSpPr txBox="1">
              <a:spLocks noChangeArrowheads="1"/>
            </p:cNvSpPr>
            <p:nvPr/>
          </p:nvSpPr>
          <p:spPr bwMode="auto">
            <a:xfrm>
              <a:off x="4727848" y="3212976"/>
              <a:ext cx="1728192" cy="584776"/>
            </a:xfrm>
            <a:prstGeom prst="rect">
              <a:avLst/>
            </a:prstGeom>
            <a:solidFill>
              <a:schemeClr val="bg1">
                <a:lumMod val="50000"/>
                <a:alpha val="67000"/>
              </a:schemeClr>
            </a:solidFill>
            <a:ln>
              <a:noFill/>
            </a:ln>
            <a:effectLst>
              <a:softEdge rad="12700"/>
            </a:effectLst>
          </p:spPr>
          <p:txBody>
            <a:bodyPr wrap="square">
              <a:spAutoFit/>
            </a:bodyPr>
            <a:lstStyle/>
            <a:p>
              <a:pPr algn="ctr">
                <a:spcBef>
                  <a:spcPct val="50000"/>
                </a:spcBef>
                <a:defRPr/>
              </a:pPr>
              <a:r>
                <a:rPr lang="en-US" altLang="zh-CN" sz="3200" b="1" dirty="0">
                  <a:solidFill>
                    <a:schemeClr val="bg1"/>
                  </a:solidFill>
                  <a:latin typeface="黑体"/>
                  <a:ea typeface="黑体"/>
                  <a:cs typeface="黑体"/>
                </a:rPr>
                <a:t>model</a:t>
              </a:r>
              <a:endParaRPr lang="zh-CN" altLang="en-US" sz="3200" b="1" dirty="0">
                <a:solidFill>
                  <a:schemeClr val="bg1"/>
                </a:solidFill>
                <a:latin typeface="黑体"/>
                <a:ea typeface="黑体"/>
                <a:cs typeface="黑体"/>
              </a:endParaRPr>
            </a:p>
          </p:txBody>
        </p:sp>
        <p:cxnSp>
          <p:nvCxnSpPr>
            <p:cNvPr id="7" name="直接箭头连接符 181"/>
            <p:cNvCxnSpPr>
              <a:stCxn id="9" idx="3"/>
              <a:endCxn id="6" idx="1"/>
            </p:cNvCxnSpPr>
            <p:nvPr/>
          </p:nvCxnSpPr>
          <p:spPr>
            <a:xfrm flipV="1">
              <a:off x="3658547" y="3505364"/>
              <a:ext cx="1069301" cy="18001"/>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cxnSp>
          <p:nvCxnSpPr>
            <p:cNvPr id="8" name="直接箭头连接符 181"/>
            <p:cNvCxnSpPr>
              <a:stCxn id="6" idx="3"/>
              <a:endCxn id="26" idx="1"/>
            </p:cNvCxnSpPr>
            <p:nvPr/>
          </p:nvCxnSpPr>
          <p:spPr>
            <a:xfrm flipV="1">
              <a:off x="6456040" y="3504784"/>
              <a:ext cx="1080120" cy="580"/>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sp>
          <p:nvSpPr>
            <p:cNvPr id="9" name="Text Box 11"/>
            <p:cNvSpPr txBox="1">
              <a:spLocks noChangeArrowheads="1"/>
            </p:cNvSpPr>
            <p:nvPr/>
          </p:nvSpPr>
          <p:spPr bwMode="auto">
            <a:xfrm>
              <a:off x="2351584" y="2461536"/>
              <a:ext cx="1306963" cy="21236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zh-CN" altLang="en-US" sz="2400" b="1" i="1" dirty="0">
                  <a:solidFill>
                    <a:schemeClr val="bg1"/>
                  </a:solidFill>
                  <a:latin typeface="Kaiti SC Regular"/>
                  <a:cs typeface="Kaiti SC Regular"/>
                </a:rPr>
                <a:t>短信</a:t>
              </a:r>
              <a:r>
                <a:rPr lang="en-US" altLang="zh-CN" sz="2400" b="1" i="1" dirty="0">
                  <a:solidFill>
                    <a:schemeClr val="bg1"/>
                  </a:solidFill>
                  <a:latin typeface="Kaiti SC Regular"/>
                  <a:cs typeface="Kaiti SC Regular"/>
                </a:rPr>
                <a:t> 1</a:t>
              </a:r>
            </a:p>
            <a:p>
              <a:pPr>
                <a:spcBef>
                  <a:spcPct val="50000"/>
                </a:spcBef>
                <a:defRPr/>
              </a:pPr>
              <a:r>
                <a:rPr lang="zh-CN" altLang="en-US" sz="2400" b="1" i="1" dirty="0">
                  <a:solidFill>
                    <a:schemeClr val="bg1"/>
                  </a:solidFill>
                  <a:latin typeface="Kaiti SC Regular"/>
                  <a:cs typeface="Kaiti SC Regular"/>
                </a:rPr>
                <a:t>短信</a:t>
              </a:r>
              <a:r>
                <a:rPr lang="en-US" altLang="zh-CN" sz="2400" b="1" i="1" dirty="0">
                  <a:solidFill>
                    <a:schemeClr val="bg1"/>
                  </a:solidFill>
                  <a:latin typeface="Kaiti SC Regular"/>
                  <a:cs typeface="Kaiti SC Regular"/>
                </a:rPr>
                <a:t> 2</a:t>
              </a:r>
            </a:p>
            <a:p>
              <a:pPr>
                <a:spcBef>
                  <a:spcPct val="50000"/>
                </a:spcBef>
                <a:defRPr/>
              </a:pPr>
              <a:r>
                <a:rPr lang="zh-CN" altLang="en-US" sz="2400" b="1" i="1" dirty="0">
                  <a:solidFill>
                    <a:schemeClr val="bg1"/>
                  </a:solidFill>
                  <a:latin typeface="Kaiti SC Regular"/>
                  <a:cs typeface="Kaiti SC Regular"/>
                </a:rPr>
                <a:t>短信</a:t>
              </a:r>
              <a:r>
                <a:rPr lang="en-US" altLang="zh-CN" sz="2400" b="1" i="1" dirty="0">
                  <a:solidFill>
                    <a:schemeClr val="bg1"/>
                  </a:solidFill>
                  <a:latin typeface="Kaiti SC Regular"/>
                  <a:cs typeface="Kaiti SC Regular"/>
                </a:rPr>
                <a:t> 3</a:t>
              </a:r>
            </a:p>
            <a:p>
              <a:pPr>
                <a:spcBef>
                  <a:spcPct val="50000"/>
                </a:spcBef>
                <a:defRPr/>
              </a:pPr>
              <a:r>
                <a:rPr lang="mr-IN" altLang="zh-CN" sz="2400" b="1" i="1" dirty="0">
                  <a:solidFill>
                    <a:schemeClr val="bg1"/>
                  </a:solidFill>
                  <a:latin typeface="Kaiti SC Regular"/>
                  <a:cs typeface="Kaiti SC Regular"/>
                </a:rPr>
                <a:t>…</a:t>
              </a:r>
              <a:endParaRPr lang="zh-CN" altLang="en-US" sz="2400" b="1" i="1" dirty="0">
                <a:solidFill>
                  <a:schemeClr val="bg1"/>
                </a:solidFill>
                <a:latin typeface="Kaiti SC Regular"/>
                <a:cs typeface="Kaiti SC Regular"/>
              </a:endParaRPr>
            </a:p>
          </p:txBody>
        </p:sp>
        <p:sp>
          <p:nvSpPr>
            <p:cNvPr id="26" name="Text Box 11"/>
            <p:cNvSpPr txBox="1">
              <a:spLocks noChangeArrowheads="1"/>
            </p:cNvSpPr>
            <p:nvPr/>
          </p:nvSpPr>
          <p:spPr bwMode="auto">
            <a:xfrm>
              <a:off x="7536160" y="2996952"/>
              <a:ext cx="1728192"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zh-CN" altLang="en-US" sz="2400" b="1" i="1" dirty="0">
                  <a:solidFill>
                    <a:schemeClr val="bg1"/>
                  </a:solidFill>
                  <a:latin typeface="Kaiti SC Regular"/>
                  <a:cs typeface="Kaiti SC Regular"/>
                </a:rPr>
                <a:t>垃圾短信</a:t>
              </a:r>
              <a:r>
                <a:rPr lang="en-US" altLang="zh-CN" sz="2400" b="1" i="1" dirty="0">
                  <a:solidFill>
                    <a:schemeClr val="bg1"/>
                  </a:solidFill>
                  <a:latin typeface="Kaiti SC Regular"/>
                  <a:cs typeface="Kaiti SC Regular"/>
                </a:rPr>
                <a:t> 1</a:t>
              </a:r>
            </a:p>
            <a:p>
              <a:pPr>
                <a:spcBef>
                  <a:spcPct val="50000"/>
                </a:spcBef>
                <a:defRPr/>
              </a:pPr>
              <a:r>
                <a:rPr lang="zh-CN" altLang="en-US" sz="2400" b="1" i="1" dirty="0">
                  <a:solidFill>
                    <a:schemeClr val="bg1"/>
                  </a:solidFill>
                  <a:latin typeface="Kaiti SC Regular"/>
                  <a:cs typeface="Kaiti SC Regular"/>
                </a:rPr>
                <a:t>正常短信</a:t>
              </a:r>
              <a:r>
                <a:rPr lang="en-US" altLang="zh-CN" sz="2400" b="1" i="1" dirty="0">
                  <a:solidFill>
                    <a:schemeClr val="bg1"/>
                  </a:solidFill>
                  <a:latin typeface="Kaiti SC Regular"/>
                  <a:cs typeface="Kaiti SC Regular"/>
                </a:rPr>
                <a:t> 0</a:t>
              </a:r>
            </a:p>
          </p:txBody>
        </p:sp>
      </p:grpSp>
      <p:sp>
        <p:nvSpPr>
          <p:cNvPr id="2" name="矩形 1"/>
          <p:cNvSpPr/>
          <p:nvPr/>
        </p:nvSpPr>
        <p:spPr>
          <a:xfrm>
            <a:off x="479376" y="2132856"/>
            <a:ext cx="9930924" cy="400110"/>
          </a:xfrm>
          <a:prstGeom prst="rect">
            <a:avLst/>
          </a:prstGeom>
        </p:spPr>
        <p:txBody>
          <a:bodyPr wrap="none">
            <a:spAutoFit/>
          </a:bodyPr>
          <a:lstStyle/>
          <a:p>
            <a:r>
              <a:rPr lang="zh-CN" altLang="zh-CN" sz="2000" dirty="0">
                <a:solidFill>
                  <a:schemeClr val="bg1"/>
                </a:solidFill>
                <a:sym typeface="+mn-ea"/>
              </a:rPr>
              <a:t>基于短信文本内容，建立识别模型，准确地识别出垃圾短信，以解决垃圾短信过滤问题</a:t>
            </a:r>
            <a:endParaRPr lang="zh-CN" altLang="en-US" sz="2000" dirty="0">
              <a:solidFill>
                <a:schemeClr val="bg1"/>
              </a:solidFill>
            </a:endParaRPr>
          </a:p>
        </p:txBody>
      </p:sp>
    </p:spTree>
    <p:extLst>
      <p:ext uri="{BB962C8B-B14F-4D97-AF65-F5344CB8AC3E}">
        <p14:creationId xmlns:p14="http://schemas.microsoft.com/office/powerpoint/2010/main" val="1839273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1009" y="1340769"/>
            <a:ext cx="11107601" cy="576064"/>
          </a:xfrm>
        </p:spPr>
        <p:txBody>
          <a:bodyPr/>
          <a:lstStyle/>
          <a:p>
            <a:pPr marL="0" indent="0">
              <a:buNone/>
            </a:pPr>
            <a:r>
              <a:rPr lang="zh-CN" altLang="en-US" dirty="0">
                <a:sym typeface="+mn-ea"/>
              </a:rPr>
              <a:t>如何将文本数据放入模型？</a:t>
            </a:r>
            <a:endParaRPr lang="zh-CN" altLang="en-US" dirty="0"/>
          </a:p>
        </p:txBody>
      </p:sp>
      <p:sp>
        <p:nvSpPr>
          <p:cNvPr id="3" name="标题 2"/>
          <p:cNvSpPr>
            <a:spLocks noGrp="1"/>
          </p:cNvSpPr>
          <p:nvPr>
            <p:ph type="title"/>
          </p:nvPr>
        </p:nvSpPr>
        <p:spPr/>
        <p:txBody>
          <a:bodyPr/>
          <a:lstStyle/>
          <a:p>
            <a:r>
              <a:rPr lang="zh-CN" altLang="en-US" dirty="0"/>
              <a:t>思考</a:t>
            </a:r>
            <a:endParaRPr kumimoji="1" lang="zh-CN" altLang="en-US" dirty="0"/>
          </a:p>
        </p:txBody>
      </p:sp>
      <p:grpSp>
        <p:nvGrpSpPr>
          <p:cNvPr id="13" name="组 12"/>
          <p:cNvGrpSpPr/>
          <p:nvPr/>
        </p:nvGrpSpPr>
        <p:grpSpPr>
          <a:xfrm>
            <a:off x="1127448" y="2348880"/>
            <a:ext cx="9361040" cy="3118803"/>
            <a:chOff x="839416" y="2542445"/>
            <a:chExt cx="9361040" cy="3118803"/>
          </a:xfrm>
        </p:grpSpPr>
        <p:sp>
          <p:nvSpPr>
            <p:cNvPr id="6" name="Text Box 11"/>
            <p:cNvSpPr txBox="1">
              <a:spLocks noChangeArrowheads="1"/>
            </p:cNvSpPr>
            <p:nvPr/>
          </p:nvSpPr>
          <p:spPr bwMode="auto">
            <a:xfrm>
              <a:off x="6023992" y="3789040"/>
              <a:ext cx="1728192" cy="584776"/>
            </a:xfrm>
            <a:prstGeom prst="rect">
              <a:avLst/>
            </a:prstGeom>
            <a:solidFill>
              <a:schemeClr val="bg1">
                <a:lumMod val="50000"/>
                <a:alpha val="67000"/>
              </a:schemeClr>
            </a:solidFill>
            <a:ln>
              <a:noFill/>
            </a:ln>
            <a:effectLst>
              <a:softEdge rad="12700"/>
            </a:effectLst>
          </p:spPr>
          <p:txBody>
            <a:bodyPr wrap="square">
              <a:spAutoFit/>
            </a:bodyPr>
            <a:lstStyle/>
            <a:p>
              <a:pPr algn="ctr">
                <a:spcBef>
                  <a:spcPct val="50000"/>
                </a:spcBef>
                <a:defRPr/>
              </a:pPr>
              <a:r>
                <a:rPr lang="en-US" altLang="zh-CN" sz="3200" b="1" dirty="0">
                  <a:solidFill>
                    <a:schemeClr val="bg1"/>
                  </a:solidFill>
                  <a:latin typeface="黑体"/>
                  <a:ea typeface="黑体"/>
                  <a:cs typeface="黑体"/>
                </a:rPr>
                <a:t>model</a:t>
              </a:r>
              <a:endParaRPr lang="zh-CN" altLang="en-US" sz="3200" b="1" dirty="0">
                <a:solidFill>
                  <a:schemeClr val="bg1"/>
                </a:solidFill>
                <a:latin typeface="黑体"/>
                <a:ea typeface="黑体"/>
                <a:cs typeface="黑体"/>
              </a:endParaRPr>
            </a:p>
          </p:txBody>
        </p:sp>
        <p:cxnSp>
          <p:nvCxnSpPr>
            <p:cNvPr id="7" name="直接箭头连接符 181"/>
            <p:cNvCxnSpPr>
              <a:stCxn id="11" idx="3"/>
              <a:endCxn id="6" idx="1"/>
            </p:cNvCxnSpPr>
            <p:nvPr/>
          </p:nvCxnSpPr>
          <p:spPr>
            <a:xfrm flipV="1">
              <a:off x="5303912" y="4081428"/>
              <a:ext cx="720080" cy="20419"/>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cxnSp>
          <p:nvCxnSpPr>
            <p:cNvPr id="8" name="直接箭头连接符 181"/>
            <p:cNvCxnSpPr>
              <a:stCxn id="6" idx="3"/>
              <a:endCxn id="26" idx="1"/>
            </p:cNvCxnSpPr>
            <p:nvPr/>
          </p:nvCxnSpPr>
          <p:spPr>
            <a:xfrm flipV="1">
              <a:off x="7752184" y="4080848"/>
              <a:ext cx="720080" cy="580"/>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sp>
          <p:nvSpPr>
            <p:cNvPr id="26" name="Text Box 11"/>
            <p:cNvSpPr txBox="1">
              <a:spLocks noChangeArrowheads="1"/>
            </p:cNvSpPr>
            <p:nvPr/>
          </p:nvSpPr>
          <p:spPr bwMode="auto">
            <a:xfrm>
              <a:off x="8472264" y="3573016"/>
              <a:ext cx="1728192"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zh-CN" altLang="en-US" sz="2400" b="1" i="1" dirty="0">
                  <a:solidFill>
                    <a:schemeClr val="bg1"/>
                  </a:solidFill>
                  <a:latin typeface="Kaiti SC Regular"/>
                  <a:cs typeface="Kaiti SC Regular"/>
                </a:rPr>
                <a:t>垃圾短信</a:t>
              </a:r>
              <a:r>
                <a:rPr lang="en-US" altLang="zh-CN" sz="2400" b="1" i="1" dirty="0">
                  <a:solidFill>
                    <a:schemeClr val="bg1"/>
                  </a:solidFill>
                  <a:latin typeface="Kaiti SC Regular"/>
                  <a:cs typeface="Kaiti SC Regular"/>
                </a:rPr>
                <a:t> 1</a:t>
              </a:r>
            </a:p>
            <a:p>
              <a:pPr>
                <a:spcBef>
                  <a:spcPct val="50000"/>
                </a:spcBef>
                <a:defRPr/>
              </a:pPr>
              <a:r>
                <a:rPr lang="zh-CN" altLang="en-US" sz="2400" b="1" i="1" dirty="0">
                  <a:solidFill>
                    <a:schemeClr val="bg1"/>
                  </a:solidFill>
                  <a:latin typeface="Kaiti SC Regular"/>
                  <a:cs typeface="Kaiti SC Regular"/>
                </a:rPr>
                <a:t>正常短信</a:t>
              </a:r>
              <a:r>
                <a:rPr lang="en-US" altLang="zh-CN" sz="2400" b="1" i="1" dirty="0">
                  <a:solidFill>
                    <a:schemeClr val="bg1"/>
                  </a:solidFill>
                  <a:latin typeface="Kaiti SC Regular"/>
                  <a:cs typeface="Kaiti SC Regular"/>
                </a:rPr>
                <a:t> 0</a:t>
              </a:r>
            </a:p>
          </p:txBody>
        </p:sp>
        <p:sp>
          <p:nvSpPr>
            <p:cNvPr id="11" name="Text Box 11"/>
            <p:cNvSpPr txBox="1">
              <a:spLocks noChangeArrowheads="1"/>
            </p:cNvSpPr>
            <p:nvPr/>
          </p:nvSpPr>
          <p:spPr bwMode="auto">
            <a:xfrm>
              <a:off x="839416" y="2542445"/>
              <a:ext cx="4464496" cy="31188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nSpc>
                  <a:spcPct val="200000"/>
                </a:lnSpc>
                <a:spcBef>
                  <a:spcPct val="50000"/>
                </a:spcBef>
                <a:defRPr/>
              </a:pPr>
              <a:r>
                <a:rPr lang="en-US" altLang="zh-TW" sz="2000" b="1" i="1" dirty="0">
                  <a:solidFill>
                    <a:schemeClr val="bg1"/>
                  </a:solidFill>
                </a:rPr>
                <a:t>[</a:t>
              </a:r>
              <a:r>
                <a:rPr lang="zh-TW" altLang="en-US" sz="2000" b="1" i="1" dirty="0">
                  <a:solidFill>
                    <a:schemeClr val="bg1"/>
                  </a:solidFill>
                </a:rPr>
                <a:t>您好 刚刚 打电话 新 理想 花园 </a:t>
              </a:r>
              <a:r>
                <a:rPr lang="en-US" altLang="zh-TW" sz="2000" b="1" i="1" dirty="0">
                  <a:solidFill>
                    <a:schemeClr val="bg1"/>
                  </a:solidFill>
                </a:rPr>
                <a:t>...]</a:t>
              </a:r>
              <a:br>
                <a:rPr lang="en-US" altLang="zh-TW" sz="2000" b="1" i="1" dirty="0">
                  <a:solidFill>
                    <a:schemeClr val="bg1"/>
                  </a:solidFill>
                </a:rPr>
              </a:br>
              <a:r>
                <a:rPr lang="en-US" altLang="zh-TW" sz="2000" b="1" i="1" dirty="0">
                  <a:solidFill>
                    <a:schemeClr val="bg1"/>
                  </a:solidFill>
                </a:rPr>
                <a:t>[</a:t>
              </a:r>
              <a:r>
                <a:rPr lang="zh-TW" altLang="en-US" sz="2000" b="1" i="1" dirty="0">
                  <a:solidFill>
                    <a:schemeClr val="bg1"/>
                  </a:solidFill>
                </a:rPr>
                <a:t>女神 节 即将来临 赠送 奢宠 </a:t>
              </a:r>
              <a:r>
                <a:rPr lang="en-US" altLang="zh-TW" sz="2000" b="1" i="1" dirty="0">
                  <a:solidFill>
                    <a:schemeClr val="bg1"/>
                  </a:solidFill>
                </a:rPr>
                <a:t>...]</a:t>
              </a:r>
              <a:br>
                <a:rPr lang="en-US" altLang="zh-TW" sz="2000" b="1" i="1" dirty="0">
                  <a:solidFill>
                    <a:schemeClr val="bg1"/>
                  </a:solidFill>
                </a:rPr>
              </a:br>
              <a:r>
                <a:rPr lang="en-US" altLang="zh-TW" sz="2000" b="1" i="1" dirty="0">
                  <a:solidFill>
                    <a:schemeClr val="bg1"/>
                  </a:solidFill>
                </a:rPr>
                <a:t>[</a:t>
              </a:r>
              <a:r>
                <a:rPr lang="zh-TW" altLang="en-US" sz="2000" b="1" i="1" dirty="0">
                  <a:solidFill>
                    <a:schemeClr val="bg1"/>
                  </a:solidFill>
                </a:rPr>
                <a:t>宜昌 长江 市场 盼 盼 木门 </a:t>
              </a:r>
              <a:r>
                <a:rPr lang="en-US" altLang="zh-TW" sz="2000" b="1" i="1" dirty="0">
                  <a:solidFill>
                    <a:schemeClr val="bg1"/>
                  </a:solidFill>
                </a:rPr>
                <a:t>...]</a:t>
              </a:r>
              <a:br>
                <a:rPr lang="en-US" altLang="zh-TW" sz="2000" b="1" i="1" dirty="0">
                  <a:solidFill>
                    <a:schemeClr val="bg1"/>
                  </a:solidFill>
                </a:rPr>
              </a:br>
              <a:r>
                <a:rPr lang="en-US" altLang="zh-TW" sz="2000" b="1" i="1" dirty="0">
                  <a:solidFill>
                    <a:schemeClr val="bg1"/>
                  </a:solidFill>
                </a:rPr>
                <a:t>[</a:t>
              </a:r>
              <a:r>
                <a:rPr lang="zh-TW" altLang="en-US" sz="2000" b="1" i="1" dirty="0">
                  <a:solidFill>
                    <a:schemeClr val="bg1"/>
                  </a:solidFill>
                </a:rPr>
                <a:t>舒心 内衣 三八节 关爱 </a:t>
              </a:r>
              <a:r>
                <a:rPr lang="en-US" altLang="zh-TW" sz="2000" b="1" i="1" dirty="0">
                  <a:solidFill>
                    <a:schemeClr val="bg1"/>
                  </a:solidFill>
                </a:rPr>
                <a:t>...]</a:t>
              </a:r>
              <a:br>
                <a:rPr lang="en-US" altLang="zh-TW" sz="2000" b="1" i="1" dirty="0">
                  <a:solidFill>
                    <a:schemeClr val="bg1"/>
                  </a:solidFill>
                </a:rPr>
              </a:br>
              <a:r>
                <a:rPr lang="en-US" altLang="zh-TW" sz="2000" b="1" i="1" dirty="0">
                  <a:solidFill>
                    <a:schemeClr val="bg1"/>
                  </a:solidFill>
                </a:rPr>
                <a:t>[</a:t>
              </a:r>
              <a:r>
                <a:rPr lang="zh-TW" altLang="en-US" sz="2000" b="1" i="1" dirty="0">
                  <a:solidFill>
                    <a:schemeClr val="bg1"/>
                  </a:solidFill>
                </a:rPr>
                <a:t>特大 好消息 禹鑫 天赋 交房 </a:t>
              </a:r>
              <a:r>
                <a:rPr lang="en-US" altLang="zh-TW" sz="2000" b="1" i="1" dirty="0">
                  <a:solidFill>
                    <a:schemeClr val="bg1"/>
                  </a:solidFill>
                </a:rPr>
                <a:t>...]</a:t>
              </a:r>
            </a:p>
          </p:txBody>
        </p:sp>
      </p:grpSp>
    </p:spTree>
    <p:extLst>
      <p:ext uri="{BB962C8B-B14F-4D97-AF65-F5344CB8AC3E}">
        <p14:creationId xmlns:p14="http://schemas.microsoft.com/office/powerpoint/2010/main" val="24346745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目录</a:t>
            </a:r>
          </a:p>
        </p:txBody>
      </p:sp>
      <p:cxnSp>
        <p:nvCxnSpPr>
          <p:cNvPr id="5" name="直接连接符 3"/>
          <p:cNvCxnSpPr/>
          <p:nvPr/>
        </p:nvCxnSpPr>
        <p:spPr>
          <a:xfrm>
            <a:off x="3443979" y="1242643"/>
            <a:ext cx="0" cy="4665785"/>
          </a:xfrm>
          <a:prstGeom prst="line">
            <a:avLst/>
          </a:prstGeom>
          <a:ln/>
        </p:spPr>
        <p:style>
          <a:lnRef idx="1">
            <a:schemeClr val="accent1"/>
          </a:lnRef>
          <a:fillRef idx="0">
            <a:schemeClr val="accent1"/>
          </a:fillRef>
          <a:effectRef idx="0">
            <a:schemeClr val="accent1"/>
          </a:effectRef>
          <a:fontRef idx="minor">
            <a:schemeClr val="tx1"/>
          </a:fontRef>
        </p:style>
      </p:cxnSp>
      <p:sp>
        <p:nvSpPr>
          <p:cNvPr id="6" name="Line 2"/>
          <p:cNvSpPr>
            <a:spLocks noChangeShapeType="1"/>
          </p:cNvSpPr>
          <p:nvPr/>
        </p:nvSpPr>
        <p:spPr bwMode="auto">
          <a:xfrm>
            <a:off x="2777227" y="3861048"/>
            <a:ext cx="6456240"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lIns="91436" tIns="45719" rIns="91436" bIns="45719"/>
          <a:lstStyle/>
          <a:p>
            <a:pPr algn="ctr">
              <a:defRPr/>
            </a:pPr>
            <a:endParaRPr lang="zh-CN" altLang="en-US" kern="0">
              <a:solidFill>
                <a:sysClr val="windowText" lastClr="000000"/>
              </a:solidFill>
              <a:latin typeface="微软雅黑" pitchFamily="34" charset="-122"/>
              <a:ea typeface="微软雅黑" pitchFamily="34" charset="-122"/>
            </a:endParaRPr>
          </a:p>
        </p:txBody>
      </p:sp>
      <p:sp>
        <p:nvSpPr>
          <p:cNvPr id="7" name="AutoShape 12">
            <a:hlinkClick r:id="" action="ppaction://noaction" highlightClick="1"/>
          </p:cNvPr>
          <p:cNvSpPr>
            <a:spLocks noChangeArrowheads="1"/>
          </p:cNvSpPr>
          <p:nvPr/>
        </p:nvSpPr>
        <p:spPr bwMode="auto">
          <a:xfrm>
            <a:off x="4145653" y="2885323"/>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sym typeface="微软雅黑" pitchFamily="34" charset="-122"/>
              </a:rPr>
              <a:t>数据预处理</a:t>
            </a:r>
          </a:p>
        </p:txBody>
      </p:sp>
      <p:sp>
        <p:nvSpPr>
          <p:cNvPr id="8" name="Oval 13">
            <a:hlinkClick r:id="" action="ppaction://noaction" highlightClick="1"/>
          </p:cNvPr>
          <p:cNvSpPr>
            <a:spLocks noChangeArrowheads="1"/>
          </p:cNvSpPr>
          <p:nvPr/>
        </p:nvSpPr>
        <p:spPr bwMode="auto">
          <a:xfrm>
            <a:off x="3195720" y="2885322"/>
            <a:ext cx="503329" cy="453386"/>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dirty="0">
                <a:solidFill>
                  <a:schemeClr val="bg1"/>
                </a:solidFill>
                <a:latin typeface="微软雅黑" panose="020B0503020204020204" pitchFamily="34" charset="-122"/>
                <a:ea typeface="微软雅黑" panose="020B0503020204020204" pitchFamily="34" charset="-122"/>
              </a:rPr>
              <a:t>3</a:t>
            </a:r>
          </a:p>
        </p:txBody>
      </p:sp>
      <p:sp>
        <p:nvSpPr>
          <p:cNvPr id="9" name="Oval 15">
            <a:hlinkClick r:id="" action="ppaction://noaction" highlightClick="1"/>
          </p:cNvPr>
          <p:cNvSpPr>
            <a:spLocks noChangeArrowheads="1"/>
          </p:cNvSpPr>
          <p:nvPr/>
        </p:nvSpPr>
        <p:spPr bwMode="auto">
          <a:xfrm>
            <a:off x="3195720" y="3618288"/>
            <a:ext cx="503329" cy="453384"/>
          </a:xfrm>
          <a:prstGeom prst="ellipse">
            <a:avLst/>
          </a:prstGeom>
          <a:solidFill>
            <a:srgbClr val="FB9708"/>
          </a:solidFill>
          <a:ln>
            <a:noFill/>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1800" dirty="0">
                <a:solidFill>
                  <a:schemeClr val="bg1"/>
                </a:solidFill>
                <a:latin typeface="微软雅黑" panose="020B0503020204020204" pitchFamily="34" charset="-122"/>
                <a:ea typeface="微软雅黑" panose="020B0503020204020204" pitchFamily="34" charset="-122"/>
              </a:rPr>
              <a:t>4</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0" name="AutoShape 17">
            <a:hlinkClick r:id="" action="ppaction://noaction" highlightClick="1"/>
          </p:cNvPr>
          <p:cNvSpPr>
            <a:spLocks noChangeArrowheads="1"/>
          </p:cNvSpPr>
          <p:nvPr/>
        </p:nvSpPr>
        <p:spPr bwMode="auto">
          <a:xfrm>
            <a:off x="4145653" y="3618289"/>
            <a:ext cx="4527712" cy="476834"/>
          </a:xfrm>
          <a:prstGeom prst="actionButtonBlank">
            <a:avLst/>
          </a:prstGeom>
          <a:solidFill>
            <a:srgbClr val="FB9708"/>
          </a:solidFill>
          <a:ln>
            <a:noFill/>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sym typeface="微软雅黑" pitchFamily="34" charset="-122"/>
              </a:rPr>
              <a:t>文本的向量表示</a:t>
            </a:r>
            <a:endParaRPr lang="zh-CN" altLang="en-US" sz="2000" dirty="0">
              <a:solidFill>
                <a:schemeClr val="bg1"/>
              </a:solidFill>
              <a:latin typeface="微软雅黑" pitchFamily="34" charset="-122"/>
              <a:ea typeface="微软雅黑" pitchFamily="34" charset="-122"/>
            </a:endParaRPr>
          </a:p>
        </p:txBody>
      </p:sp>
      <p:sp>
        <p:nvSpPr>
          <p:cNvPr id="11" name="Oval 13">
            <a:hlinkClick r:id="" action="ppaction://noaction" highlightClick="1"/>
          </p:cNvPr>
          <p:cNvSpPr>
            <a:spLocks noChangeArrowheads="1"/>
          </p:cNvSpPr>
          <p:nvPr/>
        </p:nvSpPr>
        <p:spPr bwMode="auto">
          <a:xfrm>
            <a:off x="3195720" y="1479351"/>
            <a:ext cx="503329" cy="453384"/>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1800" dirty="0">
                <a:solidFill>
                  <a:schemeClr val="bg1"/>
                </a:solidFill>
                <a:latin typeface="微软雅黑" panose="020B0503020204020204" pitchFamily="34" charset="-122"/>
                <a:ea typeface="微软雅黑" panose="020B0503020204020204" pitchFamily="34" charset="-122"/>
              </a:rPr>
              <a:t>1</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2" name="AutoShape 12">
            <a:hlinkClick r:id="" action="ppaction://noaction" highlightClick="1"/>
          </p:cNvPr>
          <p:cNvSpPr>
            <a:spLocks noChangeArrowheads="1"/>
          </p:cNvSpPr>
          <p:nvPr/>
        </p:nvSpPr>
        <p:spPr bwMode="auto">
          <a:xfrm>
            <a:off x="4145653" y="2151875"/>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rPr>
              <a:t>数据探索</a:t>
            </a:r>
          </a:p>
        </p:txBody>
      </p:sp>
      <p:sp>
        <p:nvSpPr>
          <p:cNvPr id="13" name="Oval 13">
            <a:hlinkClick r:id="" action="ppaction://noaction" highlightClick="1"/>
          </p:cNvPr>
          <p:cNvSpPr>
            <a:spLocks noChangeArrowheads="1"/>
          </p:cNvSpPr>
          <p:nvPr/>
        </p:nvSpPr>
        <p:spPr bwMode="auto">
          <a:xfrm>
            <a:off x="3195720" y="2151874"/>
            <a:ext cx="503329" cy="453386"/>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dirty="0">
                <a:solidFill>
                  <a:schemeClr val="bg1"/>
                </a:solidFill>
                <a:latin typeface="微软雅黑" panose="020B0503020204020204" pitchFamily="34" charset="-122"/>
                <a:ea typeface="微软雅黑" panose="020B0503020204020204" pitchFamily="34" charset="-122"/>
              </a:rPr>
              <a:t>2</a:t>
            </a:r>
          </a:p>
        </p:txBody>
      </p:sp>
      <p:sp>
        <p:nvSpPr>
          <p:cNvPr id="14" name="AutoShape 12">
            <a:hlinkClick r:id="" action="ppaction://noaction" highlightClick="1"/>
          </p:cNvPr>
          <p:cNvSpPr>
            <a:spLocks noChangeArrowheads="1"/>
          </p:cNvSpPr>
          <p:nvPr/>
        </p:nvSpPr>
        <p:spPr bwMode="auto">
          <a:xfrm>
            <a:off x="4145328" y="1471416"/>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rPr>
              <a:t>背景与目标</a:t>
            </a:r>
          </a:p>
        </p:txBody>
      </p:sp>
      <p:sp>
        <p:nvSpPr>
          <p:cNvPr id="15" name="Oval 13">
            <a:hlinkClick r:id="" action="ppaction://noaction" highlightClick="1"/>
          </p:cNvPr>
          <p:cNvSpPr>
            <a:spLocks noChangeArrowheads="1"/>
          </p:cNvSpPr>
          <p:nvPr/>
        </p:nvSpPr>
        <p:spPr bwMode="auto">
          <a:xfrm>
            <a:off x="3190514" y="4319566"/>
            <a:ext cx="503329" cy="453384"/>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1800" dirty="0">
                <a:solidFill>
                  <a:schemeClr val="bg1"/>
                </a:solidFill>
                <a:latin typeface="微软雅黑" panose="020B0503020204020204" pitchFamily="34" charset="-122"/>
                <a:ea typeface="微软雅黑" panose="020B0503020204020204" pitchFamily="34" charset="-122"/>
              </a:rPr>
              <a:t>5</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6" name="AutoShape 12">
            <a:hlinkClick r:id="" action="ppaction://noaction" highlightClick="1"/>
          </p:cNvPr>
          <p:cNvSpPr>
            <a:spLocks noChangeArrowheads="1"/>
          </p:cNvSpPr>
          <p:nvPr/>
        </p:nvSpPr>
        <p:spPr bwMode="auto">
          <a:xfrm>
            <a:off x="4140123" y="4311632"/>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rPr>
              <a:t>朴素贝叶斯</a:t>
            </a:r>
          </a:p>
        </p:txBody>
      </p:sp>
      <p:sp>
        <p:nvSpPr>
          <p:cNvPr id="17" name="Oval 13">
            <a:hlinkClick r:id="" action="ppaction://noaction" highlightClick="1"/>
          </p:cNvPr>
          <p:cNvSpPr>
            <a:spLocks noChangeArrowheads="1"/>
          </p:cNvSpPr>
          <p:nvPr/>
        </p:nvSpPr>
        <p:spPr bwMode="auto">
          <a:xfrm>
            <a:off x="3190514" y="5008225"/>
            <a:ext cx="503329" cy="453384"/>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1800" dirty="0">
                <a:solidFill>
                  <a:schemeClr val="bg1"/>
                </a:solidFill>
                <a:latin typeface="微软雅黑" panose="020B0503020204020204" pitchFamily="34" charset="-122"/>
                <a:ea typeface="微软雅黑" panose="020B0503020204020204" pitchFamily="34" charset="-122"/>
              </a:rPr>
              <a:t>6</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8" name="AutoShape 12">
            <a:hlinkClick r:id="" action="ppaction://noaction" highlightClick="1"/>
          </p:cNvPr>
          <p:cNvSpPr>
            <a:spLocks noChangeArrowheads="1"/>
          </p:cNvSpPr>
          <p:nvPr/>
        </p:nvSpPr>
        <p:spPr bwMode="auto">
          <a:xfrm>
            <a:off x="4140123" y="5000291"/>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rPr>
              <a:t>模型训练与评价</a:t>
            </a:r>
          </a:p>
        </p:txBody>
      </p:sp>
    </p:spTree>
    <p:extLst>
      <p:ext uri="{BB962C8B-B14F-4D97-AF65-F5344CB8AC3E}">
        <p14:creationId xmlns:p14="http://schemas.microsoft.com/office/powerpoint/2010/main" val="3661598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0725C7-67E8-434D-8939-8B5DEDAEB630}"/>
              </a:ext>
            </a:extLst>
          </p:cNvPr>
          <p:cNvSpPr>
            <a:spLocks noGrp="1"/>
          </p:cNvSpPr>
          <p:nvPr>
            <p:ph idx="1"/>
          </p:nvPr>
        </p:nvSpPr>
        <p:spPr/>
        <p:txBody>
          <a:bodyPr/>
          <a:lstStyle/>
          <a:p>
            <a:pPr>
              <a:buFont typeface="+mj-lt"/>
              <a:buAutoNum type="arabicPeriod"/>
            </a:pPr>
            <a:r>
              <a:rPr lang="en-US" altLang="zh-CN" dirty="0"/>
              <a:t>'My dog has flea problems, help please.’</a:t>
            </a:r>
          </a:p>
          <a:p>
            <a:pPr>
              <a:buFont typeface="+mj-lt"/>
              <a:buAutoNum type="arabicPeriod"/>
            </a:pPr>
            <a:r>
              <a:rPr lang="en-US" altLang="zh-CN" dirty="0"/>
              <a:t>'Maybe not take him to dog park is stupid.’</a:t>
            </a:r>
          </a:p>
          <a:p>
            <a:pPr>
              <a:buFont typeface="+mj-lt"/>
              <a:buAutoNum type="arabicPeriod"/>
            </a:pPr>
            <a:r>
              <a:rPr lang="en-US" altLang="zh-CN" dirty="0"/>
              <a:t>'My </a:t>
            </a:r>
            <a:r>
              <a:rPr lang="en-US" altLang="zh-CN" dirty="0" err="1"/>
              <a:t>dalmation</a:t>
            </a:r>
            <a:r>
              <a:rPr lang="en-US" altLang="zh-CN" dirty="0"/>
              <a:t> is so cute. I love him.’</a:t>
            </a:r>
          </a:p>
          <a:p>
            <a:pPr>
              <a:buFont typeface="+mj-lt"/>
              <a:buAutoNum type="arabicPeriod"/>
            </a:pPr>
            <a:r>
              <a:rPr lang="en-US" altLang="zh-CN" dirty="0"/>
              <a:t>'Stop posting stupid worthless garbage.’</a:t>
            </a:r>
          </a:p>
          <a:p>
            <a:pPr>
              <a:buFont typeface="+mj-lt"/>
              <a:buAutoNum type="arabicPeriod"/>
            </a:pPr>
            <a:r>
              <a:rPr lang="en-US" altLang="zh-CN" dirty="0"/>
              <a:t>'</a:t>
            </a:r>
            <a:r>
              <a:rPr lang="en-US" altLang="zh-CN" dirty="0" err="1"/>
              <a:t>Mr</a:t>
            </a:r>
            <a:r>
              <a:rPr lang="en-US" altLang="zh-CN" dirty="0"/>
              <a:t> licks ate mu steak, what can I do?.’</a:t>
            </a:r>
          </a:p>
          <a:p>
            <a:pPr>
              <a:buFont typeface="+mj-lt"/>
              <a:buAutoNum type="arabicPeriod"/>
            </a:pPr>
            <a:r>
              <a:rPr lang="en-US" altLang="zh-CN" dirty="0"/>
              <a:t>'Quit buying worthless dog food stupid’</a:t>
            </a:r>
          </a:p>
          <a:p>
            <a:pPr marL="0" indent="0">
              <a:buNone/>
            </a:pPr>
            <a:r>
              <a:rPr lang="en-US" altLang="zh-CN" sz="800" dirty="0"/>
              <a:t> </a:t>
            </a:r>
          </a:p>
          <a:p>
            <a:pPr>
              <a:buFont typeface="Arial"/>
              <a:buChar char="•"/>
            </a:pPr>
            <a:r>
              <a:rPr lang="en-US" altLang="zh-CN" dirty="0"/>
              <a:t>labels = [0,1,0,1,0,1]       </a:t>
            </a:r>
            <a:r>
              <a:rPr lang="en-US" altLang="zh-CN" i="1" dirty="0"/>
              <a:t>#</a:t>
            </a:r>
            <a:r>
              <a:rPr lang="zh-CN" altLang="en-US" i="1" dirty="0"/>
              <a:t>文档标签：是否是消极情感</a:t>
            </a:r>
            <a:endParaRPr lang="zh-CN" altLang="en-US" dirty="0"/>
          </a:p>
        </p:txBody>
      </p:sp>
      <p:sp>
        <p:nvSpPr>
          <p:cNvPr id="2" name="标题 1">
            <a:extLst>
              <a:ext uri="{FF2B5EF4-FFF2-40B4-BE49-F238E27FC236}">
                <a16:creationId xmlns:a16="http://schemas.microsoft.com/office/drawing/2014/main" id="{A13B87AA-6B41-4CE1-93D3-8BECF87A6AAF}"/>
              </a:ext>
            </a:extLst>
          </p:cNvPr>
          <p:cNvSpPr>
            <a:spLocks noGrp="1"/>
          </p:cNvSpPr>
          <p:nvPr>
            <p:ph type="title"/>
          </p:nvPr>
        </p:nvSpPr>
        <p:spPr/>
        <p:txBody>
          <a:bodyPr/>
          <a:lstStyle/>
          <a:p>
            <a:r>
              <a:rPr lang="zh-CN" altLang="en-US" dirty="0">
                <a:latin typeface="微软雅黑" pitchFamily="34" charset="-122"/>
              </a:rPr>
              <a:t>文本的向量表示</a:t>
            </a:r>
          </a:p>
        </p:txBody>
      </p:sp>
      <p:sp>
        <p:nvSpPr>
          <p:cNvPr id="4" name="内容占位符 3">
            <a:extLst>
              <a:ext uri="{FF2B5EF4-FFF2-40B4-BE49-F238E27FC236}">
                <a16:creationId xmlns:a16="http://schemas.microsoft.com/office/drawing/2014/main" id="{88931A65-A461-4B63-8D9C-CDF25D502BF1}"/>
              </a:ext>
            </a:extLst>
          </p:cNvPr>
          <p:cNvSpPr>
            <a:spLocks noGrp="1"/>
          </p:cNvSpPr>
          <p:nvPr>
            <p:ph idx="10"/>
          </p:nvPr>
        </p:nvSpPr>
        <p:spPr/>
        <p:txBody>
          <a:bodyPr/>
          <a:lstStyle/>
          <a:p>
            <a:r>
              <a:rPr lang="zh-CN" altLang="en-US" dirty="0"/>
              <a:t>文本分类实例</a:t>
            </a:r>
          </a:p>
        </p:txBody>
      </p:sp>
    </p:spTree>
    <p:extLst>
      <p:ext uri="{BB962C8B-B14F-4D97-AF65-F5344CB8AC3E}">
        <p14:creationId xmlns:p14="http://schemas.microsoft.com/office/powerpoint/2010/main" val="3669721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0725C7-67E8-434D-8939-8B5DEDAEB630}"/>
              </a:ext>
            </a:extLst>
          </p:cNvPr>
          <p:cNvSpPr>
            <a:spLocks noGrp="1"/>
          </p:cNvSpPr>
          <p:nvPr>
            <p:ph idx="1"/>
          </p:nvPr>
        </p:nvSpPr>
        <p:spPr>
          <a:xfrm>
            <a:off x="423823" y="1741968"/>
            <a:ext cx="6824306" cy="4369231"/>
          </a:xfrm>
        </p:spPr>
        <p:txBody>
          <a:bodyPr/>
          <a:lstStyle/>
          <a:p>
            <a:pPr>
              <a:buFont typeface="Arial"/>
              <a:buChar char="•"/>
            </a:pPr>
            <a:r>
              <a:rPr lang="zh-CN" altLang="en-US" dirty="0"/>
              <a:t>从非结构化数据到结构化数据转化</a:t>
            </a:r>
            <a:endParaRPr lang="en-US" altLang="zh-CN" dirty="0"/>
          </a:p>
          <a:p>
            <a:pPr>
              <a:buFont typeface="Arial"/>
              <a:buChar char="•"/>
            </a:pPr>
            <a:r>
              <a:rPr lang="zh-CN" altLang="en-US" dirty="0"/>
              <a:t>将每个词表示为一个长长的向量，词袋：所有词的不重复构成</a:t>
            </a:r>
            <a:endParaRPr lang="en-US" altLang="zh-CN" dirty="0"/>
          </a:p>
          <a:p>
            <a:pPr>
              <a:buFont typeface="Arial"/>
              <a:buChar char="•"/>
            </a:pPr>
            <a:r>
              <a:rPr lang="en-US" altLang="zh-CN" dirty="0"/>
              <a:t>[a, ate, cat, dolphin, dog, homework, my, sandwich, the]</a:t>
            </a:r>
          </a:p>
          <a:p>
            <a:pPr>
              <a:buFont typeface="Arial"/>
              <a:buChar char="•"/>
            </a:pPr>
            <a:r>
              <a:rPr lang="zh-CN" altLang="en-US" dirty="0"/>
              <a:t>文本</a:t>
            </a:r>
            <a:r>
              <a:rPr lang="en-US" altLang="zh-CN" dirty="0"/>
              <a:t>1</a:t>
            </a:r>
            <a:r>
              <a:rPr lang="zh-CN" altLang="en-US" dirty="0"/>
              <a:t>：</a:t>
            </a:r>
            <a:r>
              <a:rPr lang="en-US" altLang="zh-CN" dirty="0"/>
              <a:t>My dog ate my homework.</a:t>
            </a:r>
          </a:p>
          <a:p>
            <a:pPr>
              <a:buFont typeface="Arial"/>
              <a:buChar char="•"/>
            </a:pPr>
            <a:r>
              <a:rPr lang="zh-CN" altLang="en-US" dirty="0"/>
              <a:t>文本</a:t>
            </a:r>
            <a:r>
              <a:rPr lang="zh-CN" altLang="zh-CN" dirty="0"/>
              <a:t>2</a:t>
            </a:r>
            <a:r>
              <a:rPr lang="zh-CN" altLang="en-US" dirty="0"/>
              <a:t>：</a:t>
            </a:r>
            <a:r>
              <a:rPr lang="en-US" altLang="zh-CN" dirty="0"/>
              <a:t>My cat ate the sandwich.</a:t>
            </a:r>
            <a:endParaRPr lang="zh-CN" altLang="en-US" dirty="0"/>
          </a:p>
          <a:p>
            <a:pPr>
              <a:buFont typeface="Arial"/>
              <a:buChar char="•"/>
            </a:pPr>
            <a:r>
              <a:rPr lang="zh-CN" altLang="en-US" dirty="0"/>
              <a:t>文本</a:t>
            </a:r>
            <a:r>
              <a:rPr lang="zh-CN" altLang="zh-CN" dirty="0"/>
              <a:t>3</a:t>
            </a:r>
            <a:r>
              <a:rPr lang="zh-CN" altLang="en-US" dirty="0"/>
              <a:t>：</a:t>
            </a:r>
            <a:r>
              <a:rPr lang="en-US" altLang="zh-CN" dirty="0"/>
              <a:t>A dolphin ate the homework.</a:t>
            </a:r>
            <a:endParaRPr lang="zh-CN" altLang="en-US" dirty="0"/>
          </a:p>
          <a:p>
            <a:pPr>
              <a:buFont typeface="Arial"/>
              <a:buChar char="•"/>
            </a:pPr>
            <a:r>
              <a:rPr lang="en-US" altLang="zh-CN" dirty="0"/>
              <a:t>[a, ate, cat, dolphin, dog, homework, my, sandwich, the]</a:t>
            </a:r>
          </a:p>
          <a:p>
            <a:pPr>
              <a:buFont typeface="Arial"/>
              <a:buChar char="•"/>
            </a:pPr>
            <a:r>
              <a:rPr lang="en-US" altLang="zh-CN" dirty="0"/>
              <a:t>a</a:t>
            </a:r>
            <a:r>
              <a:rPr lang="zh-CN" altLang="en-US" dirty="0"/>
              <a:t>：</a:t>
            </a:r>
            <a:r>
              <a:rPr lang="en-US" altLang="zh-CN" dirty="0"/>
              <a:t>[1 0 0 0 0 0 0 0 0]</a:t>
            </a:r>
          </a:p>
          <a:p>
            <a:pPr>
              <a:buFont typeface="Arial"/>
              <a:buChar char="•"/>
            </a:pPr>
            <a:r>
              <a:rPr lang="en-US" altLang="zh-CN" dirty="0"/>
              <a:t>ate</a:t>
            </a:r>
            <a:r>
              <a:rPr lang="zh-CN" altLang="en-US" dirty="0"/>
              <a:t>：</a:t>
            </a:r>
            <a:r>
              <a:rPr lang="en-US" altLang="zh-CN" dirty="0"/>
              <a:t>[0 1 0 0 0 0 0 0 0]</a:t>
            </a:r>
          </a:p>
          <a:p>
            <a:pPr>
              <a:buFont typeface="Arial"/>
              <a:buChar char="•"/>
            </a:pPr>
            <a:r>
              <a:rPr lang="en-US" altLang="zh-CN" dirty="0"/>
              <a:t>……</a:t>
            </a:r>
            <a:endParaRPr lang="zh-CN" altLang="en-US" dirty="0"/>
          </a:p>
        </p:txBody>
      </p:sp>
      <p:sp>
        <p:nvSpPr>
          <p:cNvPr id="2" name="标题 1">
            <a:extLst>
              <a:ext uri="{FF2B5EF4-FFF2-40B4-BE49-F238E27FC236}">
                <a16:creationId xmlns:a16="http://schemas.microsoft.com/office/drawing/2014/main" id="{A13B87AA-6B41-4CE1-93D3-8BECF87A6AAF}"/>
              </a:ext>
            </a:extLst>
          </p:cNvPr>
          <p:cNvSpPr>
            <a:spLocks noGrp="1"/>
          </p:cNvSpPr>
          <p:nvPr>
            <p:ph type="title"/>
          </p:nvPr>
        </p:nvSpPr>
        <p:spPr/>
        <p:txBody>
          <a:bodyPr/>
          <a:lstStyle/>
          <a:p>
            <a:r>
              <a:rPr lang="zh-CN" altLang="en-US" dirty="0">
                <a:latin typeface="微软雅黑" pitchFamily="34" charset="-122"/>
              </a:rPr>
              <a:t>文本的向量表示</a:t>
            </a:r>
            <a:endParaRPr lang="zh-CN" altLang="en-US" dirty="0"/>
          </a:p>
        </p:txBody>
      </p:sp>
      <p:sp>
        <p:nvSpPr>
          <p:cNvPr id="4" name="内容占位符 3">
            <a:extLst>
              <a:ext uri="{FF2B5EF4-FFF2-40B4-BE49-F238E27FC236}">
                <a16:creationId xmlns:a16="http://schemas.microsoft.com/office/drawing/2014/main" id="{88931A65-A461-4B63-8D9C-CDF25D502BF1}"/>
              </a:ext>
            </a:extLst>
          </p:cNvPr>
          <p:cNvSpPr>
            <a:spLocks noGrp="1"/>
          </p:cNvSpPr>
          <p:nvPr>
            <p:ph idx="10"/>
          </p:nvPr>
        </p:nvSpPr>
        <p:spPr/>
        <p:txBody>
          <a:bodyPr/>
          <a:lstStyle/>
          <a:p>
            <a:r>
              <a:rPr lang="en-US" altLang="zh-CN" dirty="0"/>
              <a:t>One-Hot</a:t>
            </a:r>
            <a:r>
              <a:rPr lang="zh-CN" altLang="en-US" dirty="0"/>
              <a:t>表达</a:t>
            </a:r>
          </a:p>
        </p:txBody>
      </p:sp>
    </p:spTree>
    <p:extLst>
      <p:ext uri="{BB962C8B-B14F-4D97-AF65-F5344CB8AC3E}">
        <p14:creationId xmlns:p14="http://schemas.microsoft.com/office/powerpoint/2010/main" val="21154676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0725C7-67E8-434D-8939-8B5DEDAEB630}"/>
              </a:ext>
            </a:extLst>
          </p:cNvPr>
          <p:cNvSpPr>
            <a:spLocks noGrp="1"/>
          </p:cNvSpPr>
          <p:nvPr>
            <p:ph idx="1"/>
          </p:nvPr>
        </p:nvSpPr>
        <p:spPr/>
        <p:txBody>
          <a:bodyPr/>
          <a:lstStyle/>
          <a:p>
            <a:pPr>
              <a:buFont typeface="Arial"/>
              <a:buChar char="•"/>
            </a:pPr>
            <a:r>
              <a:rPr lang="zh-CN" altLang="en-US" dirty="0"/>
              <a:t>文本转化为词向量矩阵</a:t>
            </a:r>
            <a:endParaRPr lang="en-US" altLang="zh-CN" dirty="0"/>
          </a:p>
          <a:p>
            <a:pPr>
              <a:buFont typeface="Arial"/>
              <a:buChar char="•"/>
            </a:pPr>
            <a:r>
              <a:rPr lang="en-US" altLang="zh-CN" dirty="0"/>
              <a:t>[a, ate, cat, dolphin, dog, homework, my, sandwich, the]</a:t>
            </a:r>
            <a:endParaRPr lang="en-US" altLang="zh-CN" i="1" dirty="0"/>
          </a:p>
          <a:p>
            <a:pPr>
              <a:buFont typeface="Arial"/>
              <a:buChar char="•"/>
            </a:pPr>
            <a:r>
              <a:rPr lang="zh-CN" altLang="en-US" dirty="0"/>
              <a:t>文本</a:t>
            </a:r>
            <a:r>
              <a:rPr lang="en-US" altLang="zh-CN" dirty="0"/>
              <a:t>1</a:t>
            </a:r>
            <a:r>
              <a:rPr lang="zh-CN" altLang="en-US" dirty="0"/>
              <a:t>：</a:t>
            </a:r>
            <a:r>
              <a:rPr lang="en-US" altLang="zh-CN" dirty="0"/>
              <a:t>[0 1 0 0 1 1 </a:t>
            </a:r>
            <a:r>
              <a:rPr lang="zh-CN" altLang="zh-CN" dirty="0"/>
              <a:t>1</a:t>
            </a:r>
            <a:r>
              <a:rPr lang="en-US" altLang="zh-CN" dirty="0"/>
              <a:t> 0 0]</a:t>
            </a:r>
          </a:p>
          <a:p>
            <a:pPr>
              <a:buFont typeface="Arial"/>
              <a:buChar char="•"/>
            </a:pPr>
            <a:r>
              <a:rPr lang="zh-CN" altLang="en-US" dirty="0"/>
              <a:t>文本</a:t>
            </a:r>
            <a:r>
              <a:rPr lang="zh-CN" altLang="zh-CN" dirty="0"/>
              <a:t>2</a:t>
            </a:r>
            <a:r>
              <a:rPr lang="zh-CN" altLang="en-US" dirty="0"/>
              <a:t>：</a:t>
            </a:r>
            <a:r>
              <a:rPr lang="en-US" altLang="zh-CN" dirty="0"/>
              <a:t>[0 1 1 0 0 0 1 1 1]</a:t>
            </a:r>
            <a:endParaRPr lang="zh-CN" altLang="en-US" dirty="0"/>
          </a:p>
          <a:p>
            <a:pPr>
              <a:buFont typeface="Arial"/>
              <a:buChar char="•"/>
            </a:pPr>
            <a:r>
              <a:rPr lang="zh-CN" altLang="en-US" dirty="0"/>
              <a:t>文本</a:t>
            </a:r>
            <a:r>
              <a:rPr lang="zh-CN" altLang="zh-CN" dirty="0"/>
              <a:t>3</a:t>
            </a:r>
            <a:r>
              <a:rPr lang="zh-CN" altLang="en-US" dirty="0"/>
              <a:t>：</a:t>
            </a:r>
            <a:r>
              <a:rPr lang="en-US" altLang="zh-CN" dirty="0"/>
              <a:t>[1 1 0 1 0 1 0 0 1]</a:t>
            </a:r>
          </a:p>
          <a:p>
            <a:pPr>
              <a:buFont typeface="Arial"/>
              <a:buChar char="•"/>
            </a:pPr>
            <a:r>
              <a:rPr lang="zh-CN" altLang="en-US" dirty="0"/>
              <a:t>缺陷：忽略了句子词频信息</a:t>
            </a:r>
            <a:endParaRPr lang="en-US" altLang="zh-TW" dirty="0"/>
          </a:p>
          <a:p>
            <a:pPr>
              <a:buFont typeface="Arial"/>
              <a:buChar char="•"/>
            </a:pPr>
            <a:endParaRPr lang="zh-CN" altLang="en-US" dirty="0"/>
          </a:p>
        </p:txBody>
      </p:sp>
      <p:sp>
        <p:nvSpPr>
          <p:cNvPr id="2" name="标题 1">
            <a:extLst>
              <a:ext uri="{FF2B5EF4-FFF2-40B4-BE49-F238E27FC236}">
                <a16:creationId xmlns:a16="http://schemas.microsoft.com/office/drawing/2014/main" id="{A13B87AA-6B41-4CE1-93D3-8BECF87A6AAF}"/>
              </a:ext>
            </a:extLst>
          </p:cNvPr>
          <p:cNvSpPr>
            <a:spLocks noGrp="1"/>
          </p:cNvSpPr>
          <p:nvPr>
            <p:ph type="title"/>
          </p:nvPr>
        </p:nvSpPr>
        <p:spPr/>
        <p:txBody>
          <a:bodyPr/>
          <a:lstStyle/>
          <a:p>
            <a:r>
              <a:rPr lang="zh-CN" altLang="en-US" dirty="0">
                <a:latin typeface="微软雅黑" pitchFamily="34" charset="-122"/>
              </a:rPr>
              <a:t>文本的向量表示</a:t>
            </a:r>
            <a:endParaRPr lang="zh-CN" altLang="en-US" dirty="0"/>
          </a:p>
        </p:txBody>
      </p:sp>
      <p:sp>
        <p:nvSpPr>
          <p:cNvPr id="4" name="内容占位符 3">
            <a:extLst>
              <a:ext uri="{FF2B5EF4-FFF2-40B4-BE49-F238E27FC236}">
                <a16:creationId xmlns:a16="http://schemas.microsoft.com/office/drawing/2014/main" id="{88931A65-A461-4B63-8D9C-CDF25D502BF1}"/>
              </a:ext>
            </a:extLst>
          </p:cNvPr>
          <p:cNvSpPr>
            <a:spLocks noGrp="1"/>
          </p:cNvSpPr>
          <p:nvPr>
            <p:ph idx="10"/>
          </p:nvPr>
        </p:nvSpPr>
        <p:spPr/>
        <p:txBody>
          <a:bodyPr/>
          <a:lstStyle/>
          <a:p>
            <a:r>
              <a:rPr lang="en-US" altLang="zh-CN" dirty="0"/>
              <a:t>One-Hot</a:t>
            </a:r>
            <a:r>
              <a:rPr lang="zh-CN" altLang="en-US" dirty="0"/>
              <a:t>表达</a:t>
            </a:r>
          </a:p>
        </p:txBody>
      </p:sp>
      <p:sp>
        <p:nvSpPr>
          <p:cNvPr id="5" name="内容占位符 2">
            <a:extLst>
              <a:ext uri="{FF2B5EF4-FFF2-40B4-BE49-F238E27FC236}">
                <a16:creationId xmlns:a16="http://schemas.microsoft.com/office/drawing/2014/main" id="{B90725C7-67E8-434D-8939-8B5DEDAEB630}"/>
              </a:ext>
            </a:extLst>
          </p:cNvPr>
          <p:cNvSpPr txBox="1">
            <a:spLocks/>
          </p:cNvSpPr>
          <p:nvPr/>
        </p:nvSpPr>
        <p:spPr bwMode="auto">
          <a:xfrm>
            <a:off x="5735960" y="2708920"/>
            <a:ext cx="4608512" cy="15841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noAutofit/>
          </a:bodyPr>
          <a:lstStyle>
            <a:lvl1pPr marL="272106" indent="-272106" algn="l" rtl="0" eaLnBrk="1" fontAlgn="base" hangingPunct="1">
              <a:lnSpc>
                <a:spcPct val="150000"/>
              </a:lnSpc>
              <a:spcBef>
                <a:spcPct val="20000"/>
              </a:spcBef>
              <a:spcAft>
                <a:spcPct val="0"/>
              </a:spcAft>
              <a:buClr>
                <a:srgbClr val="032089"/>
              </a:buClr>
              <a:buFont typeface="Wingdings" panose="05000000000000000000" pitchFamily="2" charset="2"/>
              <a:buChar char="Ø"/>
              <a:defRPr kumimoji="1" sz="1800" b="0">
                <a:solidFill>
                  <a:schemeClr val="tx1"/>
                </a:solidFill>
                <a:latin typeface="微软雅黑" pitchFamily="34" charset="-122"/>
                <a:ea typeface="微软雅黑" pitchFamily="34" charset="-122"/>
                <a:cs typeface="宋体" charset="0"/>
              </a:defRPr>
            </a:lvl1pPr>
            <a:lvl2pPr marL="589562" indent="-226755" algn="l" rtl="0" eaLnBrk="1" fontAlgn="base" hangingPunct="1">
              <a:lnSpc>
                <a:spcPct val="130000"/>
              </a:lnSpc>
              <a:spcBef>
                <a:spcPct val="20000"/>
              </a:spcBef>
              <a:spcAft>
                <a:spcPct val="0"/>
              </a:spcAft>
              <a:buClr>
                <a:srgbClr val="032089"/>
              </a:buClr>
              <a:buFont typeface="Wingdings" pitchFamily="2" charset="2"/>
              <a:buChar char="l"/>
              <a:defRPr kumimoji="1" sz="1800" b="0">
                <a:solidFill>
                  <a:schemeClr val="tx1"/>
                </a:solidFill>
                <a:latin typeface="微软雅黑" pitchFamily="34" charset="-122"/>
                <a:ea typeface="微软雅黑" pitchFamily="34" charset="-122"/>
              </a:defRPr>
            </a:lvl2pPr>
            <a:lvl3pPr marL="907020" indent="-181404" algn="l" rtl="0" eaLnBrk="1" fontAlgn="base" hangingPunct="1">
              <a:spcBef>
                <a:spcPct val="20000"/>
              </a:spcBef>
              <a:spcAft>
                <a:spcPct val="0"/>
              </a:spcAft>
              <a:buFont typeface="Arial" panose="020B0604020202020204" pitchFamily="34" charset="0"/>
              <a:buChar char="•"/>
              <a:defRPr kumimoji="1" sz="1400" b="0">
                <a:solidFill>
                  <a:schemeClr val="tx1"/>
                </a:solidFill>
                <a:latin typeface="微软雅黑" pitchFamily="34" charset="-122"/>
                <a:ea typeface="微软雅黑" pitchFamily="34" charset="-122"/>
              </a:defRPr>
            </a:lvl3pPr>
            <a:lvl4pPr marL="1269829" indent="-181404" algn="l" rtl="0" eaLnBrk="1" fontAlgn="base" hangingPunct="1">
              <a:spcBef>
                <a:spcPct val="20000"/>
              </a:spcBef>
              <a:spcAft>
                <a:spcPct val="0"/>
              </a:spcAft>
              <a:buFont typeface="Arial" panose="020B0604020202020204" pitchFamily="34" charset="0"/>
              <a:buChar char="–"/>
              <a:defRPr kumimoji="1" sz="1400" b="0">
                <a:solidFill>
                  <a:schemeClr val="tx1"/>
                </a:solidFill>
                <a:latin typeface="微软雅黑" pitchFamily="34" charset="-122"/>
                <a:ea typeface="微软雅黑" pitchFamily="34" charset="-122"/>
              </a:defRPr>
            </a:lvl4pPr>
            <a:lvl5pPr marL="1632636" indent="-181404" algn="l" rtl="0" eaLnBrk="1" fontAlgn="base" hangingPunct="1">
              <a:spcBef>
                <a:spcPct val="20000"/>
              </a:spcBef>
              <a:spcAft>
                <a:spcPct val="0"/>
              </a:spcAft>
              <a:buFont typeface="Arial" panose="020B0604020202020204" pitchFamily="34" charset="0"/>
              <a:buChar char="»"/>
              <a:defRPr kumimoji="1" sz="1400" b="0">
                <a:solidFill>
                  <a:schemeClr val="tx1"/>
                </a:solidFill>
                <a:latin typeface="微软雅黑" pitchFamily="34" charset="-122"/>
                <a:ea typeface="微软雅黑" pitchFamily="34" charset="-122"/>
              </a:defRPr>
            </a:lvl5pPr>
            <a:lvl6pPr marL="1995445" indent="-181404" algn="l" rtl="0" eaLnBrk="1" fontAlgn="base" hangingPunct="1">
              <a:spcBef>
                <a:spcPct val="20000"/>
              </a:spcBef>
              <a:spcAft>
                <a:spcPct val="0"/>
              </a:spcAft>
              <a:buFont typeface="Arial" charset="0"/>
              <a:buChar char="»"/>
              <a:defRPr sz="1500">
                <a:solidFill>
                  <a:schemeClr val="tx1"/>
                </a:solidFill>
                <a:latin typeface="+mn-lt"/>
                <a:ea typeface="+mn-ea"/>
              </a:defRPr>
            </a:lvl6pPr>
            <a:lvl7pPr marL="2358253" indent="-181404" algn="l" rtl="0" eaLnBrk="1" fontAlgn="base" hangingPunct="1">
              <a:spcBef>
                <a:spcPct val="20000"/>
              </a:spcBef>
              <a:spcAft>
                <a:spcPct val="0"/>
              </a:spcAft>
              <a:buFont typeface="Arial" charset="0"/>
              <a:buChar char="»"/>
              <a:defRPr sz="1500">
                <a:solidFill>
                  <a:schemeClr val="tx1"/>
                </a:solidFill>
                <a:latin typeface="+mn-lt"/>
                <a:ea typeface="+mn-ea"/>
              </a:defRPr>
            </a:lvl7pPr>
            <a:lvl8pPr marL="2721060" indent="-181404" algn="l" rtl="0" eaLnBrk="1" fontAlgn="base" hangingPunct="1">
              <a:spcBef>
                <a:spcPct val="20000"/>
              </a:spcBef>
              <a:spcAft>
                <a:spcPct val="0"/>
              </a:spcAft>
              <a:buFont typeface="Arial" charset="0"/>
              <a:buChar char="»"/>
              <a:defRPr sz="1500">
                <a:solidFill>
                  <a:schemeClr val="tx1"/>
                </a:solidFill>
                <a:latin typeface="+mn-lt"/>
                <a:ea typeface="+mn-ea"/>
              </a:defRPr>
            </a:lvl8pPr>
            <a:lvl9pPr marL="3083868" indent="-181404" algn="l" rtl="0" eaLnBrk="1" fontAlgn="base" hangingPunct="1">
              <a:spcBef>
                <a:spcPct val="20000"/>
              </a:spcBef>
              <a:spcAft>
                <a:spcPct val="0"/>
              </a:spcAft>
              <a:buFont typeface="Arial" charset="0"/>
              <a:buChar char="»"/>
              <a:defRPr sz="1500">
                <a:solidFill>
                  <a:schemeClr val="tx1"/>
                </a:solidFill>
                <a:latin typeface="+mn-lt"/>
                <a:ea typeface="+mn-ea"/>
              </a:defRPr>
            </a:lvl9pPr>
          </a:lstStyle>
          <a:p>
            <a:pPr marL="0" indent="0">
              <a:buNone/>
            </a:pPr>
            <a:r>
              <a:rPr lang="zh-CN" altLang="en-US" dirty="0">
                <a:solidFill>
                  <a:schemeClr val="bg1"/>
                </a:solidFill>
              </a:rPr>
              <a:t>文本</a:t>
            </a:r>
            <a:r>
              <a:rPr lang="en-US" altLang="zh-CN" dirty="0">
                <a:solidFill>
                  <a:schemeClr val="bg1"/>
                </a:solidFill>
              </a:rPr>
              <a:t>1</a:t>
            </a:r>
            <a:r>
              <a:rPr lang="zh-CN" altLang="en-US" dirty="0">
                <a:solidFill>
                  <a:schemeClr val="bg1"/>
                </a:solidFill>
              </a:rPr>
              <a:t>：</a:t>
            </a:r>
            <a:r>
              <a:rPr lang="en-US" altLang="zh-CN" dirty="0">
                <a:solidFill>
                  <a:schemeClr val="bg1"/>
                </a:solidFill>
              </a:rPr>
              <a:t>My dog ate my homework.</a:t>
            </a:r>
          </a:p>
          <a:p>
            <a:pPr marL="0" indent="0">
              <a:buNone/>
            </a:pPr>
            <a:r>
              <a:rPr lang="zh-CN" altLang="en-US" dirty="0">
                <a:solidFill>
                  <a:schemeClr val="bg1"/>
                </a:solidFill>
              </a:rPr>
              <a:t>文本</a:t>
            </a:r>
            <a:r>
              <a:rPr lang="zh-CN" altLang="zh-CN" dirty="0">
                <a:solidFill>
                  <a:schemeClr val="bg1"/>
                </a:solidFill>
              </a:rPr>
              <a:t>2</a:t>
            </a:r>
            <a:r>
              <a:rPr lang="zh-CN" altLang="en-US" dirty="0">
                <a:solidFill>
                  <a:schemeClr val="bg1"/>
                </a:solidFill>
              </a:rPr>
              <a:t>：</a:t>
            </a:r>
            <a:r>
              <a:rPr lang="en-US" altLang="zh-CN" dirty="0">
                <a:solidFill>
                  <a:schemeClr val="bg1"/>
                </a:solidFill>
              </a:rPr>
              <a:t>My cat ate the sandwich.</a:t>
            </a:r>
            <a:endParaRPr lang="zh-CN" altLang="en-US" dirty="0">
              <a:solidFill>
                <a:schemeClr val="bg1"/>
              </a:solidFill>
            </a:endParaRPr>
          </a:p>
          <a:p>
            <a:pPr marL="0" indent="0">
              <a:buNone/>
            </a:pPr>
            <a:r>
              <a:rPr lang="zh-CN" altLang="en-US" dirty="0">
                <a:solidFill>
                  <a:schemeClr val="bg1"/>
                </a:solidFill>
              </a:rPr>
              <a:t>文本</a:t>
            </a:r>
            <a:r>
              <a:rPr lang="zh-CN" altLang="zh-CN" dirty="0">
                <a:solidFill>
                  <a:schemeClr val="bg1"/>
                </a:solidFill>
              </a:rPr>
              <a:t>3</a:t>
            </a:r>
            <a:r>
              <a:rPr lang="zh-CN" altLang="en-US" dirty="0">
                <a:solidFill>
                  <a:schemeClr val="bg1"/>
                </a:solidFill>
              </a:rPr>
              <a:t>：</a:t>
            </a:r>
            <a:r>
              <a:rPr lang="en-US" altLang="zh-CN" dirty="0">
                <a:solidFill>
                  <a:schemeClr val="bg1"/>
                </a:solidFill>
              </a:rPr>
              <a:t>A dolphin ate the homework.</a:t>
            </a:r>
            <a:endParaRPr lang="zh-CN" altLang="en-US" dirty="0">
              <a:solidFill>
                <a:schemeClr val="bg1"/>
              </a:solidFill>
            </a:endParaRPr>
          </a:p>
        </p:txBody>
      </p:sp>
      <p:cxnSp>
        <p:nvCxnSpPr>
          <p:cNvPr id="6" name="直接箭头连接符 181"/>
          <p:cNvCxnSpPr/>
          <p:nvPr/>
        </p:nvCxnSpPr>
        <p:spPr>
          <a:xfrm>
            <a:off x="3575720" y="2996952"/>
            <a:ext cx="2160240" cy="0"/>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cxnSp>
        <p:nvCxnSpPr>
          <p:cNvPr id="9" name="直接箭头连接符 181"/>
          <p:cNvCxnSpPr/>
          <p:nvPr/>
        </p:nvCxnSpPr>
        <p:spPr>
          <a:xfrm>
            <a:off x="3575720" y="3485444"/>
            <a:ext cx="2160240" cy="0"/>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cxnSp>
        <p:nvCxnSpPr>
          <p:cNvPr id="10" name="直接箭头连接符 181"/>
          <p:cNvCxnSpPr/>
          <p:nvPr/>
        </p:nvCxnSpPr>
        <p:spPr>
          <a:xfrm>
            <a:off x="3575720" y="3933056"/>
            <a:ext cx="2160240" cy="0"/>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702263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1977" y="389928"/>
            <a:ext cx="10972801" cy="528176"/>
          </a:xfrm>
        </p:spPr>
        <p:txBody>
          <a:bodyPr/>
          <a:lstStyle/>
          <a:p>
            <a:r>
              <a:rPr lang="zh-CN" altLang="en-US" dirty="0"/>
              <a:t>背景与目标</a:t>
            </a:r>
          </a:p>
        </p:txBody>
      </p:sp>
      <p:pic>
        <p:nvPicPr>
          <p:cNvPr id="3" name="图片 2"/>
          <p:cNvPicPr>
            <a:picLocks noChangeAspect="1"/>
          </p:cNvPicPr>
          <p:nvPr/>
        </p:nvPicPr>
        <p:blipFill>
          <a:blip r:embed="rId3"/>
          <a:stretch>
            <a:fillRect/>
          </a:stretch>
        </p:blipFill>
        <p:spPr>
          <a:xfrm>
            <a:off x="551384" y="4869161"/>
            <a:ext cx="11316060" cy="1256298"/>
          </a:xfrm>
          <a:prstGeom prst="rect">
            <a:avLst/>
          </a:prstGeom>
          <a:ln>
            <a:solidFill>
              <a:schemeClr val="bg1">
                <a:lumMod val="85000"/>
              </a:schemeClr>
            </a:solidFill>
          </a:ln>
          <a:effectLst>
            <a:outerShdw blurRad="50800" dist="38100" dir="2700000" algn="tl" rotWithShape="0">
              <a:srgbClr val="000000">
                <a:alpha val="43000"/>
              </a:srgbClr>
            </a:outerShdw>
          </a:effectLst>
        </p:spPr>
      </p:pic>
      <p:pic>
        <p:nvPicPr>
          <p:cNvPr id="4" name="图片 3"/>
          <p:cNvPicPr>
            <a:picLocks noChangeAspect="1"/>
          </p:cNvPicPr>
          <p:nvPr/>
        </p:nvPicPr>
        <p:blipFill>
          <a:blip r:embed="rId4"/>
          <a:stretch>
            <a:fillRect/>
          </a:stretch>
        </p:blipFill>
        <p:spPr>
          <a:xfrm>
            <a:off x="551383" y="1268760"/>
            <a:ext cx="4287025" cy="3240360"/>
          </a:xfrm>
          <a:prstGeom prst="rect">
            <a:avLst/>
          </a:prstGeom>
          <a:ln>
            <a:solidFill>
              <a:schemeClr val="bg1">
                <a:lumMod val="85000"/>
              </a:schemeClr>
            </a:solidFill>
          </a:ln>
          <a:effectLst>
            <a:outerShdw blurRad="50800" dist="38100" dir="2700000" algn="tl" rotWithShape="0">
              <a:srgbClr val="000000">
                <a:alpha val="43000"/>
              </a:srgbClr>
            </a:outerShdw>
          </a:effectLst>
        </p:spPr>
      </p:pic>
      <p:pic>
        <p:nvPicPr>
          <p:cNvPr id="5" name="图片 4"/>
          <p:cNvPicPr>
            <a:picLocks noChangeAspect="1"/>
          </p:cNvPicPr>
          <p:nvPr/>
        </p:nvPicPr>
        <p:blipFill>
          <a:blip r:embed="rId5"/>
          <a:stretch>
            <a:fillRect/>
          </a:stretch>
        </p:blipFill>
        <p:spPr>
          <a:xfrm>
            <a:off x="5116109" y="1268760"/>
            <a:ext cx="6758149" cy="3240360"/>
          </a:xfrm>
          <a:prstGeom prst="rect">
            <a:avLst/>
          </a:prstGeom>
          <a:ln>
            <a:solidFill>
              <a:schemeClr val="bg1">
                <a:lumMod val="85000"/>
              </a:schemeClr>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85925077"/>
      </p:ext>
    </p:extLst>
  </p:cSld>
  <p:clrMapOvr>
    <a:masterClrMapping/>
  </p:clrMapOvr>
  <p:transition>
    <p:strips dir="l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0725C7-67E8-434D-8939-8B5DEDAEB630}"/>
              </a:ext>
            </a:extLst>
          </p:cNvPr>
          <p:cNvSpPr>
            <a:spLocks noGrp="1"/>
          </p:cNvSpPr>
          <p:nvPr>
            <p:ph idx="1"/>
          </p:nvPr>
        </p:nvSpPr>
        <p:spPr>
          <a:xfrm>
            <a:off x="423823" y="1741968"/>
            <a:ext cx="7112337" cy="4369231"/>
          </a:xfrm>
        </p:spPr>
        <p:txBody>
          <a:bodyPr/>
          <a:lstStyle/>
          <a:p>
            <a:pPr marL="0" indent="0">
              <a:buNone/>
            </a:pPr>
            <a:r>
              <a:rPr lang="zh-CN" altLang="en-US" dirty="0"/>
              <a:t>增加词频信息</a:t>
            </a:r>
            <a:endParaRPr lang="en-US" altLang="zh-CN" i="1" dirty="0"/>
          </a:p>
          <a:p>
            <a:pPr>
              <a:buFont typeface="Arial"/>
              <a:buChar char="•"/>
            </a:pPr>
            <a:r>
              <a:rPr lang="zh-CN" altLang="en-US" dirty="0"/>
              <a:t>文本</a:t>
            </a:r>
            <a:r>
              <a:rPr lang="en-US" altLang="zh-CN" dirty="0"/>
              <a:t>1</a:t>
            </a:r>
            <a:r>
              <a:rPr lang="zh-CN" altLang="en-US" dirty="0"/>
              <a:t>：</a:t>
            </a:r>
            <a:r>
              <a:rPr lang="en-US" altLang="zh-CN" dirty="0"/>
              <a:t>[0 1 0 0 1 1 2 0 0]  “my”</a:t>
            </a:r>
            <a:r>
              <a:rPr lang="zh-CN" altLang="en-US" dirty="0"/>
              <a:t>在句子中出现了</a:t>
            </a:r>
            <a:r>
              <a:rPr lang="en-US" altLang="zh-CN" dirty="0"/>
              <a:t>2</a:t>
            </a:r>
            <a:r>
              <a:rPr lang="zh-CN" altLang="en-US" dirty="0"/>
              <a:t>次</a:t>
            </a:r>
            <a:endParaRPr lang="en-US" altLang="zh-CN" dirty="0"/>
          </a:p>
          <a:p>
            <a:pPr>
              <a:buFont typeface="Arial"/>
              <a:buChar char="•"/>
            </a:pPr>
            <a:r>
              <a:rPr lang="zh-CN" altLang="en-US" dirty="0"/>
              <a:t>文本</a:t>
            </a:r>
            <a:r>
              <a:rPr lang="zh-CN" altLang="zh-CN" dirty="0"/>
              <a:t>2</a:t>
            </a:r>
            <a:r>
              <a:rPr lang="zh-CN" altLang="en-US" dirty="0"/>
              <a:t>：</a:t>
            </a:r>
            <a:r>
              <a:rPr lang="en-US" altLang="zh-CN" dirty="0"/>
              <a:t>[0 1 1 0 0 0 1 1 1]</a:t>
            </a:r>
            <a:endParaRPr lang="zh-CN" altLang="en-US" dirty="0"/>
          </a:p>
          <a:p>
            <a:pPr>
              <a:buFont typeface="Arial"/>
              <a:buChar char="•"/>
            </a:pPr>
            <a:r>
              <a:rPr lang="zh-CN" altLang="en-US" dirty="0"/>
              <a:t>文本</a:t>
            </a:r>
            <a:r>
              <a:rPr lang="zh-CN" altLang="zh-CN" dirty="0"/>
              <a:t>3</a:t>
            </a:r>
            <a:r>
              <a:rPr lang="zh-CN" altLang="en-US" dirty="0"/>
              <a:t>：</a:t>
            </a:r>
            <a:r>
              <a:rPr lang="en-US" altLang="zh-CN" dirty="0"/>
              <a:t>[1 1 0 1 0 1 0 0 1]</a:t>
            </a:r>
            <a:endParaRPr lang="en-US" altLang="zh-TW" dirty="0"/>
          </a:p>
          <a:p>
            <a:pPr marL="0" indent="0">
              <a:buNone/>
            </a:pPr>
            <a:r>
              <a:rPr lang="zh-CN" altLang="en-US" dirty="0"/>
              <a:t>归一化：避免句子长度不一致问题，即文档</a:t>
            </a:r>
            <a:r>
              <a:rPr lang="en-US" altLang="zh-CN" dirty="0"/>
              <a:t>TF</a:t>
            </a:r>
            <a:r>
              <a:rPr lang="zh-CN" altLang="en-US" dirty="0"/>
              <a:t>信息</a:t>
            </a:r>
            <a:endParaRPr lang="en-US" altLang="zh-CN" dirty="0"/>
          </a:p>
          <a:p>
            <a:pPr>
              <a:buFont typeface="Arial"/>
              <a:buChar char="•"/>
            </a:pPr>
            <a:r>
              <a:rPr lang="zh-CN" altLang="en-US" dirty="0"/>
              <a:t>文本</a:t>
            </a:r>
            <a:r>
              <a:rPr lang="en-US" altLang="zh-CN" dirty="0"/>
              <a:t>1</a:t>
            </a:r>
            <a:r>
              <a:rPr lang="zh-CN" altLang="en-US" dirty="0"/>
              <a:t>：</a:t>
            </a:r>
            <a:r>
              <a:rPr lang="en-US" altLang="zh-CN" dirty="0"/>
              <a:t>[0 1/5 0 0 1/5 1/5 2/5 0 0]  “my”</a:t>
            </a:r>
            <a:r>
              <a:rPr lang="zh-CN" altLang="en-US" dirty="0"/>
              <a:t>在句子中出现了</a:t>
            </a:r>
            <a:r>
              <a:rPr lang="en-US" altLang="zh-CN" dirty="0"/>
              <a:t>2</a:t>
            </a:r>
            <a:r>
              <a:rPr lang="zh-CN" altLang="en-US" dirty="0"/>
              <a:t>次</a:t>
            </a:r>
            <a:endParaRPr lang="en-US" altLang="zh-CN" dirty="0"/>
          </a:p>
          <a:p>
            <a:pPr>
              <a:buFont typeface="Arial"/>
              <a:buChar char="•"/>
            </a:pPr>
            <a:r>
              <a:rPr lang="zh-CN" altLang="en-US" dirty="0"/>
              <a:t>文本</a:t>
            </a:r>
            <a:r>
              <a:rPr lang="zh-CN" altLang="zh-CN" dirty="0"/>
              <a:t>2</a:t>
            </a:r>
            <a:r>
              <a:rPr lang="zh-CN" altLang="en-US" dirty="0"/>
              <a:t>：</a:t>
            </a:r>
            <a:r>
              <a:rPr lang="en-US" altLang="zh-CN" dirty="0"/>
              <a:t>[0 1/5 1/5 0 0 0 1/5 1/5 1/5]</a:t>
            </a:r>
            <a:endParaRPr lang="zh-CN" altLang="en-US" dirty="0"/>
          </a:p>
          <a:p>
            <a:pPr>
              <a:buFont typeface="Arial"/>
              <a:buChar char="•"/>
            </a:pPr>
            <a:r>
              <a:rPr lang="zh-CN" altLang="en-US" dirty="0"/>
              <a:t>文本</a:t>
            </a:r>
            <a:r>
              <a:rPr lang="zh-CN" altLang="zh-CN" dirty="0"/>
              <a:t>3</a:t>
            </a:r>
            <a:r>
              <a:rPr lang="zh-CN" altLang="en-US" dirty="0"/>
              <a:t>：</a:t>
            </a:r>
            <a:r>
              <a:rPr lang="en-US" altLang="zh-CN" dirty="0"/>
              <a:t>[1/5 1/5 0 1/5 0 1/5 0 0 1/5]</a:t>
            </a:r>
          </a:p>
          <a:p>
            <a:pPr>
              <a:buFont typeface="Arial"/>
              <a:buChar char="•"/>
            </a:pPr>
            <a:r>
              <a:rPr lang="zh-CN" altLang="en-US" dirty="0"/>
              <a:t>如何体现生成词袋中的词频信息？</a:t>
            </a:r>
            <a:endParaRPr lang="en-US" altLang="zh-TW" dirty="0"/>
          </a:p>
        </p:txBody>
      </p:sp>
      <p:sp>
        <p:nvSpPr>
          <p:cNvPr id="2" name="标题 1">
            <a:extLst>
              <a:ext uri="{FF2B5EF4-FFF2-40B4-BE49-F238E27FC236}">
                <a16:creationId xmlns:a16="http://schemas.microsoft.com/office/drawing/2014/main" id="{A13B87AA-6B41-4CE1-93D3-8BECF87A6AAF}"/>
              </a:ext>
            </a:extLst>
          </p:cNvPr>
          <p:cNvSpPr>
            <a:spLocks noGrp="1"/>
          </p:cNvSpPr>
          <p:nvPr>
            <p:ph type="title"/>
          </p:nvPr>
        </p:nvSpPr>
        <p:spPr/>
        <p:txBody>
          <a:bodyPr/>
          <a:lstStyle/>
          <a:p>
            <a:r>
              <a:rPr lang="zh-CN" altLang="en-US" dirty="0">
                <a:latin typeface="微软雅黑" pitchFamily="34" charset="-122"/>
              </a:rPr>
              <a:t>文本的向量表示</a:t>
            </a:r>
            <a:endParaRPr lang="zh-CN" altLang="en-US" dirty="0"/>
          </a:p>
        </p:txBody>
      </p:sp>
      <p:sp>
        <p:nvSpPr>
          <p:cNvPr id="4" name="内容占位符 3">
            <a:extLst>
              <a:ext uri="{FF2B5EF4-FFF2-40B4-BE49-F238E27FC236}">
                <a16:creationId xmlns:a16="http://schemas.microsoft.com/office/drawing/2014/main" id="{88931A65-A461-4B63-8D9C-CDF25D502BF1}"/>
              </a:ext>
            </a:extLst>
          </p:cNvPr>
          <p:cNvSpPr>
            <a:spLocks noGrp="1"/>
          </p:cNvSpPr>
          <p:nvPr>
            <p:ph idx="10"/>
          </p:nvPr>
        </p:nvSpPr>
        <p:spPr/>
        <p:txBody>
          <a:bodyPr/>
          <a:lstStyle/>
          <a:p>
            <a:r>
              <a:rPr lang="en-US" altLang="zh-CN" dirty="0"/>
              <a:t>TF</a:t>
            </a:r>
            <a:r>
              <a:rPr lang="zh-CN" altLang="en-US" dirty="0"/>
              <a:t>－</a:t>
            </a:r>
            <a:r>
              <a:rPr lang="en-US" altLang="zh-CN" dirty="0"/>
              <a:t>IDF</a:t>
            </a:r>
            <a:r>
              <a:rPr lang="zh-CN" altLang="en-US" dirty="0"/>
              <a:t>权重策略</a:t>
            </a:r>
          </a:p>
        </p:txBody>
      </p:sp>
      <p:sp>
        <p:nvSpPr>
          <p:cNvPr id="5" name="内容占位符 2">
            <a:extLst>
              <a:ext uri="{FF2B5EF4-FFF2-40B4-BE49-F238E27FC236}">
                <a16:creationId xmlns:a16="http://schemas.microsoft.com/office/drawing/2014/main" id="{B90725C7-67E8-434D-8939-8B5DEDAEB630}"/>
              </a:ext>
            </a:extLst>
          </p:cNvPr>
          <p:cNvSpPr txBox="1">
            <a:spLocks/>
          </p:cNvSpPr>
          <p:nvPr/>
        </p:nvSpPr>
        <p:spPr bwMode="auto">
          <a:xfrm>
            <a:off x="7392144" y="2204864"/>
            <a:ext cx="4608512" cy="15841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noAutofit/>
          </a:bodyPr>
          <a:lstStyle>
            <a:lvl1pPr marL="272106" indent="-272106" algn="l" rtl="0" eaLnBrk="1" fontAlgn="base" hangingPunct="1">
              <a:lnSpc>
                <a:spcPct val="150000"/>
              </a:lnSpc>
              <a:spcBef>
                <a:spcPct val="20000"/>
              </a:spcBef>
              <a:spcAft>
                <a:spcPct val="0"/>
              </a:spcAft>
              <a:buClr>
                <a:srgbClr val="032089"/>
              </a:buClr>
              <a:buFont typeface="Wingdings" panose="05000000000000000000" pitchFamily="2" charset="2"/>
              <a:buChar char="Ø"/>
              <a:defRPr kumimoji="1" sz="1800" b="0">
                <a:solidFill>
                  <a:schemeClr val="tx1"/>
                </a:solidFill>
                <a:latin typeface="微软雅黑" pitchFamily="34" charset="-122"/>
                <a:ea typeface="微软雅黑" pitchFamily="34" charset="-122"/>
                <a:cs typeface="宋体" charset="0"/>
              </a:defRPr>
            </a:lvl1pPr>
            <a:lvl2pPr marL="589562" indent="-226755" algn="l" rtl="0" eaLnBrk="1" fontAlgn="base" hangingPunct="1">
              <a:lnSpc>
                <a:spcPct val="130000"/>
              </a:lnSpc>
              <a:spcBef>
                <a:spcPct val="20000"/>
              </a:spcBef>
              <a:spcAft>
                <a:spcPct val="0"/>
              </a:spcAft>
              <a:buClr>
                <a:srgbClr val="032089"/>
              </a:buClr>
              <a:buFont typeface="Wingdings" pitchFamily="2" charset="2"/>
              <a:buChar char="l"/>
              <a:defRPr kumimoji="1" sz="1800" b="0">
                <a:solidFill>
                  <a:schemeClr val="tx1"/>
                </a:solidFill>
                <a:latin typeface="微软雅黑" pitchFamily="34" charset="-122"/>
                <a:ea typeface="微软雅黑" pitchFamily="34" charset="-122"/>
              </a:defRPr>
            </a:lvl2pPr>
            <a:lvl3pPr marL="907020" indent="-181404" algn="l" rtl="0" eaLnBrk="1" fontAlgn="base" hangingPunct="1">
              <a:spcBef>
                <a:spcPct val="20000"/>
              </a:spcBef>
              <a:spcAft>
                <a:spcPct val="0"/>
              </a:spcAft>
              <a:buFont typeface="Arial" panose="020B0604020202020204" pitchFamily="34" charset="0"/>
              <a:buChar char="•"/>
              <a:defRPr kumimoji="1" sz="1400" b="0">
                <a:solidFill>
                  <a:schemeClr val="tx1"/>
                </a:solidFill>
                <a:latin typeface="微软雅黑" pitchFamily="34" charset="-122"/>
                <a:ea typeface="微软雅黑" pitchFamily="34" charset="-122"/>
              </a:defRPr>
            </a:lvl3pPr>
            <a:lvl4pPr marL="1269829" indent="-181404" algn="l" rtl="0" eaLnBrk="1" fontAlgn="base" hangingPunct="1">
              <a:spcBef>
                <a:spcPct val="20000"/>
              </a:spcBef>
              <a:spcAft>
                <a:spcPct val="0"/>
              </a:spcAft>
              <a:buFont typeface="Arial" panose="020B0604020202020204" pitchFamily="34" charset="0"/>
              <a:buChar char="–"/>
              <a:defRPr kumimoji="1" sz="1400" b="0">
                <a:solidFill>
                  <a:schemeClr val="tx1"/>
                </a:solidFill>
                <a:latin typeface="微软雅黑" pitchFamily="34" charset="-122"/>
                <a:ea typeface="微软雅黑" pitchFamily="34" charset="-122"/>
              </a:defRPr>
            </a:lvl4pPr>
            <a:lvl5pPr marL="1632636" indent="-181404" algn="l" rtl="0" eaLnBrk="1" fontAlgn="base" hangingPunct="1">
              <a:spcBef>
                <a:spcPct val="20000"/>
              </a:spcBef>
              <a:spcAft>
                <a:spcPct val="0"/>
              </a:spcAft>
              <a:buFont typeface="Arial" panose="020B0604020202020204" pitchFamily="34" charset="0"/>
              <a:buChar char="»"/>
              <a:defRPr kumimoji="1" sz="1400" b="0">
                <a:solidFill>
                  <a:schemeClr val="tx1"/>
                </a:solidFill>
                <a:latin typeface="微软雅黑" pitchFamily="34" charset="-122"/>
                <a:ea typeface="微软雅黑" pitchFamily="34" charset="-122"/>
              </a:defRPr>
            </a:lvl5pPr>
            <a:lvl6pPr marL="1995445" indent="-181404" algn="l" rtl="0" eaLnBrk="1" fontAlgn="base" hangingPunct="1">
              <a:spcBef>
                <a:spcPct val="20000"/>
              </a:spcBef>
              <a:spcAft>
                <a:spcPct val="0"/>
              </a:spcAft>
              <a:buFont typeface="Arial" charset="0"/>
              <a:buChar char="»"/>
              <a:defRPr sz="1500">
                <a:solidFill>
                  <a:schemeClr val="tx1"/>
                </a:solidFill>
                <a:latin typeface="+mn-lt"/>
                <a:ea typeface="+mn-ea"/>
              </a:defRPr>
            </a:lvl6pPr>
            <a:lvl7pPr marL="2358253" indent="-181404" algn="l" rtl="0" eaLnBrk="1" fontAlgn="base" hangingPunct="1">
              <a:spcBef>
                <a:spcPct val="20000"/>
              </a:spcBef>
              <a:spcAft>
                <a:spcPct val="0"/>
              </a:spcAft>
              <a:buFont typeface="Arial" charset="0"/>
              <a:buChar char="»"/>
              <a:defRPr sz="1500">
                <a:solidFill>
                  <a:schemeClr val="tx1"/>
                </a:solidFill>
                <a:latin typeface="+mn-lt"/>
                <a:ea typeface="+mn-ea"/>
              </a:defRPr>
            </a:lvl7pPr>
            <a:lvl8pPr marL="2721060" indent="-181404" algn="l" rtl="0" eaLnBrk="1" fontAlgn="base" hangingPunct="1">
              <a:spcBef>
                <a:spcPct val="20000"/>
              </a:spcBef>
              <a:spcAft>
                <a:spcPct val="0"/>
              </a:spcAft>
              <a:buFont typeface="Arial" charset="0"/>
              <a:buChar char="»"/>
              <a:defRPr sz="1500">
                <a:solidFill>
                  <a:schemeClr val="tx1"/>
                </a:solidFill>
                <a:latin typeface="+mn-lt"/>
                <a:ea typeface="+mn-ea"/>
              </a:defRPr>
            </a:lvl8pPr>
            <a:lvl9pPr marL="3083868" indent="-181404" algn="l" rtl="0" eaLnBrk="1" fontAlgn="base" hangingPunct="1">
              <a:spcBef>
                <a:spcPct val="20000"/>
              </a:spcBef>
              <a:spcAft>
                <a:spcPct val="0"/>
              </a:spcAft>
              <a:buFont typeface="Arial" charset="0"/>
              <a:buChar char="»"/>
              <a:defRPr sz="1500">
                <a:solidFill>
                  <a:schemeClr val="tx1"/>
                </a:solidFill>
                <a:latin typeface="+mn-lt"/>
                <a:ea typeface="+mn-ea"/>
              </a:defRPr>
            </a:lvl9pPr>
          </a:lstStyle>
          <a:p>
            <a:pPr marL="0" indent="0">
              <a:buNone/>
            </a:pPr>
            <a:r>
              <a:rPr lang="zh-CN" altLang="en-US" dirty="0">
                <a:solidFill>
                  <a:schemeClr val="bg1"/>
                </a:solidFill>
              </a:rPr>
              <a:t>文本</a:t>
            </a:r>
            <a:r>
              <a:rPr lang="en-US" altLang="zh-CN" dirty="0">
                <a:solidFill>
                  <a:schemeClr val="bg1"/>
                </a:solidFill>
              </a:rPr>
              <a:t>1</a:t>
            </a:r>
            <a:r>
              <a:rPr lang="zh-CN" altLang="en-US" dirty="0">
                <a:solidFill>
                  <a:schemeClr val="bg1"/>
                </a:solidFill>
              </a:rPr>
              <a:t>：</a:t>
            </a:r>
            <a:r>
              <a:rPr lang="en-US" altLang="zh-CN" dirty="0">
                <a:solidFill>
                  <a:schemeClr val="bg1"/>
                </a:solidFill>
              </a:rPr>
              <a:t>My dog ate my homework.</a:t>
            </a:r>
          </a:p>
          <a:p>
            <a:pPr marL="0" indent="0">
              <a:buNone/>
            </a:pPr>
            <a:r>
              <a:rPr lang="zh-CN" altLang="en-US" dirty="0">
                <a:solidFill>
                  <a:schemeClr val="bg1"/>
                </a:solidFill>
              </a:rPr>
              <a:t>文本</a:t>
            </a:r>
            <a:r>
              <a:rPr lang="zh-CN" altLang="zh-CN" dirty="0">
                <a:solidFill>
                  <a:schemeClr val="bg1"/>
                </a:solidFill>
              </a:rPr>
              <a:t>2</a:t>
            </a:r>
            <a:r>
              <a:rPr lang="zh-CN" altLang="en-US" dirty="0">
                <a:solidFill>
                  <a:schemeClr val="bg1"/>
                </a:solidFill>
              </a:rPr>
              <a:t>：</a:t>
            </a:r>
            <a:r>
              <a:rPr lang="en-US" altLang="zh-CN" dirty="0">
                <a:solidFill>
                  <a:schemeClr val="bg1"/>
                </a:solidFill>
              </a:rPr>
              <a:t>My cat ate the sandwich.</a:t>
            </a:r>
            <a:endParaRPr lang="zh-CN" altLang="en-US" dirty="0">
              <a:solidFill>
                <a:schemeClr val="bg1"/>
              </a:solidFill>
            </a:endParaRPr>
          </a:p>
          <a:p>
            <a:pPr marL="0" indent="0">
              <a:buNone/>
            </a:pPr>
            <a:r>
              <a:rPr lang="zh-CN" altLang="en-US" dirty="0">
                <a:solidFill>
                  <a:schemeClr val="bg1"/>
                </a:solidFill>
              </a:rPr>
              <a:t>文本</a:t>
            </a:r>
            <a:r>
              <a:rPr lang="zh-CN" altLang="zh-CN" dirty="0">
                <a:solidFill>
                  <a:schemeClr val="bg1"/>
                </a:solidFill>
              </a:rPr>
              <a:t>3</a:t>
            </a:r>
            <a:r>
              <a:rPr lang="zh-CN" altLang="en-US" dirty="0">
                <a:solidFill>
                  <a:schemeClr val="bg1"/>
                </a:solidFill>
              </a:rPr>
              <a:t>：</a:t>
            </a:r>
            <a:r>
              <a:rPr lang="en-US" altLang="zh-CN" dirty="0">
                <a:solidFill>
                  <a:schemeClr val="bg1"/>
                </a:solidFill>
              </a:rPr>
              <a:t>A dolphin ate the homework.</a:t>
            </a:r>
            <a:endParaRPr lang="zh-CN" altLang="en-US" dirty="0">
              <a:solidFill>
                <a:schemeClr val="bg1"/>
              </a:solidFill>
            </a:endParaRPr>
          </a:p>
        </p:txBody>
      </p:sp>
    </p:spTree>
    <p:extLst>
      <p:ext uri="{BB962C8B-B14F-4D97-AF65-F5344CB8AC3E}">
        <p14:creationId xmlns:p14="http://schemas.microsoft.com/office/powerpoint/2010/main" val="1256528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0725C7-67E8-434D-8939-8B5DEDAEB630}"/>
              </a:ext>
            </a:extLst>
          </p:cNvPr>
          <p:cNvSpPr>
            <a:spLocks noGrp="1"/>
          </p:cNvSpPr>
          <p:nvPr>
            <p:ph idx="1"/>
          </p:nvPr>
        </p:nvSpPr>
        <p:spPr/>
        <p:txBody>
          <a:bodyPr/>
          <a:lstStyle/>
          <a:p>
            <a:pPr>
              <a:buFont typeface="Arial"/>
              <a:buChar char="•"/>
            </a:pPr>
            <a:r>
              <a:rPr lang="zh-CN" altLang="en-US" dirty="0"/>
              <a:t>权重策略文档中的高频词应具有表征此文档较高的权重，除非该词也是高文档频率词</a:t>
            </a:r>
            <a:endParaRPr lang="en-US" altLang="zh-CN" i="1" dirty="0"/>
          </a:p>
          <a:p>
            <a:pPr>
              <a:buFont typeface="Arial"/>
              <a:buChar char="•"/>
            </a:pPr>
            <a:r>
              <a:rPr lang="en-US" altLang="zh-CN" dirty="0"/>
              <a:t>TF</a:t>
            </a:r>
            <a:r>
              <a:rPr lang="zh-CN" altLang="zh-CN" dirty="0"/>
              <a:t>：</a:t>
            </a:r>
            <a:r>
              <a:rPr lang="en-US" altLang="zh-CN" dirty="0"/>
              <a:t>Term frequency</a:t>
            </a:r>
            <a:r>
              <a:rPr lang="zh-CN" altLang="zh-CN" dirty="0"/>
              <a:t>即关键词词频，是指一篇文</a:t>
            </a:r>
            <a:r>
              <a:rPr lang="zh-CN" altLang="en-US" dirty="0"/>
              <a:t>档</a:t>
            </a:r>
            <a:r>
              <a:rPr lang="zh-CN" altLang="zh-CN" dirty="0"/>
              <a:t>中关键词出现的频率 </a:t>
            </a:r>
            <a:endParaRPr lang="en-US" altLang="zh-CN" dirty="0"/>
          </a:p>
          <a:p>
            <a:pPr>
              <a:buFont typeface="Arial"/>
              <a:buChar char="•"/>
            </a:pPr>
            <a:endParaRPr lang="en-US" altLang="zh-CN" dirty="0"/>
          </a:p>
          <a:p>
            <a:pPr marL="0" indent="0">
              <a:buNone/>
            </a:pPr>
            <a:endParaRPr lang="en-US" altLang="zh-CN" dirty="0"/>
          </a:p>
          <a:p>
            <a:pPr>
              <a:buFont typeface="Arial"/>
              <a:buChar char="•"/>
            </a:pPr>
            <a:r>
              <a:rPr lang="en-US" altLang="zh-CN" dirty="0"/>
              <a:t>IDF</a:t>
            </a:r>
            <a:r>
              <a:rPr lang="zh-CN" altLang="zh-CN" dirty="0"/>
              <a:t>：</a:t>
            </a:r>
            <a:r>
              <a:rPr lang="en-US" altLang="zh-CN" dirty="0"/>
              <a:t>Inverse document frequency</a:t>
            </a:r>
            <a:r>
              <a:rPr lang="zh-CN" altLang="zh-CN" dirty="0"/>
              <a:t>指逆向文本频率，是用于衡量关键词权重的指数，由公式</a:t>
            </a:r>
          </a:p>
          <a:p>
            <a:pPr>
              <a:buFont typeface="Arial"/>
              <a:buChar char="•"/>
            </a:pPr>
            <a:endParaRPr lang="zh-CN" altLang="en-US" dirty="0"/>
          </a:p>
        </p:txBody>
      </p:sp>
      <p:sp>
        <p:nvSpPr>
          <p:cNvPr id="2" name="标题 1">
            <a:extLst>
              <a:ext uri="{FF2B5EF4-FFF2-40B4-BE49-F238E27FC236}">
                <a16:creationId xmlns:a16="http://schemas.microsoft.com/office/drawing/2014/main" id="{A13B87AA-6B41-4CE1-93D3-8BECF87A6AAF}"/>
              </a:ext>
            </a:extLst>
          </p:cNvPr>
          <p:cNvSpPr>
            <a:spLocks noGrp="1"/>
          </p:cNvSpPr>
          <p:nvPr>
            <p:ph type="title"/>
          </p:nvPr>
        </p:nvSpPr>
        <p:spPr/>
        <p:txBody>
          <a:bodyPr/>
          <a:lstStyle/>
          <a:p>
            <a:r>
              <a:rPr lang="zh-CN" altLang="en-US" dirty="0">
                <a:latin typeface="微软雅黑" pitchFamily="34" charset="-122"/>
              </a:rPr>
              <a:t>文本的向量表示</a:t>
            </a:r>
            <a:endParaRPr lang="zh-CN" altLang="en-US" dirty="0"/>
          </a:p>
        </p:txBody>
      </p:sp>
      <p:sp>
        <p:nvSpPr>
          <p:cNvPr id="4" name="内容占位符 3">
            <a:extLst>
              <a:ext uri="{FF2B5EF4-FFF2-40B4-BE49-F238E27FC236}">
                <a16:creationId xmlns:a16="http://schemas.microsoft.com/office/drawing/2014/main" id="{88931A65-A461-4B63-8D9C-CDF25D502BF1}"/>
              </a:ext>
            </a:extLst>
          </p:cNvPr>
          <p:cNvSpPr>
            <a:spLocks noGrp="1"/>
          </p:cNvSpPr>
          <p:nvPr>
            <p:ph idx="10"/>
          </p:nvPr>
        </p:nvSpPr>
        <p:spPr/>
        <p:txBody>
          <a:bodyPr/>
          <a:lstStyle/>
          <a:p>
            <a:r>
              <a:rPr lang="en-US" altLang="zh-CN" dirty="0"/>
              <a:t>TF</a:t>
            </a:r>
            <a:r>
              <a:rPr lang="zh-CN" altLang="en-US" dirty="0"/>
              <a:t>－</a:t>
            </a:r>
            <a:r>
              <a:rPr lang="en-US" altLang="zh-CN" dirty="0"/>
              <a:t>IDF</a:t>
            </a:r>
            <a:r>
              <a:rPr lang="zh-CN" altLang="en-US" dirty="0"/>
              <a:t>权重策略</a:t>
            </a:r>
          </a:p>
        </p:txBody>
      </p:sp>
      <p:graphicFrame>
        <p:nvGraphicFramePr>
          <p:cNvPr id="5" name="对象 4"/>
          <p:cNvGraphicFramePr>
            <a:graphicFrameLocks noChangeAspect="1"/>
          </p:cNvGraphicFramePr>
          <p:nvPr>
            <p:extLst>
              <p:ext uri="{D42A27DB-BD31-4B8C-83A1-F6EECF244321}">
                <p14:modId xmlns:p14="http://schemas.microsoft.com/office/powerpoint/2010/main" val="896674237"/>
              </p:ext>
            </p:extLst>
          </p:nvPr>
        </p:nvGraphicFramePr>
        <p:xfrm>
          <a:off x="4125913" y="3073400"/>
          <a:ext cx="1609725" cy="381000"/>
        </p:xfrm>
        <a:graphic>
          <a:graphicData uri="http://schemas.openxmlformats.org/presentationml/2006/ole">
            <mc:AlternateContent xmlns:mc="http://schemas.openxmlformats.org/markup-compatibility/2006">
              <mc:Choice xmlns:v="urn:schemas-microsoft-com:vml" Requires="v">
                <p:oleObj spid="_x0000_s29008" name="公式" r:id="rId3" imgW="698500" imgH="165100" progId="Equation.3">
                  <p:embed/>
                </p:oleObj>
              </mc:Choice>
              <mc:Fallback>
                <p:oleObj name="公式" r:id="rId3" imgW="698500" imgH="165100" progId="Equation.3">
                  <p:embed/>
                  <p:pic>
                    <p:nvPicPr>
                      <p:cNvPr id="0" name=""/>
                      <p:cNvPicPr/>
                      <p:nvPr/>
                    </p:nvPicPr>
                    <p:blipFill>
                      <a:blip r:embed="rId4"/>
                      <a:stretch>
                        <a:fillRect/>
                      </a:stretch>
                    </p:blipFill>
                    <p:spPr>
                      <a:xfrm>
                        <a:off x="4125913" y="3073400"/>
                        <a:ext cx="1609725" cy="381000"/>
                      </a:xfrm>
                      <a:prstGeom prst="rect">
                        <a:avLst/>
                      </a:prstGeom>
                      <a:solidFill>
                        <a:schemeClr val="bg1"/>
                      </a:solid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999410947"/>
              </p:ext>
            </p:extLst>
          </p:nvPr>
        </p:nvGraphicFramePr>
        <p:xfrm>
          <a:off x="3877733" y="4293679"/>
          <a:ext cx="1981200" cy="935521"/>
        </p:xfrm>
        <a:graphic>
          <a:graphicData uri="http://schemas.openxmlformats.org/presentationml/2006/ole">
            <mc:AlternateContent xmlns:mc="http://schemas.openxmlformats.org/markup-compatibility/2006">
              <mc:Choice xmlns:v="urn:schemas-microsoft-com:vml" Requires="v">
                <p:oleObj spid="_x0000_s29009" name="公式" r:id="rId5" imgW="914400" imgH="431800" progId="Equation.3">
                  <p:embed/>
                </p:oleObj>
              </mc:Choice>
              <mc:Fallback>
                <p:oleObj name="公式" r:id="rId5" imgW="914400" imgH="431800" progId="Equation.3">
                  <p:embed/>
                  <p:pic>
                    <p:nvPicPr>
                      <p:cNvPr id="0" name=""/>
                      <p:cNvPicPr/>
                      <p:nvPr/>
                    </p:nvPicPr>
                    <p:blipFill>
                      <a:blip r:embed="rId6"/>
                      <a:stretch>
                        <a:fillRect/>
                      </a:stretch>
                    </p:blipFill>
                    <p:spPr>
                      <a:xfrm>
                        <a:off x="3877733" y="4293679"/>
                        <a:ext cx="1981200" cy="935521"/>
                      </a:xfrm>
                      <a:prstGeom prst="rect">
                        <a:avLst/>
                      </a:prstGeom>
                      <a:solidFill>
                        <a:schemeClr val="bg1"/>
                      </a:solid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699555224"/>
              </p:ext>
            </p:extLst>
          </p:nvPr>
        </p:nvGraphicFramePr>
        <p:xfrm>
          <a:off x="3431704" y="5440364"/>
          <a:ext cx="2893956" cy="350836"/>
        </p:xfrm>
        <a:graphic>
          <a:graphicData uri="http://schemas.openxmlformats.org/presentationml/2006/ole">
            <mc:AlternateContent xmlns:mc="http://schemas.openxmlformats.org/markup-compatibility/2006">
              <mc:Choice xmlns:v="urn:schemas-microsoft-com:vml" Requires="v">
                <p:oleObj spid="_x0000_s29010" name="公式" r:id="rId7" imgW="1257300" imgH="152400" progId="Equation.3">
                  <p:embed/>
                </p:oleObj>
              </mc:Choice>
              <mc:Fallback>
                <p:oleObj name="公式" r:id="rId7" imgW="1257300" imgH="152400" progId="Equation.3">
                  <p:embed/>
                  <p:pic>
                    <p:nvPicPr>
                      <p:cNvPr id="0" name=""/>
                      <p:cNvPicPr/>
                      <p:nvPr/>
                    </p:nvPicPr>
                    <p:blipFill>
                      <a:blip r:embed="rId8"/>
                      <a:stretch>
                        <a:fillRect/>
                      </a:stretch>
                    </p:blipFill>
                    <p:spPr>
                      <a:xfrm>
                        <a:off x="3431704" y="5440364"/>
                        <a:ext cx="2893956" cy="350836"/>
                      </a:xfrm>
                      <a:prstGeom prst="rect">
                        <a:avLst/>
                      </a:prstGeom>
                      <a:solidFill>
                        <a:schemeClr val="bg1"/>
                      </a:solidFill>
                    </p:spPr>
                  </p:pic>
                </p:oleObj>
              </mc:Fallback>
            </mc:AlternateContent>
          </a:graphicData>
        </a:graphic>
      </p:graphicFrame>
      <p:sp>
        <p:nvSpPr>
          <p:cNvPr id="6" name="文本框 5"/>
          <p:cNvSpPr txBox="1"/>
          <p:nvPr/>
        </p:nvSpPr>
        <p:spPr>
          <a:xfrm>
            <a:off x="7104112" y="2708920"/>
            <a:ext cx="3384376" cy="820738"/>
          </a:xfrm>
          <a:prstGeom prst="rect">
            <a:avLst/>
          </a:prstGeom>
          <a:noFill/>
        </p:spPr>
        <p:txBody>
          <a:bodyPr wrap="square" rtlCol="0">
            <a:spAutoFit/>
          </a:bodyPr>
          <a:lstStyle/>
          <a:p>
            <a:pPr>
              <a:lnSpc>
                <a:spcPct val="120000"/>
              </a:lnSpc>
            </a:pPr>
            <a:r>
              <a:rPr kumimoji="1" lang="en-US" altLang="zh-CN" sz="2000" i="1" dirty="0">
                <a:solidFill>
                  <a:schemeClr val="bg1"/>
                </a:solidFill>
              </a:rPr>
              <a:t>N</a:t>
            </a:r>
            <a:r>
              <a:rPr kumimoji="1" lang="zh-CN" altLang="en-US" sz="2000" dirty="0">
                <a:solidFill>
                  <a:schemeClr val="bg1"/>
                </a:solidFill>
              </a:rPr>
              <a:t>：单词在某文档中的频次</a:t>
            </a:r>
            <a:endParaRPr kumimoji="1" lang="en-US" altLang="zh-CN" sz="2000" dirty="0">
              <a:solidFill>
                <a:schemeClr val="bg1"/>
              </a:solidFill>
            </a:endParaRPr>
          </a:p>
          <a:p>
            <a:pPr>
              <a:lnSpc>
                <a:spcPct val="120000"/>
              </a:lnSpc>
            </a:pPr>
            <a:r>
              <a:rPr kumimoji="1" lang="en-US" altLang="zh-CN" sz="2000" i="1" dirty="0">
                <a:solidFill>
                  <a:schemeClr val="bg1"/>
                </a:solidFill>
              </a:rPr>
              <a:t>M</a:t>
            </a:r>
            <a:r>
              <a:rPr kumimoji="1" lang="zh-CN" altLang="en-US" sz="2000" dirty="0">
                <a:solidFill>
                  <a:schemeClr val="bg1"/>
                </a:solidFill>
              </a:rPr>
              <a:t>：该文档的单词数</a:t>
            </a:r>
          </a:p>
        </p:txBody>
      </p:sp>
      <p:sp>
        <p:nvSpPr>
          <p:cNvPr id="9" name="文本框 8"/>
          <p:cNvSpPr txBox="1"/>
          <p:nvPr/>
        </p:nvSpPr>
        <p:spPr>
          <a:xfrm>
            <a:off x="7104112" y="4221088"/>
            <a:ext cx="3312368" cy="820738"/>
          </a:xfrm>
          <a:prstGeom prst="rect">
            <a:avLst/>
          </a:prstGeom>
          <a:noFill/>
        </p:spPr>
        <p:txBody>
          <a:bodyPr wrap="square" rtlCol="0">
            <a:spAutoFit/>
          </a:bodyPr>
          <a:lstStyle/>
          <a:p>
            <a:pPr>
              <a:lnSpc>
                <a:spcPct val="120000"/>
              </a:lnSpc>
            </a:pPr>
            <a:r>
              <a:rPr kumimoji="1" lang="en-US" altLang="zh-CN" sz="2000" i="1" dirty="0">
                <a:solidFill>
                  <a:schemeClr val="bg1"/>
                </a:solidFill>
              </a:rPr>
              <a:t>D</a:t>
            </a:r>
            <a:r>
              <a:rPr kumimoji="1" lang="zh-CN" altLang="en-US" sz="2000" dirty="0">
                <a:solidFill>
                  <a:schemeClr val="bg1"/>
                </a:solidFill>
              </a:rPr>
              <a:t>：总文档数</a:t>
            </a:r>
            <a:endParaRPr kumimoji="1" lang="en-US" altLang="zh-CN" sz="2000" dirty="0">
              <a:solidFill>
                <a:schemeClr val="bg1"/>
              </a:solidFill>
            </a:endParaRPr>
          </a:p>
          <a:p>
            <a:pPr>
              <a:lnSpc>
                <a:spcPct val="120000"/>
              </a:lnSpc>
            </a:pPr>
            <a:r>
              <a:rPr kumimoji="1" lang="en-US" altLang="zh-CN" sz="2000" i="1" dirty="0" err="1">
                <a:solidFill>
                  <a:schemeClr val="bg1"/>
                </a:solidFill>
              </a:rPr>
              <a:t>D</a:t>
            </a:r>
            <a:r>
              <a:rPr kumimoji="1" lang="en-US" altLang="zh-CN" sz="2000" i="1" baseline="-25000" dirty="0" err="1">
                <a:solidFill>
                  <a:schemeClr val="bg1"/>
                </a:solidFill>
              </a:rPr>
              <a:t>w</a:t>
            </a:r>
            <a:r>
              <a:rPr kumimoji="1" lang="zh-CN" altLang="en-US" sz="2000" dirty="0">
                <a:solidFill>
                  <a:schemeClr val="bg1"/>
                </a:solidFill>
              </a:rPr>
              <a:t>：出现了该单词的文档数</a:t>
            </a:r>
          </a:p>
        </p:txBody>
      </p:sp>
      <p:cxnSp>
        <p:nvCxnSpPr>
          <p:cNvPr id="10" name="直接箭头连接符 181"/>
          <p:cNvCxnSpPr>
            <a:cxnSpLocks/>
            <a:stCxn id="5" idx="3"/>
            <a:endCxn id="6" idx="1"/>
          </p:cNvCxnSpPr>
          <p:nvPr/>
        </p:nvCxnSpPr>
        <p:spPr>
          <a:xfrm flipV="1">
            <a:off x="5735960" y="3119289"/>
            <a:ext cx="1368152" cy="144875"/>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cxnSp>
        <p:nvCxnSpPr>
          <p:cNvPr id="13" name="直接箭头连接符 181"/>
          <p:cNvCxnSpPr>
            <a:stCxn id="7" idx="3"/>
            <a:endCxn id="9" idx="1"/>
          </p:cNvCxnSpPr>
          <p:nvPr/>
        </p:nvCxnSpPr>
        <p:spPr>
          <a:xfrm flipV="1">
            <a:off x="5858933" y="4631457"/>
            <a:ext cx="1245179" cy="129982"/>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9997912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0725C7-67E8-434D-8939-8B5DEDAEB630}"/>
              </a:ext>
            </a:extLst>
          </p:cNvPr>
          <p:cNvSpPr>
            <a:spLocks noGrp="1"/>
          </p:cNvSpPr>
          <p:nvPr>
            <p:ph idx="1"/>
          </p:nvPr>
        </p:nvSpPr>
        <p:spPr/>
        <p:txBody>
          <a:bodyPr/>
          <a:lstStyle/>
          <a:p>
            <a:pPr marL="342900" indent="-342900">
              <a:buFont typeface="+mj-lt"/>
              <a:buAutoNum type="arabicPeriod"/>
            </a:pPr>
            <a:r>
              <a:rPr lang="en-US" altLang="zh-CN" dirty="0" err="1"/>
              <a:t>sklearn.feature_extraction.text</a:t>
            </a:r>
            <a:r>
              <a:rPr lang="en-US" altLang="zh-CN" dirty="0"/>
              <a:t>  </a:t>
            </a:r>
            <a:r>
              <a:rPr lang="en-US" altLang="zh-CN" i="1" dirty="0"/>
              <a:t>#</a:t>
            </a:r>
            <a:r>
              <a:rPr lang="zh-CN" altLang="en-US" i="1" dirty="0"/>
              <a:t>文本特征提取模块</a:t>
            </a:r>
            <a:endParaRPr lang="en-US" altLang="zh-CN" i="1" dirty="0"/>
          </a:p>
          <a:p>
            <a:pPr marL="342900" indent="-342900">
              <a:buFont typeface="+mj-lt"/>
              <a:buAutoNum type="arabicPeriod"/>
            </a:pPr>
            <a:r>
              <a:rPr lang="en-US" altLang="zh-CN" dirty="0" err="1"/>
              <a:t>CountVectorizer</a:t>
            </a:r>
            <a:r>
              <a:rPr lang="en-US" altLang="zh-CN" dirty="0"/>
              <a:t>           </a:t>
            </a:r>
            <a:r>
              <a:rPr lang="en-US" altLang="zh-CN" i="1" dirty="0"/>
              <a:t>#</a:t>
            </a:r>
            <a:r>
              <a:rPr lang="zh-CN" altLang="en-US" i="1" dirty="0"/>
              <a:t>转化词频向量函数</a:t>
            </a:r>
            <a:endParaRPr lang="en-US" altLang="zh-CN" i="1" dirty="0"/>
          </a:p>
          <a:p>
            <a:pPr marL="342900" indent="-342900">
              <a:buFont typeface="+mj-lt"/>
              <a:buAutoNum type="arabicPeriod"/>
            </a:pPr>
            <a:r>
              <a:rPr lang="en-US" altLang="zh-CN" dirty="0" err="1"/>
              <a:t>fit_transform</a:t>
            </a:r>
            <a:r>
              <a:rPr lang="en-US" altLang="zh-CN" dirty="0"/>
              <a:t>()              </a:t>
            </a:r>
            <a:r>
              <a:rPr lang="en-US" altLang="zh-CN" i="1" dirty="0"/>
              <a:t>#</a:t>
            </a:r>
            <a:r>
              <a:rPr lang="zh-CN" altLang="en-US" i="1" dirty="0"/>
              <a:t>转化词频向量方法</a:t>
            </a:r>
            <a:endParaRPr lang="en-US" altLang="zh-CN" i="1" dirty="0"/>
          </a:p>
          <a:p>
            <a:pPr marL="342900" indent="-342900">
              <a:buFont typeface="+mj-lt"/>
              <a:buAutoNum type="arabicPeriod"/>
            </a:pPr>
            <a:r>
              <a:rPr lang="en-US" altLang="zh-CN" dirty="0" err="1"/>
              <a:t>get_feature_names</a:t>
            </a:r>
            <a:r>
              <a:rPr lang="en-US" altLang="zh-CN" dirty="0"/>
              <a:t>()    </a:t>
            </a:r>
            <a:r>
              <a:rPr lang="en-US" altLang="zh-CN" i="1" dirty="0"/>
              <a:t>#</a:t>
            </a:r>
            <a:r>
              <a:rPr lang="zh-CN" altLang="en-US" i="1" dirty="0"/>
              <a:t>获取单词集合方法</a:t>
            </a:r>
            <a:endParaRPr lang="en-US" altLang="zh-CN" i="1" dirty="0"/>
          </a:p>
          <a:p>
            <a:pPr marL="342900" indent="-342900">
              <a:buFont typeface="+mj-lt"/>
              <a:buAutoNum type="arabicPeriod"/>
            </a:pPr>
            <a:r>
              <a:rPr lang="en-US" altLang="zh-TW" dirty="0" err="1"/>
              <a:t>toarray</a:t>
            </a:r>
            <a:r>
              <a:rPr lang="en-US" altLang="zh-TW" dirty="0"/>
              <a:t>()                       </a:t>
            </a:r>
            <a:r>
              <a:rPr lang="en-US" altLang="zh-TW" i="1" dirty="0"/>
              <a:t>#</a:t>
            </a:r>
            <a:r>
              <a:rPr lang="zh-TW" altLang="en-US" i="1" dirty="0"/>
              <a:t>获取数值矩阵方法</a:t>
            </a:r>
            <a:endParaRPr lang="en-US" altLang="zh-TW" i="1" dirty="0"/>
          </a:p>
          <a:p>
            <a:pPr marL="342900" indent="-342900">
              <a:buFont typeface="+mj-lt"/>
              <a:buAutoNum type="arabicPeriod"/>
            </a:pPr>
            <a:r>
              <a:rPr lang="en-US" altLang="zh-CN" dirty="0" err="1"/>
              <a:t>TfidfTransformer</a:t>
            </a:r>
            <a:r>
              <a:rPr lang="en-US" altLang="zh-CN" dirty="0"/>
              <a:t>          </a:t>
            </a:r>
            <a:r>
              <a:rPr lang="en-US" altLang="zh-CN" i="1" dirty="0"/>
              <a:t>#</a:t>
            </a:r>
            <a:r>
              <a:rPr lang="zh-CN" altLang="en-US" i="1" dirty="0"/>
              <a:t>转化</a:t>
            </a:r>
            <a:r>
              <a:rPr lang="en-US" altLang="zh-CN" i="1" dirty="0" err="1"/>
              <a:t>tf-idf</a:t>
            </a:r>
            <a:r>
              <a:rPr lang="zh-CN" altLang="en-US" i="1" dirty="0"/>
              <a:t>权重向量函数</a:t>
            </a:r>
            <a:endParaRPr lang="en-US" altLang="zh-CN" i="1" dirty="0"/>
          </a:p>
          <a:p>
            <a:pPr marL="342900" indent="-342900">
              <a:buFont typeface="+mj-lt"/>
              <a:buAutoNum type="arabicPeriod"/>
            </a:pPr>
            <a:r>
              <a:rPr lang="en-US" altLang="zh-CN" dirty="0" err="1"/>
              <a:t>fit_transform</a:t>
            </a:r>
            <a:r>
              <a:rPr lang="en-US" altLang="zh-CN" dirty="0"/>
              <a:t>(counts)   </a:t>
            </a:r>
            <a:r>
              <a:rPr lang="en-US" altLang="zh-CN" i="1" dirty="0"/>
              <a:t>#</a:t>
            </a:r>
            <a:r>
              <a:rPr lang="zh-CN" altLang="en-US" i="1" dirty="0"/>
              <a:t>转成</a:t>
            </a:r>
            <a:r>
              <a:rPr lang="en-US" altLang="zh-CN" i="1" dirty="0" err="1"/>
              <a:t>tf-idf</a:t>
            </a:r>
            <a:r>
              <a:rPr lang="zh-CN" altLang="en-US" i="1" dirty="0"/>
              <a:t>权重向量方法</a:t>
            </a:r>
            <a:endParaRPr lang="en-US" altLang="zh-CN" i="1" dirty="0"/>
          </a:p>
        </p:txBody>
      </p:sp>
      <p:sp>
        <p:nvSpPr>
          <p:cNvPr id="2" name="标题 1">
            <a:extLst>
              <a:ext uri="{FF2B5EF4-FFF2-40B4-BE49-F238E27FC236}">
                <a16:creationId xmlns:a16="http://schemas.microsoft.com/office/drawing/2014/main" id="{A13B87AA-6B41-4CE1-93D3-8BECF87A6AAF}"/>
              </a:ext>
            </a:extLst>
          </p:cNvPr>
          <p:cNvSpPr>
            <a:spLocks noGrp="1"/>
          </p:cNvSpPr>
          <p:nvPr>
            <p:ph type="title"/>
          </p:nvPr>
        </p:nvSpPr>
        <p:spPr/>
        <p:txBody>
          <a:bodyPr/>
          <a:lstStyle/>
          <a:p>
            <a:r>
              <a:rPr lang="zh-CN" altLang="en-US" dirty="0">
                <a:latin typeface="微软雅黑" pitchFamily="34" charset="-122"/>
              </a:rPr>
              <a:t>文本的向量表示</a:t>
            </a:r>
            <a:endParaRPr lang="zh-CN" altLang="en-US" dirty="0"/>
          </a:p>
        </p:txBody>
      </p:sp>
      <p:sp>
        <p:nvSpPr>
          <p:cNvPr id="4" name="内容占位符 3">
            <a:extLst>
              <a:ext uri="{FF2B5EF4-FFF2-40B4-BE49-F238E27FC236}">
                <a16:creationId xmlns:a16="http://schemas.microsoft.com/office/drawing/2014/main" id="{88931A65-A461-4B63-8D9C-CDF25D502BF1}"/>
              </a:ext>
            </a:extLst>
          </p:cNvPr>
          <p:cNvSpPr>
            <a:spLocks noGrp="1"/>
          </p:cNvSpPr>
          <p:nvPr>
            <p:ph idx="10"/>
          </p:nvPr>
        </p:nvSpPr>
        <p:spPr/>
        <p:txBody>
          <a:bodyPr/>
          <a:lstStyle/>
          <a:p>
            <a:r>
              <a:rPr lang="zh-CN" altLang="en-US" dirty="0"/>
              <a:t>文本分类实例</a:t>
            </a:r>
          </a:p>
        </p:txBody>
      </p:sp>
      <p:sp>
        <p:nvSpPr>
          <p:cNvPr id="5" name="内容占位符 2">
            <a:extLst>
              <a:ext uri="{FF2B5EF4-FFF2-40B4-BE49-F238E27FC236}">
                <a16:creationId xmlns:a16="http://schemas.microsoft.com/office/drawing/2014/main" id="{B90725C7-67E8-434D-8939-8B5DEDAEB630}"/>
              </a:ext>
            </a:extLst>
          </p:cNvPr>
          <p:cNvSpPr txBox="1">
            <a:spLocks/>
          </p:cNvSpPr>
          <p:nvPr/>
        </p:nvSpPr>
        <p:spPr bwMode="auto">
          <a:xfrm>
            <a:off x="7597647" y="1744595"/>
            <a:ext cx="3608735" cy="209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62822" indent="-362822" algn="l" rtl="0" eaLnBrk="0" fontAlgn="base" hangingPunct="0">
              <a:lnSpc>
                <a:spcPct val="150000"/>
              </a:lnSpc>
              <a:spcBef>
                <a:spcPct val="20000"/>
              </a:spcBef>
              <a:spcAft>
                <a:spcPct val="0"/>
              </a:spcAft>
              <a:buClr>
                <a:srgbClr val="032089"/>
              </a:buClr>
              <a:buFont typeface="Wingdings" panose="05000000000000000000" pitchFamily="2" charset="2"/>
              <a:buChar char="Ø"/>
              <a:defRPr kumimoji="1" sz="1800" b="0">
                <a:solidFill>
                  <a:schemeClr val="tx1"/>
                </a:solidFill>
                <a:latin typeface="微软雅黑" pitchFamily="34" charset="-122"/>
                <a:ea typeface="微软雅黑" pitchFamily="34" charset="-122"/>
                <a:cs typeface="宋体" charset="0"/>
              </a:defRPr>
            </a:lvl1pPr>
            <a:lvl2pPr marL="786115" indent="-302352" algn="l" rtl="0" eaLnBrk="0" fontAlgn="base" hangingPunct="0">
              <a:lnSpc>
                <a:spcPct val="130000"/>
              </a:lnSpc>
              <a:spcBef>
                <a:spcPct val="20000"/>
              </a:spcBef>
              <a:spcAft>
                <a:spcPct val="0"/>
              </a:spcAft>
              <a:buClr>
                <a:srgbClr val="032089"/>
              </a:buClr>
              <a:buFont typeface="Wingdings" pitchFamily="2" charset="2"/>
              <a:buChar char="l"/>
              <a:defRPr kumimoji="1" sz="2328" b="0">
                <a:solidFill>
                  <a:schemeClr val="tx1"/>
                </a:solidFill>
                <a:latin typeface="微软雅黑" pitchFamily="34" charset="-122"/>
                <a:ea typeface="微软雅黑" pitchFamily="34" charset="-122"/>
              </a:defRPr>
            </a:lvl2pPr>
            <a:lvl3pPr marL="1209408" indent="-241882" algn="l" rtl="0" eaLnBrk="0" fontAlgn="base" hangingPunct="0">
              <a:spcBef>
                <a:spcPct val="20000"/>
              </a:spcBef>
              <a:spcAft>
                <a:spcPct val="0"/>
              </a:spcAft>
              <a:buFont typeface="Arial" panose="020B0604020202020204" pitchFamily="34" charset="0"/>
              <a:buChar char="•"/>
              <a:defRPr kumimoji="1" sz="1905" b="0">
                <a:solidFill>
                  <a:schemeClr val="tx1"/>
                </a:solidFill>
                <a:latin typeface="微软雅黑" pitchFamily="34" charset="-122"/>
                <a:ea typeface="微软雅黑" pitchFamily="34" charset="-122"/>
              </a:defRPr>
            </a:lvl3pPr>
            <a:lvl4pPr marL="1693172" indent="-241882" algn="l" rtl="0" eaLnBrk="0" fontAlgn="base" hangingPunct="0">
              <a:spcBef>
                <a:spcPct val="20000"/>
              </a:spcBef>
              <a:spcAft>
                <a:spcPct val="0"/>
              </a:spcAft>
              <a:buFont typeface="Arial" panose="020B0604020202020204" pitchFamily="34" charset="0"/>
              <a:buChar char="–"/>
              <a:defRPr kumimoji="1" sz="1905" b="0">
                <a:solidFill>
                  <a:schemeClr val="tx1"/>
                </a:solidFill>
                <a:latin typeface="微软雅黑" pitchFamily="34" charset="-122"/>
                <a:ea typeface="微软雅黑" pitchFamily="34" charset="-122"/>
              </a:defRPr>
            </a:lvl4pPr>
            <a:lvl5pPr marL="2176935" indent="-241882" algn="l" rtl="0" eaLnBrk="0" fontAlgn="base" hangingPunct="0">
              <a:spcBef>
                <a:spcPct val="20000"/>
              </a:spcBef>
              <a:spcAft>
                <a:spcPct val="0"/>
              </a:spcAft>
              <a:buFont typeface="Arial" panose="020B0604020202020204" pitchFamily="34" charset="0"/>
              <a:buChar char="»"/>
              <a:defRPr kumimoji="1" sz="1905" b="0">
                <a:solidFill>
                  <a:schemeClr val="tx1"/>
                </a:solidFill>
                <a:latin typeface="微软雅黑" pitchFamily="34" charset="-122"/>
                <a:ea typeface="微软雅黑" pitchFamily="34" charset="-122"/>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a:lstStyle>
          <a:p>
            <a:pPr marL="342900" indent="-342900">
              <a:buClr>
                <a:schemeClr val="bg1"/>
              </a:buClr>
              <a:buFont typeface="+mj-lt"/>
              <a:buAutoNum type="arabicPeriod"/>
            </a:pPr>
            <a:r>
              <a:rPr lang="zh-CN" altLang="en-US" dirty="0">
                <a:solidFill>
                  <a:schemeClr val="bg1"/>
                </a:solidFill>
                <a:latin typeface="Kaiti SC Regular"/>
                <a:cs typeface="Kaiti SC Regular"/>
              </a:rPr>
              <a:t>分词；去除停用词；</a:t>
            </a:r>
            <a:endParaRPr lang="en-US" altLang="zh-CN" dirty="0">
              <a:solidFill>
                <a:schemeClr val="bg1"/>
              </a:solidFill>
              <a:latin typeface="Kaiti SC Regular"/>
              <a:cs typeface="Kaiti SC Regular"/>
            </a:endParaRPr>
          </a:p>
          <a:p>
            <a:pPr marL="342900" indent="-342900">
              <a:buClr>
                <a:schemeClr val="bg1"/>
              </a:buClr>
              <a:buFont typeface="+mj-lt"/>
              <a:buAutoNum type="arabicPeriod"/>
            </a:pPr>
            <a:r>
              <a:rPr lang="zh-CN" altLang="en-US" dirty="0">
                <a:solidFill>
                  <a:schemeClr val="bg1"/>
                </a:solidFill>
                <a:latin typeface="Kaiti SC Regular"/>
                <a:cs typeface="Kaiti SC Regular"/>
              </a:rPr>
              <a:t>转换成词频向量</a:t>
            </a:r>
            <a:endParaRPr lang="en-US" altLang="zh-CN" dirty="0">
              <a:solidFill>
                <a:schemeClr val="bg1"/>
              </a:solidFill>
              <a:latin typeface="Kaiti SC Regular"/>
              <a:cs typeface="Kaiti SC Regular"/>
            </a:endParaRPr>
          </a:p>
          <a:p>
            <a:pPr marL="342900" indent="-342900">
              <a:buClr>
                <a:schemeClr val="bg1"/>
              </a:buClr>
              <a:buFont typeface="+mj-lt"/>
              <a:buAutoNum type="arabicPeriod"/>
            </a:pPr>
            <a:r>
              <a:rPr lang="zh-CN" altLang="en-US" dirty="0">
                <a:solidFill>
                  <a:schemeClr val="bg1"/>
                </a:solidFill>
                <a:latin typeface="Kaiti SC Regular"/>
                <a:cs typeface="Kaiti SC Regular"/>
              </a:rPr>
              <a:t>转换成</a:t>
            </a:r>
            <a:r>
              <a:rPr lang="en-US" altLang="zh-CN" dirty="0">
                <a:solidFill>
                  <a:schemeClr val="bg1"/>
                </a:solidFill>
                <a:latin typeface="Kaiti SC Regular"/>
                <a:cs typeface="Kaiti SC Regular"/>
              </a:rPr>
              <a:t>TF-IDF</a:t>
            </a:r>
            <a:r>
              <a:rPr lang="zh-CN" altLang="en-US" dirty="0">
                <a:solidFill>
                  <a:schemeClr val="bg1"/>
                </a:solidFill>
                <a:latin typeface="Kaiti SC Regular"/>
                <a:cs typeface="Kaiti SC Regular"/>
              </a:rPr>
              <a:t>权重矩阵</a:t>
            </a:r>
            <a:endParaRPr lang="en-US" altLang="zh-CN" dirty="0">
              <a:solidFill>
                <a:schemeClr val="bg1"/>
              </a:solidFill>
              <a:latin typeface="Kaiti SC Regular"/>
              <a:cs typeface="Kaiti SC Regular"/>
            </a:endParaRPr>
          </a:p>
          <a:p>
            <a:pPr marL="342900" indent="-342900">
              <a:buClr>
                <a:schemeClr val="bg1"/>
              </a:buClr>
              <a:buFont typeface="+mj-lt"/>
              <a:buAutoNum type="arabicPeriod"/>
            </a:pPr>
            <a:r>
              <a:rPr lang="zh-CN" altLang="en-US" dirty="0">
                <a:solidFill>
                  <a:schemeClr val="bg1"/>
                </a:solidFill>
                <a:latin typeface="Kaiti SC Regular"/>
                <a:cs typeface="Kaiti SC Regular"/>
              </a:rPr>
              <a:t>特征提取，构建模型</a:t>
            </a:r>
          </a:p>
        </p:txBody>
      </p:sp>
    </p:spTree>
    <p:extLst>
      <p:ext uri="{BB962C8B-B14F-4D97-AF65-F5344CB8AC3E}">
        <p14:creationId xmlns:p14="http://schemas.microsoft.com/office/powerpoint/2010/main" val="8767594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0725C7-67E8-434D-8939-8B5DEDAEB630}"/>
              </a:ext>
            </a:extLst>
          </p:cNvPr>
          <p:cNvSpPr>
            <a:spLocks noGrp="1"/>
          </p:cNvSpPr>
          <p:nvPr>
            <p:ph idx="1"/>
          </p:nvPr>
        </p:nvSpPr>
        <p:spPr>
          <a:xfrm>
            <a:off x="423822" y="1628800"/>
            <a:ext cx="11107601" cy="4680520"/>
          </a:xfrm>
        </p:spPr>
        <p:txBody>
          <a:bodyPr/>
          <a:lstStyle/>
          <a:p>
            <a:pPr marL="0" indent="0">
              <a:buNone/>
            </a:pPr>
            <a:r>
              <a:rPr lang="en-US" altLang="zh-CN" b="1" dirty="0">
                <a:latin typeface="+mn-ea"/>
                <a:ea typeface="+mn-ea"/>
              </a:rPr>
              <a:t>fr</a:t>
            </a:r>
            <a:r>
              <a:rPr lang="en-US" altLang="zh-CN" dirty="0">
                <a:latin typeface="+mn-ea"/>
                <a:ea typeface="+mn-ea"/>
              </a:rPr>
              <a:t>om </a:t>
            </a:r>
            <a:r>
              <a:rPr lang="en-US" altLang="zh-CN" dirty="0" err="1">
                <a:latin typeface="+mn-ea"/>
                <a:ea typeface="+mn-ea"/>
              </a:rPr>
              <a:t>sklearn.feature_extraction.text</a:t>
            </a:r>
            <a:r>
              <a:rPr lang="en-US" altLang="zh-CN" dirty="0">
                <a:latin typeface="+mn-ea"/>
                <a:ea typeface="+mn-ea"/>
              </a:rPr>
              <a:t> import </a:t>
            </a:r>
            <a:r>
              <a:rPr lang="en-US" altLang="zh-CN" dirty="0" err="1">
                <a:latin typeface="+mn-ea"/>
                <a:ea typeface="+mn-ea"/>
              </a:rPr>
              <a:t>CountVectorizer,TfidfTransformer</a:t>
            </a:r>
            <a:br>
              <a:rPr lang="en-US" altLang="zh-CN" dirty="0">
                <a:latin typeface="+mn-ea"/>
                <a:ea typeface="+mn-ea"/>
              </a:rPr>
            </a:br>
            <a:r>
              <a:rPr lang="en-US" altLang="zh-CN" dirty="0">
                <a:latin typeface="+mn-ea"/>
                <a:ea typeface="+mn-ea"/>
              </a:rPr>
              <a:t>from </a:t>
            </a:r>
            <a:r>
              <a:rPr lang="en-US" altLang="zh-CN" dirty="0" err="1">
                <a:latin typeface="+mn-ea"/>
                <a:ea typeface="+mn-ea"/>
              </a:rPr>
              <a:t>sklearn.naive_bayes</a:t>
            </a:r>
            <a:r>
              <a:rPr lang="en-US" altLang="zh-CN" dirty="0">
                <a:latin typeface="+mn-ea"/>
                <a:ea typeface="+mn-ea"/>
              </a:rPr>
              <a:t> import </a:t>
            </a:r>
            <a:r>
              <a:rPr lang="en-US" altLang="zh-CN" dirty="0" err="1">
                <a:latin typeface="+mn-ea"/>
                <a:ea typeface="+mn-ea"/>
              </a:rPr>
              <a:t>GaussianNB</a:t>
            </a:r>
            <a:br>
              <a:rPr lang="en-US" altLang="zh-CN" dirty="0">
                <a:latin typeface="+mn-ea"/>
                <a:ea typeface="+mn-ea"/>
              </a:rPr>
            </a:br>
            <a:r>
              <a:rPr lang="en-US" altLang="zh-CN" dirty="0">
                <a:latin typeface="+mn-ea"/>
                <a:ea typeface="+mn-ea"/>
              </a:rPr>
              <a:t>corpus = [</a:t>
            </a:r>
            <a:br>
              <a:rPr lang="en-US" altLang="zh-CN" dirty="0">
                <a:latin typeface="+mn-ea"/>
                <a:ea typeface="+mn-ea"/>
              </a:rPr>
            </a:br>
            <a:r>
              <a:rPr lang="en-US" altLang="zh-CN" dirty="0">
                <a:latin typeface="+mn-ea"/>
                <a:ea typeface="+mn-ea"/>
              </a:rPr>
              <a:t>    'My dog has flea problems, help please.',</a:t>
            </a:r>
            <a:br>
              <a:rPr lang="en-US" altLang="zh-CN" dirty="0">
                <a:latin typeface="+mn-ea"/>
                <a:ea typeface="+mn-ea"/>
              </a:rPr>
            </a:br>
            <a:r>
              <a:rPr lang="en-US" altLang="zh-CN" dirty="0">
                <a:latin typeface="+mn-ea"/>
                <a:ea typeface="+mn-ea"/>
              </a:rPr>
              <a:t>    'Maybe not take him to dog park is stupid.',</a:t>
            </a:r>
            <a:br>
              <a:rPr lang="en-US" altLang="zh-CN" dirty="0">
                <a:latin typeface="+mn-ea"/>
                <a:ea typeface="+mn-ea"/>
              </a:rPr>
            </a:br>
            <a:r>
              <a:rPr lang="en-US" altLang="zh-CN" dirty="0">
                <a:latin typeface="+mn-ea"/>
                <a:ea typeface="+mn-ea"/>
              </a:rPr>
              <a:t>    'My </a:t>
            </a:r>
            <a:r>
              <a:rPr lang="en-US" altLang="zh-CN" dirty="0" err="1">
                <a:latin typeface="+mn-ea"/>
                <a:ea typeface="+mn-ea"/>
              </a:rPr>
              <a:t>dalmation</a:t>
            </a:r>
            <a:r>
              <a:rPr lang="en-US" altLang="zh-CN" dirty="0">
                <a:latin typeface="+mn-ea"/>
                <a:ea typeface="+mn-ea"/>
              </a:rPr>
              <a:t> is so cute. I love him my.',</a:t>
            </a:r>
            <a:br>
              <a:rPr lang="en-US" altLang="zh-CN" dirty="0">
                <a:latin typeface="+mn-ea"/>
                <a:ea typeface="+mn-ea"/>
              </a:rPr>
            </a:br>
            <a:r>
              <a:rPr lang="en-US" altLang="zh-CN" dirty="0">
                <a:latin typeface="+mn-ea"/>
                <a:ea typeface="+mn-ea"/>
              </a:rPr>
              <a:t>    'Stop posting stupid worthless garbage.',</a:t>
            </a:r>
            <a:br>
              <a:rPr lang="en-US" altLang="zh-CN" dirty="0">
                <a:latin typeface="+mn-ea"/>
                <a:ea typeface="+mn-ea"/>
              </a:rPr>
            </a:br>
            <a:r>
              <a:rPr lang="en-US" altLang="zh-CN" dirty="0">
                <a:latin typeface="+mn-ea"/>
                <a:ea typeface="+mn-ea"/>
              </a:rPr>
              <a:t>    '</a:t>
            </a:r>
            <a:r>
              <a:rPr lang="en-US" altLang="zh-CN" dirty="0" err="1">
                <a:latin typeface="+mn-ea"/>
                <a:ea typeface="+mn-ea"/>
              </a:rPr>
              <a:t>Mr</a:t>
            </a:r>
            <a:r>
              <a:rPr lang="en-US" altLang="zh-CN" dirty="0">
                <a:latin typeface="+mn-ea"/>
                <a:ea typeface="+mn-ea"/>
              </a:rPr>
              <a:t> licks ate my steak, what can I do?.',</a:t>
            </a:r>
            <a:br>
              <a:rPr lang="en-US" altLang="zh-CN" dirty="0">
                <a:latin typeface="+mn-ea"/>
                <a:ea typeface="+mn-ea"/>
              </a:rPr>
            </a:br>
            <a:r>
              <a:rPr lang="en-US" altLang="zh-CN" dirty="0">
                <a:latin typeface="+mn-ea"/>
                <a:ea typeface="+mn-ea"/>
              </a:rPr>
              <a:t>    'Quit buying worthless dog food stupid'</a:t>
            </a:r>
            <a:br>
              <a:rPr lang="en-US" altLang="zh-CN" dirty="0">
                <a:latin typeface="+mn-ea"/>
                <a:ea typeface="+mn-ea"/>
              </a:rPr>
            </a:br>
            <a:r>
              <a:rPr lang="en-US" altLang="zh-CN" dirty="0">
                <a:latin typeface="+mn-ea"/>
                <a:ea typeface="+mn-ea"/>
              </a:rPr>
              <a:t>]</a:t>
            </a:r>
            <a:br>
              <a:rPr lang="en-US" altLang="zh-CN" dirty="0">
                <a:latin typeface="+mn-ea"/>
                <a:ea typeface="+mn-ea"/>
              </a:rPr>
            </a:br>
            <a:r>
              <a:rPr lang="en-US" altLang="zh-CN" dirty="0">
                <a:latin typeface="+mn-ea"/>
                <a:ea typeface="+mn-ea"/>
              </a:rPr>
              <a:t>labels = [0,1,0,1,0,1]</a:t>
            </a:r>
            <a:br>
              <a:rPr lang="en-US" altLang="zh-CN" dirty="0">
                <a:latin typeface="+mn-ea"/>
                <a:ea typeface="+mn-ea"/>
              </a:rPr>
            </a:br>
            <a:endParaRPr lang="zh-CN" altLang="en-US" dirty="0">
              <a:latin typeface="+mn-ea"/>
              <a:ea typeface="+mn-ea"/>
            </a:endParaRPr>
          </a:p>
        </p:txBody>
      </p:sp>
      <p:sp>
        <p:nvSpPr>
          <p:cNvPr id="2" name="标题 1">
            <a:extLst>
              <a:ext uri="{FF2B5EF4-FFF2-40B4-BE49-F238E27FC236}">
                <a16:creationId xmlns:a16="http://schemas.microsoft.com/office/drawing/2014/main" id="{A13B87AA-6B41-4CE1-93D3-8BECF87A6AAF}"/>
              </a:ext>
            </a:extLst>
          </p:cNvPr>
          <p:cNvSpPr>
            <a:spLocks noGrp="1"/>
          </p:cNvSpPr>
          <p:nvPr>
            <p:ph type="title"/>
          </p:nvPr>
        </p:nvSpPr>
        <p:spPr/>
        <p:txBody>
          <a:bodyPr/>
          <a:lstStyle/>
          <a:p>
            <a:r>
              <a:rPr lang="zh-CN" altLang="en-US" dirty="0">
                <a:latin typeface="微软雅黑" pitchFamily="34" charset="-122"/>
              </a:rPr>
              <a:t>文本的向量表示</a:t>
            </a:r>
            <a:endParaRPr lang="zh-CN" altLang="en-US" dirty="0"/>
          </a:p>
        </p:txBody>
      </p:sp>
      <p:sp>
        <p:nvSpPr>
          <p:cNvPr id="4" name="内容占位符 3">
            <a:extLst>
              <a:ext uri="{FF2B5EF4-FFF2-40B4-BE49-F238E27FC236}">
                <a16:creationId xmlns:a16="http://schemas.microsoft.com/office/drawing/2014/main" id="{88931A65-A461-4B63-8D9C-CDF25D502BF1}"/>
              </a:ext>
            </a:extLst>
          </p:cNvPr>
          <p:cNvSpPr>
            <a:spLocks noGrp="1"/>
          </p:cNvSpPr>
          <p:nvPr>
            <p:ph idx="10"/>
          </p:nvPr>
        </p:nvSpPr>
        <p:spPr/>
        <p:txBody>
          <a:bodyPr/>
          <a:lstStyle/>
          <a:p>
            <a:r>
              <a:rPr lang="zh-CN" altLang="en-US" dirty="0"/>
              <a:t>文本分类实例</a:t>
            </a:r>
          </a:p>
        </p:txBody>
      </p:sp>
    </p:spTree>
    <p:extLst>
      <p:ext uri="{BB962C8B-B14F-4D97-AF65-F5344CB8AC3E}">
        <p14:creationId xmlns:p14="http://schemas.microsoft.com/office/powerpoint/2010/main" val="470439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0725C7-67E8-434D-8939-8B5DEDAEB630}"/>
              </a:ext>
            </a:extLst>
          </p:cNvPr>
          <p:cNvSpPr>
            <a:spLocks noGrp="1"/>
          </p:cNvSpPr>
          <p:nvPr>
            <p:ph idx="1"/>
          </p:nvPr>
        </p:nvSpPr>
        <p:spPr/>
        <p:txBody>
          <a:bodyPr/>
          <a:lstStyle/>
          <a:p>
            <a:pPr marL="0" indent="0">
              <a:buNone/>
            </a:pPr>
            <a:r>
              <a:rPr lang="mr-IN" altLang="zh-CN" dirty="0"/>
              <a:t>transformer = TfidfTransformer()      </a:t>
            </a:r>
            <a:r>
              <a:rPr lang="mr-IN" altLang="zh-CN" i="1" dirty="0"/>
              <a:t>#</a:t>
            </a:r>
            <a:r>
              <a:rPr lang="zh-CN" altLang="mr-IN" i="1" dirty="0"/>
              <a:t>转化</a:t>
            </a:r>
            <a:r>
              <a:rPr lang="mr-IN" altLang="zh-CN" i="1" dirty="0"/>
              <a:t>tf-idf</a:t>
            </a:r>
            <a:r>
              <a:rPr lang="zh-CN" altLang="mr-IN" i="1" dirty="0"/>
              <a:t>权重向量函数</a:t>
            </a:r>
            <a:br>
              <a:rPr lang="zh-CN" altLang="mr-IN" i="1" dirty="0"/>
            </a:br>
            <a:r>
              <a:rPr lang="mr-IN" altLang="zh-CN" dirty="0"/>
              <a:t>vectorizer = CountVectorizer()        </a:t>
            </a:r>
            <a:r>
              <a:rPr lang="mr-IN" altLang="zh-CN" i="1" dirty="0"/>
              <a:t>#</a:t>
            </a:r>
            <a:r>
              <a:rPr lang="zh-CN" altLang="mr-IN" i="1" dirty="0"/>
              <a:t>转化词频向量函数</a:t>
            </a:r>
            <a:br>
              <a:rPr lang="zh-CN" altLang="mr-IN" i="1" dirty="0"/>
            </a:br>
            <a:r>
              <a:rPr lang="mr-IN" altLang="zh-CN" dirty="0"/>
              <a:t>word_vec = vectorizer.fit_transform(corpus)     </a:t>
            </a:r>
            <a:r>
              <a:rPr lang="mr-IN" altLang="zh-CN" i="1" dirty="0"/>
              <a:t>#</a:t>
            </a:r>
            <a:r>
              <a:rPr lang="zh-CN" altLang="mr-IN" i="1" dirty="0"/>
              <a:t>转成词向量</a:t>
            </a:r>
            <a:br>
              <a:rPr lang="zh-CN" altLang="mr-IN" i="1" dirty="0"/>
            </a:br>
            <a:r>
              <a:rPr lang="mr-IN" altLang="zh-CN" dirty="0"/>
              <a:t>words = vectorizer.get_feature_names()          </a:t>
            </a:r>
            <a:r>
              <a:rPr lang="mr-IN" altLang="zh-CN" i="1" dirty="0"/>
              <a:t>#</a:t>
            </a:r>
            <a:r>
              <a:rPr lang="zh-CN" altLang="mr-IN" i="1" dirty="0"/>
              <a:t>单词集合</a:t>
            </a:r>
            <a:br>
              <a:rPr lang="zh-CN" altLang="mr-IN" i="1" dirty="0"/>
            </a:br>
            <a:r>
              <a:rPr lang="mr-IN" altLang="zh-CN" dirty="0"/>
              <a:t>word_cout = word_vec.toarray()                  </a:t>
            </a:r>
            <a:r>
              <a:rPr lang="mr-IN" altLang="zh-CN" i="1" dirty="0"/>
              <a:t>#</a:t>
            </a:r>
            <a:r>
              <a:rPr lang="zh-CN" altLang="mr-IN" i="1" dirty="0"/>
              <a:t>转成</a:t>
            </a:r>
            <a:r>
              <a:rPr lang="mr-IN" altLang="zh-CN" i="1" dirty="0"/>
              <a:t>ndarray</a:t>
            </a:r>
            <a:br>
              <a:rPr lang="mr-IN" altLang="zh-CN" i="1" dirty="0"/>
            </a:br>
            <a:r>
              <a:rPr lang="mr-IN" altLang="zh-CN" dirty="0"/>
              <a:t>tfidf = transformer.fit_transform(word_cout)    </a:t>
            </a:r>
            <a:r>
              <a:rPr lang="mr-IN" altLang="zh-CN" i="1" dirty="0"/>
              <a:t>#</a:t>
            </a:r>
            <a:r>
              <a:rPr lang="zh-CN" altLang="mr-IN" i="1" dirty="0"/>
              <a:t>转成</a:t>
            </a:r>
            <a:r>
              <a:rPr lang="mr-IN" altLang="zh-CN" i="1" dirty="0"/>
              <a:t>tf-idf</a:t>
            </a:r>
            <a:r>
              <a:rPr lang="zh-CN" altLang="mr-IN" i="1" dirty="0"/>
              <a:t>权重向量</a:t>
            </a:r>
            <a:br>
              <a:rPr lang="zh-CN" altLang="mr-IN" i="1" dirty="0"/>
            </a:br>
            <a:r>
              <a:rPr lang="mr-IN" altLang="zh-CN" dirty="0"/>
              <a:t>tfidf_ma= tfidf.toarray()                       </a:t>
            </a:r>
            <a:r>
              <a:rPr lang="mr-IN" altLang="zh-CN" i="1" dirty="0"/>
              <a:t>#</a:t>
            </a:r>
            <a:r>
              <a:rPr lang="zh-CN" altLang="mr-IN" i="1" dirty="0"/>
              <a:t>转成</a:t>
            </a:r>
            <a:r>
              <a:rPr lang="mr-IN" altLang="zh-CN" i="1" dirty="0"/>
              <a:t>ndarray</a:t>
            </a:r>
            <a:br>
              <a:rPr lang="mr-IN" altLang="zh-CN" i="1" dirty="0"/>
            </a:br>
            <a:endParaRPr lang="zh-CN" altLang="en-US" dirty="0"/>
          </a:p>
        </p:txBody>
      </p:sp>
      <p:sp>
        <p:nvSpPr>
          <p:cNvPr id="2" name="标题 1">
            <a:extLst>
              <a:ext uri="{FF2B5EF4-FFF2-40B4-BE49-F238E27FC236}">
                <a16:creationId xmlns:a16="http://schemas.microsoft.com/office/drawing/2014/main" id="{A13B87AA-6B41-4CE1-93D3-8BECF87A6AAF}"/>
              </a:ext>
            </a:extLst>
          </p:cNvPr>
          <p:cNvSpPr>
            <a:spLocks noGrp="1"/>
          </p:cNvSpPr>
          <p:nvPr>
            <p:ph type="title"/>
          </p:nvPr>
        </p:nvSpPr>
        <p:spPr/>
        <p:txBody>
          <a:bodyPr/>
          <a:lstStyle/>
          <a:p>
            <a:r>
              <a:rPr lang="zh-CN" altLang="en-US" dirty="0">
                <a:latin typeface="微软雅黑" pitchFamily="34" charset="-122"/>
              </a:rPr>
              <a:t>文本的向量表示</a:t>
            </a:r>
            <a:endParaRPr lang="zh-CN" altLang="en-US" dirty="0"/>
          </a:p>
        </p:txBody>
      </p:sp>
      <p:sp>
        <p:nvSpPr>
          <p:cNvPr id="4" name="内容占位符 3">
            <a:extLst>
              <a:ext uri="{FF2B5EF4-FFF2-40B4-BE49-F238E27FC236}">
                <a16:creationId xmlns:a16="http://schemas.microsoft.com/office/drawing/2014/main" id="{88931A65-A461-4B63-8D9C-CDF25D502BF1}"/>
              </a:ext>
            </a:extLst>
          </p:cNvPr>
          <p:cNvSpPr>
            <a:spLocks noGrp="1"/>
          </p:cNvSpPr>
          <p:nvPr>
            <p:ph idx="10"/>
          </p:nvPr>
        </p:nvSpPr>
        <p:spPr/>
        <p:txBody>
          <a:bodyPr/>
          <a:lstStyle/>
          <a:p>
            <a:r>
              <a:rPr lang="zh-CN" altLang="en-US" dirty="0"/>
              <a:t>文本分类实例</a:t>
            </a:r>
          </a:p>
        </p:txBody>
      </p:sp>
    </p:spTree>
    <p:extLst>
      <p:ext uri="{BB962C8B-B14F-4D97-AF65-F5344CB8AC3E}">
        <p14:creationId xmlns:p14="http://schemas.microsoft.com/office/powerpoint/2010/main" val="28408094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0725C7-67E8-434D-8939-8B5DEDAEB630}"/>
              </a:ext>
            </a:extLst>
          </p:cNvPr>
          <p:cNvSpPr>
            <a:spLocks noGrp="1"/>
          </p:cNvSpPr>
          <p:nvPr>
            <p:ph idx="1"/>
          </p:nvPr>
        </p:nvSpPr>
        <p:spPr>
          <a:xfrm>
            <a:off x="423823" y="1741969"/>
            <a:ext cx="5456153" cy="2911168"/>
          </a:xfrm>
        </p:spPr>
        <p:txBody>
          <a:bodyPr/>
          <a:lstStyle/>
          <a:p>
            <a:pPr>
              <a:buFont typeface="+mj-lt"/>
              <a:buAutoNum type="arabicPeriod"/>
            </a:pPr>
            <a:r>
              <a:rPr lang="en-US" altLang="zh-CN" dirty="0"/>
              <a:t>'My dog has flea problems, help please.’</a:t>
            </a:r>
          </a:p>
          <a:p>
            <a:pPr>
              <a:buFont typeface="+mj-lt"/>
              <a:buAutoNum type="arabicPeriod"/>
            </a:pPr>
            <a:r>
              <a:rPr lang="en-US" altLang="zh-CN" dirty="0"/>
              <a:t>'Maybe not take him to dog park is stupid.’</a:t>
            </a:r>
          </a:p>
          <a:p>
            <a:pPr>
              <a:buFont typeface="+mj-lt"/>
              <a:buAutoNum type="arabicPeriod"/>
            </a:pPr>
            <a:r>
              <a:rPr lang="en-US" altLang="zh-CN" dirty="0"/>
              <a:t> 'My </a:t>
            </a:r>
            <a:r>
              <a:rPr lang="en-US" altLang="zh-CN" dirty="0" err="1"/>
              <a:t>dalmation</a:t>
            </a:r>
            <a:r>
              <a:rPr lang="en-US" altLang="zh-CN" dirty="0"/>
              <a:t> is so cute. I love him my.’</a:t>
            </a:r>
          </a:p>
          <a:p>
            <a:pPr>
              <a:buFont typeface="+mj-lt"/>
              <a:buAutoNum type="arabicPeriod"/>
            </a:pPr>
            <a:r>
              <a:rPr lang="en-US" altLang="zh-CN" dirty="0"/>
              <a:t>'Stop posting stupid worthless garbage.’</a:t>
            </a:r>
          </a:p>
          <a:p>
            <a:pPr>
              <a:buFont typeface="+mj-lt"/>
              <a:buAutoNum type="arabicPeriod"/>
            </a:pPr>
            <a:r>
              <a:rPr lang="en-US" altLang="zh-CN" dirty="0"/>
              <a:t>'</a:t>
            </a:r>
            <a:r>
              <a:rPr lang="en-US" altLang="zh-CN" dirty="0" err="1"/>
              <a:t>Mr</a:t>
            </a:r>
            <a:r>
              <a:rPr lang="en-US" altLang="zh-CN" dirty="0"/>
              <a:t> licks ate mu steak, what can I do?.’</a:t>
            </a:r>
          </a:p>
          <a:p>
            <a:pPr>
              <a:buFont typeface="+mj-lt"/>
              <a:buAutoNum type="arabicPeriod"/>
            </a:pPr>
            <a:r>
              <a:rPr lang="en-US" altLang="zh-CN" dirty="0"/>
              <a:t>'Quit buying worthless dog food stupid’</a:t>
            </a:r>
          </a:p>
        </p:txBody>
      </p:sp>
      <p:sp>
        <p:nvSpPr>
          <p:cNvPr id="2" name="标题 1">
            <a:extLst>
              <a:ext uri="{FF2B5EF4-FFF2-40B4-BE49-F238E27FC236}">
                <a16:creationId xmlns:a16="http://schemas.microsoft.com/office/drawing/2014/main" id="{A13B87AA-6B41-4CE1-93D3-8BECF87A6AAF}"/>
              </a:ext>
            </a:extLst>
          </p:cNvPr>
          <p:cNvSpPr>
            <a:spLocks noGrp="1"/>
          </p:cNvSpPr>
          <p:nvPr>
            <p:ph type="title"/>
          </p:nvPr>
        </p:nvSpPr>
        <p:spPr/>
        <p:txBody>
          <a:bodyPr/>
          <a:lstStyle/>
          <a:p>
            <a:r>
              <a:rPr lang="zh-CN" altLang="en-US" dirty="0">
                <a:latin typeface="微软雅黑" pitchFamily="34" charset="-122"/>
              </a:rPr>
              <a:t>文本的向量表示</a:t>
            </a:r>
            <a:endParaRPr lang="zh-CN" altLang="en-US" dirty="0"/>
          </a:p>
        </p:txBody>
      </p:sp>
      <p:sp>
        <p:nvSpPr>
          <p:cNvPr id="4" name="内容占位符 3">
            <a:extLst>
              <a:ext uri="{FF2B5EF4-FFF2-40B4-BE49-F238E27FC236}">
                <a16:creationId xmlns:a16="http://schemas.microsoft.com/office/drawing/2014/main" id="{88931A65-A461-4B63-8D9C-CDF25D502BF1}"/>
              </a:ext>
            </a:extLst>
          </p:cNvPr>
          <p:cNvSpPr>
            <a:spLocks noGrp="1"/>
          </p:cNvSpPr>
          <p:nvPr>
            <p:ph idx="10"/>
          </p:nvPr>
        </p:nvSpPr>
        <p:spPr/>
        <p:txBody>
          <a:bodyPr/>
          <a:lstStyle/>
          <a:p>
            <a:r>
              <a:rPr lang="en-US" altLang="zh-CN" dirty="0"/>
              <a:t>TF-IDF</a:t>
            </a:r>
            <a:r>
              <a:rPr lang="zh-CN" altLang="en-US" dirty="0"/>
              <a:t>权值向量</a:t>
            </a:r>
          </a:p>
        </p:txBody>
      </p:sp>
      <p:sp>
        <p:nvSpPr>
          <p:cNvPr id="6" name="内容占位符 2">
            <a:extLst>
              <a:ext uri="{FF2B5EF4-FFF2-40B4-BE49-F238E27FC236}">
                <a16:creationId xmlns:a16="http://schemas.microsoft.com/office/drawing/2014/main" id="{B90725C7-67E8-434D-8939-8B5DEDAEB630}"/>
              </a:ext>
            </a:extLst>
          </p:cNvPr>
          <p:cNvSpPr txBox="1">
            <a:spLocks/>
          </p:cNvSpPr>
          <p:nvPr/>
        </p:nvSpPr>
        <p:spPr bwMode="auto">
          <a:xfrm>
            <a:off x="423822" y="4797152"/>
            <a:ext cx="5960210" cy="5760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noAutofit/>
          </a:bodyPr>
          <a:lstStyle>
            <a:lvl1pPr marL="272106" indent="-272106" algn="l" rtl="0" eaLnBrk="1" fontAlgn="base" hangingPunct="1">
              <a:lnSpc>
                <a:spcPct val="150000"/>
              </a:lnSpc>
              <a:spcBef>
                <a:spcPct val="20000"/>
              </a:spcBef>
              <a:spcAft>
                <a:spcPct val="0"/>
              </a:spcAft>
              <a:buClr>
                <a:srgbClr val="032089"/>
              </a:buClr>
              <a:buFont typeface="Wingdings" panose="05000000000000000000" pitchFamily="2" charset="2"/>
              <a:buChar char="Ø"/>
              <a:defRPr kumimoji="1" sz="1800" b="0">
                <a:solidFill>
                  <a:schemeClr val="tx1"/>
                </a:solidFill>
                <a:latin typeface="微软雅黑" pitchFamily="34" charset="-122"/>
                <a:ea typeface="微软雅黑" pitchFamily="34" charset="-122"/>
                <a:cs typeface="宋体" charset="0"/>
              </a:defRPr>
            </a:lvl1pPr>
            <a:lvl2pPr marL="589562" indent="-226755" algn="l" rtl="0" eaLnBrk="1" fontAlgn="base" hangingPunct="1">
              <a:lnSpc>
                <a:spcPct val="130000"/>
              </a:lnSpc>
              <a:spcBef>
                <a:spcPct val="20000"/>
              </a:spcBef>
              <a:spcAft>
                <a:spcPct val="0"/>
              </a:spcAft>
              <a:buClr>
                <a:srgbClr val="032089"/>
              </a:buClr>
              <a:buFont typeface="Wingdings" pitchFamily="2" charset="2"/>
              <a:buChar char="l"/>
              <a:defRPr kumimoji="1" sz="1800" b="0">
                <a:solidFill>
                  <a:schemeClr val="tx1"/>
                </a:solidFill>
                <a:latin typeface="微软雅黑" pitchFamily="34" charset="-122"/>
                <a:ea typeface="微软雅黑" pitchFamily="34" charset="-122"/>
              </a:defRPr>
            </a:lvl2pPr>
            <a:lvl3pPr marL="907020" indent="-181404" algn="l" rtl="0" eaLnBrk="1" fontAlgn="base" hangingPunct="1">
              <a:spcBef>
                <a:spcPct val="20000"/>
              </a:spcBef>
              <a:spcAft>
                <a:spcPct val="0"/>
              </a:spcAft>
              <a:buFont typeface="Arial" panose="020B0604020202020204" pitchFamily="34" charset="0"/>
              <a:buChar char="•"/>
              <a:defRPr kumimoji="1" sz="1400" b="0">
                <a:solidFill>
                  <a:schemeClr val="tx1"/>
                </a:solidFill>
                <a:latin typeface="微软雅黑" pitchFamily="34" charset="-122"/>
                <a:ea typeface="微软雅黑" pitchFamily="34" charset="-122"/>
              </a:defRPr>
            </a:lvl3pPr>
            <a:lvl4pPr marL="1269829" indent="-181404" algn="l" rtl="0" eaLnBrk="1" fontAlgn="base" hangingPunct="1">
              <a:spcBef>
                <a:spcPct val="20000"/>
              </a:spcBef>
              <a:spcAft>
                <a:spcPct val="0"/>
              </a:spcAft>
              <a:buFont typeface="Arial" panose="020B0604020202020204" pitchFamily="34" charset="0"/>
              <a:buChar char="–"/>
              <a:defRPr kumimoji="1" sz="1400" b="0">
                <a:solidFill>
                  <a:schemeClr val="tx1"/>
                </a:solidFill>
                <a:latin typeface="微软雅黑" pitchFamily="34" charset="-122"/>
                <a:ea typeface="微软雅黑" pitchFamily="34" charset="-122"/>
              </a:defRPr>
            </a:lvl4pPr>
            <a:lvl5pPr marL="1632636" indent="-181404" algn="l" rtl="0" eaLnBrk="1" fontAlgn="base" hangingPunct="1">
              <a:spcBef>
                <a:spcPct val="20000"/>
              </a:spcBef>
              <a:spcAft>
                <a:spcPct val="0"/>
              </a:spcAft>
              <a:buFont typeface="Arial" panose="020B0604020202020204" pitchFamily="34" charset="0"/>
              <a:buChar char="»"/>
              <a:defRPr kumimoji="1" sz="1400" b="0">
                <a:solidFill>
                  <a:schemeClr val="tx1"/>
                </a:solidFill>
                <a:latin typeface="微软雅黑" pitchFamily="34" charset="-122"/>
                <a:ea typeface="微软雅黑" pitchFamily="34" charset="-122"/>
              </a:defRPr>
            </a:lvl5pPr>
            <a:lvl6pPr marL="1995445" indent="-181404" algn="l" rtl="0" eaLnBrk="1" fontAlgn="base" hangingPunct="1">
              <a:spcBef>
                <a:spcPct val="20000"/>
              </a:spcBef>
              <a:spcAft>
                <a:spcPct val="0"/>
              </a:spcAft>
              <a:buFont typeface="Arial" charset="0"/>
              <a:buChar char="»"/>
              <a:defRPr sz="1500">
                <a:solidFill>
                  <a:schemeClr val="tx1"/>
                </a:solidFill>
                <a:latin typeface="+mn-lt"/>
                <a:ea typeface="+mn-ea"/>
              </a:defRPr>
            </a:lvl6pPr>
            <a:lvl7pPr marL="2358253" indent="-181404" algn="l" rtl="0" eaLnBrk="1" fontAlgn="base" hangingPunct="1">
              <a:spcBef>
                <a:spcPct val="20000"/>
              </a:spcBef>
              <a:spcAft>
                <a:spcPct val="0"/>
              </a:spcAft>
              <a:buFont typeface="Arial" charset="0"/>
              <a:buChar char="»"/>
              <a:defRPr sz="1500">
                <a:solidFill>
                  <a:schemeClr val="tx1"/>
                </a:solidFill>
                <a:latin typeface="+mn-lt"/>
                <a:ea typeface="+mn-ea"/>
              </a:defRPr>
            </a:lvl7pPr>
            <a:lvl8pPr marL="2721060" indent="-181404" algn="l" rtl="0" eaLnBrk="1" fontAlgn="base" hangingPunct="1">
              <a:spcBef>
                <a:spcPct val="20000"/>
              </a:spcBef>
              <a:spcAft>
                <a:spcPct val="0"/>
              </a:spcAft>
              <a:buFont typeface="Arial" charset="0"/>
              <a:buChar char="»"/>
              <a:defRPr sz="1500">
                <a:solidFill>
                  <a:schemeClr val="tx1"/>
                </a:solidFill>
                <a:latin typeface="+mn-lt"/>
                <a:ea typeface="+mn-ea"/>
              </a:defRPr>
            </a:lvl8pPr>
            <a:lvl9pPr marL="3083868" indent="-181404" algn="l" rtl="0" eaLnBrk="1" fontAlgn="base" hangingPunct="1">
              <a:spcBef>
                <a:spcPct val="20000"/>
              </a:spcBef>
              <a:spcAft>
                <a:spcPct val="0"/>
              </a:spcAft>
              <a:buFont typeface="Arial" charset="0"/>
              <a:buChar char="»"/>
              <a:defRPr sz="1500">
                <a:solidFill>
                  <a:schemeClr val="tx1"/>
                </a:solidFill>
                <a:latin typeface="+mn-lt"/>
                <a:ea typeface="+mn-ea"/>
              </a:defRPr>
            </a:lvl9pPr>
          </a:lstStyle>
          <a:p>
            <a:pPr>
              <a:buFont typeface="Arial"/>
              <a:buChar char="•"/>
            </a:pPr>
            <a:r>
              <a:rPr lang="en-US" altLang="zh-CN" dirty="0">
                <a:solidFill>
                  <a:schemeClr val="bg1"/>
                </a:solidFill>
              </a:rPr>
              <a:t>labels = [0,1,0,1,0,1]     </a:t>
            </a:r>
            <a:r>
              <a:rPr lang="en-US" altLang="zh-CN" i="1" dirty="0">
                <a:solidFill>
                  <a:schemeClr val="bg1"/>
                </a:solidFill>
              </a:rPr>
              <a:t>#</a:t>
            </a:r>
            <a:r>
              <a:rPr lang="zh-CN" altLang="en-US" i="1" dirty="0">
                <a:solidFill>
                  <a:schemeClr val="bg1"/>
                </a:solidFill>
              </a:rPr>
              <a:t>文档标签：是否是消极情感</a:t>
            </a:r>
            <a:endParaRPr lang="zh-CN" altLang="en-US" dirty="0">
              <a:solidFill>
                <a:schemeClr val="bg1"/>
              </a:solidFill>
            </a:endParaRPr>
          </a:p>
        </p:txBody>
      </p:sp>
      <p:grpSp>
        <p:nvGrpSpPr>
          <p:cNvPr id="32" name="组 31"/>
          <p:cNvGrpSpPr/>
          <p:nvPr/>
        </p:nvGrpSpPr>
        <p:grpSpPr>
          <a:xfrm>
            <a:off x="5231904" y="1722416"/>
            <a:ext cx="6830681" cy="2952328"/>
            <a:chOff x="5231904" y="1722416"/>
            <a:chExt cx="6830681" cy="2952328"/>
          </a:xfrm>
        </p:grpSpPr>
        <p:sp>
          <p:nvSpPr>
            <p:cNvPr id="5" name="内容占位符 2">
              <a:extLst>
                <a:ext uri="{FF2B5EF4-FFF2-40B4-BE49-F238E27FC236}">
                  <a16:creationId xmlns:a16="http://schemas.microsoft.com/office/drawing/2014/main" id="{B90725C7-67E8-434D-8939-8B5DEDAEB630}"/>
                </a:ext>
              </a:extLst>
            </p:cNvPr>
            <p:cNvSpPr txBox="1">
              <a:spLocks/>
            </p:cNvSpPr>
            <p:nvPr/>
          </p:nvSpPr>
          <p:spPr bwMode="auto">
            <a:xfrm>
              <a:off x="6733993" y="1722416"/>
              <a:ext cx="5328592" cy="2952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noAutofit/>
            </a:bodyPr>
            <a:lstStyle>
              <a:lvl1pPr marL="272106" indent="-272106" algn="l" rtl="0" eaLnBrk="1" fontAlgn="base" hangingPunct="1">
                <a:lnSpc>
                  <a:spcPct val="150000"/>
                </a:lnSpc>
                <a:spcBef>
                  <a:spcPct val="20000"/>
                </a:spcBef>
                <a:spcAft>
                  <a:spcPct val="0"/>
                </a:spcAft>
                <a:buClr>
                  <a:srgbClr val="032089"/>
                </a:buClr>
                <a:buFont typeface="Wingdings" panose="05000000000000000000" pitchFamily="2" charset="2"/>
                <a:buChar char="Ø"/>
                <a:defRPr kumimoji="1" sz="1800" b="0">
                  <a:solidFill>
                    <a:schemeClr val="tx1"/>
                  </a:solidFill>
                  <a:latin typeface="微软雅黑" pitchFamily="34" charset="-122"/>
                  <a:ea typeface="微软雅黑" pitchFamily="34" charset="-122"/>
                  <a:cs typeface="宋体" charset="0"/>
                </a:defRPr>
              </a:lvl1pPr>
              <a:lvl2pPr marL="589562" indent="-226755" algn="l" rtl="0" eaLnBrk="1" fontAlgn="base" hangingPunct="1">
                <a:lnSpc>
                  <a:spcPct val="130000"/>
                </a:lnSpc>
                <a:spcBef>
                  <a:spcPct val="20000"/>
                </a:spcBef>
                <a:spcAft>
                  <a:spcPct val="0"/>
                </a:spcAft>
                <a:buClr>
                  <a:srgbClr val="032089"/>
                </a:buClr>
                <a:buFont typeface="Wingdings" pitchFamily="2" charset="2"/>
                <a:buChar char="l"/>
                <a:defRPr kumimoji="1" sz="1800" b="0">
                  <a:solidFill>
                    <a:schemeClr val="tx1"/>
                  </a:solidFill>
                  <a:latin typeface="微软雅黑" pitchFamily="34" charset="-122"/>
                  <a:ea typeface="微软雅黑" pitchFamily="34" charset="-122"/>
                </a:defRPr>
              </a:lvl2pPr>
              <a:lvl3pPr marL="907020" indent="-181404" algn="l" rtl="0" eaLnBrk="1" fontAlgn="base" hangingPunct="1">
                <a:spcBef>
                  <a:spcPct val="20000"/>
                </a:spcBef>
                <a:spcAft>
                  <a:spcPct val="0"/>
                </a:spcAft>
                <a:buFont typeface="Arial" panose="020B0604020202020204" pitchFamily="34" charset="0"/>
                <a:buChar char="•"/>
                <a:defRPr kumimoji="1" sz="1400" b="0">
                  <a:solidFill>
                    <a:schemeClr val="tx1"/>
                  </a:solidFill>
                  <a:latin typeface="微软雅黑" pitchFamily="34" charset="-122"/>
                  <a:ea typeface="微软雅黑" pitchFamily="34" charset="-122"/>
                </a:defRPr>
              </a:lvl3pPr>
              <a:lvl4pPr marL="1269829" indent="-181404" algn="l" rtl="0" eaLnBrk="1" fontAlgn="base" hangingPunct="1">
                <a:spcBef>
                  <a:spcPct val="20000"/>
                </a:spcBef>
                <a:spcAft>
                  <a:spcPct val="0"/>
                </a:spcAft>
                <a:buFont typeface="Arial" panose="020B0604020202020204" pitchFamily="34" charset="0"/>
                <a:buChar char="–"/>
                <a:defRPr kumimoji="1" sz="1400" b="0">
                  <a:solidFill>
                    <a:schemeClr val="tx1"/>
                  </a:solidFill>
                  <a:latin typeface="微软雅黑" pitchFamily="34" charset="-122"/>
                  <a:ea typeface="微软雅黑" pitchFamily="34" charset="-122"/>
                </a:defRPr>
              </a:lvl4pPr>
              <a:lvl5pPr marL="1632636" indent="-181404" algn="l" rtl="0" eaLnBrk="1" fontAlgn="base" hangingPunct="1">
                <a:spcBef>
                  <a:spcPct val="20000"/>
                </a:spcBef>
                <a:spcAft>
                  <a:spcPct val="0"/>
                </a:spcAft>
                <a:buFont typeface="Arial" panose="020B0604020202020204" pitchFamily="34" charset="0"/>
                <a:buChar char="»"/>
                <a:defRPr kumimoji="1" sz="1400" b="0">
                  <a:solidFill>
                    <a:schemeClr val="tx1"/>
                  </a:solidFill>
                  <a:latin typeface="微软雅黑" pitchFamily="34" charset="-122"/>
                  <a:ea typeface="微软雅黑" pitchFamily="34" charset="-122"/>
                </a:defRPr>
              </a:lvl5pPr>
              <a:lvl6pPr marL="1995445" indent="-181404" algn="l" rtl="0" eaLnBrk="1" fontAlgn="base" hangingPunct="1">
                <a:spcBef>
                  <a:spcPct val="20000"/>
                </a:spcBef>
                <a:spcAft>
                  <a:spcPct val="0"/>
                </a:spcAft>
                <a:buFont typeface="Arial" charset="0"/>
                <a:buChar char="»"/>
                <a:defRPr sz="1500">
                  <a:solidFill>
                    <a:schemeClr val="tx1"/>
                  </a:solidFill>
                  <a:latin typeface="+mn-lt"/>
                  <a:ea typeface="+mn-ea"/>
                </a:defRPr>
              </a:lvl6pPr>
              <a:lvl7pPr marL="2358253" indent="-181404" algn="l" rtl="0" eaLnBrk="1" fontAlgn="base" hangingPunct="1">
                <a:spcBef>
                  <a:spcPct val="20000"/>
                </a:spcBef>
                <a:spcAft>
                  <a:spcPct val="0"/>
                </a:spcAft>
                <a:buFont typeface="Arial" charset="0"/>
                <a:buChar char="»"/>
                <a:defRPr sz="1500">
                  <a:solidFill>
                    <a:schemeClr val="tx1"/>
                  </a:solidFill>
                  <a:latin typeface="+mn-lt"/>
                  <a:ea typeface="+mn-ea"/>
                </a:defRPr>
              </a:lvl7pPr>
              <a:lvl8pPr marL="2721060" indent="-181404" algn="l" rtl="0" eaLnBrk="1" fontAlgn="base" hangingPunct="1">
                <a:spcBef>
                  <a:spcPct val="20000"/>
                </a:spcBef>
                <a:spcAft>
                  <a:spcPct val="0"/>
                </a:spcAft>
                <a:buFont typeface="Arial" charset="0"/>
                <a:buChar char="»"/>
                <a:defRPr sz="1500">
                  <a:solidFill>
                    <a:schemeClr val="tx1"/>
                  </a:solidFill>
                  <a:latin typeface="+mn-lt"/>
                  <a:ea typeface="+mn-ea"/>
                </a:defRPr>
              </a:lvl8pPr>
              <a:lvl9pPr marL="3083868" indent="-181404" algn="l" rtl="0" eaLnBrk="1" fontAlgn="base" hangingPunct="1">
                <a:spcBef>
                  <a:spcPct val="20000"/>
                </a:spcBef>
                <a:spcAft>
                  <a:spcPct val="0"/>
                </a:spcAft>
                <a:buFont typeface="Arial" charset="0"/>
                <a:buChar char="»"/>
                <a:defRPr sz="1500">
                  <a:solidFill>
                    <a:schemeClr val="tx1"/>
                  </a:solidFill>
                  <a:latin typeface="+mn-lt"/>
                  <a:ea typeface="+mn-ea"/>
                </a:defRPr>
              </a:lvl9pPr>
            </a:lstStyle>
            <a:p>
              <a:pPr marL="0" indent="0">
                <a:buNone/>
              </a:pPr>
              <a:r>
                <a:rPr lang="pt-BR" altLang="zh-CN" dirty="0">
                  <a:solidFill>
                    <a:schemeClr val="bg1"/>
                  </a:solidFill>
                </a:rPr>
                <a:t>[0.,0.,0.,0.,0.,0.,0.27912828,0.40318254,0.,...]</a:t>
              </a:r>
            </a:p>
            <a:p>
              <a:pPr marL="0" indent="0">
                <a:buNone/>
              </a:pPr>
              <a:r>
                <a:rPr lang="pt-BR" altLang="zh-CN" dirty="0">
                  <a:solidFill>
                    <a:schemeClr val="bg1"/>
                  </a:solidFill>
                </a:rPr>
                <a:t>[0.,0.,0.,0.,0.,0.,0.25617597,0.,0.,0.,0.,0.,...]</a:t>
              </a:r>
            </a:p>
            <a:p>
              <a:pPr marL="0" indent="0">
                <a:buNone/>
              </a:pPr>
              <a:r>
                <a:rPr lang="pt-BR" altLang="zh-CN" dirty="0">
                  <a:solidFill>
                    <a:schemeClr val="bg1"/>
                  </a:solidFill>
                </a:rPr>
                <a:t>[0.,03240.,0.57964,0.,0.,0.,0.27912828,0.,...]</a:t>
              </a:r>
            </a:p>
            <a:p>
              <a:pPr marL="0" indent="0">
                <a:buNone/>
              </a:pPr>
              <a:r>
                <a:rPr lang="pt-BR" altLang="zh-CN" dirty="0">
                  <a:solidFill>
                    <a:schemeClr val="bg1"/>
                  </a:solidFill>
                </a:rPr>
                <a:t>[0.,0.,0.,0.,0.,0.,0.25617597,0.,0.,0.,0.,0.,...]</a:t>
              </a:r>
            </a:p>
            <a:p>
              <a:pPr marL="0" indent="0">
                <a:buNone/>
              </a:pPr>
              <a:r>
                <a:rPr lang="pt-BR" altLang="zh-CN" dirty="0">
                  <a:solidFill>
                    <a:schemeClr val="bg1"/>
                  </a:solidFill>
                </a:rPr>
                <a:t>[0.,0.,0.,0.,0.,0.,0.27912828,0.40318254,0.,...]</a:t>
              </a:r>
            </a:p>
            <a:p>
              <a:pPr marL="0" indent="0">
                <a:buNone/>
              </a:pPr>
              <a:r>
                <a:rPr lang="pt-BR" altLang="zh-CN" dirty="0">
                  <a:solidFill>
                    <a:schemeClr val="bg1"/>
                  </a:solidFill>
                </a:rPr>
                <a:t>[0.,0.,0.,0.,0.,0.,0.25617597,0.,0.,0.,0.,0.,...]</a:t>
              </a:r>
            </a:p>
            <a:p>
              <a:pPr marL="0" indent="0">
                <a:buNone/>
              </a:pPr>
              <a:endParaRPr lang="zh-CN" altLang="en-US" dirty="0">
                <a:solidFill>
                  <a:schemeClr val="bg1"/>
                </a:solidFill>
              </a:endParaRPr>
            </a:p>
          </p:txBody>
        </p:sp>
        <p:cxnSp>
          <p:nvCxnSpPr>
            <p:cNvPr id="9" name="直接箭头连接符 181"/>
            <p:cNvCxnSpPr/>
            <p:nvPr/>
          </p:nvCxnSpPr>
          <p:spPr>
            <a:xfrm flipV="1">
              <a:off x="5303912" y="2036107"/>
              <a:ext cx="1509598" cy="24741"/>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cxnSp>
          <p:nvCxnSpPr>
            <p:cNvPr id="16" name="直接箭头连接符 181"/>
            <p:cNvCxnSpPr/>
            <p:nvPr/>
          </p:nvCxnSpPr>
          <p:spPr>
            <a:xfrm flipV="1">
              <a:off x="5519936" y="2504541"/>
              <a:ext cx="1296144" cy="14089"/>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cxnSp>
          <p:nvCxnSpPr>
            <p:cNvPr id="17" name="直接箭头连接符 181"/>
            <p:cNvCxnSpPr/>
            <p:nvPr/>
          </p:nvCxnSpPr>
          <p:spPr>
            <a:xfrm flipV="1">
              <a:off x="5231904" y="2973522"/>
              <a:ext cx="1601764" cy="18924"/>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cxnSp>
          <p:nvCxnSpPr>
            <p:cNvPr id="18" name="直接箭头连接符 181"/>
            <p:cNvCxnSpPr/>
            <p:nvPr/>
          </p:nvCxnSpPr>
          <p:spPr>
            <a:xfrm flipV="1">
              <a:off x="5231904" y="3457349"/>
              <a:ext cx="1611843" cy="8913"/>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cxnSp>
          <p:nvCxnSpPr>
            <p:cNvPr id="19" name="直接箭头连接符 181"/>
            <p:cNvCxnSpPr/>
            <p:nvPr/>
          </p:nvCxnSpPr>
          <p:spPr>
            <a:xfrm flipV="1">
              <a:off x="5241983" y="3900858"/>
              <a:ext cx="1591685" cy="10602"/>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cxnSp>
          <p:nvCxnSpPr>
            <p:cNvPr id="20" name="直接箭头连接符 181"/>
            <p:cNvCxnSpPr/>
            <p:nvPr/>
          </p:nvCxnSpPr>
          <p:spPr>
            <a:xfrm flipV="1">
              <a:off x="5231904" y="4365785"/>
              <a:ext cx="1584176" cy="14973"/>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0699612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0725C7-67E8-434D-8939-8B5DEDAEB630}"/>
              </a:ext>
            </a:extLst>
          </p:cNvPr>
          <p:cNvSpPr>
            <a:spLocks noGrp="1"/>
          </p:cNvSpPr>
          <p:nvPr>
            <p:ph idx="1"/>
          </p:nvPr>
        </p:nvSpPr>
        <p:spPr/>
        <p:txBody>
          <a:bodyPr/>
          <a:lstStyle/>
          <a:p>
            <a:pPr marL="0" indent="0">
              <a:buNone/>
            </a:pPr>
            <a:r>
              <a:rPr lang="en-US" altLang="zh-CN" dirty="0" err="1">
                <a:latin typeface="+mn-ea"/>
                <a:ea typeface="+mn-ea"/>
              </a:rPr>
              <a:t>clf</a:t>
            </a:r>
            <a:r>
              <a:rPr lang="en-US" altLang="zh-CN" dirty="0">
                <a:latin typeface="+mn-ea"/>
                <a:ea typeface="+mn-ea"/>
              </a:rPr>
              <a:t> = </a:t>
            </a:r>
            <a:r>
              <a:rPr lang="en-US" altLang="zh-CN" dirty="0" err="1">
                <a:latin typeface="+mn-ea"/>
                <a:ea typeface="+mn-ea"/>
              </a:rPr>
              <a:t>GaussianNB</a:t>
            </a:r>
            <a:r>
              <a:rPr lang="en-US" altLang="zh-CN" dirty="0">
                <a:latin typeface="+mn-ea"/>
                <a:ea typeface="+mn-ea"/>
              </a:rPr>
              <a:t>().fit(</a:t>
            </a:r>
            <a:r>
              <a:rPr lang="en-US" altLang="zh-CN" dirty="0" err="1">
                <a:latin typeface="+mn-ea"/>
                <a:ea typeface="+mn-ea"/>
              </a:rPr>
              <a:t>tfidf_ma</a:t>
            </a:r>
            <a:r>
              <a:rPr lang="en-US" altLang="zh-CN" dirty="0">
                <a:latin typeface="+mn-ea"/>
                <a:ea typeface="+mn-ea"/>
              </a:rPr>
              <a:t>[:4,:],labels[:4])</a:t>
            </a:r>
            <a:br>
              <a:rPr lang="en-US" altLang="zh-CN" dirty="0">
                <a:latin typeface="+mn-ea"/>
                <a:ea typeface="+mn-ea"/>
              </a:rPr>
            </a:br>
            <a:r>
              <a:rPr lang="en-US" altLang="zh-CN" dirty="0">
                <a:latin typeface="+mn-ea"/>
                <a:ea typeface="+mn-ea"/>
              </a:rPr>
              <a:t>res = </a:t>
            </a:r>
            <a:r>
              <a:rPr lang="en-US" altLang="zh-CN" dirty="0" err="1">
                <a:latin typeface="+mn-ea"/>
                <a:ea typeface="+mn-ea"/>
              </a:rPr>
              <a:t>clf.predict</a:t>
            </a:r>
            <a:r>
              <a:rPr lang="en-US" altLang="zh-CN" dirty="0">
                <a:latin typeface="+mn-ea"/>
                <a:ea typeface="+mn-ea"/>
              </a:rPr>
              <a:t>(</a:t>
            </a:r>
            <a:r>
              <a:rPr lang="en-US" altLang="zh-CN" dirty="0" err="1">
                <a:latin typeface="+mn-ea"/>
                <a:ea typeface="+mn-ea"/>
              </a:rPr>
              <a:t>tfidf_ma</a:t>
            </a:r>
            <a:r>
              <a:rPr lang="en-US" altLang="zh-CN" dirty="0">
                <a:latin typeface="+mn-ea"/>
                <a:ea typeface="+mn-ea"/>
              </a:rPr>
              <a:t>[4:,:])</a:t>
            </a:r>
            <a:endParaRPr lang="zh-CN" altLang="en-US" dirty="0">
              <a:latin typeface="+mn-ea"/>
              <a:ea typeface="+mn-ea"/>
            </a:endParaRPr>
          </a:p>
        </p:txBody>
      </p:sp>
      <p:sp>
        <p:nvSpPr>
          <p:cNvPr id="2" name="标题 1">
            <a:extLst>
              <a:ext uri="{FF2B5EF4-FFF2-40B4-BE49-F238E27FC236}">
                <a16:creationId xmlns:a16="http://schemas.microsoft.com/office/drawing/2014/main" id="{A13B87AA-6B41-4CE1-93D3-8BECF87A6AAF}"/>
              </a:ext>
            </a:extLst>
          </p:cNvPr>
          <p:cNvSpPr>
            <a:spLocks noGrp="1"/>
          </p:cNvSpPr>
          <p:nvPr>
            <p:ph type="title"/>
          </p:nvPr>
        </p:nvSpPr>
        <p:spPr/>
        <p:txBody>
          <a:bodyPr/>
          <a:lstStyle/>
          <a:p>
            <a:r>
              <a:rPr lang="zh-CN" altLang="en-US" dirty="0">
                <a:latin typeface="微软雅黑" pitchFamily="34" charset="-122"/>
              </a:rPr>
              <a:t>文本的向量表示</a:t>
            </a:r>
            <a:endParaRPr lang="zh-CN" altLang="en-US" dirty="0"/>
          </a:p>
        </p:txBody>
      </p:sp>
      <p:sp>
        <p:nvSpPr>
          <p:cNvPr id="4" name="内容占位符 3">
            <a:extLst>
              <a:ext uri="{FF2B5EF4-FFF2-40B4-BE49-F238E27FC236}">
                <a16:creationId xmlns:a16="http://schemas.microsoft.com/office/drawing/2014/main" id="{88931A65-A461-4B63-8D9C-CDF25D502BF1}"/>
              </a:ext>
            </a:extLst>
          </p:cNvPr>
          <p:cNvSpPr>
            <a:spLocks noGrp="1"/>
          </p:cNvSpPr>
          <p:nvPr>
            <p:ph idx="10"/>
          </p:nvPr>
        </p:nvSpPr>
        <p:spPr/>
        <p:txBody>
          <a:bodyPr/>
          <a:lstStyle/>
          <a:p>
            <a:r>
              <a:rPr lang="zh-CN" altLang="en-US" dirty="0"/>
              <a:t>文本分类实例</a:t>
            </a:r>
          </a:p>
        </p:txBody>
      </p:sp>
    </p:spTree>
    <p:extLst>
      <p:ext uri="{BB962C8B-B14F-4D97-AF65-F5344CB8AC3E}">
        <p14:creationId xmlns:p14="http://schemas.microsoft.com/office/powerpoint/2010/main" val="11020128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目录</a:t>
            </a:r>
          </a:p>
        </p:txBody>
      </p:sp>
      <p:cxnSp>
        <p:nvCxnSpPr>
          <p:cNvPr id="5" name="直接连接符 3"/>
          <p:cNvCxnSpPr/>
          <p:nvPr/>
        </p:nvCxnSpPr>
        <p:spPr>
          <a:xfrm>
            <a:off x="3443979" y="1242643"/>
            <a:ext cx="0" cy="4665785"/>
          </a:xfrm>
          <a:prstGeom prst="line">
            <a:avLst/>
          </a:prstGeom>
          <a:ln/>
        </p:spPr>
        <p:style>
          <a:lnRef idx="1">
            <a:schemeClr val="accent1"/>
          </a:lnRef>
          <a:fillRef idx="0">
            <a:schemeClr val="accent1"/>
          </a:fillRef>
          <a:effectRef idx="0">
            <a:schemeClr val="accent1"/>
          </a:effectRef>
          <a:fontRef idx="minor">
            <a:schemeClr val="tx1"/>
          </a:fontRef>
        </p:style>
      </p:cxnSp>
      <p:sp>
        <p:nvSpPr>
          <p:cNvPr id="6" name="Line 2"/>
          <p:cNvSpPr>
            <a:spLocks noChangeShapeType="1"/>
          </p:cNvSpPr>
          <p:nvPr/>
        </p:nvSpPr>
        <p:spPr bwMode="auto">
          <a:xfrm>
            <a:off x="2777227" y="4581128"/>
            <a:ext cx="6456240"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lIns="91436" tIns="45719" rIns="91436" bIns="45719"/>
          <a:lstStyle/>
          <a:p>
            <a:pPr algn="ctr">
              <a:defRPr/>
            </a:pPr>
            <a:endParaRPr lang="zh-CN" altLang="en-US" kern="0">
              <a:solidFill>
                <a:sysClr val="windowText" lastClr="000000"/>
              </a:solidFill>
              <a:latin typeface="微软雅黑" pitchFamily="34" charset="-122"/>
              <a:ea typeface="微软雅黑" pitchFamily="34" charset="-122"/>
            </a:endParaRPr>
          </a:p>
        </p:txBody>
      </p:sp>
      <p:sp>
        <p:nvSpPr>
          <p:cNvPr id="7" name="AutoShape 12">
            <a:hlinkClick r:id="" action="ppaction://noaction" highlightClick="1"/>
          </p:cNvPr>
          <p:cNvSpPr>
            <a:spLocks noChangeArrowheads="1"/>
          </p:cNvSpPr>
          <p:nvPr/>
        </p:nvSpPr>
        <p:spPr bwMode="auto">
          <a:xfrm>
            <a:off x="4145653" y="2885323"/>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sym typeface="微软雅黑" pitchFamily="34" charset="-122"/>
              </a:rPr>
              <a:t>数据预处理</a:t>
            </a:r>
          </a:p>
        </p:txBody>
      </p:sp>
      <p:sp>
        <p:nvSpPr>
          <p:cNvPr id="8" name="Oval 13">
            <a:hlinkClick r:id="" action="ppaction://noaction" highlightClick="1"/>
          </p:cNvPr>
          <p:cNvSpPr>
            <a:spLocks noChangeArrowheads="1"/>
          </p:cNvSpPr>
          <p:nvPr/>
        </p:nvSpPr>
        <p:spPr bwMode="auto">
          <a:xfrm>
            <a:off x="3195720" y="2885322"/>
            <a:ext cx="503329" cy="453386"/>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dirty="0">
                <a:solidFill>
                  <a:schemeClr val="bg1"/>
                </a:solidFill>
                <a:latin typeface="微软雅黑" panose="020B0503020204020204" pitchFamily="34" charset="-122"/>
                <a:ea typeface="微软雅黑" panose="020B0503020204020204" pitchFamily="34" charset="-122"/>
              </a:rPr>
              <a:t>3</a:t>
            </a:r>
          </a:p>
        </p:txBody>
      </p:sp>
      <p:sp>
        <p:nvSpPr>
          <p:cNvPr id="9" name="Oval 15">
            <a:hlinkClick r:id="" action="ppaction://noaction" highlightClick="1"/>
          </p:cNvPr>
          <p:cNvSpPr>
            <a:spLocks noChangeArrowheads="1"/>
          </p:cNvSpPr>
          <p:nvPr/>
        </p:nvSpPr>
        <p:spPr bwMode="auto">
          <a:xfrm>
            <a:off x="3195720" y="4319831"/>
            <a:ext cx="503329" cy="453384"/>
          </a:xfrm>
          <a:prstGeom prst="ellipse">
            <a:avLst/>
          </a:prstGeom>
          <a:solidFill>
            <a:srgbClr val="FB9708"/>
          </a:solidFill>
          <a:ln>
            <a:noFill/>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1800" dirty="0">
                <a:solidFill>
                  <a:schemeClr val="bg1"/>
                </a:solidFill>
                <a:latin typeface="微软雅黑" panose="020B0503020204020204" pitchFamily="34" charset="-122"/>
                <a:ea typeface="微软雅黑" panose="020B0503020204020204" pitchFamily="34" charset="-122"/>
              </a:rPr>
              <a:t>5</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0" name="AutoShape 17">
            <a:hlinkClick r:id="" action="ppaction://noaction" highlightClick="1"/>
          </p:cNvPr>
          <p:cNvSpPr>
            <a:spLocks noChangeArrowheads="1"/>
          </p:cNvSpPr>
          <p:nvPr/>
        </p:nvSpPr>
        <p:spPr bwMode="auto">
          <a:xfrm>
            <a:off x="4145653" y="4319832"/>
            <a:ext cx="4527712" cy="476834"/>
          </a:xfrm>
          <a:prstGeom prst="actionButtonBlank">
            <a:avLst/>
          </a:prstGeom>
          <a:solidFill>
            <a:srgbClr val="FB9708"/>
          </a:solidFill>
          <a:ln>
            <a:noFill/>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sym typeface="微软雅黑" pitchFamily="34" charset="-122"/>
              </a:rPr>
              <a:t>朴素贝叶斯</a:t>
            </a:r>
            <a:endParaRPr lang="zh-CN" altLang="en-US" sz="2000" dirty="0">
              <a:solidFill>
                <a:schemeClr val="bg1"/>
              </a:solidFill>
              <a:latin typeface="微软雅黑" pitchFamily="34" charset="-122"/>
              <a:ea typeface="微软雅黑" pitchFamily="34" charset="-122"/>
            </a:endParaRPr>
          </a:p>
        </p:txBody>
      </p:sp>
      <p:sp>
        <p:nvSpPr>
          <p:cNvPr id="11" name="Oval 13">
            <a:hlinkClick r:id="" action="ppaction://noaction" highlightClick="1"/>
          </p:cNvPr>
          <p:cNvSpPr>
            <a:spLocks noChangeArrowheads="1"/>
          </p:cNvSpPr>
          <p:nvPr/>
        </p:nvSpPr>
        <p:spPr bwMode="auto">
          <a:xfrm>
            <a:off x="3195720" y="1479351"/>
            <a:ext cx="503329" cy="453384"/>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1800" dirty="0">
                <a:solidFill>
                  <a:schemeClr val="bg1"/>
                </a:solidFill>
                <a:latin typeface="微软雅黑" panose="020B0503020204020204" pitchFamily="34" charset="-122"/>
                <a:ea typeface="微软雅黑" panose="020B0503020204020204" pitchFamily="34" charset="-122"/>
              </a:rPr>
              <a:t>1</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2" name="AutoShape 12">
            <a:hlinkClick r:id="" action="ppaction://noaction" highlightClick="1"/>
          </p:cNvPr>
          <p:cNvSpPr>
            <a:spLocks noChangeArrowheads="1"/>
          </p:cNvSpPr>
          <p:nvPr/>
        </p:nvSpPr>
        <p:spPr bwMode="auto">
          <a:xfrm>
            <a:off x="4145653" y="2151875"/>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rPr>
              <a:t>数据探索</a:t>
            </a:r>
          </a:p>
        </p:txBody>
      </p:sp>
      <p:sp>
        <p:nvSpPr>
          <p:cNvPr id="13" name="Oval 13">
            <a:hlinkClick r:id="" action="ppaction://noaction" highlightClick="1"/>
          </p:cNvPr>
          <p:cNvSpPr>
            <a:spLocks noChangeArrowheads="1"/>
          </p:cNvSpPr>
          <p:nvPr/>
        </p:nvSpPr>
        <p:spPr bwMode="auto">
          <a:xfrm>
            <a:off x="3195720" y="2151874"/>
            <a:ext cx="503329" cy="453386"/>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dirty="0">
                <a:solidFill>
                  <a:schemeClr val="bg1"/>
                </a:solidFill>
                <a:latin typeface="微软雅黑" panose="020B0503020204020204" pitchFamily="34" charset="-122"/>
                <a:ea typeface="微软雅黑" panose="020B0503020204020204" pitchFamily="34" charset="-122"/>
              </a:rPr>
              <a:t>2</a:t>
            </a:r>
          </a:p>
        </p:txBody>
      </p:sp>
      <p:sp>
        <p:nvSpPr>
          <p:cNvPr id="14" name="AutoShape 12">
            <a:hlinkClick r:id="" action="ppaction://noaction" highlightClick="1"/>
          </p:cNvPr>
          <p:cNvSpPr>
            <a:spLocks noChangeArrowheads="1"/>
          </p:cNvSpPr>
          <p:nvPr/>
        </p:nvSpPr>
        <p:spPr bwMode="auto">
          <a:xfrm>
            <a:off x="4145328" y="1471416"/>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rPr>
              <a:t>背景与目标</a:t>
            </a:r>
          </a:p>
        </p:txBody>
      </p:sp>
      <p:sp>
        <p:nvSpPr>
          <p:cNvPr id="15" name="Oval 13">
            <a:hlinkClick r:id="" action="ppaction://noaction" highlightClick="1"/>
          </p:cNvPr>
          <p:cNvSpPr>
            <a:spLocks noChangeArrowheads="1"/>
          </p:cNvSpPr>
          <p:nvPr/>
        </p:nvSpPr>
        <p:spPr bwMode="auto">
          <a:xfrm>
            <a:off x="3190514" y="3652958"/>
            <a:ext cx="503329" cy="453384"/>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1800" dirty="0">
                <a:solidFill>
                  <a:schemeClr val="bg1"/>
                </a:solidFill>
                <a:latin typeface="微软雅黑" panose="020B0503020204020204" pitchFamily="34" charset="-122"/>
                <a:ea typeface="微软雅黑" panose="020B0503020204020204" pitchFamily="34" charset="-122"/>
              </a:rPr>
              <a:t>4</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6" name="AutoShape 12">
            <a:hlinkClick r:id="" action="ppaction://noaction" highlightClick="1"/>
          </p:cNvPr>
          <p:cNvSpPr>
            <a:spLocks noChangeArrowheads="1"/>
          </p:cNvSpPr>
          <p:nvPr/>
        </p:nvSpPr>
        <p:spPr bwMode="auto">
          <a:xfrm>
            <a:off x="4140123" y="3645024"/>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rPr>
              <a:t>文本的向量表示</a:t>
            </a:r>
          </a:p>
        </p:txBody>
      </p:sp>
      <p:sp>
        <p:nvSpPr>
          <p:cNvPr id="17" name="Oval 13">
            <a:hlinkClick r:id="" action="ppaction://noaction" highlightClick="1"/>
          </p:cNvPr>
          <p:cNvSpPr>
            <a:spLocks noChangeArrowheads="1"/>
          </p:cNvSpPr>
          <p:nvPr/>
        </p:nvSpPr>
        <p:spPr bwMode="auto">
          <a:xfrm>
            <a:off x="3190514" y="5008225"/>
            <a:ext cx="503329" cy="453384"/>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1800" dirty="0">
                <a:solidFill>
                  <a:schemeClr val="bg1"/>
                </a:solidFill>
                <a:latin typeface="微软雅黑" panose="020B0503020204020204" pitchFamily="34" charset="-122"/>
                <a:ea typeface="微软雅黑" panose="020B0503020204020204" pitchFamily="34" charset="-122"/>
              </a:rPr>
              <a:t>6</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8" name="AutoShape 12">
            <a:hlinkClick r:id="" action="ppaction://noaction" highlightClick="1"/>
          </p:cNvPr>
          <p:cNvSpPr>
            <a:spLocks noChangeArrowheads="1"/>
          </p:cNvSpPr>
          <p:nvPr/>
        </p:nvSpPr>
        <p:spPr bwMode="auto">
          <a:xfrm>
            <a:off x="4140123" y="5000291"/>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rPr>
              <a:t>模型训练与评价</a:t>
            </a:r>
          </a:p>
        </p:txBody>
      </p:sp>
    </p:spTree>
    <p:extLst>
      <p:ext uri="{BB962C8B-B14F-4D97-AF65-F5344CB8AC3E}">
        <p14:creationId xmlns:p14="http://schemas.microsoft.com/office/powerpoint/2010/main" val="1443472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1">
            <a:extLst>
              <a:ext uri="{FF2B5EF4-FFF2-40B4-BE49-F238E27FC236}">
                <a16:creationId xmlns:a16="http://schemas.microsoft.com/office/drawing/2014/main" id="{53BBB89A-C5F1-4990-80B8-854AB5A398F2}"/>
              </a:ext>
            </a:extLst>
          </p:cNvPr>
          <p:cNvSpPr>
            <a:spLocks noGrp="1"/>
          </p:cNvSpPr>
          <p:nvPr>
            <p:ph idx="1"/>
          </p:nvPr>
        </p:nvSpPr>
        <p:spPr>
          <a:xfrm>
            <a:off x="423823" y="1706285"/>
            <a:ext cx="9996841" cy="1903534"/>
          </a:xfrm>
        </p:spPr>
        <p:txBody>
          <a:bodyPr/>
          <a:lstStyle/>
          <a:p>
            <a:pPr>
              <a:lnSpc>
                <a:spcPct val="200000"/>
              </a:lnSpc>
              <a:buFont typeface="Arial"/>
              <a:buChar char="•"/>
            </a:pPr>
            <a:r>
              <a:rPr lang="zh-CN" altLang="en-US" dirty="0"/>
              <a:t>已知：非洲人</a:t>
            </a:r>
            <a:r>
              <a:rPr lang="en-US" altLang="zh-CN" dirty="0"/>
              <a:t>10</a:t>
            </a:r>
            <a:r>
              <a:rPr lang="zh-CN" altLang="en-US" dirty="0"/>
              <a:t>个中有</a:t>
            </a:r>
            <a:r>
              <a:rPr lang="en-US" altLang="zh-CN" dirty="0"/>
              <a:t>9</a:t>
            </a:r>
            <a:r>
              <a:rPr lang="zh-CN" altLang="en-US" dirty="0"/>
              <a:t>个黑人，</a:t>
            </a:r>
            <a:r>
              <a:rPr lang="en-US" altLang="zh-CN" dirty="0"/>
              <a:t>1</a:t>
            </a:r>
            <a:r>
              <a:rPr lang="zh-CN" altLang="en-US" dirty="0"/>
              <a:t>个白人，北美</a:t>
            </a:r>
            <a:r>
              <a:rPr lang="en-US" altLang="zh-CN" dirty="0"/>
              <a:t>10</a:t>
            </a:r>
            <a:r>
              <a:rPr lang="zh-CN" altLang="en-US" dirty="0"/>
              <a:t>个人中有</a:t>
            </a:r>
            <a:r>
              <a:rPr lang="en-US" altLang="zh-CN" dirty="0"/>
              <a:t>3</a:t>
            </a:r>
            <a:r>
              <a:rPr lang="zh-CN" altLang="en-US" dirty="0"/>
              <a:t>个黑人</a:t>
            </a:r>
            <a:r>
              <a:rPr lang="en-US" altLang="zh-CN" dirty="0"/>
              <a:t>7</a:t>
            </a:r>
            <a:r>
              <a:rPr lang="zh-CN" altLang="en-US" dirty="0"/>
              <a:t>个白人。</a:t>
            </a:r>
            <a:endParaRPr lang="en-US" altLang="zh-CN" dirty="0"/>
          </a:p>
          <a:p>
            <a:pPr>
              <a:lnSpc>
                <a:spcPct val="200000"/>
              </a:lnSpc>
              <a:buFont typeface="Arial"/>
              <a:buChar char="•"/>
            </a:pPr>
            <a:r>
              <a:rPr lang="zh-CN" altLang="en-US" dirty="0"/>
              <a:t>问：你在街上遇到</a:t>
            </a:r>
            <a:r>
              <a:rPr lang="en-US" altLang="zh-CN" dirty="0"/>
              <a:t>1</a:t>
            </a:r>
            <a:r>
              <a:rPr lang="zh-CN" altLang="en-US" dirty="0"/>
              <a:t>个黑人，那么他是非洲人还是北美人？</a:t>
            </a:r>
            <a:endParaRPr lang="en-US" altLang="zh-CN" dirty="0"/>
          </a:p>
          <a:p>
            <a:pPr>
              <a:lnSpc>
                <a:spcPct val="200000"/>
              </a:lnSpc>
              <a:buFont typeface="Arial"/>
              <a:buChar char="•"/>
            </a:pPr>
            <a:r>
              <a:rPr lang="zh-CN" altLang="en-US" dirty="0">
                <a:latin typeface="Kaiti SC Regular"/>
                <a:cs typeface="Kaiti SC Regular"/>
              </a:rPr>
              <a:t>注：全球非洲</a:t>
            </a:r>
            <a:r>
              <a:rPr lang="en-US" altLang="zh-CN" dirty="0">
                <a:latin typeface="Kaiti SC Regular"/>
                <a:cs typeface="Kaiti SC Regular"/>
              </a:rPr>
              <a:t>12</a:t>
            </a:r>
            <a:r>
              <a:rPr lang="zh-CN" altLang="en-US" dirty="0">
                <a:latin typeface="Kaiti SC Regular"/>
                <a:cs typeface="Kaiti SC Regular"/>
              </a:rPr>
              <a:t>亿人口，北美</a:t>
            </a:r>
            <a:r>
              <a:rPr lang="en-US" altLang="zh-CN" dirty="0">
                <a:latin typeface="Kaiti SC Regular"/>
                <a:cs typeface="Kaiti SC Regular"/>
              </a:rPr>
              <a:t>3.6</a:t>
            </a:r>
            <a:r>
              <a:rPr lang="zh-CN" altLang="en-US" dirty="0">
                <a:latin typeface="Kaiti SC Regular"/>
                <a:cs typeface="Kaiti SC Regular"/>
              </a:rPr>
              <a:t>亿人口</a:t>
            </a:r>
          </a:p>
          <a:p>
            <a:pPr>
              <a:lnSpc>
                <a:spcPct val="200000"/>
              </a:lnSpc>
              <a:buFont typeface="Arial"/>
              <a:buChar char="•"/>
            </a:pPr>
            <a:endParaRPr lang="zh-CN" altLang="en-US" dirty="0"/>
          </a:p>
        </p:txBody>
      </p:sp>
      <p:sp>
        <p:nvSpPr>
          <p:cNvPr id="3" name="标题 2">
            <a:extLst>
              <a:ext uri="{FF2B5EF4-FFF2-40B4-BE49-F238E27FC236}">
                <a16:creationId xmlns:a16="http://schemas.microsoft.com/office/drawing/2014/main" id="{91B6A84A-64C1-4EA2-A2E4-7C56BFD89EB6}"/>
              </a:ext>
            </a:extLst>
          </p:cNvPr>
          <p:cNvSpPr>
            <a:spLocks noGrp="1"/>
          </p:cNvSpPr>
          <p:nvPr>
            <p:ph type="title"/>
          </p:nvPr>
        </p:nvSpPr>
        <p:spPr/>
        <p:txBody>
          <a:bodyPr/>
          <a:lstStyle/>
          <a:p>
            <a:r>
              <a:rPr lang="zh-CN" altLang="en-US" dirty="0"/>
              <a:t>朴素贝叶斯</a:t>
            </a:r>
          </a:p>
        </p:txBody>
      </p:sp>
      <p:sp>
        <p:nvSpPr>
          <p:cNvPr id="4" name="内容占位符 3">
            <a:extLst>
              <a:ext uri="{FF2B5EF4-FFF2-40B4-BE49-F238E27FC236}">
                <a16:creationId xmlns:a16="http://schemas.microsoft.com/office/drawing/2014/main" id="{7A04448E-3D1B-45E5-9B42-C9A578C5AD40}"/>
              </a:ext>
            </a:extLst>
          </p:cNvPr>
          <p:cNvSpPr>
            <a:spLocks noGrp="1"/>
          </p:cNvSpPr>
          <p:nvPr>
            <p:ph idx="10"/>
          </p:nvPr>
        </p:nvSpPr>
        <p:spPr/>
        <p:txBody>
          <a:bodyPr/>
          <a:lstStyle/>
          <a:p>
            <a:r>
              <a:rPr lang="zh-CN" altLang="en-US" dirty="0"/>
              <a:t>引例</a:t>
            </a:r>
          </a:p>
        </p:txBody>
      </p:sp>
    </p:spTree>
    <p:extLst>
      <p:ext uri="{BB962C8B-B14F-4D97-AF65-F5344CB8AC3E}">
        <p14:creationId xmlns:p14="http://schemas.microsoft.com/office/powerpoint/2010/main" val="64990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1">
            <a:extLst>
              <a:ext uri="{FF2B5EF4-FFF2-40B4-BE49-F238E27FC236}">
                <a16:creationId xmlns:a16="http://schemas.microsoft.com/office/drawing/2014/main" id="{53BBB89A-C5F1-4990-80B8-854AB5A398F2}"/>
              </a:ext>
            </a:extLst>
          </p:cNvPr>
          <p:cNvSpPr>
            <a:spLocks noGrp="1"/>
          </p:cNvSpPr>
          <p:nvPr>
            <p:ph idx="1"/>
          </p:nvPr>
        </p:nvSpPr>
        <p:spPr>
          <a:xfrm>
            <a:off x="423823" y="1817180"/>
            <a:ext cx="7029371" cy="1969516"/>
          </a:xfrm>
        </p:spPr>
        <p:txBody>
          <a:bodyPr/>
          <a:lstStyle/>
          <a:p>
            <a:pPr>
              <a:lnSpc>
                <a:spcPct val="110000"/>
              </a:lnSpc>
              <a:buFont typeface="Arial"/>
              <a:buChar char="•"/>
            </a:pPr>
            <a:r>
              <a:rPr lang="en-US" altLang="zh-CN" sz="2280" i="1" dirty="0">
                <a:latin typeface="Times"/>
                <a:ea typeface="宋体"/>
                <a:cs typeface="Times"/>
              </a:rPr>
              <a:t>A</a:t>
            </a:r>
            <a:r>
              <a:rPr lang="en-US" altLang="zh-CN" sz="2280" baseline="-25000" dirty="0">
                <a:latin typeface="Times"/>
                <a:ea typeface="宋体"/>
                <a:cs typeface="Times"/>
              </a:rPr>
              <a:t>1</a:t>
            </a:r>
            <a:r>
              <a:rPr lang="zh-CN" altLang="en-US" dirty="0"/>
              <a:t>：非洲人</a:t>
            </a:r>
            <a:endParaRPr lang="en-US" altLang="zh-CN" dirty="0"/>
          </a:p>
          <a:p>
            <a:pPr>
              <a:lnSpc>
                <a:spcPct val="110000"/>
              </a:lnSpc>
              <a:buFont typeface="Arial"/>
              <a:buChar char="•"/>
            </a:pPr>
            <a:r>
              <a:rPr lang="en-US" altLang="zh-CN" sz="2280" i="1" dirty="0">
                <a:latin typeface="Times"/>
                <a:ea typeface="宋体"/>
                <a:cs typeface="Times"/>
              </a:rPr>
              <a:t>A</a:t>
            </a:r>
            <a:r>
              <a:rPr lang="en-US" altLang="zh-CN" sz="2280" baseline="-25000" dirty="0">
                <a:latin typeface="Times"/>
                <a:ea typeface="宋体"/>
                <a:cs typeface="Times"/>
              </a:rPr>
              <a:t>2</a:t>
            </a:r>
            <a:r>
              <a:rPr lang="zh-CN" altLang="en-US" dirty="0"/>
              <a:t>：北美人</a:t>
            </a:r>
            <a:endParaRPr lang="en-US" altLang="zh-CN" dirty="0"/>
          </a:p>
          <a:p>
            <a:pPr>
              <a:lnSpc>
                <a:spcPct val="110000"/>
              </a:lnSpc>
              <a:buFont typeface="Arial"/>
              <a:buChar char="•"/>
            </a:pPr>
            <a:r>
              <a:rPr lang="en-US" altLang="zh-CN" sz="2280" i="1" dirty="0">
                <a:latin typeface="Times"/>
                <a:ea typeface="宋体"/>
                <a:cs typeface="Times"/>
              </a:rPr>
              <a:t>B</a:t>
            </a:r>
            <a:r>
              <a:rPr lang="en-US" altLang="zh-CN" sz="2280" baseline="-25000" dirty="0">
                <a:latin typeface="Times"/>
                <a:ea typeface="宋体"/>
                <a:cs typeface="Times"/>
              </a:rPr>
              <a:t>1</a:t>
            </a:r>
            <a:r>
              <a:rPr lang="zh-CN" altLang="en-US" dirty="0"/>
              <a:t>：白人</a:t>
            </a:r>
            <a:endParaRPr lang="en-US" altLang="zh-CN" dirty="0"/>
          </a:p>
          <a:p>
            <a:pPr>
              <a:lnSpc>
                <a:spcPct val="110000"/>
              </a:lnSpc>
              <a:buFont typeface="Arial"/>
              <a:buChar char="•"/>
            </a:pPr>
            <a:r>
              <a:rPr lang="en-US" altLang="zh-CN" sz="2280" i="1" dirty="0">
                <a:latin typeface="Times"/>
                <a:ea typeface="宋体"/>
                <a:cs typeface="Times"/>
              </a:rPr>
              <a:t>B</a:t>
            </a:r>
            <a:r>
              <a:rPr lang="en-US" altLang="zh-CN" sz="2280" baseline="-25000" dirty="0">
                <a:latin typeface="Times"/>
                <a:ea typeface="宋体"/>
                <a:cs typeface="Times"/>
              </a:rPr>
              <a:t>2</a:t>
            </a:r>
            <a:r>
              <a:rPr lang="zh-CN" altLang="en-US" dirty="0"/>
              <a:t>：黑人</a:t>
            </a:r>
            <a:endParaRPr lang="en-US" altLang="zh-CN" dirty="0"/>
          </a:p>
          <a:p>
            <a:pPr>
              <a:lnSpc>
                <a:spcPct val="110000"/>
              </a:lnSpc>
              <a:buFont typeface="Arial"/>
              <a:buChar char="•"/>
            </a:pPr>
            <a:endParaRPr lang="zh-CN" altLang="en-US" dirty="0"/>
          </a:p>
          <a:p>
            <a:pPr>
              <a:lnSpc>
                <a:spcPct val="110000"/>
              </a:lnSpc>
              <a:buFont typeface="Arial"/>
              <a:buChar char="•"/>
            </a:pPr>
            <a:endParaRPr lang="zh-CN" altLang="en-US" dirty="0"/>
          </a:p>
        </p:txBody>
      </p:sp>
      <p:sp>
        <p:nvSpPr>
          <p:cNvPr id="3" name="标题 2">
            <a:extLst>
              <a:ext uri="{FF2B5EF4-FFF2-40B4-BE49-F238E27FC236}">
                <a16:creationId xmlns:a16="http://schemas.microsoft.com/office/drawing/2014/main" id="{91B6A84A-64C1-4EA2-A2E4-7C56BFD89EB6}"/>
              </a:ext>
            </a:extLst>
          </p:cNvPr>
          <p:cNvSpPr>
            <a:spLocks noGrp="1"/>
          </p:cNvSpPr>
          <p:nvPr>
            <p:ph type="title"/>
          </p:nvPr>
        </p:nvSpPr>
        <p:spPr/>
        <p:txBody>
          <a:bodyPr/>
          <a:lstStyle/>
          <a:p>
            <a:r>
              <a:rPr lang="zh-CN" altLang="en-US" dirty="0"/>
              <a:t>朴素贝叶斯</a:t>
            </a:r>
          </a:p>
        </p:txBody>
      </p:sp>
      <p:sp>
        <p:nvSpPr>
          <p:cNvPr id="4" name="内容占位符 3">
            <a:extLst>
              <a:ext uri="{FF2B5EF4-FFF2-40B4-BE49-F238E27FC236}">
                <a16:creationId xmlns:a16="http://schemas.microsoft.com/office/drawing/2014/main" id="{7A04448E-3D1B-45E5-9B42-C9A578C5AD40}"/>
              </a:ext>
            </a:extLst>
          </p:cNvPr>
          <p:cNvSpPr>
            <a:spLocks noGrp="1"/>
          </p:cNvSpPr>
          <p:nvPr>
            <p:ph idx="10"/>
          </p:nvPr>
        </p:nvSpPr>
        <p:spPr/>
        <p:txBody>
          <a:bodyPr/>
          <a:lstStyle/>
          <a:p>
            <a:r>
              <a:rPr lang="zh-CN" altLang="en-US" dirty="0"/>
              <a:t>引例</a:t>
            </a:r>
          </a:p>
        </p:txBody>
      </p:sp>
      <p:graphicFrame>
        <p:nvGraphicFramePr>
          <p:cNvPr id="11"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3310902" y="4069758"/>
          <a:ext cx="1431607" cy="398462"/>
        </p:xfrm>
        <a:graphic>
          <a:graphicData uri="http://schemas.openxmlformats.org/presentationml/2006/ole">
            <mc:AlternateContent xmlns:mc="http://schemas.openxmlformats.org/markup-compatibility/2006">
              <mc:Choice xmlns:v="urn:schemas-microsoft-com:vml" Requires="v">
                <p:oleObj spid="_x0000_s29728" name="公式" r:id="rId3" imgW="965200" imgH="241300" progId="Equation.3">
                  <p:embed/>
                </p:oleObj>
              </mc:Choice>
              <mc:Fallback>
                <p:oleObj name="公式" r:id="rId3" imgW="965200" imgH="241300" progId="Equation.3">
                  <p:embed/>
                  <p:pic>
                    <p:nvPicPr>
                      <p:cNvPr id="11"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4"/>
                      <a:srcRect/>
                      <a:stretch>
                        <a:fillRect/>
                      </a:stretch>
                    </p:blipFill>
                    <p:spPr bwMode="auto">
                      <a:xfrm>
                        <a:off x="3310902" y="4069758"/>
                        <a:ext cx="1431607" cy="398462"/>
                      </a:xfrm>
                      <a:prstGeom prst="rect">
                        <a:avLst/>
                      </a:prstGeom>
                      <a:solidFill>
                        <a:schemeClr val="bg1"/>
                      </a:solidFill>
                      <a:ln>
                        <a:noFill/>
                      </a:ln>
                      <a:effectLst/>
                    </p:spPr>
                  </p:pic>
                </p:oleObj>
              </mc:Fallback>
            </mc:AlternateContent>
          </a:graphicData>
        </a:graphic>
      </p:graphicFrame>
      <p:graphicFrame>
        <p:nvGraphicFramePr>
          <p:cNvPr id="12"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3312330" y="4718541"/>
          <a:ext cx="1430179" cy="398462"/>
        </p:xfrm>
        <a:graphic>
          <a:graphicData uri="http://schemas.openxmlformats.org/presentationml/2006/ole">
            <mc:AlternateContent xmlns:mc="http://schemas.openxmlformats.org/markup-compatibility/2006">
              <mc:Choice xmlns:v="urn:schemas-microsoft-com:vml" Requires="v">
                <p:oleObj spid="_x0000_s29729" name="公式" r:id="rId5" imgW="965200" imgH="241300" progId="Equation.3">
                  <p:embed/>
                </p:oleObj>
              </mc:Choice>
              <mc:Fallback>
                <p:oleObj name="公式" r:id="rId5" imgW="965200" imgH="241300" progId="Equation.3">
                  <p:embed/>
                  <p:pic>
                    <p:nvPicPr>
                      <p:cNvPr id="12"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6"/>
                      <a:srcRect/>
                      <a:stretch>
                        <a:fillRect/>
                      </a:stretch>
                    </p:blipFill>
                    <p:spPr bwMode="auto">
                      <a:xfrm>
                        <a:off x="3312330" y="4718541"/>
                        <a:ext cx="1430179" cy="398462"/>
                      </a:xfrm>
                      <a:prstGeom prst="rect">
                        <a:avLst/>
                      </a:prstGeom>
                      <a:solidFill>
                        <a:schemeClr val="bg1"/>
                      </a:solidFill>
                      <a:ln>
                        <a:noFill/>
                      </a:ln>
                      <a:effectLst/>
                    </p:spPr>
                  </p:pic>
                </p:oleObj>
              </mc:Fallback>
            </mc:AlternateContent>
          </a:graphicData>
        </a:graphic>
      </p:graphicFrame>
      <p:sp>
        <p:nvSpPr>
          <p:cNvPr id="13" name="内容占位符 1">
            <a:extLst>
              <a:ext uri="{FF2B5EF4-FFF2-40B4-BE49-F238E27FC236}">
                <a16:creationId xmlns:a16="http://schemas.microsoft.com/office/drawing/2014/main" id="{53BBB89A-C5F1-4990-80B8-854AB5A398F2}"/>
              </a:ext>
            </a:extLst>
          </p:cNvPr>
          <p:cNvSpPr txBox="1">
            <a:spLocks/>
          </p:cNvSpPr>
          <p:nvPr/>
        </p:nvSpPr>
        <p:spPr bwMode="auto">
          <a:xfrm>
            <a:off x="428302" y="3862620"/>
            <a:ext cx="2969087" cy="12767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09728" tIns="54864" rIns="109728" bIns="54864" numCol="1" anchor="t" anchorCtr="0" compatLnSpc="1">
            <a:prstTxWarp prst="textNoShape">
              <a:avLst/>
            </a:prstTxWarp>
            <a:noAutofit/>
          </a:bodyPr>
          <a:lstStyle>
            <a:lvl1pPr marL="362822" indent="-362822" algn="l" rtl="0" eaLnBrk="0" fontAlgn="base" hangingPunct="0">
              <a:lnSpc>
                <a:spcPct val="150000"/>
              </a:lnSpc>
              <a:spcBef>
                <a:spcPct val="20000"/>
              </a:spcBef>
              <a:spcAft>
                <a:spcPct val="0"/>
              </a:spcAft>
              <a:buClr>
                <a:srgbClr val="032089"/>
              </a:buClr>
              <a:buFont typeface="Wingdings" panose="05000000000000000000" pitchFamily="2" charset="2"/>
              <a:buChar char="Ø"/>
              <a:defRPr kumimoji="1" sz="1800" b="0">
                <a:solidFill>
                  <a:schemeClr val="tx1"/>
                </a:solidFill>
                <a:latin typeface="微软雅黑" pitchFamily="34" charset="-122"/>
                <a:ea typeface="微软雅黑" pitchFamily="34" charset="-122"/>
                <a:cs typeface="宋体" charset="0"/>
              </a:defRPr>
            </a:lvl1pPr>
            <a:lvl2pPr marL="786115" indent="-302352" algn="l" rtl="0" eaLnBrk="0" fontAlgn="base" hangingPunct="0">
              <a:lnSpc>
                <a:spcPct val="130000"/>
              </a:lnSpc>
              <a:spcBef>
                <a:spcPct val="20000"/>
              </a:spcBef>
              <a:spcAft>
                <a:spcPct val="0"/>
              </a:spcAft>
              <a:buClr>
                <a:srgbClr val="032089"/>
              </a:buClr>
              <a:buFont typeface="Wingdings" pitchFamily="2" charset="2"/>
              <a:buChar char="l"/>
              <a:defRPr kumimoji="1" sz="2328" b="0">
                <a:solidFill>
                  <a:schemeClr val="tx1"/>
                </a:solidFill>
                <a:latin typeface="微软雅黑" pitchFamily="34" charset="-122"/>
                <a:ea typeface="微软雅黑" pitchFamily="34" charset="-122"/>
              </a:defRPr>
            </a:lvl2pPr>
            <a:lvl3pPr marL="1209408" indent="-241882" algn="l" rtl="0" eaLnBrk="0" fontAlgn="base" hangingPunct="0">
              <a:spcBef>
                <a:spcPct val="20000"/>
              </a:spcBef>
              <a:spcAft>
                <a:spcPct val="0"/>
              </a:spcAft>
              <a:buFont typeface="Arial" panose="020B0604020202020204" pitchFamily="34" charset="0"/>
              <a:buChar char="•"/>
              <a:defRPr kumimoji="1" sz="1905" b="0">
                <a:solidFill>
                  <a:schemeClr val="tx1"/>
                </a:solidFill>
                <a:latin typeface="微软雅黑" pitchFamily="34" charset="-122"/>
                <a:ea typeface="微软雅黑" pitchFamily="34" charset="-122"/>
              </a:defRPr>
            </a:lvl3pPr>
            <a:lvl4pPr marL="1693172" indent="-241882" algn="l" rtl="0" eaLnBrk="0" fontAlgn="base" hangingPunct="0">
              <a:spcBef>
                <a:spcPct val="20000"/>
              </a:spcBef>
              <a:spcAft>
                <a:spcPct val="0"/>
              </a:spcAft>
              <a:buFont typeface="Arial" panose="020B0604020202020204" pitchFamily="34" charset="0"/>
              <a:buChar char="–"/>
              <a:defRPr kumimoji="1" sz="1905" b="0">
                <a:solidFill>
                  <a:schemeClr val="tx1"/>
                </a:solidFill>
                <a:latin typeface="微软雅黑" pitchFamily="34" charset="-122"/>
                <a:ea typeface="微软雅黑" pitchFamily="34" charset="-122"/>
              </a:defRPr>
            </a:lvl4pPr>
            <a:lvl5pPr marL="2176935" indent="-241882" algn="l" rtl="0" eaLnBrk="0" fontAlgn="base" hangingPunct="0">
              <a:spcBef>
                <a:spcPct val="20000"/>
              </a:spcBef>
              <a:spcAft>
                <a:spcPct val="0"/>
              </a:spcAft>
              <a:buFont typeface="Arial" panose="020B0604020202020204" pitchFamily="34" charset="0"/>
              <a:buChar char="»"/>
              <a:defRPr kumimoji="1" sz="1905" b="0">
                <a:solidFill>
                  <a:schemeClr val="tx1"/>
                </a:solidFill>
                <a:latin typeface="微软雅黑" pitchFamily="34" charset="-122"/>
                <a:ea typeface="微软雅黑" pitchFamily="34" charset="-122"/>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a:lstStyle>
          <a:p>
            <a:pPr marL="0" indent="0">
              <a:lnSpc>
                <a:spcPct val="200000"/>
              </a:lnSpc>
              <a:buNone/>
            </a:pPr>
            <a:r>
              <a:rPr lang="zh-CN" altLang="en-US" sz="1920" dirty="0">
                <a:solidFill>
                  <a:schemeClr val="bg1"/>
                </a:solidFill>
              </a:rPr>
              <a:t>非洲人</a:t>
            </a:r>
            <a:r>
              <a:rPr lang="en-US" altLang="zh-CN" sz="1920" dirty="0">
                <a:solidFill>
                  <a:schemeClr val="bg1"/>
                </a:solidFill>
              </a:rPr>
              <a:t>10</a:t>
            </a:r>
            <a:r>
              <a:rPr lang="zh-CN" altLang="en-US" sz="1920" dirty="0">
                <a:solidFill>
                  <a:schemeClr val="bg1"/>
                </a:solidFill>
              </a:rPr>
              <a:t>个中有</a:t>
            </a:r>
            <a:r>
              <a:rPr lang="en-US" altLang="zh-CN" sz="1920" dirty="0">
                <a:solidFill>
                  <a:schemeClr val="bg1"/>
                </a:solidFill>
              </a:rPr>
              <a:t>9</a:t>
            </a:r>
            <a:r>
              <a:rPr lang="zh-CN" altLang="en-US" sz="1920" dirty="0">
                <a:solidFill>
                  <a:schemeClr val="bg1"/>
                </a:solidFill>
              </a:rPr>
              <a:t>个黑人</a:t>
            </a:r>
            <a:r>
              <a:rPr lang="en-US" altLang="zh-CN" sz="1920" dirty="0">
                <a:solidFill>
                  <a:schemeClr val="bg1"/>
                </a:solidFill>
              </a:rPr>
              <a:t>:</a:t>
            </a:r>
          </a:p>
          <a:p>
            <a:pPr marL="0" indent="0">
              <a:lnSpc>
                <a:spcPct val="200000"/>
              </a:lnSpc>
              <a:buNone/>
            </a:pPr>
            <a:r>
              <a:rPr lang="zh-CN" altLang="en-US" sz="1920" dirty="0">
                <a:solidFill>
                  <a:schemeClr val="bg1"/>
                </a:solidFill>
              </a:rPr>
              <a:t>北美</a:t>
            </a:r>
            <a:r>
              <a:rPr lang="en-US" altLang="zh-CN" sz="1920" dirty="0">
                <a:solidFill>
                  <a:schemeClr val="bg1"/>
                </a:solidFill>
              </a:rPr>
              <a:t>10</a:t>
            </a:r>
            <a:r>
              <a:rPr lang="zh-CN" altLang="en-US" sz="1920" dirty="0">
                <a:solidFill>
                  <a:schemeClr val="bg1"/>
                </a:solidFill>
              </a:rPr>
              <a:t>个人中有</a:t>
            </a:r>
            <a:r>
              <a:rPr lang="en-US" altLang="zh-CN" sz="1920" dirty="0">
                <a:solidFill>
                  <a:schemeClr val="bg1"/>
                </a:solidFill>
              </a:rPr>
              <a:t>3</a:t>
            </a:r>
            <a:r>
              <a:rPr lang="zh-CN" altLang="en-US" sz="1920" dirty="0">
                <a:solidFill>
                  <a:schemeClr val="bg1"/>
                </a:solidFill>
              </a:rPr>
              <a:t>个黑人</a:t>
            </a:r>
            <a:r>
              <a:rPr lang="en-US" altLang="zh-CN" sz="1920" dirty="0">
                <a:solidFill>
                  <a:schemeClr val="bg1"/>
                </a:solidFill>
              </a:rPr>
              <a:t>:</a:t>
            </a:r>
          </a:p>
        </p:txBody>
      </p:sp>
      <p:graphicFrame>
        <p:nvGraphicFramePr>
          <p:cNvPr id="14"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532432" y="5493301"/>
          <a:ext cx="2318039" cy="454306"/>
        </p:xfrm>
        <a:graphic>
          <a:graphicData uri="http://schemas.openxmlformats.org/presentationml/2006/ole">
            <mc:AlternateContent xmlns:mc="http://schemas.openxmlformats.org/markup-compatibility/2006">
              <mc:Choice xmlns:v="urn:schemas-microsoft-com:vml" Requires="v">
                <p:oleObj spid="_x0000_s29730" name="公式" r:id="rId7" imgW="1371600" imgH="241300" progId="Equation.3">
                  <p:embed/>
                </p:oleObj>
              </mc:Choice>
              <mc:Fallback>
                <p:oleObj name="公式" r:id="rId7" imgW="1371600" imgH="241300" progId="Equation.3">
                  <p:embed/>
                  <p:pic>
                    <p:nvPicPr>
                      <p:cNvPr id="14"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8"/>
                      <a:srcRect/>
                      <a:stretch>
                        <a:fillRect/>
                      </a:stretch>
                    </p:blipFill>
                    <p:spPr bwMode="auto">
                      <a:xfrm>
                        <a:off x="532432" y="5493301"/>
                        <a:ext cx="2318039" cy="454306"/>
                      </a:xfrm>
                      <a:prstGeom prst="rect">
                        <a:avLst/>
                      </a:prstGeom>
                      <a:solidFill>
                        <a:schemeClr val="bg1"/>
                      </a:solidFill>
                      <a:ln>
                        <a:noFill/>
                      </a:ln>
                      <a:effectLst/>
                    </p:spPr>
                  </p:pic>
                </p:oleObj>
              </mc:Fallback>
            </mc:AlternateContent>
          </a:graphicData>
        </a:graphic>
      </p:graphicFrame>
      <p:graphicFrame>
        <p:nvGraphicFramePr>
          <p:cNvPr id="15"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3027029" y="5611724"/>
          <a:ext cx="370360" cy="302890"/>
        </p:xfrm>
        <a:graphic>
          <a:graphicData uri="http://schemas.openxmlformats.org/presentationml/2006/ole">
            <mc:AlternateContent xmlns:mc="http://schemas.openxmlformats.org/markup-compatibility/2006">
              <mc:Choice xmlns:v="urn:schemas-microsoft-com:vml" Requires="v">
                <p:oleObj spid="_x0000_s29731" name="公式" r:id="rId9" imgW="190500" imgH="139700" progId="Equation.3">
                  <p:embed/>
                </p:oleObj>
              </mc:Choice>
              <mc:Fallback>
                <p:oleObj name="公式" r:id="rId9" imgW="190500" imgH="139700" progId="Equation.3">
                  <p:embed/>
                  <p:pic>
                    <p:nvPicPr>
                      <p:cNvPr id="15"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10"/>
                      <a:srcRect/>
                      <a:stretch>
                        <a:fillRect/>
                      </a:stretch>
                    </p:blipFill>
                    <p:spPr bwMode="auto">
                      <a:xfrm>
                        <a:off x="3027029" y="5611724"/>
                        <a:ext cx="370360" cy="302890"/>
                      </a:xfrm>
                      <a:prstGeom prst="rect">
                        <a:avLst/>
                      </a:prstGeom>
                      <a:solidFill>
                        <a:schemeClr val="bg1"/>
                      </a:solidFill>
                      <a:ln>
                        <a:noFill/>
                      </a:ln>
                      <a:effectLst/>
                    </p:spPr>
                  </p:pic>
                </p:oleObj>
              </mc:Fallback>
            </mc:AlternateContent>
          </a:graphicData>
        </a:graphic>
      </p:graphicFrame>
      <p:graphicFrame>
        <p:nvGraphicFramePr>
          <p:cNvPr id="16"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3544321" y="5494646"/>
          <a:ext cx="2316575" cy="453700"/>
        </p:xfrm>
        <a:graphic>
          <a:graphicData uri="http://schemas.openxmlformats.org/presentationml/2006/ole">
            <mc:AlternateContent xmlns:mc="http://schemas.openxmlformats.org/markup-compatibility/2006">
              <mc:Choice xmlns:v="urn:schemas-microsoft-com:vml" Requires="v">
                <p:oleObj spid="_x0000_s29732" name="公式" r:id="rId11" imgW="1371600" imgH="241300" progId="Equation.3">
                  <p:embed/>
                </p:oleObj>
              </mc:Choice>
              <mc:Fallback>
                <p:oleObj name="公式" r:id="rId11" imgW="1371600" imgH="241300" progId="Equation.3">
                  <p:embed/>
                  <p:pic>
                    <p:nvPicPr>
                      <p:cNvPr id="16"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12"/>
                      <a:srcRect/>
                      <a:stretch>
                        <a:fillRect/>
                      </a:stretch>
                    </p:blipFill>
                    <p:spPr bwMode="auto">
                      <a:xfrm>
                        <a:off x="3544321" y="5494646"/>
                        <a:ext cx="2316575" cy="453700"/>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17565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9A497DC-B14A-4277-94AA-EA742010C727}"/>
              </a:ext>
            </a:extLst>
          </p:cNvPr>
          <p:cNvSpPr>
            <a:spLocks noGrp="1"/>
          </p:cNvSpPr>
          <p:nvPr>
            <p:ph idx="1"/>
          </p:nvPr>
        </p:nvSpPr>
        <p:spPr>
          <a:xfrm>
            <a:off x="390920" y="1700809"/>
            <a:ext cx="7217248" cy="1368152"/>
          </a:xfrm>
        </p:spPr>
        <p:txBody>
          <a:bodyPr/>
          <a:lstStyle/>
          <a:p>
            <a:pPr>
              <a:lnSpc>
                <a:spcPct val="200000"/>
              </a:lnSpc>
              <a:buFont typeface="Arial"/>
              <a:buChar char="•"/>
            </a:pPr>
            <a:r>
              <a:rPr lang="en-US" altLang="zh-CN" dirty="0"/>
              <a:t>2018</a:t>
            </a:r>
            <a:r>
              <a:rPr lang="zh-CN" altLang="en-US" dirty="0"/>
              <a:t>年，全国约</a:t>
            </a:r>
            <a:r>
              <a:rPr lang="en-US" altLang="zh-CN" dirty="0"/>
              <a:t>84.0</a:t>
            </a:r>
            <a:r>
              <a:rPr lang="zh-CN" altLang="en-US" dirty="0"/>
              <a:t>亿条（</a:t>
            </a:r>
            <a:r>
              <a:rPr lang="en-US" altLang="zh-CN" dirty="0"/>
              <a:t>360</a:t>
            </a:r>
            <a:r>
              <a:rPr lang="zh-CN" altLang="en-US" dirty="0"/>
              <a:t>互联网安全中心）</a:t>
            </a:r>
            <a:endParaRPr lang="en-US" altLang="zh-CN" dirty="0"/>
          </a:p>
          <a:p>
            <a:pPr>
              <a:lnSpc>
                <a:spcPct val="200000"/>
              </a:lnSpc>
              <a:buFont typeface="Arial"/>
              <a:buChar char="•"/>
            </a:pPr>
            <a:r>
              <a:rPr lang="zh-CN" altLang="en-US" dirty="0"/>
              <a:t>以银行诈骗、互联网虚假网购、电信诈骗等内容为主。</a:t>
            </a:r>
          </a:p>
          <a:p>
            <a:pPr>
              <a:lnSpc>
                <a:spcPct val="200000"/>
              </a:lnSpc>
              <a:buFont typeface="Arial"/>
              <a:buChar char="•"/>
            </a:pPr>
            <a:endParaRPr lang="zh-CN" altLang="en-US" dirty="0"/>
          </a:p>
        </p:txBody>
      </p:sp>
      <p:sp>
        <p:nvSpPr>
          <p:cNvPr id="2" name="标题 1"/>
          <p:cNvSpPr>
            <a:spLocks noGrp="1"/>
          </p:cNvSpPr>
          <p:nvPr>
            <p:ph type="title"/>
          </p:nvPr>
        </p:nvSpPr>
        <p:spPr>
          <a:xfrm>
            <a:off x="221977" y="389928"/>
            <a:ext cx="10972801" cy="528176"/>
          </a:xfrm>
        </p:spPr>
        <p:txBody>
          <a:bodyPr/>
          <a:lstStyle/>
          <a:p>
            <a:r>
              <a:rPr lang="zh-CN" altLang="en-US" dirty="0"/>
              <a:t>背景与目标</a:t>
            </a:r>
          </a:p>
        </p:txBody>
      </p:sp>
      <p:sp>
        <p:nvSpPr>
          <p:cNvPr id="4" name="内容占位符 3">
            <a:extLst>
              <a:ext uri="{FF2B5EF4-FFF2-40B4-BE49-F238E27FC236}">
                <a16:creationId xmlns:a16="http://schemas.microsoft.com/office/drawing/2014/main" id="{AD8A157D-0F9C-479F-AC10-F590D6558476}"/>
              </a:ext>
            </a:extLst>
          </p:cNvPr>
          <p:cNvSpPr>
            <a:spLocks noGrp="1"/>
          </p:cNvSpPr>
          <p:nvPr>
            <p:ph idx="10"/>
          </p:nvPr>
        </p:nvSpPr>
        <p:spPr>
          <a:xfrm>
            <a:off x="390921" y="1169832"/>
            <a:ext cx="11107601" cy="426469"/>
          </a:xfrm>
        </p:spPr>
        <p:txBody>
          <a:bodyPr/>
          <a:lstStyle/>
          <a:p>
            <a:r>
              <a:rPr lang="zh-CN" altLang="en-US" dirty="0"/>
              <a:t>垃圾短信</a:t>
            </a:r>
          </a:p>
        </p:txBody>
      </p:sp>
      <p:pic>
        <p:nvPicPr>
          <p:cNvPr id="5" name="图片 4" descr="2"/>
          <p:cNvPicPr>
            <a:picLocks noChangeAspect="1"/>
          </p:cNvPicPr>
          <p:nvPr/>
        </p:nvPicPr>
        <p:blipFill>
          <a:blip r:embed="rId3"/>
          <a:stretch>
            <a:fillRect/>
          </a:stretch>
        </p:blipFill>
        <p:spPr>
          <a:xfrm>
            <a:off x="7824192" y="1183887"/>
            <a:ext cx="3191660" cy="3024335"/>
          </a:xfrm>
          <a:prstGeom prst="rect">
            <a:avLst/>
          </a:prstGeom>
          <a:effectLst/>
        </p:spPr>
      </p:pic>
      <p:pic>
        <p:nvPicPr>
          <p:cNvPr id="8" name="图片 7"/>
          <p:cNvPicPr>
            <a:picLocks noChangeAspect="1"/>
          </p:cNvPicPr>
          <p:nvPr/>
        </p:nvPicPr>
        <p:blipFill>
          <a:blip r:embed="rId4"/>
          <a:stretch>
            <a:fillRect/>
          </a:stretch>
        </p:blipFill>
        <p:spPr>
          <a:xfrm>
            <a:off x="407368" y="3130908"/>
            <a:ext cx="6480720" cy="2654432"/>
          </a:xfrm>
          <a:prstGeom prst="rect">
            <a:avLst/>
          </a:prstGeom>
          <a:ln>
            <a:solidFill>
              <a:schemeClr val="bg1">
                <a:lumMod val="85000"/>
              </a:schemeClr>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44682403"/>
      </p:ext>
    </p:extLst>
  </p:cSld>
  <p:clrMapOvr>
    <a:masterClrMapping/>
  </p:clrMapOvr>
  <p:transition>
    <p:strips dir="l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BBB89A-C5F1-4990-80B8-854AB5A398F2}"/>
              </a:ext>
            </a:extLst>
          </p:cNvPr>
          <p:cNvSpPr>
            <a:spLocks noGrp="1"/>
          </p:cNvSpPr>
          <p:nvPr>
            <p:ph idx="1"/>
          </p:nvPr>
        </p:nvSpPr>
        <p:spPr>
          <a:xfrm>
            <a:off x="423822" y="1741969"/>
            <a:ext cx="11077668" cy="4332973"/>
          </a:xfrm>
        </p:spPr>
        <p:txBody>
          <a:bodyPr/>
          <a:lstStyle/>
          <a:p>
            <a:pPr marL="0" indent="0">
              <a:buNone/>
            </a:pPr>
            <a:r>
              <a:rPr lang="zh-CN" altLang="en-US" dirty="0"/>
              <a:t>贝叶斯公式：</a:t>
            </a:r>
            <a:endParaRPr lang="en-US" altLang="zh-CN" dirty="0"/>
          </a:p>
          <a:p>
            <a:pPr marL="0" indent="0">
              <a:buNone/>
            </a:pPr>
            <a:endParaRPr lang="en-US" altLang="zh-CN" dirty="0"/>
          </a:p>
          <a:p>
            <a:pPr marL="0" indent="0">
              <a:buNone/>
            </a:pPr>
            <a:endParaRPr lang="en-US" altLang="zh-CN" dirty="0"/>
          </a:p>
          <a:p>
            <a:pPr marL="0" indent="0">
              <a:buNone/>
            </a:pPr>
            <a:r>
              <a:rPr lang="zh-CN" altLang="en-US" dirty="0"/>
              <a:t>当</a:t>
            </a:r>
            <a:r>
              <a:rPr lang="en-US" altLang="zh-CN" dirty="0"/>
              <a:t>A</a:t>
            </a:r>
            <a:r>
              <a:rPr lang="zh-CN" altLang="en-US" dirty="0"/>
              <a:t>与</a:t>
            </a:r>
            <a:r>
              <a:rPr lang="en-US" altLang="zh-CN" dirty="0"/>
              <a:t>B</a:t>
            </a:r>
            <a:r>
              <a:rPr lang="zh-CN" altLang="en-US" dirty="0"/>
              <a:t>相互独立时：</a:t>
            </a:r>
            <a:endParaRPr lang="en-US" altLang="zh-CN" dirty="0"/>
          </a:p>
          <a:p>
            <a:pPr marL="0" indent="0">
              <a:buNone/>
            </a:pPr>
            <a:endParaRPr lang="en-US" altLang="zh-CN" dirty="0"/>
          </a:p>
          <a:p>
            <a:pPr marL="0" indent="0">
              <a:buNone/>
            </a:pPr>
            <a:endParaRPr lang="zh-CN" altLang="en-US" dirty="0"/>
          </a:p>
          <a:p>
            <a:pPr marL="0" indent="0">
              <a:buNone/>
            </a:pPr>
            <a:endParaRPr lang="en-US" altLang="zh-CN" dirty="0"/>
          </a:p>
          <a:p>
            <a:pPr marL="0" indent="0">
              <a:buNone/>
            </a:pPr>
            <a:endParaRPr lang="zh-CN" altLang="en-US" dirty="0"/>
          </a:p>
        </p:txBody>
      </p:sp>
      <p:sp>
        <p:nvSpPr>
          <p:cNvPr id="3" name="标题 2">
            <a:extLst>
              <a:ext uri="{FF2B5EF4-FFF2-40B4-BE49-F238E27FC236}">
                <a16:creationId xmlns:a16="http://schemas.microsoft.com/office/drawing/2014/main" id="{91B6A84A-64C1-4EA2-A2E4-7C56BFD89EB6}"/>
              </a:ext>
            </a:extLst>
          </p:cNvPr>
          <p:cNvSpPr>
            <a:spLocks noGrp="1"/>
          </p:cNvSpPr>
          <p:nvPr>
            <p:ph type="title"/>
          </p:nvPr>
        </p:nvSpPr>
        <p:spPr/>
        <p:txBody>
          <a:bodyPr/>
          <a:lstStyle/>
          <a:p>
            <a:r>
              <a:rPr lang="zh-CN" altLang="en-US" dirty="0"/>
              <a:t>朴素贝叶斯</a:t>
            </a:r>
          </a:p>
        </p:txBody>
      </p:sp>
      <p:sp>
        <p:nvSpPr>
          <p:cNvPr id="4" name="内容占位符 3">
            <a:extLst>
              <a:ext uri="{FF2B5EF4-FFF2-40B4-BE49-F238E27FC236}">
                <a16:creationId xmlns:a16="http://schemas.microsoft.com/office/drawing/2014/main" id="{7A04448E-3D1B-45E5-9B42-C9A578C5AD40}"/>
              </a:ext>
            </a:extLst>
          </p:cNvPr>
          <p:cNvSpPr>
            <a:spLocks noGrp="1"/>
          </p:cNvSpPr>
          <p:nvPr>
            <p:ph idx="10"/>
          </p:nvPr>
        </p:nvSpPr>
        <p:spPr/>
        <p:txBody>
          <a:bodyPr/>
          <a:lstStyle/>
          <a:p>
            <a:r>
              <a:rPr lang="zh-CN" altLang="en-US" dirty="0"/>
              <a:t>贝叶斯定理</a:t>
            </a:r>
            <a:endParaRPr lang="en-US" altLang="zh-CN" dirty="0"/>
          </a:p>
        </p:txBody>
      </p:sp>
      <p:graphicFrame>
        <p:nvGraphicFramePr>
          <p:cNvPr id="5"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2749394" y="1916976"/>
          <a:ext cx="2108908" cy="334260"/>
        </p:xfrm>
        <a:graphic>
          <a:graphicData uri="http://schemas.openxmlformats.org/presentationml/2006/ole">
            <mc:AlternateContent xmlns:mc="http://schemas.openxmlformats.org/markup-compatibility/2006">
              <mc:Choice xmlns:v="urn:schemas-microsoft-com:vml" Requires="v">
                <p:oleObj spid="_x0000_s30758" name="公式" r:id="rId3" imgW="1422400" imgH="203200" progId="Equation.3">
                  <p:embed/>
                </p:oleObj>
              </mc:Choice>
              <mc:Fallback>
                <p:oleObj name="公式" r:id="rId3" imgW="1422400" imgH="203200" progId="Equation.3">
                  <p:embed/>
                  <p:pic>
                    <p:nvPicPr>
                      <p:cNvPr id="5"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4"/>
                      <a:srcRect/>
                      <a:stretch>
                        <a:fillRect/>
                      </a:stretch>
                    </p:blipFill>
                    <p:spPr bwMode="auto">
                      <a:xfrm>
                        <a:off x="2749394" y="1916976"/>
                        <a:ext cx="2108908" cy="334260"/>
                      </a:xfrm>
                      <a:prstGeom prst="rect">
                        <a:avLst/>
                      </a:prstGeom>
                      <a:solidFill>
                        <a:schemeClr val="bg1"/>
                      </a:solidFill>
                      <a:ln>
                        <a:noFill/>
                      </a:ln>
                      <a:effectLst/>
                    </p:spPr>
                  </p:pic>
                </p:oleObj>
              </mc:Fallback>
            </mc:AlternateContent>
          </a:graphicData>
        </a:graphic>
      </p:graphicFrame>
      <p:graphicFrame>
        <p:nvGraphicFramePr>
          <p:cNvPr id="7"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3370637" y="2522608"/>
          <a:ext cx="1510538" cy="348476"/>
        </p:xfrm>
        <a:graphic>
          <a:graphicData uri="http://schemas.openxmlformats.org/presentationml/2006/ole">
            <mc:AlternateContent xmlns:mc="http://schemas.openxmlformats.org/markup-compatibility/2006">
              <mc:Choice xmlns:v="urn:schemas-microsoft-com:vml" Requires="v">
                <p:oleObj spid="_x0000_s30759" name="公式" r:id="rId5" imgW="977900" imgH="203200" progId="Equation.3">
                  <p:embed/>
                </p:oleObj>
              </mc:Choice>
              <mc:Fallback>
                <p:oleObj name="公式" r:id="rId5" imgW="977900" imgH="203200" progId="Equation.3">
                  <p:embed/>
                  <p:pic>
                    <p:nvPicPr>
                      <p:cNvPr id="7"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6"/>
                      <a:srcRect/>
                      <a:stretch>
                        <a:fillRect/>
                      </a:stretch>
                    </p:blipFill>
                    <p:spPr bwMode="auto">
                      <a:xfrm>
                        <a:off x="3370637" y="2522608"/>
                        <a:ext cx="1510538" cy="348476"/>
                      </a:xfrm>
                      <a:prstGeom prst="rect">
                        <a:avLst/>
                      </a:prstGeom>
                      <a:solidFill>
                        <a:schemeClr val="bg1"/>
                      </a:solidFill>
                      <a:ln>
                        <a:noFill/>
                      </a:ln>
                      <a:effectLst/>
                    </p:spPr>
                  </p:pic>
                </p:oleObj>
              </mc:Fallback>
            </mc:AlternateContent>
          </a:graphicData>
        </a:graphic>
      </p:graphicFrame>
      <p:graphicFrame>
        <p:nvGraphicFramePr>
          <p:cNvPr id="8"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3371880" y="3281795"/>
          <a:ext cx="1869274" cy="338674"/>
        </p:xfrm>
        <a:graphic>
          <a:graphicData uri="http://schemas.openxmlformats.org/presentationml/2006/ole">
            <mc:AlternateContent xmlns:mc="http://schemas.openxmlformats.org/markup-compatibility/2006">
              <mc:Choice xmlns:v="urn:schemas-microsoft-com:vml" Requires="v">
                <p:oleObj spid="_x0000_s30760" name="公式" r:id="rId7" imgW="1244600" imgH="203200" progId="Equation.3">
                  <p:embed/>
                </p:oleObj>
              </mc:Choice>
              <mc:Fallback>
                <p:oleObj name="公式" r:id="rId7" imgW="1244600" imgH="203200" progId="Equation.3">
                  <p:embed/>
                  <p:pic>
                    <p:nvPicPr>
                      <p:cNvPr id="8"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8"/>
                      <a:srcRect/>
                      <a:stretch>
                        <a:fillRect/>
                      </a:stretch>
                    </p:blipFill>
                    <p:spPr bwMode="auto">
                      <a:xfrm>
                        <a:off x="3371880" y="3281795"/>
                        <a:ext cx="1869274" cy="338674"/>
                      </a:xfrm>
                      <a:prstGeom prst="rect">
                        <a:avLst/>
                      </a:prstGeom>
                      <a:solidFill>
                        <a:schemeClr val="bg1"/>
                      </a:solidFill>
                      <a:ln>
                        <a:noFill/>
                      </a:ln>
                      <a:effectLst/>
                    </p:spPr>
                  </p:pic>
                </p:oleObj>
              </mc:Fallback>
            </mc:AlternateContent>
          </a:graphicData>
        </a:graphic>
      </p:graphicFrame>
      <p:graphicFrame>
        <p:nvGraphicFramePr>
          <p:cNvPr id="9"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690511" y="4218621"/>
          <a:ext cx="3690462" cy="776288"/>
        </p:xfrm>
        <a:graphic>
          <a:graphicData uri="http://schemas.openxmlformats.org/presentationml/2006/ole">
            <mc:AlternateContent xmlns:mc="http://schemas.openxmlformats.org/markup-compatibility/2006">
              <mc:Choice xmlns:v="urn:schemas-microsoft-com:vml" Requires="v">
                <p:oleObj spid="_x0000_s30761" name="公式" r:id="rId9" imgW="2489200" imgH="469900" progId="Equation.3">
                  <p:embed/>
                </p:oleObj>
              </mc:Choice>
              <mc:Fallback>
                <p:oleObj name="公式" r:id="rId9" imgW="2489200" imgH="469900" progId="Equation.3">
                  <p:embed/>
                  <p:pic>
                    <p:nvPicPr>
                      <p:cNvPr id="9"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10"/>
                      <a:srcRect/>
                      <a:stretch>
                        <a:fillRect/>
                      </a:stretch>
                    </p:blipFill>
                    <p:spPr bwMode="auto">
                      <a:xfrm>
                        <a:off x="690511" y="4218621"/>
                        <a:ext cx="3690462" cy="776288"/>
                      </a:xfrm>
                      <a:prstGeom prst="rect">
                        <a:avLst/>
                      </a:prstGeom>
                      <a:solidFill>
                        <a:schemeClr val="bg1"/>
                      </a:solidFill>
                      <a:ln>
                        <a:noFill/>
                      </a:ln>
                      <a:effectLst/>
                    </p:spPr>
                  </p:pic>
                </p:oleObj>
              </mc:Fallback>
            </mc:AlternateContent>
          </a:graphicData>
        </a:graphic>
      </p:graphicFrame>
      <p:graphicFrame>
        <p:nvGraphicFramePr>
          <p:cNvPr id="10"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666223" y="5294947"/>
          <a:ext cx="3747611" cy="776288"/>
        </p:xfrm>
        <a:graphic>
          <a:graphicData uri="http://schemas.openxmlformats.org/presentationml/2006/ole">
            <mc:AlternateContent xmlns:mc="http://schemas.openxmlformats.org/markup-compatibility/2006">
              <mc:Choice xmlns:v="urn:schemas-microsoft-com:vml" Requires="v">
                <p:oleObj spid="_x0000_s30762" name="公式" r:id="rId11" imgW="2527300" imgH="469900" progId="Equation.3">
                  <p:embed/>
                </p:oleObj>
              </mc:Choice>
              <mc:Fallback>
                <p:oleObj name="公式" r:id="rId11" imgW="2527300" imgH="469900" progId="Equation.3">
                  <p:embed/>
                  <p:pic>
                    <p:nvPicPr>
                      <p:cNvPr id="10"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12"/>
                      <a:srcRect/>
                      <a:stretch>
                        <a:fillRect/>
                      </a:stretch>
                    </p:blipFill>
                    <p:spPr bwMode="auto">
                      <a:xfrm>
                        <a:off x="666223" y="5294947"/>
                        <a:ext cx="3747611" cy="776288"/>
                      </a:xfrm>
                      <a:prstGeom prst="rect">
                        <a:avLst/>
                      </a:prstGeom>
                      <a:solidFill>
                        <a:schemeClr val="bg1"/>
                      </a:solidFill>
                      <a:ln>
                        <a:noFill/>
                      </a:ln>
                      <a:effectLst/>
                    </p:spPr>
                  </p:pic>
                </p:oleObj>
              </mc:Fallback>
            </mc:AlternateContent>
          </a:graphicData>
        </a:graphic>
      </p:graphicFrame>
      <p:sp>
        <p:nvSpPr>
          <p:cNvPr id="11" name="内容占位符 1">
            <a:extLst>
              <a:ext uri="{FF2B5EF4-FFF2-40B4-BE49-F238E27FC236}">
                <a16:creationId xmlns:a16="http://schemas.microsoft.com/office/drawing/2014/main" id="{53BBB89A-C5F1-4990-80B8-854AB5A398F2}"/>
              </a:ext>
            </a:extLst>
          </p:cNvPr>
          <p:cNvSpPr txBox="1">
            <a:spLocks/>
          </p:cNvSpPr>
          <p:nvPr/>
        </p:nvSpPr>
        <p:spPr bwMode="auto">
          <a:xfrm>
            <a:off x="4881174" y="4896367"/>
            <a:ext cx="3591089" cy="5278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5588" tIns="42794" rIns="85588" bIns="42794" numCol="1" anchor="t" anchorCtr="0" compatLnSpc="1">
            <a:prstTxWarp prst="textNoShape">
              <a:avLst/>
            </a:prstTxWarp>
            <a:noAutofit/>
          </a:bodyPr>
          <a:lstStyle>
            <a:lvl1pPr marL="362822" indent="-362822" algn="l" rtl="0" eaLnBrk="0" fontAlgn="base" hangingPunct="0">
              <a:lnSpc>
                <a:spcPct val="150000"/>
              </a:lnSpc>
              <a:spcBef>
                <a:spcPct val="20000"/>
              </a:spcBef>
              <a:spcAft>
                <a:spcPct val="0"/>
              </a:spcAft>
              <a:buClr>
                <a:srgbClr val="032089"/>
              </a:buClr>
              <a:buFont typeface="Wingdings" panose="05000000000000000000" pitchFamily="2" charset="2"/>
              <a:buChar char="Ø"/>
              <a:defRPr kumimoji="1" sz="1800" b="0">
                <a:solidFill>
                  <a:schemeClr val="tx1"/>
                </a:solidFill>
                <a:latin typeface="微软雅黑" pitchFamily="34" charset="-122"/>
                <a:ea typeface="微软雅黑" pitchFamily="34" charset="-122"/>
                <a:cs typeface="宋体" charset="0"/>
              </a:defRPr>
            </a:lvl1pPr>
            <a:lvl2pPr marL="786115" indent="-302352" algn="l" rtl="0" eaLnBrk="0" fontAlgn="base" hangingPunct="0">
              <a:lnSpc>
                <a:spcPct val="130000"/>
              </a:lnSpc>
              <a:spcBef>
                <a:spcPct val="20000"/>
              </a:spcBef>
              <a:spcAft>
                <a:spcPct val="0"/>
              </a:spcAft>
              <a:buClr>
                <a:srgbClr val="032089"/>
              </a:buClr>
              <a:buFont typeface="Wingdings" pitchFamily="2" charset="2"/>
              <a:buChar char="l"/>
              <a:defRPr kumimoji="1" sz="2328" b="0">
                <a:solidFill>
                  <a:schemeClr val="tx1"/>
                </a:solidFill>
                <a:latin typeface="微软雅黑" pitchFamily="34" charset="-122"/>
                <a:ea typeface="微软雅黑" pitchFamily="34" charset="-122"/>
              </a:defRPr>
            </a:lvl2pPr>
            <a:lvl3pPr marL="1209408" indent="-241882" algn="l" rtl="0" eaLnBrk="0" fontAlgn="base" hangingPunct="0">
              <a:spcBef>
                <a:spcPct val="20000"/>
              </a:spcBef>
              <a:spcAft>
                <a:spcPct val="0"/>
              </a:spcAft>
              <a:buFont typeface="Arial" panose="020B0604020202020204" pitchFamily="34" charset="0"/>
              <a:buChar char="•"/>
              <a:defRPr kumimoji="1" sz="1905" b="0">
                <a:solidFill>
                  <a:schemeClr val="tx1"/>
                </a:solidFill>
                <a:latin typeface="微软雅黑" pitchFamily="34" charset="-122"/>
                <a:ea typeface="微软雅黑" pitchFamily="34" charset="-122"/>
              </a:defRPr>
            </a:lvl3pPr>
            <a:lvl4pPr marL="1693172" indent="-241882" algn="l" rtl="0" eaLnBrk="0" fontAlgn="base" hangingPunct="0">
              <a:spcBef>
                <a:spcPct val="20000"/>
              </a:spcBef>
              <a:spcAft>
                <a:spcPct val="0"/>
              </a:spcAft>
              <a:buFont typeface="Arial" panose="020B0604020202020204" pitchFamily="34" charset="0"/>
              <a:buChar char="–"/>
              <a:defRPr kumimoji="1" sz="1905" b="0">
                <a:solidFill>
                  <a:schemeClr val="tx1"/>
                </a:solidFill>
                <a:latin typeface="微软雅黑" pitchFamily="34" charset="-122"/>
                <a:ea typeface="微软雅黑" pitchFamily="34" charset="-122"/>
              </a:defRPr>
            </a:lvl4pPr>
            <a:lvl5pPr marL="2176935" indent="-241882" algn="l" rtl="0" eaLnBrk="0" fontAlgn="base" hangingPunct="0">
              <a:spcBef>
                <a:spcPct val="20000"/>
              </a:spcBef>
              <a:spcAft>
                <a:spcPct val="0"/>
              </a:spcAft>
              <a:buFont typeface="Arial" panose="020B0604020202020204" pitchFamily="34" charset="0"/>
              <a:buChar char="»"/>
              <a:defRPr kumimoji="1" sz="1905" b="0">
                <a:solidFill>
                  <a:schemeClr val="tx1"/>
                </a:solidFill>
                <a:latin typeface="微软雅黑" pitchFamily="34" charset="-122"/>
                <a:ea typeface="微软雅黑" pitchFamily="34" charset="-122"/>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a:lstStyle>
          <a:p>
            <a:pPr marL="0" indent="0">
              <a:lnSpc>
                <a:spcPct val="100000"/>
              </a:lnSpc>
              <a:buNone/>
            </a:pPr>
            <a:r>
              <a:rPr lang="zh-CN" altLang="en-US" sz="1920" dirty="0">
                <a:solidFill>
                  <a:schemeClr val="bg1"/>
                </a:solidFill>
              </a:rPr>
              <a:t>结论：是非洲人的可能性更大</a:t>
            </a:r>
            <a:endParaRPr lang="en-US" altLang="zh-CN" sz="1920" dirty="0">
              <a:solidFill>
                <a:schemeClr val="bg1"/>
              </a:solidFill>
            </a:endParaRPr>
          </a:p>
        </p:txBody>
      </p:sp>
      <p:graphicFrame>
        <p:nvGraphicFramePr>
          <p:cNvPr id="13"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6284993" y="2133977"/>
          <a:ext cx="2258854" cy="733426"/>
        </p:xfrm>
        <a:graphic>
          <a:graphicData uri="http://schemas.openxmlformats.org/presentationml/2006/ole">
            <mc:AlternateContent xmlns:mc="http://schemas.openxmlformats.org/markup-compatibility/2006">
              <mc:Choice xmlns:v="urn:schemas-microsoft-com:vml" Requires="v">
                <p:oleObj spid="_x0000_s30763" name="公式" r:id="rId13" imgW="1524000" imgH="444500" progId="Equation.3">
                  <p:embed/>
                </p:oleObj>
              </mc:Choice>
              <mc:Fallback>
                <p:oleObj name="公式" r:id="rId13" imgW="1524000" imgH="444500" progId="Equation.3">
                  <p:embed/>
                  <p:pic>
                    <p:nvPicPr>
                      <p:cNvPr id="13"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14"/>
                      <a:srcRect/>
                      <a:stretch>
                        <a:fillRect/>
                      </a:stretch>
                    </p:blipFill>
                    <p:spPr bwMode="auto">
                      <a:xfrm>
                        <a:off x="6284993" y="2133977"/>
                        <a:ext cx="2258854" cy="733426"/>
                      </a:xfrm>
                      <a:prstGeom prst="rect">
                        <a:avLst/>
                      </a:prstGeom>
                      <a:solidFill>
                        <a:schemeClr val="bg1"/>
                      </a:solidFill>
                      <a:ln>
                        <a:noFill/>
                      </a:ln>
                      <a:effectLst/>
                    </p:spPr>
                  </p:pic>
                </p:oleObj>
              </mc:Fallback>
            </mc:AlternateContent>
          </a:graphicData>
        </a:graphic>
      </p:graphicFrame>
      <p:cxnSp>
        <p:nvCxnSpPr>
          <p:cNvPr id="14" name="直线箭头连接符 13"/>
          <p:cNvCxnSpPr/>
          <p:nvPr/>
        </p:nvCxnSpPr>
        <p:spPr>
          <a:xfrm flipV="1">
            <a:off x="5249612" y="2485991"/>
            <a:ext cx="920252" cy="21526"/>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16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500"/>
                                        <p:tgtEl>
                                          <p:spTgt spid="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BBB89A-C5F1-4990-80B8-854AB5A398F2}"/>
              </a:ext>
            </a:extLst>
          </p:cNvPr>
          <p:cNvSpPr>
            <a:spLocks noGrp="1"/>
          </p:cNvSpPr>
          <p:nvPr>
            <p:ph idx="1"/>
          </p:nvPr>
        </p:nvSpPr>
        <p:spPr>
          <a:xfrm>
            <a:off x="480290" y="1591688"/>
            <a:ext cx="4686901" cy="1223053"/>
          </a:xfrm>
          <a:noFill/>
        </p:spPr>
        <p:txBody>
          <a:bodyPr/>
          <a:lstStyle/>
          <a:p>
            <a:pPr marL="0" indent="0">
              <a:buNone/>
            </a:pPr>
            <a:r>
              <a:rPr lang="en-US" altLang="zh-CN" sz="2280" i="1" dirty="0">
                <a:latin typeface="Times"/>
                <a:ea typeface="宋体"/>
                <a:cs typeface="Times"/>
              </a:rPr>
              <a:t>x</a:t>
            </a:r>
            <a:r>
              <a:rPr lang="zh-CN" altLang="en-US" dirty="0"/>
              <a:t>：样本属性，</a:t>
            </a:r>
            <a:r>
              <a:rPr lang="en-US" altLang="zh-CN" sz="2280" i="1" dirty="0">
                <a:latin typeface="Times"/>
                <a:ea typeface="宋体"/>
                <a:cs typeface="Times"/>
              </a:rPr>
              <a:t>x</a:t>
            </a:r>
            <a:r>
              <a:rPr lang="en-US" altLang="zh-CN" sz="2280" i="1" baseline="-25000" dirty="0">
                <a:latin typeface="Times"/>
                <a:ea typeface="宋体"/>
                <a:cs typeface="Times"/>
              </a:rPr>
              <a:t>1</a:t>
            </a:r>
            <a:r>
              <a:rPr lang="zh-CN" altLang="en-US" dirty="0"/>
              <a:t>：色泽，</a:t>
            </a:r>
            <a:r>
              <a:rPr lang="en-US" altLang="zh-CN" sz="2280" i="1" dirty="0">
                <a:latin typeface="Times"/>
                <a:ea typeface="宋体"/>
                <a:cs typeface="Times"/>
              </a:rPr>
              <a:t>x</a:t>
            </a:r>
            <a:r>
              <a:rPr lang="zh-CN" altLang="zh-CN" sz="2280" i="1" baseline="-25000" dirty="0">
                <a:latin typeface="Times"/>
                <a:ea typeface="宋体"/>
                <a:cs typeface="Times"/>
              </a:rPr>
              <a:t>2</a:t>
            </a:r>
            <a:r>
              <a:rPr lang="zh-CN" altLang="en-US" dirty="0"/>
              <a:t>：根蒂，</a:t>
            </a:r>
            <a:r>
              <a:rPr lang="en-US" altLang="zh-CN" dirty="0"/>
              <a:t>...</a:t>
            </a:r>
          </a:p>
          <a:p>
            <a:pPr marL="0" indent="0">
              <a:buNone/>
            </a:pPr>
            <a:r>
              <a:rPr lang="en-US" altLang="zh-CN" sz="2280" i="1" dirty="0">
                <a:latin typeface="Times"/>
                <a:ea typeface="宋体"/>
                <a:cs typeface="Times"/>
              </a:rPr>
              <a:t>y</a:t>
            </a:r>
            <a:r>
              <a:rPr lang="zh-CN" altLang="en-US" dirty="0"/>
              <a:t>：样本标签，是否是好瓜</a:t>
            </a:r>
            <a:endParaRPr lang="en-US" altLang="zh-CN" dirty="0"/>
          </a:p>
        </p:txBody>
      </p:sp>
      <p:sp>
        <p:nvSpPr>
          <p:cNvPr id="3" name="标题 2">
            <a:extLst>
              <a:ext uri="{FF2B5EF4-FFF2-40B4-BE49-F238E27FC236}">
                <a16:creationId xmlns:a16="http://schemas.microsoft.com/office/drawing/2014/main" id="{91B6A84A-64C1-4EA2-A2E4-7C56BFD89EB6}"/>
              </a:ext>
            </a:extLst>
          </p:cNvPr>
          <p:cNvSpPr>
            <a:spLocks noGrp="1"/>
          </p:cNvSpPr>
          <p:nvPr>
            <p:ph type="title"/>
          </p:nvPr>
        </p:nvSpPr>
        <p:spPr/>
        <p:txBody>
          <a:bodyPr/>
          <a:lstStyle/>
          <a:p>
            <a:r>
              <a:rPr lang="zh-CN" altLang="en-US" dirty="0"/>
              <a:t>朴素贝叶斯</a:t>
            </a:r>
          </a:p>
        </p:txBody>
      </p:sp>
      <p:sp>
        <p:nvSpPr>
          <p:cNvPr id="4" name="内容占位符 3">
            <a:extLst>
              <a:ext uri="{FF2B5EF4-FFF2-40B4-BE49-F238E27FC236}">
                <a16:creationId xmlns:a16="http://schemas.microsoft.com/office/drawing/2014/main" id="{7A04448E-3D1B-45E5-9B42-C9A578C5AD40}"/>
              </a:ext>
            </a:extLst>
          </p:cNvPr>
          <p:cNvSpPr>
            <a:spLocks noGrp="1"/>
          </p:cNvSpPr>
          <p:nvPr>
            <p:ph idx="10"/>
          </p:nvPr>
        </p:nvSpPr>
        <p:spPr>
          <a:xfrm>
            <a:off x="254878" y="1140595"/>
            <a:ext cx="9996841" cy="426469"/>
          </a:xfrm>
        </p:spPr>
        <p:txBody>
          <a:bodyPr/>
          <a:lstStyle/>
          <a:p>
            <a:r>
              <a:rPr lang="zh-CN" altLang="en-US" dirty="0"/>
              <a:t>“朴素”二字从何而来？</a:t>
            </a:r>
          </a:p>
        </p:txBody>
      </p:sp>
      <p:graphicFrame>
        <p:nvGraphicFramePr>
          <p:cNvPr id="6" name="表格 5"/>
          <p:cNvGraphicFramePr>
            <a:graphicFrameLocks noGrp="1"/>
          </p:cNvGraphicFramePr>
          <p:nvPr/>
        </p:nvGraphicFramePr>
        <p:xfrm>
          <a:off x="4718011" y="2624927"/>
          <a:ext cx="4285990" cy="2775545"/>
        </p:xfrm>
        <a:graphic>
          <a:graphicData uri="http://schemas.openxmlformats.org/drawingml/2006/table">
            <a:tbl>
              <a:tblPr/>
              <a:tblGrid>
                <a:gridCol w="428599">
                  <a:extLst>
                    <a:ext uri="{9D8B030D-6E8A-4147-A177-3AD203B41FA5}">
                      <a16:colId xmlns:a16="http://schemas.microsoft.com/office/drawing/2014/main" val="20000"/>
                    </a:ext>
                  </a:extLst>
                </a:gridCol>
                <a:gridCol w="428599">
                  <a:extLst>
                    <a:ext uri="{9D8B030D-6E8A-4147-A177-3AD203B41FA5}">
                      <a16:colId xmlns:a16="http://schemas.microsoft.com/office/drawing/2014/main" val="20001"/>
                    </a:ext>
                  </a:extLst>
                </a:gridCol>
                <a:gridCol w="428599">
                  <a:extLst>
                    <a:ext uri="{9D8B030D-6E8A-4147-A177-3AD203B41FA5}">
                      <a16:colId xmlns:a16="http://schemas.microsoft.com/office/drawing/2014/main" val="20002"/>
                    </a:ext>
                  </a:extLst>
                </a:gridCol>
                <a:gridCol w="428599">
                  <a:extLst>
                    <a:ext uri="{9D8B030D-6E8A-4147-A177-3AD203B41FA5}">
                      <a16:colId xmlns:a16="http://schemas.microsoft.com/office/drawing/2014/main" val="20003"/>
                    </a:ext>
                  </a:extLst>
                </a:gridCol>
                <a:gridCol w="428599">
                  <a:extLst>
                    <a:ext uri="{9D8B030D-6E8A-4147-A177-3AD203B41FA5}">
                      <a16:colId xmlns:a16="http://schemas.microsoft.com/office/drawing/2014/main" val="20004"/>
                    </a:ext>
                  </a:extLst>
                </a:gridCol>
                <a:gridCol w="428599">
                  <a:extLst>
                    <a:ext uri="{9D8B030D-6E8A-4147-A177-3AD203B41FA5}">
                      <a16:colId xmlns:a16="http://schemas.microsoft.com/office/drawing/2014/main" val="20005"/>
                    </a:ext>
                  </a:extLst>
                </a:gridCol>
                <a:gridCol w="428599">
                  <a:extLst>
                    <a:ext uri="{9D8B030D-6E8A-4147-A177-3AD203B41FA5}">
                      <a16:colId xmlns:a16="http://schemas.microsoft.com/office/drawing/2014/main" val="20006"/>
                    </a:ext>
                  </a:extLst>
                </a:gridCol>
                <a:gridCol w="428599">
                  <a:extLst>
                    <a:ext uri="{9D8B030D-6E8A-4147-A177-3AD203B41FA5}">
                      <a16:colId xmlns:a16="http://schemas.microsoft.com/office/drawing/2014/main" val="20007"/>
                    </a:ext>
                  </a:extLst>
                </a:gridCol>
                <a:gridCol w="508272">
                  <a:extLst>
                    <a:ext uri="{9D8B030D-6E8A-4147-A177-3AD203B41FA5}">
                      <a16:colId xmlns:a16="http://schemas.microsoft.com/office/drawing/2014/main" val="20008"/>
                    </a:ext>
                  </a:extLst>
                </a:gridCol>
                <a:gridCol w="348926">
                  <a:extLst>
                    <a:ext uri="{9D8B030D-6E8A-4147-A177-3AD203B41FA5}">
                      <a16:colId xmlns:a16="http://schemas.microsoft.com/office/drawing/2014/main" val="20009"/>
                    </a:ext>
                  </a:extLst>
                </a:gridCol>
              </a:tblGrid>
              <a:tr h="474670">
                <a:tc>
                  <a:txBody>
                    <a:bodyPr/>
                    <a:lstStyle/>
                    <a:p>
                      <a:pPr algn="ctr" fontAlgn="t"/>
                      <a:r>
                        <a:rPr lang="zh-CN" altLang="en-US" sz="1100" b="1" i="0" u="none" strike="noStrike" dirty="0">
                          <a:solidFill>
                            <a:schemeClr val="bg1"/>
                          </a:solidFill>
                          <a:effectLst/>
                          <a:latin typeface="Arial"/>
                        </a:rPr>
                        <a:t>编号</a:t>
                      </a:r>
                    </a:p>
                  </a:txBody>
                  <a:tcPr marL="5125" marR="5125" marT="740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色泽</a:t>
                      </a:r>
                    </a:p>
                  </a:txBody>
                  <a:tcPr marL="5125" marR="5125" marT="740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根蒂</a:t>
                      </a:r>
                    </a:p>
                  </a:txBody>
                  <a:tcPr marL="5125" marR="5125" marT="740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a:solidFill>
                            <a:schemeClr val="bg1"/>
                          </a:solidFill>
                          <a:effectLst/>
                          <a:latin typeface="Arial"/>
                        </a:rPr>
                        <a:t>敲声</a:t>
                      </a:r>
                    </a:p>
                  </a:txBody>
                  <a:tcPr marL="5125" marR="5125" marT="740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纹理</a:t>
                      </a:r>
                    </a:p>
                  </a:txBody>
                  <a:tcPr marL="5125" marR="5125" marT="740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脐部</a:t>
                      </a:r>
                    </a:p>
                  </a:txBody>
                  <a:tcPr marL="5125" marR="5125" marT="740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触感</a:t>
                      </a:r>
                    </a:p>
                  </a:txBody>
                  <a:tcPr marL="5125" marR="5125" marT="740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密度</a:t>
                      </a:r>
                    </a:p>
                  </a:txBody>
                  <a:tcPr marL="5125" marR="5125" marT="740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含糖率</a:t>
                      </a:r>
                    </a:p>
                  </a:txBody>
                  <a:tcPr marL="5125" marR="5125" marT="740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好瓜</a:t>
                      </a:r>
                    </a:p>
                  </a:txBody>
                  <a:tcPr marL="5125" marR="5125" marT="740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406663">
                <a:tc>
                  <a:txBody>
                    <a:bodyPr/>
                    <a:lstStyle/>
                    <a:p>
                      <a:pPr algn="ctr" fontAlgn="b"/>
                      <a:r>
                        <a:rPr lang="en-US" altLang="zh-CN" sz="1100" b="0" i="0" u="none" strike="noStrike" dirty="0">
                          <a:solidFill>
                            <a:schemeClr val="bg1"/>
                          </a:solidFill>
                          <a:effectLst/>
                          <a:latin typeface="Arial"/>
                        </a:rPr>
                        <a:t>1</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乌黑</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蜷缩</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沉闷</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清晰</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凹陷</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硬滑</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a:solidFill>
                            <a:schemeClr val="bg1"/>
                          </a:solidFill>
                          <a:effectLst/>
                          <a:latin typeface="Arial"/>
                        </a:rPr>
                        <a:t>0.774</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a:solidFill>
                            <a:schemeClr val="bg1"/>
                          </a:solidFill>
                          <a:effectLst/>
                          <a:latin typeface="Arial"/>
                        </a:rPr>
                        <a:t>0.376</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HT" altLang="en-US" sz="1100" b="0" i="0" u="none" strike="noStrike">
                          <a:solidFill>
                            <a:schemeClr val="bg1"/>
                          </a:solidFill>
                          <a:effectLst/>
                          <a:latin typeface="Arial"/>
                        </a:rPr>
                        <a:t>是</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406663">
                <a:tc>
                  <a:txBody>
                    <a:bodyPr/>
                    <a:lstStyle/>
                    <a:p>
                      <a:pPr algn="ctr" fontAlgn="b"/>
                      <a:r>
                        <a:rPr lang="en-US" altLang="zh-CN" sz="1100" b="0" i="0" u="none" strike="noStrike" dirty="0">
                          <a:solidFill>
                            <a:schemeClr val="bg1"/>
                          </a:solidFill>
                          <a:effectLst/>
                          <a:latin typeface="Arial"/>
                        </a:rPr>
                        <a:t>2</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乌黑</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蜷缩</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浊响</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dirty="0">
                          <a:solidFill>
                            <a:schemeClr val="bg1"/>
                          </a:solidFill>
                          <a:effectLst/>
                          <a:latin typeface="Arial"/>
                        </a:rPr>
                        <a:t>清晰</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凹陷</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dirty="0">
                          <a:solidFill>
                            <a:schemeClr val="bg1"/>
                          </a:solidFill>
                          <a:effectLst/>
                          <a:latin typeface="Arial"/>
                        </a:rPr>
                        <a:t>硬滑</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a:solidFill>
                            <a:schemeClr val="bg1"/>
                          </a:solidFill>
                          <a:effectLst/>
                          <a:latin typeface="Arial"/>
                        </a:rPr>
                        <a:t>0.634</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a:solidFill>
                            <a:schemeClr val="bg1"/>
                          </a:solidFill>
                          <a:effectLst/>
                          <a:latin typeface="Arial"/>
                        </a:rPr>
                        <a:t>0.264</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HT" altLang="en-US" sz="1100" b="0" i="0" u="none" strike="noStrike">
                          <a:solidFill>
                            <a:schemeClr val="bg1"/>
                          </a:solidFill>
                          <a:effectLst/>
                          <a:latin typeface="Arial"/>
                        </a:rPr>
                        <a:t>是</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406663">
                <a:tc>
                  <a:txBody>
                    <a:bodyPr/>
                    <a:lstStyle/>
                    <a:p>
                      <a:pPr algn="ctr" fontAlgn="b"/>
                      <a:r>
                        <a:rPr lang="en-US" altLang="zh-CN" sz="1100" b="0" i="0" u="none" strike="noStrike" dirty="0">
                          <a:solidFill>
                            <a:schemeClr val="bg1"/>
                          </a:solidFill>
                          <a:effectLst/>
                          <a:latin typeface="Arial"/>
                        </a:rPr>
                        <a:t>3</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青绿</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dirty="0">
                          <a:solidFill>
                            <a:schemeClr val="bg1"/>
                          </a:solidFill>
                          <a:effectLst/>
                          <a:latin typeface="Arial"/>
                        </a:rPr>
                        <a:t>蜷缩</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dirty="0">
                          <a:solidFill>
                            <a:schemeClr val="bg1"/>
                          </a:solidFill>
                          <a:effectLst/>
                          <a:latin typeface="Arial"/>
                        </a:rPr>
                        <a:t>沉闷</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dirty="0">
                          <a:solidFill>
                            <a:schemeClr val="bg1"/>
                          </a:solidFill>
                          <a:effectLst/>
                          <a:latin typeface="Arial"/>
                        </a:rPr>
                        <a:t>清晰</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凹陷</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硬滑</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a:solidFill>
                            <a:schemeClr val="bg1"/>
                          </a:solidFill>
                          <a:effectLst/>
                          <a:latin typeface="Arial"/>
                        </a:rPr>
                        <a:t>0.608</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a:solidFill>
                            <a:schemeClr val="bg1"/>
                          </a:solidFill>
                          <a:effectLst/>
                          <a:latin typeface="Arial"/>
                        </a:rPr>
                        <a:t>0.318</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HT" altLang="en-US" sz="1100" b="0" i="0" u="none" strike="noStrike">
                          <a:solidFill>
                            <a:schemeClr val="bg1"/>
                          </a:solidFill>
                          <a:effectLst/>
                          <a:latin typeface="Arial"/>
                        </a:rPr>
                        <a:t>是</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406663">
                <a:tc>
                  <a:txBody>
                    <a:bodyPr/>
                    <a:lstStyle/>
                    <a:p>
                      <a:pPr algn="ctr" fontAlgn="b"/>
                      <a:r>
                        <a:rPr lang="en-US" altLang="zh-CN" sz="1100" b="0" i="0" u="none" strike="noStrike" dirty="0">
                          <a:solidFill>
                            <a:schemeClr val="bg1"/>
                          </a:solidFill>
                          <a:effectLst/>
                          <a:latin typeface="Arial"/>
                        </a:rPr>
                        <a:t>4</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dirty="0">
                          <a:solidFill>
                            <a:schemeClr val="bg1"/>
                          </a:solidFill>
                          <a:effectLst/>
                          <a:latin typeface="Arial"/>
                        </a:rPr>
                        <a:t>浅白</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蜷缩</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浊响</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清晰</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凹陷</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硬滑</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a:solidFill>
                            <a:schemeClr val="bg1"/>
                          </a:solidFill>
                          <a:effectLst/>
                          <a:latin typeface="Arial"/>
                        </a:rPr>
                        <a:t>0.556</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a:solidFill>
                            <a:schemeClr val="bg1"/>
                          </a:solidFill>
                          <a:effectLst/>
                          <a:latin typeface="Arial"/>
                        </a:rPr>
                        <a:t>0.215</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HT" altLang="en-US" sz="1100" b="0" i="0" u="none" strike="noStrike">
                          <a:solidFill>
                            <a:schemeClr val="bg1"/>
                          </a:solidFill>
                          <a:effectLst/>
                          <a:latin typeface="Arial"/>
                        </a:rPr>
                        <a:t>是</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406663">
                <a:tc>
                  <a:txBody>
                    <a:bodyPr/>
                    <a:lstStyle/>
                    <a:p>
                      <a:pPr algn="ctr" fontAlgn="b"/>
                      <a:r>
                        <a:rPr lang="en-US" altLang="zh-CN" sz="1100" b="0" i="0" u="none" strike="noStrike" dirty="0">
                          <a:solidFill>
                            <a:schemeClr val="bg1"/>
                          </a:solidFill>
                          <a:effectLst/>
                          <a:latin typeface="Arial"/>
                        </a:rPr>
                        <a:t>5</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青绿</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稍蜷</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浊响</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清晰</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稍凹</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软粘</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a:solidFill>
                            <a:schemeClr val="bg1"/>
                          </a:solidFill>
                          <a:effectLst/>
                          <a:latin typeface="Arial"/>
                        </a:rPr>
                        <a:t>0.403</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a:solidFill>
                            <a:schemeClr val="bg1"/>
                          </a:solidFill>
                          <a:effectLst/>
                          <a:latin typeface="Arial"/>
                        </a:rPr>
                        <a:t>0.237</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HT" altLang="en-US" sz="1100" b="0" i="0" u="none" strike="noStrike">
                          <a:solidFill>
                            <a:schemeClr val="bg1"/>
                          </a:solidFill>
                          <a:effectLst/>
                          <a:latin typeface="Arial"/>
                        </a:rPr>
                        <a:t>是</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267560">
                <a:tc>
                  <a:txBody>
                    <a:bodyPr/>
                    <a:lstStyle/>
                    <a:p>
                      <a:pPr algn="ctr" fontAlgn="b"/>
                      <a:r>
                        <a:rPr lang="en-US" altLang="zh-CN" sz="1100" b="0" i="0" u="none" strike="noStrike" dirty="0">
                          <a:solidFill>
                            <a:schemeClr val="bg1"/>
                          </a:solidFill>
                          <a:effectLst/>
                          <a:latin typeface="Arial"/>
                        </a:rPr>
                        <a:t>…</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dirty="0">
                          <a:solidFill>
                            <a:schemeClr val="bg1"/>
                          </a:solidFill>
                          <a:effectLst/>
                          <a:latin typeface="Arial"/>
                        </a:rPr>
                        <a:t>…</a:t>
                      </a:r>
                      <a:endParaRPr lang="zh-CN" altLang="en-US" sz="1100" b="0" i="0" u="none" strike="noStrike" dirty="0">
                        <a:solidFill>
                          <a:schemeClr val="bg1"/>
                        </a:solidFill>
                        <a:effectLst/>
                        <a:latin typeface="Arial"/>
                      </a:endParaRP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dirty="0">
                          <a:solidFill>
                            <a:schemeClr val="bg1"/>
                          </a:solidFill>
                          <a:effectLst/>
                          <a:latin typeface="Arial"/>
                        </a:rPr>
                        <a:t>…</a:t>
                      </a:r>
                      <a:endParaRPr lang="zh-CN" altLang="en-US" sz="1100" b="0" i="0" u="none" strike="noStrike" dirty="0">
                        <a:solidFill>
                          <a:schemeClr val="bg1"/>
                        </a:solidFill>
                        <a:effectLst/>
                        <a:latin typeface="Arial"/>
                      </a:endParaRP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dirty="0">
                          <a:solidFill>
                            <a:schemeClr val="bg1"/>
                          </a:solidFill>
                          <a:effectLst/>
                          <a:latin typeface="Arial"/>
                        </a:rPr>
                        <a:t>…</a:t>
                      </a:r>
                      <a:endParaRPr lang="zh-CN" altLang="en-US" sz="1100" b="0" i="0" u="none" strike="noStrike" dirty="0">
                        <a:solidFill>
                          <a:schemeClr val="bg1"/>
                        </a:solidFill>
                        <a:effectLst/>
                        <a:latin typeface="Arial"/>
                      </a:endParaRP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dirty="0">
                          <a:solidFill>
                            <a:schemeClr val="bg1"/>
                          </a:solidFill>
                          <a:effectLst/>
                          <a:latin typeface="Arial"/>
                        </a:rPr>
                        <a:t>…</a:t>
                      </a:r>
                      <a:endParaRPr lang="zh-CN" altLang="en-US" sz="1100" b="0" i="0" u="none" strike="noStrike" dirty="0">
                        <a:solidFill>
                          <a:schemeClr val="bg1"/>
                        </a:solidFill>
                        <a:effectLst/>
                        <a:latin typeface="Arial"/>
                      </a:endParaRP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dirty="0">
                          <a:solidFill>
                            <a:schemeClr val="bg1"/>
                          </a:solidFill>
                          <a:effectLst/>
                          <a:latin typeface="Arial"/>
                        </a:rPr>
                        <a:t>…</a:t>
                      </a:r>
                      <a:endParaRPr lang="zh-CN" altLang="en-US" sz="1100" b="0" i="0" u="none" strike="noStrike" dirty="0">
                        <a:solidFill>
                          <a:schemeClr val="bg1"/>
                        </a:solidFill>
                        <a:effectLst/>
                        <a:latin typeface="Arial"/>
                      </a:endParaRP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dirty="0">
                          <a:solidFill>
                            <a:schemeClr val="bg1"/>
                          </a:solidFill>
                          <a:effectLst/>
                          <a:latin typeface="Arial"/>
                        </a:rPr>
                        <a:t>…</a:t>
                      </a:r>
                      <a:endParaRPr lang="zh-CN" altLang="en-US" sz="1100" b="0" i="0" u="none" strike="noStrike" dirty="0">
                        <a:solidFill>
                          <a:schemeClr val="bg1"/>
                        </a:solidFill>
                        <a:effectLst/>
                        <a:latin typeface="Arial"/>
                      </a:endParaRP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dirty="0">
                          <a:solidFill>
                            <a:schemeClr val="bg1"/>
                          </a:solidFill>
                          <a:effectLst/>
                          <a:latin typeface="Arial"/>
                        </a:rPr>
                        <a:t>…</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dirty="0">
                          <a:solidFill>
                            <a:schemeClr val="bg1"/>
                          </a:solidFill>
                          <a:effectLst/>
                          <a:latin typeface="Arial"/>
                        </a:rPr>
                        <a:t>…</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dirty="0">
                          <a:solidFill>
                            <a:schemeClr val="bg1"/>
                          </a:solidFill>
                          <a:effectLst/>
                          <a:latin typeface="Arial"/>
                        </a:rPr>
                        <a:t>…</a:t>
                      </a:r>
                      <a:endParaRPr lang="zh-CN" altLang="en-US" sz="1100" b="0" i="0" u="none" strike="noStrike" dirty="0">
                        <a:solidFill>
                          <a:schemeClr val="bg1"/>
                        </a:solidFill>
                        <a:effectLst/>
                        <a:latin typeface="Arial"/>
                      </a:endParaRP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6"/>
                  </a:ext>
                </a:extLst>
              </a:tr>
            </a:tbl>
          </a:graphicData>
        </a:graphic>
      </p:graphicFrame>
      <p:graphicFrame>
        <p:nvGraphicFramePr>
          <p:cNvPr id="7" name="表格 6"/>
          <p:cNvGraphicFramePr>
            <a:graphicFrameLocks noGrp="1"/>
          </p:cNvGraphicFramePr>
          <p:nvPr/>
        </p:nvGraphicFramePr>
        <p:xfrm>
          <a:off x="4713957" y="5497036"/>
          <a:ext cx="4271963" cy="746604"/>
        </p:xfrm>
        <a:graphic>
          <a:graphicData uri="http://schemas.openxmlformats.org/drawingml/2006/table">
            <a:tbl>
              <a:tblPr/>
              <a:tblGrid>
                <a:gridCol w="427196">
                  <a:extLst>
                    <a:ext uri="{9D8B030D-6E8A-4147-A177-3AD203B41FA5}">
                      <a16:colId xmlns:a16="http://schemas.microsoft.com/office/drawing/2014/main" val="20000"/>
                    </a:ext>
                  </a:extLst>
                </a:gridCol>
                <a:gridCol w="427196">
                  <a:extLst>
                    <a:ext uri="{9D8B030D-6E8A-4147-A177-3AD203B41FA5}">
                      <a16:colId xmlns:a16="http://schemas.microsoft.com/office/drawing/2014/main" val="20001"/>
                    </a:ext>
                  </a:extLst>
                </a:gridCol>
                <a:gridCol w="427196">
                  <a:extLst>
                    <a:ext uri="{9D8B030D-6E8A-4147-A177-3AD203B41FA5}">
                      <a16:colId xmlns:a16="http://schemas.microsoft.com/office/drawing/2014/main" val="20002"/>
                    </a:ext>
                  </a:extLst>
                </a:gridCol>
                <a:gridCol w="427196">
                  <a:extLst>
                    <a:ext uri="{9D8B030D-6E8A-4147-A177-3AD203B41FA5}">
                      <a16:colId xmlns:a16="http://schemas.microsoft.com/office/drawing/2014/main" val="20003"/>
                    </a:ext>
                  </a:extLst>
                </a:gridCol>
                <a:gridCol w="427196">
                  <a:extLst>
                    <a:ext uri="{9D8B030D-6E8A-4147-A177-3AD203B41FA5}">
                      <a16:colId xmlns:a16="http://schemas.microsoft.com/office/drawing/2014/main" val="20004"/>
                    </a:ext>
                  </a:extLst>
                </a:gridCol>
                <a:gridCol w="427196">
                  <a:extLst>
                    <a:ext uri="{9D8B030D-6E8A-4147-A177-3AD203B41FA5}">
                      <a16:colId xmlns:a16="http://schemas.microsoft.com/office/drawing/2014/main" val="20005"/>
                    </a:ext>
                  </a:extLst>
                </a:gridCol>
                <a:gridCol w="427196">
                  <a:extLst>
                    <a:ext uri="{9D8B030D-6E8A-4147-A177-3AD203B41FA5}">
                      <a16:colId xmlns:a16="http://schemas.microsoft.com/office/drawing/2014/main" val="20006"/>
                    </a:ext>
                  </a:extLst>
                </a:gridCol>
                <a:gridCol w="427196">
                  <a:extLst>
                    <a:ext uri="{9D8B030D-6E8A-4147-A177-3AD203B41FA5}">
                      <a16:colId xmlns:a16="http://schemas.microsoft.com/office/drawing/2014/main" val="20007"/>
                    </a:ext>
                  </a:extLst>
                </a:gridCol>
                <a:gridCol w="493680">
                  <a:extLst>
                    <a:ext uri="{9D8B030D-6E8A-4147-A177-3AD203B41FA5}">
                      <a16:colId xmlns:a16="http://schemas.microsoft.com/office/drawing/2014/main" val="20008"/>
                    </a:ext>
                  </a:extLst>
                </a:gridCol>
                <a:gridCol w="360715">
                  <a:extLst>
                    <a:ext uri="{9D8B030D-6E8A-4147-A177-3AD203B41FA5}">
                      <a16:colId xmlns:a16="http://schemas.microsoft.com/office/drawing/2014/main" val="20009"/>
                    </a:ext>
                  </a:extLst>
                </a:gridCol>
              </a:tblGrid>
              <a:tr h="433830">
                <a:tc>
                  <a:txBody>
                    <a:bodyPr/>
                    <a:lstStyle/>
                    <a:p>
                      <a:pPr algn="ctr" fontAlgn="t"/>
                      <a:r>
                        <a:rPr lang="zh-CN" altLang="en-US" sz="1100" b="1" i="0" u="none" strike="noStrike" dirty="0">
                          <a:solidFill>
                            <a:schemeClr val="bg1"/>
                          </a:solidFill>
                          <a:effectLst/>
                          <a:latin typeface="Arial"/>
                        </a:rPr>
                        <a:t>编号</a:t>
                      </a:r>
                    </a:p>
                  </a:txBody>
                  <a:tcPr marL="5508" marR="5508" marT="795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色泽</a:t>
                      </a:r>
                    </a:p>
                  </a:txBody>
                  <a:tcPr marL="5508" marR="5508" marT="795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根蒂</a:t>
                      </a:r>
                    </a:p>
                  </a:txBody>
                  <a:tcPr marL="5508" marR="5508" marT="795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敲声</a:t>
                      </a:r>
                    </a:p>
                  </a:txBody>
                  <a:tcPr marL="5508" marR="5508" marT="795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纹理</a:t>
                      </a:r>
                    </a:p>
                  </a:txBody>
                  <a:tcPr marL="5508" marR="5508" marT="795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a:solidFill>
                            <a:schemeClr val="bg1"/>
                          </a:solidFill>
                          <a:effectLst/>
                          <a:latin typeface="Arial"/>
                        </a:rPr>
                        <a:t>脐部</a:t>
                      </a:r>
                    </a:p>
                  </a:txBody>
                  <a:tcPr marL="5508" marR="5508" marT="795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触感</a:t>
                      </a:r>
                    </a:p>
                  </a:txBody>
                  <a:tcPr marL="5508" marR="5508" marT="795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密度</a:t>
                      </a:r>
                    </a:p>
                  </a:txBody>
                  <a:tcPr marL="5508" marR="5508" marT="795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含糖率</a:t>
                      </a:r>
                    </a:p>
                  </a:txBody>
                  <a:tcPr marL="5508" marR="5508" marT="795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好瓜</a:t>
                      </a:r>
                    </a:p>
                  </a:txBody>
                  <a:tcPr marL="5508" marR="5508" marT="795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12774">
                <a:tc>
                  <a:txBody>
                    <a:bodyPr/>
                    <a:lstStyle/>
                    <a:p>
                      <a:pPr algn="ctr" fontAlgn="b"/>
                      <a:r>
                        <a:rPr lang="zh-CN" altLang="en-US" sz="1100" b="0" i="0" u="none" strike="noStrike" dirty="0">
                          <a:solidFill>
                            <a:schemeClr val="bg1"/>
                          </a:solidFill>
                          <a:effectLst/>
                          <a:latin typeface="Arial"/>
                        </a:rPr>
                        <a:t>测</a:t>
                      </a:r>
                      <a:r>
                        <a:rPr lang="en-US" altLang="zh-CN" sz="1100" b="0" i="0" u="none" strike="noStrike" dirty="0">
                          <a:solidFill>
                            <a:schemeClr val="bg1"/>
                          </a:solidFill>
                          <a:effectLst/>
                          <a:latin typeface="Arial"/>
                        </a:rPr>
                        <a:t>1</a:t>
                      </a:r>
                    </a:p>
                  </a:txBody>
                  <a:tcPr marL="5508" marR="5508" marT="61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dirty="0">
                          <a:solidFill>
                            <a:schemeClr val="bg1"/>
                          </a:solidFill>
                          <a:effectLst/>
                          <a:latin typeface="Arial"/>
                        </a:rPr>
                        <a:t>青绿</a:t>
                      </a:r>
                    </a:p>
                  </a:txBody>
                  <a:tcPr marL="5508" marR="5508" marT="61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dirty="0">
                          <a:solidFill>
                            <a:schemeClr val="bg1"/>
                          </a:solidFill>
                          <a:effectLst/>
                          <a:latin typeface="Arial"/>
                        </a:rPr>
                        <a:t>蜷缩</a:t>
                      </a:r>
                    </a:p>
                  </a:txBody>
                  <a:tcPr marL="5508" marR="5508" marT="61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dirty="0">
                          <a:solidFill>
                            <a:schemeClr val="bg1"/>
                          </a:solidFill>
                          <a:effectLst/>
                          <a:latin typeface="Arial"/>
                        </a:rPr>
                        <a:t>浊响</a:t>
                      </a:r>
                    </a:p>
                  </a:txBody>
                  <a:tcPr marL="5508" marR="5508" marT="61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dirty="0">
                          <a:solidFill>
                            <a:schemeClr val="bg1"/>
                          </a:solidFill>
                          <a:effectLst/>
                          <a:latin typeface="Arial"/>
                        </a:rPr>
                        <a:t>清晰</a:t>
                      </a:r>
                    </a:p>
                  </a:txBody>
                  <a:tcPr marL="5508" marR="5508" marT="61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dirty="0">
                          <a:solidFill>
                            <a:schemeClr val="bg1"/>
                          </a:solidFill>
                          <a:effectLst/>
                          <a:latin typeface="Arial"/>
                        </a:rPr>
                        <a:t>凹陷</a:t>
                      </a:r>
                    </a:p>
                  </a:txBody>
                  <a:tcPr marL="5508" marR="5508" marT="61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dirty="0">
                          <a:solidFill>
                            <a:schemeClr val="bg1"/>
                          </a:solidFill>
                          <a:effectLst/>
                          <a:latin typeface="Arial"/>
                        </a:rPr>
                        <a:t>硬滑</a:t>
                      </a:r>
                    </a:p>
                  </a:txBody>
                  <a:tcPr marL="5508" marR="5508" marT="61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dirty="0">
                          <a:solidFill>
                            <a:schemeClr val="bg1"/>
                          </a:solidFill>
                          <a:effectLst/>
                          <a:latin typeface="Arial"/>
                        </a:rPr>
                        <a:t>0.697</a:t>
                      </a:r>
                    </a:p>
                  </a:txBody>
                  <a:tcPr marL="5508" marR="5508" marT="61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dirty="0">
                          <a:solidFill>
                            <a:schemeClr val="bg1"/>
                          </a:solidFill>
                          <a:effectLst/>
                          <a:latin typeface="Arial"/>
                        </a:rPr>
                        <a:t>0.46</a:t>
                      </a:r>
                    </a:p>
                  </a:txBody>
                  <a:tcPr marL="5508" marR="5508" marT="61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HT" altLang="en-US" sz="1100" b="0" i="0" u="none" strike="noStrike" dirty="0">
                          <a:solidFill>
                            <a:schemeClr val="bg1"/>
                          </a:solidFill>
                          <a:effectLst/>
                          <a:latin typeface="Arial"/>
                        </a:rPr>
                        <a:t>？</a:t>
                      </a:r>
                    </a:p>
                  </a:txBody>
                  <a:tcPr marL="5508" marR="5508" marT="61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bl>
          </a:graphicData>
        </a:graphic>
      </p:graphicFrame>
      <p:graphicFrame>
        <p:nvGraphicFramePr>
          <p:cNvPr id="8"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556181" y="2989975"/>
          <a:ext cx="2145983" cy="733426"/>
        </p:xfrm>
        <a:graphic>
          <a:graphicData uri="http://schemas.openxmlformats.org/presentationml/2006/ole">
            <mc:AlternateContent xmlns:mc="http://schemas.openxmlformats.org/markup-compatibility/2006">
              <mc:Choice xmlns:v="urn:schemas-microsoft-com:vml" Requires="v">
                <p:oleObj spid="_x0000_s31764" name="公式" r:id="rId3" imgW="1447800" imgH="444500" progId="Equation.3">
                  <p:embed/>
                </p:oleObj>
              </mc:Choice>
              <mc:Fallback>
                <p:oleObj name="公式" r:id="rId3" imgW="1447800" imgH="444500" progId="Equation.3">
                  <p:embed/>
                  <p:pic>
                    <p:nvPicPr>
                      <p:cNvPr id="8"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4"/>
                      <a:srcRect/>
                      <a:stretch>
                        <a:fillRect/>
                      </a:stretch>
                    </p:blipFill>
                    <p:spPr bwMode="auto">
                      <a:xfrm>
                        <a:off x="556181" y="2989975"/>
                        <a:ext cx="2145983" cy="733426"/>
                      </a:xfrm>
                      <a:prstGeom prst="rect">
                        <a:avLst/>
                      </a:prstGeom>
                      <a:solidFill>
                        <a:schemeClr val="bg1"/>
                      </a:solidFill>
                      <a:ln>
                        <a:noFill/>
                      </a:ln>
                      <a:effectLst/>
                    </p:spPr>
                  </p:pic>
                </p:oleObj>
              </mc:Fallback>
            </mc:AlternateContent>
          </a:graphicData>
        </a:graphic>
      </p:graphicFrame>
      <p:graphicFrame>
        <p:nvGraphicFramePr>
          <p:cNvPr id="11"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559213" y="4012701"/>
          <a:ext cx="2747486" cy="398464"/>
        </p:xfrm>
        <a:graphic>
          <a:graphicData uri="http://schemas.openxmlformats.org/presentationml/2006/ole">
            <mc:AlternateContent xmlns:mc="http://schemas.openxmlformats.org/markup-compatibility/2006">
              <mc:Choice xmlns:v="urn:schemas-microsoft-com:vml" Requires="v">
                <p:oleObj spid="_x0000_s31765" name="公式" r:id="rId5" imgW="1854200" imgH="241300" progId="Equation.3">
                  <p:embed/>
                </p:oleObj>
              </mc:Choice>
              <mc:Fallback>
                <p:oleObj name="公式" r:id="rId5" imgW="1854200" imgH="241300" progId="Equation.3">
                  <p:embed/>
                  <p:pic>
                    <p:nvPicPr>
                      <p:cNvPr id="11"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6"/>
                      <a:srcRect/>
                      <a:stretch>
                        <a:fillRect/>
                      </a:stretch>
                    </p:blipFill>
                    <p:spPr bwMode="auto">
                      <a:xfrm>
                        <a:off x="559213" y="4012701"/>
                        <a:ext cx="2747486" cy="398464"/>
                      </a:xfrm>
                      <a:prstGeom prst="rect">
                        <a:avLst/>
                      </a:prstGeom>
                      <a:solidFill>
                        <a:schemeClr val="bg1"/>
                      </a:solidFill>
                      <a:ln>
                        <a:noFill/>
                      </a:ln>
                      <a:effectLst/>
                    </p:spPr>
                  </p:pic>
                </p:oleObj>
              </mc:Fallback>
            </mc:AlternateContent>
          </a:graphicData>
        </a:graphic>
      </p:graphicFrame>
      <p:graphicFrame>
        <p:nvGraphicFramePr>
          <p:cNvPr id="12"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556182" y="5266313"/>
          <a:ext cx="3970496" cy="398462"/>
        </p:xfrm>
        <a:graphic>
          <a:graphicData uri="http://schemas.openxmlformats.org/presentationml/2006/ole">
            <mc:AlternateContent xmlns:mc="http://schemas.openxmlformats.org/markup-compatibility/2006">
              <mc:Choice xmlns:v="urn:schemas-microsoft-com:vml" Requires="v">
                <p:oleObj spid="_x0000_s31766" name="公式" r:id="rId7" imgW="2679700" imgH="241300" progId="Equation.3">
                  <p:embed/>
                </p:oleObj>
              </mc:Choice>
              <mc:Fallback>
                <p:oleObj name="公式" r:id="rId7" imgW="2679700" imgH="241300" progId="Equation.3">
                  <p:embed/>
                  <p:pic>
                    <p:nvPicPr>
                      <p:cNvPr id="12"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8"/>
                      <a:srcRect/>
                      <a:stretch>
                        <a:fillRect/>
                      </a:stretch>
                    </p:blipFill>
                    <p:spPr bwMode="auto">
                      <a:xfrm>
                        <a:off x="556182" y="5266313"/>
                        <a:ext cx="3970496" cy="398462"/>
                      </a:xfrm>
                      <a:prstGeom prst="rect">
                        <a:avLst/>
                      </a:prstGeom>
                      <a:solidFill>
                        <a:schemeClr val="bg1"/>
                      </a:solidFill>
                      <a:ln>
                        <a:noFill/>
                      </a:ln>
                      <a:effectLst/>
                    </p:spPr>
                  </p:pic>
                </p:oleObj>
              </mc:Fallback>
            </mc:AlternateContent>
          </a:graphicData>
        </a:graphic>
      </p:graphicFrame>
      <p:cxnSp>
        <p:nvCxnSpPr>
          <p:cNvPr id="13" name="直线箭头连接符 12"/>
          <p:cNvCxnSpPr>
            <a:stCxn id="16" idx="1"/>
            <a:endCxn id="11" idx="0"/>
          </p:cNvCxnSpPr>
          <p:nvPr/>
        </p:nvCxnSpPr>
        <p:spPr>
          <a:xfrm flipH="1">
            <a:off x="1932956" y="3331430"/>
            <a:ext cx="890784" cy="681271"/>
          </a:xfrm>
          <a:prstGeom prst="straightConnector1">
            <a:avLst/>
          </a:prstGeom>
          <a:ln w="12700" cmpd="sng">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6" name="文本框 15"/>
          <p:cNvSpPr txBox="1"/>
          <p:nvPr/>
        </p:nvSpPr>
        <p:spPr>
          <a:xfrm>
            <a:off x="2823740" y="3205118"/>
            <a:ext cx="1772696" cy="252623"/>
          </a:xfrm>
          <a:prstGeom prst="rect">
            <a:avLst/>
          </a:prstGeom>
          <a:solidFill>
            <a:schemeClr val="bg1">
              <a:lumMod val="85000"/>
            </a:schemeClr>
          </a:solidFill>
          <a:effectLst>
            <a:softEdge rad="12700"/>
          </a:effectLst>
        </p:spPr>
        <p:txBody>
          <a:bodyPr wrap="square" lIns="85588" tIns="42794" rIns="85588" bIns="42794" rtlCol="0">
            <a:spAutoFit/>
          </a:bodyPr>
          <a:lstStyle/>
          <a:p>
            <a:pPr algn="ctr"/>
            <a:r>
              <a:rPr kumimoji="1" lang="zh-CN" altLang="en-US" sz="1080" b="1" dirty="0"/>
              <a:t>无法或很难获得</a:t>
            </a:r>
          </a:p>
        </p:txBody>
      </p:sp>
      <p:sp>
        <p:nvSpPr>
          <p:cNvPr id="9" name="矩形 8">
            <a:extLst>
              <a:ext uri="{FF2B5EF4-FFF2-40B4-BE49-F238E27FC236}">
                <a16:creationId xmlns:a16="http://schemas.microsoft.com/office/drawing/2014/main" id="{C60EE2B4-94BC-4C17-A218-C6EDE2CDE2C0}"/>
              </a:ext>
            </a:extLst>
          </p:cNvPr>
          <p:cNvSpPr/>
          <p:nvPr/>
        </p:nvSpPr>
        <p:spPr>
          <a:xfrm>
            <a:off x="467054" y="4652698"/>
            <a:ext cx="3789820" cy="424732"/>
          </a:xfrm>
          <a:prstGeom prst="rect">
            <a:avLst/>
          </a:prstGeom>
        </p:spPr>
        <p:txBody>
          <a:bodyPr wrap="none">
            <a:spAutoFit/>
          </a:bodyPr>
          <a:lstStyle/>
          <a:p>
            <a:r>
              <a:rPr lang="zh-CN" altLang="en-US" sz="2160" dirty="0">
                <a:solidFill>
                  <a:schemeClr val="bg1"/>
                </a:solidFill>
              </a:rPr>
              <a:t>假设样本属性相互独立，则：</a:t>
            </a:r>
            <a:endParaRPr lang="en-US" altLang="zh-CN" sz="2160" dirty="0">
              <a:solidFill>
                <a:schemeClr val="bg1"/>
              </a:solidFill>
            </a:endParaRPr>
          </a:p>
        </p:txBody>
      </p:sp>
    </p:spTree>
    <p:extLst>
      <p:ext uri="{BB962C8B-B14F-4D97-AF65-F5344CB8AC3E}">
        <p14:creationId xmlns:p14="http://schemas.microsoft.com/office/powerpoint/2010/main" val="282754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P spid="16" grpId="0" animBg="1"/>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BBB89A-C5F1-4990-80B8-854AB5A398F2}"/>
              </a:ext>
            </a:extLst>
          </p:cNvPr>
          <p:cNvSpPr>
            <a:spLocks noGrp="1"/>
          </p:cNvSpPr>
          <p:nvPr>
            <p:ph idx="1"/>
          </p:nvPr>
        </p:nvSpPr>
        <p:spPr>
          <a:xfrm>
            <a:off x="313293" y="1543673"/>
            <a:ext cx="4067023" cy="4263707"/>
          </a:xfrm>
        </p:spPr>
        <p:txBody>
          <a:bodyPr/>
          <a:lstStyle/>
          <a:p>
            <a:pPr marL="0" indent="0">
              <a:buNone/>
            </a:pPr>
            <a:r>
              <a:rPr lang="zh-CN" altLang="en-US" dirty="0"/>
              <a:t>得到朴素贝叶斯表达式：</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对于样本两个类别而言</a:t>
            </a:r>
            <a:r>
              <a:rPr lang="en-US" altLang="zh-CN" dirty="0"/>
              <a:t>         </a:t>
            </a:r>
            <a:r>
              <a:rPr lang="zh-CN" altLang="en-US" dirty="0"/>
              <a:t>相等</a:t>
            </a:r>
            <a:endParaRPr lang="en-US" altLang="zh-CN" dirty="0"/>
          </a:p>
          <a:p>
            <a:pPr marL="0" indent="0">
              <a:buNone/>
            </a:pPr>
            <a:r>
              <a:rPr lang="en-US" altLang="zh-CN" sz="960" dirty="0"/>
              <a:t> </a:t>
            </a:r>
          </a:p>
          <a:p>
            <a:pPr marL="0" indent="0">
              <a:buNone/>
            </a:pPr>
            <a:r>
              <a:rPr lang="zh-CN" altLang="en-US" dirty="0"/>
              <a:t>故目标函数为</a:t>
            </a:r>
            <a:endParaRPr lang="en-US" altLang="zh-CN" dirty="0"/>
          </a:p>
          <a:p>
            <a:pPr marL="0" indent="0">
              <a:buNone/>
            </a:pPr>
            <a:r>
              <a:rPr lang="en-US" altLang="zh-CN" sz="2280" i="1" dirty="0">
                <a:latin typeface="Times"/>
                <a:ea typeface="宋体"/>
                <a:cs typeface="Times"/>
              </a:rPr>
              <a:t>y </a:t>
            </a:r>
            <a:r>
              <a:rPr lang="zh-CN" altLang="en-US" dirty="0"/>
              <a:t>的取值：是好瓜；不是好瓜</a:t>
            </a:r>
            <a:endParaRPr lang="en-US" altLang="zh-CN" dirty="0"/>
          </a:p>
        </p:txBody>
      </p:sp>
      <p:sp>
        <p:nvSpPr>
          <p:cNvPr id="3" name="标题 2">
            <a:extLst>
              <a:ext uri="{FF2B5EF4-FFF2-40B4-BE49-F238E27FC236}">
                <a16:creationId xmlns:a16="http://schemas.microsoft.com/office/drawing/2014/main" id="{91B6A84A-64C1-4EA2-A2E4-7C56BFD89EB6}"/>
              </a:ext>
            </a:extLst>
          </p:cNvPr>
          <p:cNvSpPr>
            <a:spLocks noGrp="1"/>
          </p:cNvSpPr>
          <p:nvPr>
            <p:ph type="title"/>
          </p:nvPr>
        </p:nvSpPr>
        <p:spPr/>
        <p:txBody>
          <a:bodyPr/>
          <a:lstStyle/>
          <a:p>
            <a:r>
              <a:rPr lang="zh-CN" altLang="en-US" dirty="0"/>
              <a:t>朴素贝叶斯</a:t>
            </a:r>
          </a:p>
        </p:txBody>
      </p:sp>
      <p:sp>
        <p:nvSpPr>
          <p:cNvPr id="4" name="内容占位符 3">
            <a:extLst>
              <a:ext uri="{FF2B5EF4-FFF2-40B4-BE49-F238E27FC236}">
                <a16:creationId xmlns:a16="http://schemas.microsoft.com/office/drawing/2014/main" id="{7A04448E-3D1B-45E5-9B42-C9A578C5AD40}"/>
              </a:ext>
            </a:extLst>
          </p:cNvPr>
          <p:cNvSpPr>
            <a:spLocks noGrp="1"/>
          </p:cNvSpPr>
          <p:nvPr>
            <p:ph idx="10"/>
          </p:nvPr>
        </p:nvSpPr>
        <p:spPr>
          <a:xfrm>
            <a:off x="254878" y="1088689"/>
            <a:ext cx="9996841" cy="426469"/>
          </a:xfrm>
        </p:spPr>
        <p:txBody>
          <a:bodyPr/>
          <a:lstStyle/>
          <a:p>
            <a:r>
              <a:rPr lang="zh-CN" altLang="en-US" dirty="0"/>
              <a:t>“朴素”二字从何而来？</a:t>
            </a:r>
          </a:p>
        </p:txBody>
      </p:sp>
      <p:graphicFrame>
        <p:nvGraphicFramePr>
          <p:cNvPr id="8"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420343" y="2226171"/>
          <a:ext cx="2239901" cy="1574128"/>
        </p:xfrm>
        <a:graphic>
          <a:graphicData uri="http://schemas.openxmlformats.org/presentationml/2006/ole">
            <mc:AlternateContent xmlns:mc="http://schemas.openxmlformats.org/markup-compatibility/2006">
              <mc:Choice xmlns:v="urn:schemas-microsoft-com:vml" Requires="v">
                <p:oleObj spid="_x0000_s32788" name="公式" r:id="rId3" imgW="1447800" imgH="914400" progId="Equation.3">
                  <p:embed/>
                </p:oleObj>
              </mc:Choice>
              <mc:Fallback>
                <p:oleObj name="公式" r:id="rId3" imgW="1447800" imgH="914400" progId="Equation.3">
                  <p:embed/>
                  <p:pic>
                    <p:nvPicPr>
                      <p:cNvPr id="8"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4"/>
                      <a:srcRect/>
                      <a:stretch>
                        <a:fillRect/>
                      </a:stretch>
                    </p:blipFill>
                    <p:spPr bwMode="auto">
                      <a:xfrm>
                        <a:off x="420343" y="2226171"/>
                        <a:ext cx="2239901" cy="1574128"/>
                      </a:xfrm>
                      <a:prstGeom prst="rect">
                        <a:avLst/>
                      </a:prstGeom>
                      <a:solidFill>
                        <a:schemeClr val="bg1"/>
                      </a:solidFill>
                      <a:ln>
                        <a:noFill/>
                      </a:ln>
                      <a:effectLst/>
                    </p:spPr>
                  </p:pic>
                </p:oleObj>
              </mc:Fallback>
            </mc:AlternateContent>
          </a:graphicData>
        </a:graphic>
      </p:graphicFrame>
      <p:graphicFrame>
        <p:nvGraphicFramePr>
          <p:cNvPr id="10"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2758637" y="4009999"/>
          <a:ext cx="507206" cy="334963"/>
        </p:xfrm>
        <a:graphic>
          <a:graphicData uri="http://schemas.openxmlformats.org/presentationml/2006/ole">
            <mc:AlternateContent xmlns:mc="http://schemas.openxmlformats.org/markup-compatibility/2006">
              <mc:Choice xmlns:v="urn:schemas-microsoft-com:vml" Requires="v">
                <p:oleObj spid="_x0000_s32789" name="公式" r:id="rId5" imgW="342900" imgH="203200" progId="Equation.3">
                  <p:embed/>
                </p:oleObj>
              </mc:Choice>
              <mc:Fallback>
                <p:oleObj name="公式" r:id="rId5" imgW="342900" imgH="203200" progId="Equation.3">
                  <p:embed/>
                  <p:pic>
                    <p:nvPicPr>
                      <p:cNvPr id="10"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6"/>
                      <a:srcRect/>
                      <a:stretch>
                        <a:fillRect/>
                      </a:stretch>
                    </p:blipFill>
                    <p:spPr bwMode="auto">
                      <a:xfrm>
                        <a:off x="2758637" y="4009999"/>
                        <a:ext cx="507206" cy="334963"/>
                      </a:xfrm>
                      <a:prstGeom prst="rect">
                        <a:avLst/>
                      </a:prstGeom>
                      <a:solidFill>
                        <a:schemeClr val="bg1"/>
                      </a:solidFill>
                      <a:ln>
                        <a:noFill/>
                      </a:ln>
                      <a:effectLst/>
                    </p:spPr>
                  </p:pic>
                </p:oleObj>
              </mc:Fallback>
            </mc:AlternateContent>
          </a:graphicData>
        </a:graphic>
      </p:graphicFrame>
      <p:graphicFrame>
        <p:nvGraphicFramePr>
          <p:cNvPr id="13"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1895780" y="4482795"/>
          <a:ext cx="2484536" cy="741002"/>
        </p:xfrm>
        <a:graphic>
          <a:graphicData uri="http://schemas.openxmlformats.org/presentationml/2006/ole">
            <mc:AlternateContent xmlns:mc="http://schemas.openxmlformats.org/markup-compatibility/2006">
              <mc:Choice xmlns:v="urn:schemas-microsoft-com:vml" Requires="v">
                <p:oleObj spid="_x0000_s32790" name="公式" r:id="rId7" imgW="1752600" imgH="469900" progId="Equation.3">
                  <p:embed/>
                </p:oleObj>
              </mc:Choice>
              <mc:Fallback>
                <p:oleObj name="公式" r:id="rId7" imgW="1752600" imgH="469900" progId="Equation.3">
                  <p:embed/>
                  <p:pic>
                    <p:nvPicPr>
                      <p:cNvPr id="13"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8"/>
                      <a:srcRect/>
                      <a:stretch>
                        <a:fillRect/>
                      </a:stretch>
                    </p:blipFill>
                    <p:spPr bwMode="auto">
                      <a:xfrm>
                        <a:off x="1895780" y="4482795"/>
                        <a:ext cx="2484536" cy="741002"/>
                      </a:xfrm>
                      <a:prstGeom prst="rect">
                        <a:avLst/>
                      </a:prstGeom>
                      <a:solidFill>
                        <a:schemeClr val="bg1"/>
                      </a:solidFill>
                      <a:ln>
                        <a:noFill/>
                      </a:ln>
                      <a:effectLst/>
                    </p:spPr>
                  </p:pic>
                </p:oleObj>
              </mc:Fallback>
            </mc:AlternateContent>
          </a:graphicData>
        </a:graphic>
      </p:graphicFrame>
      <p:graphicFrame>
        <p:nvGraphicFramePr>
          <p:cNvPr id="14" name="表格 13">
            <a:extLst>
              <a:ext uri="{FF2B5EF4-FFF2-40B4-BE49-F238E27FC236}">
                <a16:creationId xmlns:a16="http://schemas.microsoft.com/office/drawing/2014/main" id="{0209A3D4-D5D4-41F4-A1A4-C7F834C18624}"/>
              </a:ext>
            </a:extLst>
          </p:cNvPr>
          <p:cNvGraphicFramePr>
            <a:graphicFrameLocks noGrp="1"/>
          </p:cNvGraphicFramePr>
          <p:nvPr/>
        </p:nvGraphicFramePr>
        <p:xfrm>
          <a:off x="4555714" y="1946608"/>
          <a:ext cx="4285990" cy="2775545"/>
        </p:xfrm>
        <a:graphic>
          <a:graphicData uri="http://schemas.openxmlformats.org/drawingml/2006/table">
            <a:tbl>
              <a:tblPr/>
              <a:tblGrid>
                <a:gridCol w="428599">
                  <a:extLst>
                    <a:ext uri="{9D8B030D-6E8A-4147-A177-3AD203B41FA5}">
                      <a16:colId xmlns:a16="http://schemas.microsoft.com/office/drawing/2014/main" val="20000"/>
                    </a:ext>
                  </a:extLst>
                </a:gridCol>
                <a:gridCol w="428599">
                  <a:extLst>
                    <a:ext uri="{9D8B030D-6E8A-4147-A177-3AD203B41FA5}">
                      <a16:colId xmlns:a16="http://schemas.microsoft.com/office/drawing/2014/main" val="20001"/>
                    </a:ext>
                  </a:extLst>
                </a:gridCol>
                <a:gridCol w="428599">
                  <a:extLst>
                    <a:ext uri="{9D8B030D-6E8A-4147-A177-3AD203B41FA5}">
                      <a16:colId xmlns:a16="http://schemas.microsoft.com/office/drawing/2014/main" val="20002"/>
                    </a:ext>
                  </a:extLst>
                </a:gridCol>
                <a:gridCol w="428599">
                  <a:extLst>
                    <a:ext uri="{9D8B030D-6E8A-4147-A177-3AD203B41FA5}">
                      <a16:colId xmlns:a16="http://schemas.microsoft.com/office/drawing/2014/main" val="20003"/>
                    </a:ext>
                  </a:extLst>
                </a:gridCol>
                <a:gridCol w="428599">
                  <a:extLst>
                    <a:ext uri="{9D8B030D-6E8A-4147-A177-3AD203B41FA5}">
                      <a16:colId xmlns:a16="http://schemas.microsoft.com/office/drawing/2014/main" val="20004"/>
                    </a:ext>
                  </a:extLst>
                </a:gridCol>
                <a:gridCol w="428599">
                  <a:extLst>
                    <a:ext uri="{9D8B030D-6E8A-4147-A177-3AD203B41FA5}">
                      <a16:colId xmlns:a16="http://schemas.microsoft.com/office/drawing/2014/main" val="20005"/>
                    </a:ext>
                  </a:extLst>
                </a:gridCol>
                <a:gridCol w="428599">
                  <a:extLst>
                    <a:ext uri="{9D8B030D-6E8A-4147-A177-3AD203B41FA5}">
                      <a16:colId xmlns:a16="http://schemas.microsoft.com/office/drawing/2014/main" val="20006"/>
                    </a:ext>
                  </a:extLst>
                </a:gridCol>
                <a:gridCol w="428599">
                  <a:extLst>
                    <a:ext uri="{9D8B030D-6E8A-4147-A177-3AD203B41FA5}">
                      <a16:colId xmlns:a16="http://schemas.microsoft.com/office/drawing/2014/main" val="20007"/>
                    </a:ext>
                  </a:extLst>
                </a:gridCol>
                <a:gridCol w="508272">
                  <a:extLst>
                    <a:ext uri="{9D8B030D-6E8A-4147-A177-3AD203B41FA5}">
                      <a16:colId xmlns:a16="http://schemas.microsoft.com/office/drawing/2014/main" val="20008"/>
                    </a:ext>
                  </a:extLst>
                </a:gridCol>
                <a:gridCol w="348926">
                  <a:extLst>
                    <a:ext uri="{9D8B030D-6E8A-4147-A177-3AD203B41FA5}">
                      <a16:colId xmlns:a16="http://schemas.microsoft.com/office/drawing/2014/main" val="20009"/>
                    </a:ext>
                  </a:extLst>
                </a:gridCol>
              </a:tblGrid>
              <a:tr h="474670">
                <a:tc>
                  <a:txBody>
                    <a:bodyPr/>
                    <a:lstStyle/>
                    <a:p>
                      <a:pPr algn="ctr" fontAlgn="t"/>
                      <a:r>
                        <a:rPr lang="zh-CN" altLang="en-US" sz="1100" b="1" i="0" u="none" strike="noStrike" dirty="0">
                          <a:solidFill>
                            <a:schemeClr val="bg1"/>
                          </a:solidFill>
                          <a:effectLst/>
                          <a:latin typeface="Arial"/>
                        </a:rPr>
                        <a:t>编号</a:t>
                      </a:r>
                    </a:p>
                  </a:txBody>
                  <a:tcPr marL="5125" marR="5125" marT="740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色泽</a:t>
                      </a:r>
                    </a:p>
                  </a:txBody>
                  <a:tcPr marL="5125" marR="5125" marT="740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根蒂</a:t>
                      </a:r>
                    </a:p>
                  </a:txBody>
                  <a:tcPr marL="5125" marR="5125" marT="740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a:solidFill>
                            <a:schemeClr val="bg1"/>
                          </a:solidFill>
                          <a:effectLst/>
                          <a:latin typeface="Arial"/>
                        </a:rPr>
                        <a:t>敲声</a:t>
                      </a:r>
                    </a:p>
                  </a:txBody>
                  <a:tcPr marL="5125" marR="5125" marT="740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纹理</a:t>
                      </a:r>
                    </a:p>
                  </a:txBody>
                  <a:tcPr marL="5125" marR="5125" marT="740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脐部</a:t>
                      </a:r>
                    </a:p>
                  </a:txBody>
                  <a:tcPr marL="5125" marR="5125" marT="740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触感</a:t>
                      </a:r>
                    </a:p>
                  </a:txBody>
                  <a:tcPr marL="5125" marR="5125" marT="740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密度</a:t>
                      </a:r>
                    </a:p>
                  </a:txBody>
                  <a:tcPr marL="5125" marR="5125" marT="740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含糖率</a:t>
                      </a:r>
                    </a:p>
                  </a:txBody>
                  <a:tcPr marL="5125" marR="5125" marT="740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好瓜</a:t>
                      </a:r>
                    </a:p>
                  </a:txBody>
                  <a:tcPr marL="5125" marR="5125" marT="740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406663">
                <a:tc>
                  <a:txBody>
                    <a:bodyPr/>
                    <a:lstStyle/>
                    <a:p>
                      <a:pPr algn="ctr" fontAlgn="b"/>
                      <a:r>
                        <a:rPr lang="en-US" altLang="zh-CN" sz="1100" b="0" i="0" u="none" strike="noStrike" dirty="0">
                          <a:solidFill>
                            <a:schemeClr val="bg1"/>
                          </a:solidFill>
                          <a:effectLst/>
                          <a:latin typeface="Arial"/>
                        </a:rPr>
                        <a:t>1</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乌黑</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蜷缩</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沉闷</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清晰</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凹陷</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硬滑</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a:solidFill>
                            <a:schemeClr val="bg1"/>
                          </a:solidFill>
                          <a:effectLst/>
                          <a:latin typeface="Arial"/>
                        </a:rPr>
                        <a:t>0.774</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a:solidFill>
                            <a:schemeClr val="bg1"/>
                          </a:solidFill>
                          <a:effectLst/>
                          <a:latin typeface="Arial"/>
                        </a:rPr>
                        <a:t>0.376</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HT" altLang="en-US" sz="1100" b="0" i="0" u="none" strike="noStrike">
                          <a:solidFill>
                            <a:schemeClr val="bg1"/>
                          </a:solidFill>
                          <a:effectLst/>
                          <a:latin typeface="Arial"/>
                        </a:rPr>
                        <a:t>是</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406663">
                <a:tc>
                  <a:txBody>
                    <a:bodyPr/>
                    <a:lstStyle/>
                    <a:p>
                      <a:pPr algn="ctr" fontAlgn="b"/>
                      <a:r>
                        <a:rPr lang="en-US" altLang="zh-CN" sz="1100" b="0" i="0" u="none" strike="noStrike" dirty="0">
                          <a:solidFill>
                            <a:schemeClr val="bg1"/>
                          </a:solidFill>
                          <a:effectLst/>
                          <a:latin typeface="Arial"/>
                        </a:rPr>
                        <a:t>2</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乌黑</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蜷缩</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浊响</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dirty="0">
                          <a:solidFill>
                            <a:schemeClr val="bg1"/>
                          </a:solidFill>
                          <a:effectLst/>
                          <a:latin typeface="Arial"/>
                        </a:rPr>
                        <a:t>清晰</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凹陷</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dirty="0">
                          <a:solidFill>
                            <a:schemeClr val="bg1"/>
                          </a:solidFill>
                          <a:effectLst/>
                          <a:latin typeface="Arial"/>
                        </a:rPr>
                        <a:t>硬滑</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a:solidFill>
                            <a:schemeClr val="bg1"/>
                          </a:solidFill>
                          <a:effectLst/>
                          <a:latin typeface="Arial"/>
                        </a:rPr>
                        <a:t>0.634</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a:solidFill>
                            <a:schemeClr val="bg1"/>
                          </a:solidFill>
                          <a:effectLst/>
                          <a:latin typeface="Arial"/>
                        </a:rPr>
                        <a:t>0.264</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HT" altLang="en-US" sz="1100" b="0" i="0" u="none" strike="noStrike">
                          <a:solidFill>
                            <a:schemeClr val="bg1"/>
                          </a:solidFill>
                          <a:effectLst/>
                          <a:latin typeface="Arial"/>
                        </a:rPr>
                        <a:t>是</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406663">
                <a:tc>
                  <a:txBody>
                    <a:bodyPr/>
                    <a:lstStyle/>
                    <a:p>
                      <a:pPr algn="ctr" fontAlgn="b"/>
                      <a:r>
                        <a:rPr lang="en-US" altLang="zh-CN" sz="1100" b="0" i="0" u="none" strike="noStrike" dirty="0">
                          <a:solidFill>
                            <a:schemeClr val="bg1"/>
                          </a:solidFill>
                          <a:effectLst/>
                          <a:latin typeface="Arial"/>
                        </a:rPr>
                        <a:t>3</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青绿</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dirty="0">
                          <a:solidFill>
                            <a:schemeClr val="bg1"/>
                          </a:solidFill>
                          <a:effectLst/>
                          <a:latin typeface="Arial"/>
                        </a:rPr>
                        <a:t>蜷缩</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dirty="0">
                          <a:solidFill>
                            <a:schemeClr val="bg1"/>
                          </a:solidFill>
                          <a:effectLst/>
                          <a:latin typeface="Arial"/>
                        </a:rPr>
                        <a:t>沉闷</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dirty="0">
                          <a:solidFill>
                            <a:schemeClr val="bg1"/>
                          </a:solidFill>
                          <a:effectLst/>
                          <a:latin typeface="Arial"/>
                        </a:rPr>
                        <a:t>清晰</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凹陷</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硬滑</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a:solidFill>
                            <a:schemeClr val="bg1"/>
                          </a:solidFill>
                          <a:effectLst/>
                          <a:latin typeface="Arial"/>
                        </a:rPr>
                        <a:t>0.608</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a:solidFill>
                            <a:schemeClr val="bg1"/>
                          </a:solidFill>
                          <a:effectLst/>
                          <a:latin typeface="Arial"/>
                        </a:rPr>
                        <a:t>0.318</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HT" altLang="en-US" sz="1100" b="0" i="0" u="none" strike="noStrike">
                          <a:solidFill>
                            <a:schemeClr val="bg1"/>
                          </a:solidFill>
                          <a:effectLst/>
                          <a:latin typeface="Arial"/>
                        </a:rPr>
                        <a:t>是</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406663">
                <a:tc>
                  <a:txBody>
                    <a:bodyPr/>
                    <a:lstStyle/>
                    <a:p>
                      <a:pPr algn="ctr" fontAlgn="b"/>
                      <a:r>
                        <a:rPr lang="en-US" altLang="zh-CN" sz="1100" b="0" i="0" u="none" strike="noStrike" dirty="0">
                          <a:solidFill>
                            <a:schemeClr val="bg1"/>
                          </a:solidFill>
                          <a:effectLst/>
                          <a:latin typeface="Arial"/>
                        </a:rPr>
                        <a:t>4</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dirty="0">
                          <a:solidFill>
                            <a:schemeClr val="bg1"/>
                          </a:solidFill>
                          <a:effectLst/>
                          <a:latin typeface="Arial"/>
                        </a:rPr>
                        <a:t>浅白</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蜷缩</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浊响</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清晰</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凹陷</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硬滑</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a:solidFill>
                            <a:schemeClr val="bg1"/>
                          </a:solidFill>
                          <a:effectLst/>
                          <a:latin typeface="Arial"/>
                        </a:rPr>
                        <a:t>0.556</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a:solidFill>
                            <a:schemeClr val="bg1"/>
                          </a:solidFill>
                          <a:effectLst/>
                          <a:latin typeface="Arial"/>
                        </a:rPr>
                        <a:t>0.215</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HT" altLang="en-US" sz="1100" b="0" i="0" u="none" strike="noStrike">
                          <a:solidFill>
                            <a:schemeClr val="bg1"/>
                          </a:solidFill>
                          <a:effectLst/>
                          <a:latin typeface="Arial"/>
                        </a:rPr>
                        <a:t>是</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406663">
                <a:tc>
                  <a:txBody>
                    <a:bodyPr/>
                    <a:lstStyle/>
                    <a:p>
                      <a:pPr algn="ctr" fontAlgn="b"/>
                      <a:r>
                        <a:rPr lang="en-US" altLang="zh-CN" sz="1100" b="0" i="0" u="none" strike="noStrike" dirty="0">
                          <a:solidFill>
                            <a:schemeClr val="bg1"/>
                          </a:solidFill>
                          <a:effectLst/>
                          <a:latin typeface="Arial"/>
                        </a:rPr>
                        <a:t>5</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青绿</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稍蜷</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浊响</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清晰</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稍凹</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a:solidFill>
                            <a:schemeClr val="bg1"/>
                          </a:solidFill>
                          <a:effectLst/>
                          <a:latin typeface="Arial"/>
                        </a:rPr>
                        <a:t>软粘</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a:solidFill>
                            <a:schemeClr val="bg1"/>
                          </a:solidFill>
                          <a:effectLst/>
                          <a:latin typeface="Arial"/>
                        </a:rPr>
                        <a:t>0.403</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a:solidFill>
                            <a:schemeClr val="bg1"/>
                          </a:solidFill>
                          <a:effectLst/>
                          <a:latin typeface="Arial"/>
                        </a:rPr>
                        <a:t>0.237</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HT" altLang="en-US" sz="1100" b="0" i="0" u="none" strike="noStrike">
                          <a:solidFill>
                            <a:schemeClr val="bg1"/>
                          </a:solidFill>
                          <a:effectLst/>
                          <a:latin typeface="Arial"/>
                        </a:rPr>
                        <a:t>是</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267560">
                <a:tc>
                  <a:txBody>
                    <a:bodyPr/>
                    <a:lstStyle/>
                    <a:p>
                      <a:pPr algn="ctr" fontAlgn="b"/>
                      <a:r>
                        <a:rPr lang="en-US" altLang="zh-CN" sz="1100" b="0" i="0" u="none" strike="noStrike" dirty="0">
                          <a:solidFill>
                            <a:schemeClr val="bg1"/>
                          </a:solidFill>
                          <a:effectLst/>
                          <a:latin typeface="Arial"/>
                        </a:rPr>
                        <a:t>…</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dirty="0">
                          <a:solidFill>
                            <a:schemeClr val="bg1"/>
                          </a:solidFill>
                          <a:effectLst/>
                          <a:latin typeface="Arial"/>
                        </a:rPr>
                        <a:t>…</a:t>
                      </a:r>
                      <a:endParaRPr lang="zh-CN" altLang="en-US" sz="1100" b="0" i="0" u="none" strike="noStrike" dirty="0">
                        <a:solidFill>
                          <a:schemeClr val="bg1"/>
                        </a:solidFill>
                        <a:effectLst/>
                        <a:latin typeface="Arial"/>
                      </a:endParaRP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dirty="0">
                          <a:solidFill>
                            <a:schemeClr val="bg1"/>
                          </a:solidFill>
                          <a:effectLst/>
                          <a:latin typeface="Arial"/>
                        </a:rPr>
                        <a:t>…</a:t>
                      </a:r>
                      <a:endParaRPr lang="zh-CN" altLang="en-US" sz="1100" b="0" i="0" u="none" strike="noStrike" dirty="0">
                        <a:solidFill>
                          <a:schemeClr val="bg1"/>
                        </a:solidFill>
                        <a:effectLst/>
                        <a:latin typeface="Arial"/>
                      </a:endParaRP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dirty="0">
                          <a:solidFill>
                            <a:schemeClr val="bg1"/>
                          </a:solidFill>
                          <a:effectLst/>
                          <a:latin typeface="Arial"/>
                        </a:rPr>
                        <a:t>…</a:t>
                      </a:r>
                      <a:endParaRPr lang="zh-CN" altLang="en-US" sz="1100" b="0" i="0" u="none" strike="noStrike" dirty="0">
                        <a:solidFill>
                          <a:schemeClr val="bg1"/>
                        </a:solidFill>
                        <a:effectLst/>
                        <a:latin typeface="Arial"/>
                      </a:endParaRP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dirty="0">
                          <a:solidFill>
                            <a:schemeClr val="bg1"/>
                          </a:solidFill>
                          <a:effectLst/>
                          <a:latin typeface="Arial"/>
                        </a:rPr>
                        <a:t>…</a:t>
                      </a:r>
                      <a:endParaRPr lang="zh-CN" altLang="en-US" sz="1100" b="0" i="0" u="none" strike="noStrike" dirty="0">
                        <a:solidFill>
                          <a:schemeClr val="bg1"/>
                        </a:solidFill>
                        <a:effectLst/>
                        <a:latin typeface="Arial"/>
                      </a:endParaRP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dirty="0">
                          <a:solidFill>
                            <a:schemeClr val="bg1"/>
                          </a:solidFill>
                          <a:effectLst/>
                          <a:latin typeface="Arial"/>
                        </a:rPr>
                        <a:t>…</a:t>
                      </a:r>
                      <a:endParaRPr lang="zh-CN" altLang="en-US" sz="1100" b="0" i="0" u="none" strike="noStrike" dirty="0">
                        <a:solidFill>
                          <a:schemeClr val="bg1"/>
                        </a:solidFill>
                        <a:effectLst/>
                        <a:latin typeface="Arial"/>
                      </a:endParaRP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dirty="0">
                          <a:solidFill>
                            <a:schemeClr val="bg1"/>
                          </a:solidFill>
                          <a:effectLst/>
                          <a:latin typeface="Arial"/>
                        </a:rPr>
                        <a:t>…</a:t>
                      </a:r>
                      <a:endParaRPr lang="zh-CN" altLang="en-US" sz="1100" b="0" i="0" u="none" strike="noStrike" dirty="0">
                        <a:solidFill>
                          <a:schemeClr val="bg1"/>
                        </a:solidFill>
                        <a:effectLst/>
                        <a:latin typeface="Arial"/>
                      </a:endParaRP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dirty="0">
                          <a:solidFill>
                            <a:schemeClr val="bg1"/>
                          </a:solidFill>
                          <a:effectLst/>
                          <a:latin typeface="Arial"/>
                        </a:rPr>
                        <a:t>…</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dirty="0">
                          <a:solidFill>
                            <a:schemeClr val="bg1"/>
                          </a:solidFill>
                          <a:effectLst/>
                          <a:latin typeface="Arial"/>
                        </a:rPr>
                        <a:t>…</a:t>
                      </a: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dirty="0">
                          <a:solidFill>
                            <a:schemeClr val="bg1"/>
                          </a:solidFill>
                          <a:effectLst/>
                          <a:latin typeface="Arial"/>
                        </a:rPr>
                        <a:t>…</a:t>
                      </a:r>
                      <a:endParaRPr lang="zh-CN" altLang="en-US" sz="1100" b="0" i="0" u="none" strike="noStrike" dirty="0">
                        <a:solidFill>
                          <a:schemeClr val="bg1"/>
                        </a:solidFill>
                        <a:effectLst/>
                        <a:latin typeface="Arial"/>
                      </a:endParaRPr>
                    </a:p>
                  </a:txBody>
                  <a:tcPr marL="5125" marR="5125" marT="56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6"/>
                  </a:ext>
                </a:extLst>
              </a:tr>
            </a:tbl>
          </a:graphicData>
        </a:graphic>
      </p:graphicFrame>
      <p:graphicFrame>
        <p:nvGraphicFramePr>
          <p:cNvPr id="15" name="表格 14">
            <a:extLst>
              <a:ext uri="{FF2B5EF4-FFF2-40B4-BE49-F238E27FC236}">
                <a16:creationId xmlns:a16="http://schemas.microsoft.com/office/drawing/2014/main" id="{08734221-A347-4B91-90BC-BEE542E3D55A}"/>
              </a:ext>
            </a:extLst>
          </p:cNvPr>
          <p:cNvGraphicFramePr>
            <a:graphicFrameLocks noGrp="1"/>
          </p:cNvGraphicFramePr>
          <p:nvPr/>
        </p:nvGraphicFramePr>
        <p:xfrm>
          <a:off x="4551659" y="4818716"/>
          <a:ext cx="4271963" cy="746604"/>
        </p:xfrm>
        <a:graphic>
          <a:graphicData uri="http://schemas.openxmlformats.org/drawingml/2006/table">
            <a:tbl>
              <a:tblPr/>
              <a:tblGrid>
                <a:gridCol w="427196">
                  <a:extLst>
                    <a:ext uri="{9D8B030D-6E8A-4147-A177-3AD203B41FA5}">
                      <a16:colId xmlns:a16="http://schemas.microsoft.com/office/drawing/2014/main" val="20000"/>
                    </a:ext>
                  </a:extLst>
                </a:gridCol>
                <a:gridCol w="427196">
                  <a:extLst>
                    <a:ext uri="{9D8B030D-6E8A-4147-A177-3AD203B41FA5}">
                      <a16:colId xmlns:a16="http://schemas.microsoft.com/office/drawing/2014/main" val="20001"/>
                    </a:ext>
                  </a:extLst>
                </a:gridCol>
                <a:gridCol w="427196">
                  <a:extLst>
                    <a:ext uri="{9D8B030D-6E8A-4147-A177-3AD203B41FA5}">
                      <a16:colId xmlns:a16="http://schemas.microsoft.com/office/drawing/2014/main" val="20002"/>
                    </a:ext>
                  </a:extLst>
                </a:gridCol>
                <a:gridCol w="427196">
                  <a:extLst>
                    <a:ext uri="{9D8B030D-6E8A-4147-A177-3AD203B41FA5}">
                      <a16:colId xmlns:a16="http://schemas.microsoft.com/office/drawing/2014/main" val="20003"/>
                    </a:ext>
                  </a:extLst>
                </a:gridCol>
                <a:gridCol w="427196">
                  <a:extLst>
                    <a:ext uri="{9D8B030D-6E8A-4147-A177-3AD203B41FA5}">
                      <a16:colId xmlns:a16="http://schemas.microsoft.com/office/drawing/2014/main" val="20004"/>
                    </a:ext>
                  </a:extLst>
                </a:gridCol>
                <a:gridCol w="427196">
                  <a:extLst>
                    <a:ext uri="{9D8B030D-6E8A-4147-A177-3AD203B41FA5}">
                      <a16:colId xmlns:a16="http://schemas.microsoft.com/office/drawing/2014/main" val="20005"/>
                    </a:ext>
                  </a:extLst>
                </a:gridCol>
                <a:gridCol w="427196">
                  <a:extLst>
                    <a:ext uri="{9D8B030D-6E8A-4147-A177-3AD203B41FA5}">
                      <a16:colId xmlns:a16="http://schemas.microsoft.com/office/drawing/2014/main" val="20006"/>
                    </a:ext>
                  </a:extLst>
                </a:gridCol>
                <a:gridCol w="427196">
                  <a:extLst>
                    <a:ext uri="{9D8B030D-6E8A-4147-A177-3AD203B41FA5}">
                      <a16:colId xmlns:a16="http://schemas.microsoft.com/office/drawing/2014/main" val="20007"/>
                    </a:ext>
                  </a:extLst>
                </a:gridCol>
                <a:gridCol w="493680">
                  <a:extLst>
                    <a:ext uri="{9D8B030D-6E8A-4147-A177-3AD203B41FA5}">
                      <a16:colId xmlns:a16="http://schemas.microsoft.com/office/drawing/2014/main" val="20008"/>
                    </a:ext>
                  </a:extLst>
                </a:gridCol>
                <a:gridCol w="360715">
                  <a:extLst>
                    <a:ext uri="{9D8B030D-6E8A-4147-A177-3AD203B41FA5}">
                      <a16:colId xmlns:a16="http://schemas.microsoft.com/office/drawing/2014/main" val="20009"/>
                    </a:ext>
                  </a:extLst>
                </a:gridCol>
              </a:tblGrid>
              <a:tr h="433830">
                <a:tc>
                  <a:txBody>
                    <a:bodyPr/>
                    <a:lstStyle/>
                    <a:p>
                      <a:pPr algn="ctr" fontAlgn="t"/>
                      <a:r>
                        <a:rPr lang="zh-CN" altLang="en-US" sz="1100" b="1" i="0" u="none" strike="noStrike" dirty="0">
                          <a:solidFill>
                            <a:schemeClr val="bg1"/>
                          </a:solidFill>
                          <a:effectLst/>
                          <a:latin typeface="Arial"/>
                        </a:rPr>
                        <a:t>编号</a:t>
                      </a:r>
                    </a:p>
                  </a:txBody>
                  <a:tcPr marL="5508" marR="5508" marT="795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色泽</a:t>
                      </a:r>
                    </a:p>
                  </a:txBody>
                  <a:tcPr marL="5508" marR="5508" marT="795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根蒂</a:t>
                      </a:r>
                    </a:p>
                  </a:txBody>
                  <a:tcPr marL="5508" marR="5508" marT="795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敲声</a:t>
                      </a:r>
                    </a:p>
                  </a:txBody>
                  <a:tcPr marL="5508" marR="5508" marT="795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纹理</a:t>
                      </a:r>
                    </a:p>
                  </a:txBody>
                  <a:tcPr marL="5508" marR="5508" marT="795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a:solidFill>
                            <a:schemeClr val="bg1"/>
                          </a:solidFill>
                          <a:effectLst/>
                          <a:latin typeface="Arial"/>
                        </a:rPr>
                        <a:t>脐部</a:t>
                      </a:r>
                    </a:p>
                  </a:txBody>
                  <a:tcPr marL="5508" marR="5508" marT="795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触感</a:t>
                      </a:r>
                    </a:p>
                  </a:txBody>
                  <a:tcPr marL="5508" marR="5508" marT="795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密度</a:t>
                      </a:r>
                    </a:p>
                  </a:txBody>
                  <a:tcPr marL="5508" marR="5508" marT="795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含糖率</a:t>
                      </a:r>
                    </a:p>
                  </a:txBody>
                  <a:tcPr marL="5508" marR="5508" marT="795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100" b="1" i="0" u="none" strike="noStrike" dirty="0">
                          <a:solidFill>
                            <a:schemeClr val="bg1"/>
                          </a:solidFill>
                          <a:effectLst/>
                          <a:latin typeface="Arial"/>
                        </a:rPr>
                        <a:t>好瓜</a:t>
                      </a:r>
                    </a:p>
                  </a:txBody>
                  <a:tcPr marL="5508" marR="5508" marT="795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12774">
                <a:tc>
                  <a:txBody>
                    <a:bodyPr/>
                    <a:lstStyle/>
                    <a:p>
                      <a:pPr algn="ctr" fontAlgn="b"/>
                      <a:r>
                        <a:rPr lang="zh-CN" altLang="en-US" sz="1100" b="0" i="0" u="none" strike="noStrike" dirty="0">
                          <a:solidFill>
                            <a:schemeClr val="bg1"/>
                          </a:solidFill>
                          <a:effectLst/>
                          <a:latin typeface="Arial"/>
                        </a:rPr>
                        <a:t>测</a:t>
                      </a:r>
                      <a:r>
                        <a:rPr lang="en-US" altLang="zh-CN" sz="1100" b="0" i="0" u="none" strike="noStrike" dirty="0">
                          <a:solidFill>
                            <a:schemeClr val="bg1"/>
                          </a:solidFill>
                          <a:effectLst/>
                          <a:latin typeface="Arial"/>
                        </a:rPr>
                        <a:t>1</a:t>
                      </a:r>
                    </a:p>
                  </a:txBody>
                  <a:tcPr marL="5508" marR="5508" marT="61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dirty="0">
                          <a:solidFill>
                            <a:schemeClr val="bg1"/>
                          </a:solidFill>
                          <a:effectLst/>
                          <a:latin typeface="Arial"/>
                        </a:rPr>
                        <a:t>青绿</a:t>
                      </a:r>
                    </a:p>
                  </a:txBody>
                  <a:tcPr marL="5508" marR="5508" marT="61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dirty="0">
                          <a:solidFill>
                            <a:schemeClr val="bg1"/>
                          </a:solidFill>
                          <a:effectLst/>
                          <a:latin typeface="Arial"/>
                        </a:rPr>
                        <a:t>蜷缩</a:t>
                      </a:r>
                    </a:p>
                  </a:txBody>
                  <a:tcPr marL="5508" marR="5508" marT="61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dirty="0">
                          <a:solidFill>
                            <a:schemeClr val="bg1"/>
                          </a:solidFill>
                          <a:effectLst/>
                          <a:latin typeface="Arial"/>
                        </a:rPr>
                        <a:t>浊响</a:t>
                      </a:r>
                    </a:p>
                  </a:txBody>
                  <a:tcPr marL="5508" marR="5508" marT="61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dirty="0">
                          <a:solidFill>
                            <a:schemeClr val="bg1"/>
                          </a:solidFill>
                          <a:effectLst/>
                          <a:latin typeface="Arial"/>
                        </a:rPr>
                        <a:t>清晰</a:t>
                      </a:r>
                    </a:p>
                  </a:txBody>
                  <a:tcPr marL="5508" marR="5508" marT="61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dirty="0">
                          <a:solidFill>
                            <a:schemeClr val="bg1"/>
                          </a:solidFill>
                          <a:effectLst/>
                          <a:latin typeface="Arial"/>
                        </a:rPr>
                        <a:t>凹陷</a:t>
                      </a:r>
                    </a:p>
                  </a:txBody>
                  <a:tcPr marL="5508" marR="5508" marT="61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100" b="0" i="0" u="none" strike="noStrike" dirty="0">
                          <a:solidFill>
                            <a:schemeClr val="bg1"/>
                          </a:solidFill>
                          <a:effectLst/>
                          <a:latin typeface="Arial"/>
                        </a:rPr>
                        <a:t>硬滑</a:t>
                      </a:r>
                    </a:p>
                  </a:txBody>
                  <a:tcPr marL="5508" marR="5508" marT="61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dirty="0">
                          <a:solidFill>
                            <a:schemeClr val="bg1"/>
                          </a:solidFill>
                          <a:effectLst/>
                          <a:latin typeface="Arial"/>
                        </a:rPr>
                        <a:t>0.697</a:t>
                      </a:r>
                    </a:p>
                  </a:txBody>
                  <a:tcPr marL="5508" marR="5508" marT="61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100" b="0" i="0" u="none" strike="noStrike" dirty="0">
                          <a:solidFill>
                            <a:schemeClr val="bg1"/>
                          </a:solidFill>
                          <a:effectLst/>
                          <a:latin typeface="Arial"/>
                        </a:rPr>
                        <a:t>0.46</a:t>
                      </a:r>
                    </a:p>
                  </a:txBody>
                  <a:tcPr marL="5508" marR="5508" marT="61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HT" altLang="en-US" sz="1100" b="0" i="0" u="none" strike="noStrike" dirty="0">
                          <a:solidFill>
                            <a:schemeClr val="bg1"/>
                          </a:solidFill>
                          <a:effectLst/>
                          <a:latin typeface="Arial"/>
                        </a:rPr>
                        <a:t>？</a:t>
                      </a:r>
                    </a:p>
                  </a:txBody>
                  <a:tcPr marL="5508" marR="5508" marT="61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1159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fade">
                                      <p:cBhvr>
                                        <p:cTn id="3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23" y="1741968"/>
            <a:ext cx="8577443" cy="4369231"/>
          </a:xfrm>
        </p:spPr>
        <p:txBody>
          <a:bodyPr/>
          <a:lstStyle/>
          <a:p>
            <a:pPr marL="0" indent="0">
              <a:buNone/>
            </a:pPr>
            <a:r>
              <a:rPr lang="en-US" altLang="zh-CN" i="1" dirty="0">
                <a:latin typeface="Times"/>
                <a:ea typeface="宋体"/>
                <a:cs typeface="Times"/>
              </a:rPr>
              <a:t>P</a:t>
            </a:r>
            <a:r>
              <a:rPr kumimoji="1" lang="zh-CN" altLang="en-US" baseline="-25000" dirty="0"/>
              <a:t>青绿｜是</a:t>
            </a:r>
            <a:r>
              <a:rPr kumimoji="1" lang="zh-CN" altLang="en-US" dirty="0"/>
              <a:t>＝</a:t>
            </a:r>
            <a:r>
              <a:rPr lang="en-US" altLang="zh-CN" i="1" dirty="0">
                <a:latin typeface="Times"/>
                <a:ea typeface="宋体"/>
                <a:cs typeface="Times"/>
              </a:rPr>
              <a:t>P </a:t>
            </a:r>
            <a:r>
              <a:rPr lang="en-US" altLang="zh-CN" dirty="0"/>
              <a:t>(</a:t>
            </a:r>
            <a:r>
              <a:rPr lang="zh-CN" altLang="en-US" dirty="0"/>
              <a:t>色泽＝青绿｜好瓜＝是</a:t>
            </a:r>
            <a:r>
              <a:rPr lang="en-US" altLang="zh-CN" dirty="0"/>
              <a:t>)</a:t>
            </a:r>
            <a:r>
              <a:rPr lang="zh-CN" altLang="en-US" dirty="0"/>
              <a:t>＝</a:t>
            </a:r>
            <a:r>
              <a:rPr lang="en-US" altLang="zh-CN" dirty="0"/>
              <a:t>3/8=0.37</a:t>
            </a:r>
          </a:p>
          <a:p>
            <a:pPr marL="0" indent="0">
              <a:buNone/>
            </a:pPr>
            <a:r>
              <a:rPr lang="en-US" altLang="zh-CN" i="1" dirty="0">
                <a:latin typeface="Times"/>
                <a:ea typeface="宋体"/>
                <a:cs typeface="Times"/>
              </a:rPr>
              <a:t>P</a:t>
            </a:r>
            <a:r>
              <a:rPr lang="zh-CN" altLang="en-US" baseline="-25000" dirty="0"/>
              <a:t>青绿｜否</a:t>
            </a:r>
            <a:r>
              <a:rPr lang="zh-CN" altLang="en-US" dirty="0"/>
              <a:t>＝</a:t>
            </a:r>
            <a:r>
              <a:rPr lang="en-US" altLang="zh-CN" i="1" dirty="0">
                <a:latin typeface="Times"/>
                <a:ea typeface="宋体"/>
                <a:cs typeface="Times"/>
              </a:rPr>
              <a:t>P </a:t>
            </a:r>
            <a:r>
              <a:rPr lang="en-US" altLang="zh-CN" dirty="0"/>
              <a:t>(</a:t>
            </a:r>
            <a:r>
              <a:rPr lang="zh-CN" altLang="en-US" dirty="0"/>
              <a:t>色泽＝青绿｜好瓜＝否</a:t>
            </a:r>
            <a:r>
              <a:rPr lang="en-US" altLang="zh-CN" dirty="0"/>
              <a:t>)</a:t>
            </a:r>
            <a:r>
              <a:rPr lang="zh-CN" altLang="en-US" dirty="0"/>
              <a:t>＝</a:t>
            </a:r>
            <a:r>
              <a:rPr lang="en-US" altLang="zh-CN" dirty="0"/>
              <a:t>3/9=0.333</a:t>
            </a:r>
          </a:p>
          <a:p>
            <a:pPr marL="0" indent="0">
              <a:buNone/>
            </a:pPr>
            <a:r>
              <a:rPr lang="en-US" altLang="zh-CN" i="1" dirty="0">
                <a:latin typeface="Times"/>
                <a:ea typeface="宋体"/>
                <a:cs typeface="Times"/>
              </a:rPr>
              <a:t>P</a:t>
            </a:r>
            <a:r>
              <a:rPr lang="zh-CN" altLang="en-US" baseline="-25000" dirty="0"/>
              <a:t>蜷缩｜是</a:t>
            </a:r>
            <a:r>
              <a:rPr lang="zh-CN" altLang="en-US" dirty="0"/>
              <a:t>＝</a:t>
            </a:r>
            <a:r>
              <a:rPr lang="en-US" altLang="zh-CN" i="1" dirty="0">
                <a:latin typeface="Times"/>
                <a:ea typeface="宋体"/>
                <a:cs typeface="Times"/>
              </a:rPr>
              <a:t>P </a:t>
            </a:r>
            <a:r>
              <a:rPr lang="en-US" altLang="zh-CN" dirty="0"/>
              <a:t>(</a:t>
            </a:r>
            <a:r>
              <a:rPr lang="zh-CN" altLang="en-US" dirty="0"/>
              <a:t>根蒂＝蜷缩｜好瓜＝是</a:t>
            </a:r>
            <a:r>
              <a:rPr lang="en-US" altLang="zh-CN" dirty="0"/>
              <a:t>)</a:t>
            </a:r>
            <a:r>
              <a:rPr lang="zh-CN" altLang="en-US" dirty="0"/>
              <a:t>＝</a:t>
            </a:r>
            <a:r>
              <a:rPr lang="zh-CN" altLang="zh-CN" dirty="0"/>
              <a:t>5</a:t>
            </a:r>
            <a:r>
              <a:rPr lang="en-US" altLang="zh-CN" dirty="0"/>
              <a:t>/8=0.375</a:t>
            </a:r>
          </a:p>
          <a:p>
            <a:pPr marL="0" indent="0">
              <a:buNone/>
            </a:pPr>
            <a:r>
              <a:rPr lang="en-US" altLang="zh-CN" i="1" dirty="0">
                <a:latin typeface="Times"/>
                <a:ea typeface="宋体"/>
                <a:cs typeface="Times"/>
              </a:rPr>
              <a:t>P</a:t>
            </a:r>
            <a:r>
              <a:rPr lang="zh-CN" altLang="en-US" baseline="-25000" dirty="0"/>
              <a:t>蜷缩｜否</a:t>
            </a:r>
            <a:r>
              <a:rPr lang="zh-CN" altLang="en-US" dirty="0"/>
              <a:t>＝</a:t>
            </a:r>
            <a:r>
              <a:rPr lang="en-US" altLang="zh-CN" i="1" dirty="0">
                <a:latin typeface="Times"/>
                <a:ea typeface="宋体"/>
                <a:cs typeface="Times"/>
              </a:rPr>
              <a:t>P </a:t>
            </a:r>
            <a:r>
              <a:rPr lang="en-US" altLang="zh-CN" dirty="0"/>
              <a:t>(</a:t>
            </a:r>
            <a:r>
              <a:rPr lang="zh-CN" altLang="en-US" dirty="0"/>
              <a:t>根蒂＝蜷缩｜好瓜＝否</a:t>
            </a:r>
            <a:r>
              <a:rPr lang="en-US" altLang="zh-CN" dirty="0"/>
              <a:t>)</a:t>
            </a:r>
            <a:r>
              <a:rPr lang="zh-CN" altLang="en-US" dirty="0"/>
              <a:t>＝</a:t>
            </a:r>
            <a:r>
              <a:rPr lang="zh-CN" altLang="zh-CN" dirty="0"/>
              <a:t>3</a:t>
            </a:r>
            <a:r>
              <a:rPr lang="en-US" altLang="zh-CN" dirty="0"/>
              <a:t>/</a:t>
            </a:r>
            <a:r>
              <a:rPr lang="zh-CN" altLang="zh-CN" dirty="0"/>
              <a:t>9</a:t>
            </a:r>
            <a:r>
              <a:rPr lang="en-US" altLang="zh-CN" dirty="0"/>
              <a:t>=0.333</a:t>
            </a:r>
          </a:p>
          <a:p>
            <a:pPr marL="0" indent="0">
              <a:buNone/>
            </a:pPr>
            <a:r>
              <a:rPr lang="en-US" altLang="zh-CN" dirty="0"/>
              <a:t>… …</a:t>
            </a:r>
          </a:p>
          <a:p>
            <a:pPr marL="0" indent="0">
              <a:buNone/>
            </a:pPr>
            <a:r>
              <a:rPr lang="en-US" altLang="zh-CN" i="1" dirty="0">
                <a:latin typeface="Times"/>
                <a:ea typeface="宋体"/>
                <a:cs typeface="Times"/>
              </a:rPr>
              <a:t>P</a:t>
            </a:r>
            <a:r>
              <a:rPr lang="zh-CN" altLang="en-US" baseline="-25000" dirty="0"/>
              <a:t>密度：</a:t>
            </a:r>
            <a:r>
              <a:rPr lang="en-US" altLang="zh-CN" baseline="-25000" dirty="0"/>
              <a:t>0.697</a:t>
            </a:r>
            <a:r>
              <a:rPr lang="zh-CN" altLang="en-US" baseline="-25000" dirty="0"/>
              <a:t>｜是</a:t>
            </a:r>
            <a:r>
              <a:rPr lang="zh-CN" altLang="en-US" dirty="0"/>
              <a:t>＝</a:t>
            </a:r>
            <a:r>
              <a:rPr lang="en-US" altLang="zh-CN" i="1" dirty="0">
                <a:latin typeface="Times"/>
                <a:ea typeface="宋体"/>
                <a:cs typeface="Times"/>
              </a:rPr>
              <a:t>P </a:t>
            </a:r>
            <a:r>
              <a:rPr lang="en-US" altLang="zh-CN" dirty="0"/>
              <a:t>(</a:t>
            </a:r>
            <a:r>
              <a:rPr lang="zh-CN" altLang="en-US" dirty="0"/>
              <a:t>密度＝</a:t>
            </a:r>
            <a:r>
              <a:rPr lang="en-US" altLang="zh-CN" dirty="0"/>
              <a:t>0.697</a:t>
            </a:r>
            <a:r>
              <a:rPr lang="zh-CN" altLang="en-US" dirty="0"/>
              <a:t>｜好瓜＝是</a:t>
            </a:r>
            <a:r>
              <a:rPr lang="en-US" altLang="zh-CN" dirty="0"/>
              <a:t>)</a:t>
            </a:r>
          </a:p>
          <a:p>
            <a:pPr marL="0" indent="0">
              <a:buNone/>
            </a:pPr>
            <a:endParaRPr kumimoji="1" lang="en-US" altLang="zh-CN" dirty="0"/>
          </a:p>
          <a:p>
            <a:pPr marL="0" indent="0">
              <a:buNone/>
            </a:pPr>
            <a:r>
              <a:rPr lang="en-US" altLang="zh-CN" i="1" dirty="0">
                <a:latin typeface="Times"/>
                <a:ea typeface="宋体"/>
                <a:cs typeface="Times"/>
              </a:rPr>
              <a:t>P</a:t>
            </a:r>
            <a:r>
              <a:rPr lang="zh-CN" altLang="en-US" baseline="-25000" dirty="0"/>
              <a:t>密度：</a:t>
            </a:r>
            <a:r>
              <a:rPr lang="en-US" altLang="zh-CN" baseline="-25000" dirty="0"/>
              <a:t>0.697</a:t>
            </a:r>
            <a:r>
              <a:rPr lang="zh-CN" altLang="en-US" baseline="-25000" dirty="0"/>
              <a:t>｜否</a:t>
            </a:r>
            <a:r>
              <a:rPr lang="zh-CN" altLang="en-US" dirty="0"/>
              <a:t>＝</a:t>
            </a:r>
            <a:r>
              <a:rPr lang="en-US" altLang="zh-CN" i="1" dirty="0">
                <a:latin typeface="Times"/>
                <a:ea typeface="宋体"/>
                <a:cs typeface="Times"/>
              </a:rPr>
              <a:t>P </a:t>
            </a:r>
            <a:r>
              <a:rPr lang="en-US" altLang="zh-CN" dirty="0"/>
              <a:t>(</a:t>
            </a:r>
            <a:r>
              <a:rPr lang="zh-CN" altLang="en-US" dirty="0"/>
              <a:t>密度＝</a:t>
            </a:r>
            <a:r>
              <a:rPr lang="en-US" altLang="zh-CN" dirty="0"/>
              <a:t>0.697</a:t>
            </a:r>
            <a:r>
              <a:rPr lang="zh-CN" altLang="en-US" dirty="0"/>
              <a:t>｜好瓜＝否</a:t>
            </a:r>
            <a:r>
              <a:rPr lang="en-US" altLang="zh-CN" dirty="0"/>
              <a:t>)</a:t>
            </a:r>
          </a:p>
          <a:p>
            <a:pPr marL="0" indent="0">
              <a:buNone/>
            </a:pPr>
            <a:r>
              <a:rPr lang="en-US" altLang="zh-CN" dirty="0"/>
              <a:t>… …</a:t>
            </a:r>
          </a:p>
        </p:txBody>
      </p:sp>
      <p:sp>
        <p:nvSpPr>
          <p:cNvPr id="3" name="标题 2"/>
          <p:cNvSpPr>
            <a:spLocks noGrp="1"/>
          </p:cNvSpPr>
          <p:nvPr>
            <p:ph type="title"/>
          </p:nvPr>
        </p:nvSpPr>
        <p:spPr/>
        <p:txBody>
          <a:bodyPr/>
          <a:lstStyle/>
          <a:p>
            <a:r>
              <a:rPr lang="zh-CN" altLang="en-US" dirty="0"/>
              <a:t>朴素贝叶斯</a:t>
            </a:r>
            <a:endParaRPr kumimoji="1" lang="zh-CN" altLang="en-US" dirty="0"/>
          </a:p>
        </p:txBody>
      </p:sp>
      <p:sp>
        <p:nvSpPr>
          <p:cNvPr id="4" name="内容占位符 3"/>
          <p:cNvSpPr>
            <a:spLocks noGrp="1"/>
          </p:cNvSpPr>
          <p:nvPr>
            <p:ph idx="10"/>
          </p:nvPr>
        </p:nvSpPr>
        <p:spPr>
          <a:xfrm>
            <a:off x="423822" y="1138983"/>
            <a:ext cx="1815343" cy="426469"/>
          </a:xfrm>
        </p:spPr>
        <p:txBody>
          <a:bodyPr/>
          <a:lstStyle/>
          <a:p>
            <a:r>
              <a:rPr kumimoji="1" lang="zh-CN" altLang="en-US" dirty="0"/>
              <a:t>计算</a:t>
            </a:r>
          </a:p>
        </p:txBody>
      </p:sp>
      <p:graphicFrame>
        <p:nvGraphicFramePr>
          <p:cNvPr id="6"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1174985" y="1138983"/>
          <a:ext cx="902970" cy="444500"/>
        </p:xfrm>
        <a:graphic>
          <a:graphicData uri="http://schemas.openxmlformats.org/presentationml/2006/ole">
            <mc:AlternateContent xmlns:mc="http://schemas.openxmlformats.org/markup-compatibility/2006">
              <mc:Choice xmlns:v="urn:schemas-microsoft-com:vml" Requires="v">
                <p:oleObj spid="_x0000_s33818" name="公式" r:id="rId3" imgW="546100" imgH="241300" progId="Equation.3">
                  <p:embed/>
                </p:oleObj>
              </mc:Choice>
              <mc:Fallback>
                <p:oleObj name="公式" r:id="rId3" imgW="546100" imgH="241300" progId="Equation.3">
                  <p:embed/>
                  <p:pic>
                    <p:nvPicPr>
                      <p:cNvPr id="6"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4"/>
                      <a:srcRect/>
                      <a:stretch>
                        <a:fillRect/>
                      </a:stretch>
                    </p:blipFill>
                    <p:spPr bwMode="auto">
                      <a:xfrm>
                        <a:off x="1174985" y="1138983"/>
                        <a:ext cx="902970" cy="444500"/>
                      </a:xfrm>
                      <a:prstGeom prst="rect">
                        <a:avLst/>
                      </a:prstGeom>
                      <a:solidFill>
                        <a:schemeClr val="bg1"/>
                      </a:solidFill>
                      <a:ln>
                        <a:noFill/>
                      </a:ln>
                      <a:effectLst/>
                    </p:spPr>
                  </p:pic>
                </p:oleObj>
              </mc:Fallback>
            </mc:AlternateContent>
          </a:graphicData>
        </a:graphic>
      </p:graphicFrame>
      <p:graphicFrame>
        <p:nvGraphicFramePr>
          <p:cNvPr id="7"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4924518" y="4005249"/>
          <a:ext cx="3544489" cy="645968"/>
        </p:xfrm>
        <a:graphic>
          <a:graphicData uri="http://schemas.openxmlformats.org/presentationml/2006/ole">
            <mc:AlternateContent xmlns:mc="http://schemas.openxmlformats.org/markup-compatibility/2006">
              <mc:Choice xmlns:v="urn:schemas-microsoft-com:vml" Requires="v">
                <p:oleObj spid="_x0000_s33819" name="公式" r:id="rId5" imgW="2794000" imgH="457200" progId="Equation.3">
                  <p:embed/>
                </p:oleObj>
              </mc:Choice>
              <mc:Fallback>
                <p:oleObj name="公式" r:id="rId5" imgW="2794000" imgH="457200" progId="Equation.3">
                  <p:embed/>
                  <p:pic>
                    <p:nvPicPr>
                      <p:cNvPr id="7"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6"/>
                      <a:srcRect/>
                      <a:stretch>
                        <a:fillRect/>
                      </a:stretch>
                    </p:blipFill>
                    <p:spPr bwMode="auto">
                      <a:xfrm>
                        <a:off x="4924518" y="4005249"/>
                        <a:ext cx="3544489" cy="645968"/>
                      </a:xfrm>
                      <a:prstGeom prst="rect">
                        <a:avLst/>
                      </a:prstGeom>
                      <a:solidFill>
                        <a:schemeClr val="bg1"/>
                      </a:solidFill>
                      <a:ln>
                        <a:noFill/>
                      </a:ln>
                      <a:effectLst/>
                    </p:spPr>
                  </p:pic>
                </p:oleObj>
              </mc:Fallback>
            </mc:AlternateContent>
          </a:graphicData>
        </a:graphic>
      </p:graphicFrame>
      <p:graphicFrame>
        <p:nvGraphicFramePr>
          <p:cNvPr id="8"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4924426" y="4998720"/>
          <a:ext cx="3545204" cy="649606"/>
        </p:xfrm>
        <a:graphic>
          <a:graphicData uri="http://schemas.openxmlformats.org/presentationml/2006/ole">
            <mc:AlternateContent xmlns:mc="http://schemas.openxmlformats.org/markup-compatibility/2006">
              <mc:Choice xmlns:v="urn:schemas-microsoft-com:vml" Requires="v">
                <p:oleObj spid="_x0000_s33820" name="公式" r:id="rId7" imgW="2781300" imgH="457200" progId="Equation.3">
                  <p:embed/>
                </p:oleObj>
              </mc:Choice>
              <mc:Fallback>
                <p:oleObj name="公式" r:id="rId7" imgW="2781300" imgH="457200" progId="Equation.3">
                  <p:embed/>
                  <p:pic>
                    <p:nvPicPr>
                      <p:cNvPr id="8"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8"/>
                      <a:srcRect/>
                      <a:stretch>
                        <a:fillRect/>
                      </a:stretch>
                    </p:blipFill>
                    <p:spPr bwMode="auto">
                      <a:xfrm>
                        <a:off x="4924426" y="4998720"/>
                        <a:ext cx="3545204" cy="649606"/>
                      </a:xfrm>
                      <a:prstGeom prst="rect">
                        <a:avLst/>
                      </a:prstGeom>
                      <a:solidFill>
                        <a:schemeClr val="bg1"/>
                      </a:solidFill>
                      <a:ln>
                        <a:noFill/>
                      </a:ln>
                      <a:effectLst/>
                    </p:spPr>
                  </p:pic>
                </p:oleObj>
              </mc:Fallback>
            </mc:AlternateContent>
          </a:graphicData>
        </a:graphic>
      </p:graphicFrame>
      <p:graphicFrame>
        <p:nvGraphicFramePr>
          <p:cNvPr id="9"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6463877" y="1741968"/>
          <a:ext cx="3067998" cy="915017"/>
        </p:xfrm>
        <a:graphic>
          <a:graphicData uri="http://schemas.openxmlformats.org/presentationml/2006/ole">
            <mc:AlternateContent xmlns:mc="http://schemas.openxmlformats.org/markup-compatibility/2006">
              <mc:Choice xmlns:v="urn:schemas-microsoft-com:vml" Requires="v">
                <p:oleObj spid="_x0000_s33821" name="公式" r:id="rId9" imgW="1752600" imgH="469900" progId="Equation.3">
                  <p:embed/>
                </p:oleObj>
              </mc:Choice>
              <mc:Fallback>
                <p:oleObj name="公式" r:id="rId9" imgW="1752600" imgH="469900" progId="Equation.3">
                  <p:embed/>
                  <p:pic>
                    <p:nvPicPr>
                      <p:cNvPr id="9"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10"/>
                      <a:srcRect/>
                      <a:stretch>
                        <a:fillRect/>
                      </a:stretch>
                    </p:blipFill>
                    <p:spPr bwMode="auto">
                      <a:xfrm>
                        <a:off x="6463877" y="1741968"/>
                        <a:ext cx="3067998" cy="915017"/>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117758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fade">
                                      <p:cBhvr>
                                        <p:cTn id="18" dur="500"/>
                                        <p:tgtEl>
                                          <p:spTgt spid="2">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500"/>
                                        <p:tgtEl>
                                          <p:spTgt spid="2">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500"/>
                                        <p:tgtEl>
                                          <p:spTgt spid="2">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8" end="8"/>
                                            </p:txEl>
                                          </p:spTgt>
                                        </p:tgtEl>
                                        <p:attrNameLst>
                                          <p:attrName>style.visibility</p:attrName>
                                        </p:attrNameLst>
                                      </p:cBhvr>
                                      <p:to>
                                        <p:strVal val="visible"/>
                                      </p:to>
                                    </p:set>
                                    <p:animEffect transition="in" filter="fade">
                                      <p:cBhvr>
                                        <p:cTn id="5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4878" y="1970184"/>
            <a:ext cx="9996841" cy="4369231"/>
          </a:xfrm>
        </p:spPr>
        <p:txBody>
          <a:bodyPr/>
          <a:lstStyle/>
          <a:p>
            <a:pPr marL="0" indent="0">
              <a:buNone/>
            </a:pPr>
            <a:endParaRPr lang="en-US" altLang="zh-CN" i="1" dirty="0">
              <a:latin typeface="Times"/>
              <a:ea typeface="宋体"/>
              <a:cs typeface="Times"/>
            </a:endParaRPr>
          </a:p>
          <a:p>
            <a:pPr marL="0" indent="0">
              <a:buNone/>
            </a:pPr>
            <a:endParaRPr lang="en-US" altLang="zh-CN" i="1" dirty="0">
              <a:latin typeface="Times"/>
              <a:ea typeface="宋体"/>
              <a:cs typeface="Times"/>
            </a:endParaRPr>
          </a:p>
          <a:p>
            <a:pPr marL="0" indent="0">
              <a:buNone/>
            </a:pPr>
            <a:endParaRPr lang="en-US" altLang="zh-CN" i="1" dirty="0">
              <a:latin typeface="Times"/>
              <a:ea typeface="宋体"/>
              <a:cs typeface="Times"/>
            </a:endParaRPr>
          </a:p>
          <a:p>
            <a:pPr marL="0" indent="0">
              <a:buNone/>
            </a:pPr>
            <a:r>
              <a:rPr lang="en-US" altLang="zh-CN" sz="2280" i="1" dirty="0">
                <a:latin typeface="Times"/>
                <a:ea typeface="宋体"/>
                <a:cs typeface="Times"/>
              </a:rPr>
              <a:t>h</a:t>
            </a:r>
            <a:r>
              <a:rPr lang="en-US" altLang="zh-CN" i="1" dirty="0">
                <a:latin typeface="Times"/>
                <a:ea typeface="宋体"/>
                <a:cs typeface="Times"/>
              </a:rPr>
              <a:t> </a:t>
            </a:r>
            <a:r>
              <a:rPr lang="en-US" altLang="zh-CN" dirty="0"/>
              <a:t>(</a:t>
            </a:r>
            <a:r>
              <a:rPr lang="zh-CN" altLang="en-US" dirty="0"/>
              <a:t>好瓜＝是</a:t>
            </a:r>
            <a:r>
              <a:rPr lang="en-US" altLang="zh-CN" dirty="0"/>
              <a:t>)</a:t>
            </a:r>
            <a:r>
              <a:rPr lang="zh-CN" altLang="en-US" dirty="0"/>
              <a:t>＝</a:t>
            </a:r>
            <a:r>
              <a:rPr lang="en-US" altLang="zh-CN" dirty="0"/>
              <a:t> </a:t>
            </a:r>
            <a:r>
              <a:rPr lang="en-US" altLang="zh-CN" i="1" dirty="0">
                <a:latin typeface="Times"/>
                <a:ea typeface="宋体"/>
                <a:cs typeface="Times"/>
              </a:rPr>
              <a:t>P </a:t>
            </a:r>
            <a:r>
              <a:rPr lang="en-US" altLang="zh-CN" dirty="0"/>
              <a:t>(</a:t>
            </a:r>
            <a:r>
              <a:rPr lang="zh-CN" altLang="en-US" dirty="0"/>
              <a:t>好瓜＝是</a:t>
            </a:r>
            <a:r>
              <a:rPr lang="en-US" altLang="zh-CN" dirty="0"/>
              <a:t>) x</a:t>
            </a:r>
            <a:r>
              <a:rPr lang="en-US" altLang="zh-CN" i="1" dirty="0">
                <a:latin typeface="Times"/>
                <a:ea typeface="宋体"/>
                <a:cs typeface="Times"/>
              </a:rPr>
              <a:t>  P</a:t>
            </a:r>
            <a:r>
              <a:rPr lang="zh-CN" altLang="en-US" baseline="-25000" dirty="0"/>
              <a:t>青绿｜是</a:t>
            </a:r>
            <a:r>
              <a:rPr lang="en-US" altLang="zh-CN" baseline="-25000" dirty="0"/>
              <a:t>  </a:t>
            </a:r>
            <a:r>
              <a:rPr lang="en-US" altLang="zh-CN" dirty="0"/>
              <a:t>x</a:t>
            </a:r>
            <a:r>
              <a:rPr lang="en-US" altLang="zh-CN" i="1" dirty="0">
                <a:latin typeface="Times"/>
                <a:ea typeface="宋体"/>
                <a:cs typeface="Times"/>
              </a:rPr>
              <a:t>  P</a:t>
            </a:r>
            <a:r>
              <a:rPr lang="zh-CN" altLang="en-US" baseline="-25000" dirty="0"/>
              <a:t>蜷缩｜是</a:t>
            </a:r>
            <a:r>
              <a:rPr lang="en-US" altLang="zh-CN" baseline="-25000" dirty="0"/>
              <a:t>  </a:t>
            </a:r>
            <a:r>
              <a:rPr lang="en-US" altLang="zh-CN" dirty="0"/>
              <a:t>x </a:t>
            </a:r>
            <a:r>
              <a:rPr lang="en-US" altLang="zh-CN" i="1" dirty="0">
                <a:latin typeface="Times"/>
                <a:ea typeface="宋体"/>
                <a:cs typeface="Times"/>
              </a:rPr>
              <a:t> P</a:t>
            </a:r>
            <a:r>
              <a:rPr lang="zh-CN" altLang="en-US" baseline="-25000" dirty="0"/>
              <a:t>浊响｜是</a:t>
            </a:r>
            <a:r>
              <a:rPr lang="en-US" altLang="zh-CN" baseline="-25000" dirty="0"/>
              <a:t>  </a:t>
            </a:r>
            <a:r>
              <a:rPr lang="en-US" altLang="zh-CN" dirty="0"/>
              <a:t>x</a:t>
            </a:r>
            <a:r>
              <a:rPr lang="en-US" altLang="zh-CN" i="1" dirty="0">
                <a:latin typeface="Times"/>
                <a:ea typeface="宋体"/>
                <a:cs typeface="Times"/>
              </a:rPr>
              <a:t>  P</a:t>
            </a:r>
            <a:r>
              <a:rPr lang="zh-CN" altLang="en-US" baseline="-25000" dirty="0"/>
              <a:t>清晰｜是</a:t>
            </a:r>
            <a:r>
              <a:rPr lang="en-US" altLang="zh-CN" baseline="-25000" dirty="0"/>
              <a:t>  </a:t>
            </a:r>
            <a:r>
              <a:rPr lang="en-US" altLang="zh-CN" dirty="0"/>
              <a:t>x </a:t>
            </a:r>
            <a:r>
              <a:rPr lang="en-US" altLang="zh-CN" i="1" dirty="0">
                <a:latin typeface="Times"/>
                <a:ea typeface="宋体"/>
                <a:cs typeface="Times"/>
              </a:rPr>
              <a:t> P</a:t>
            </a:r>
            <a:r>
              <a:rPr lang="zh-CN" altLang="en-US" baseline="-25000" dirty="0"/>
              <a:t>凹陷｜是</a:t>
            </a:r>
            <a:endParaRPr lang="en-US" altLang="zh-CN" baseline="-25000" dirty="0"/>
          </a:p>
          <a:p>
            <a:pPr marL="0" indent="0">
              <a:buNone/>
            </a:pPr>
            <a:r>
              <a:rPr lang="en-US" altLang="zh-CN" baseline="-25000" dirty="0"/>
              <a:t>           </a:t>
            </a:r>
            <a:r>
              <a:rPr lang="en-US" altLang="zh-CN" dirty="0"/>
              <a:t>x</a:t>
            </a:r>
            <a:r>
              <a:rPr lang="en-US" altLang="zh-CN" i="1" dirty="0">
                <a:latin typeface="Times"/>
                <a:ea typeface="宋体"/>
                <a:cs typeface="Times"/>
              </a:rPr>
              <a:t>  P</a:t>
            </a:r>
            <a:r>
              <a:rPr lang="zh-CN" altLang="en-US" baseline="-25000" dirty="0"/>
              <a:t>硬滑｜是</a:t>
            </a:r>
            <a:r>
              <a:rPr lang="en-US" altLang="zh-CN" baseline="-25000" dirty="0"/>
              <a:t>  </a:t>
            </a:r>
            <a:r>
              <a:rPr lang="en-US" altLang="zh-CN" dirty="0"/>
              <a:t>x</a:t>
            </a:r>
            <a:r>
              <a:rPr lang="en-US" altLang="zh-CN" i="1" dirty="0">
                <a:latin typeface="Times"/>
                <a:ea typeface="宋体"/>
                <a:cs typeface="Times"/>
              </a:rPr>
              <a:t>  P</a:t>
            </a:r>
            <a:r>
              <a:rPr lang="zh-CN" altLang="en-US" baseline="-25000" dirty="0"/>
              <a:t>密度：</a:t>
            </a:r>
            <a:r>
              <a:rPr lang="en-US" altLang="zh-CN" baseline="-25000" dirty="0"/>
              <a:t>0.697</a:t>
            </a:r>
            <a:r>
              <a:rPr lang="zh-CN" altLang="en-US" baseline="-25000" dirty="0"/>
              <a:t>｜是</a:t>
            </a:r>
            <a:r>
              <a:rPr lang="en-US" altLang="zh-CN" baseline="-25000" dirty="0"/>
              <a:t>  </a:t>
            </a:r>
            <a:r>
              <a:rPr lang="en-US" altLang="zh-CN" dirty="0"/>
              <a:t>x</a:t>
            </a:r>
            <a:r>
              <a:rPr lang="en-US" altLang="zh-CN" i="1" dirty="0">
                <a:latin typeface="Times"/>
                <a:ea typeface="宋体"/>
                <a:cs typeface="Times"/>
              </a:rPr>
              <a:t>  P</a:t>
            </a:r>
            <a:r>
              <a:rPr lang="zh-CN" altLang="en-US" baseline="-25000" dirty="0"/>
              <a:t>含糖：</a:t>
            </a:r>
            <a:r>
              <a:rPr lang="en-US" altLang="zh-CN" baseline="-25000" dirty="0"/>
              <a:t>0.460</a:t>
            </a:r>
            <a:r>
              <a:rPr lang="zh-CN" altLang="en-US" baseline="-25000" dirty="0"/>
              <a:t>｜是</a:t>
            </a:r>
            <a:r>
              <a:rPr lang="en-US" altLang="zh-CN" baseline="-25000" dirty="0"/>
              <a:t>  </a:t>
            </a:r>
            <a:r>
              <a:rPr lang="zh-CN" altLang="zh-CN" dirty="0"/>
              <a:t>＝</a:t>
            </a:r>
            <a:r>
              <a:rPr lang="en-US" altLang="zh-CN" dirty="0"/>
              <a:t>0.038</a:t>
            </a:r>
            <a:endParaRPr lang="en-US" altLang="zh-CN" sz="960" i="1" dirty="0">
              <a:latin typeface="Times"/>
              <a:ea typeface="宋体"/>
              <a:cs typeface="Times"/>
            </a:endParaRPr>
          </a:p>
          <a:p>
            <a:pPr marL="0" indent="0">
              <a:buNone/>
            </a:pPr>
            <a:r>
              <a:rPr lang="en-US" altLang="zh-CN" sz="2280" i="1" dirty="0">
                <a:latin typeface="Times"/>
                <a:ea typeface="宋体"/>
                <a:cs typeface="Times"/>
              </a:rPr>
              <a:t>h</a:t>
            </a:r>
            <a:r>
              <a:rPr lang="en-US" altLang="zh-CN" i="1" dirty="0">
                <a:latin typeface="Times"/>
                <a:ea typeface="宋体"/>
                <a:cs typeface="Times"/>
              </a:rPr>
              <a:t> </a:t>
            </a:r>
            <a:r>
              <a:rPr lang="en-US" altLang="zh-CN" dirty="0"/>
              <a:t>(</a:t>
            </a:r>
            <a:r>
              <a:rPr lang="zh-CN" altLang="en-US" dirty="0"/>
              <a:t>好瓜＝否</a:t>
            </a:r>
            <a:r>
              <a:rPr lang="en-US" altLang="zh-CN" dirty="0"/>
              <a:t>)</a:t>
            </a:r>
            <a:r>
              <a:rPr lang="zh-CN" altLang="en-US" dirty="0"/>
              <a:t>＝</a:t>
            </a:r>
            <a:r>
              <a:rPr lang="en-US" altLang="zh-CN" i="1" dirty="0">
                <a:latin typeface="Times"/>
                <a:ea typeface="宋体"/>
                <a:cs typeface="Times"/>
              </a:rPr>
              <a:t>P </a:t>
            </a:r>
            <a:r>
              <a:rPr lang="en-US" altLang="zh-CN" dirty="0"/>
              <a:t>(</a:t>
            </a:r>
            <a:r>
              <a:rPr lang="zh-CN" altLang="en-US" dirty="0"/>
              <a:t>好瓜＝否</a:t>
            </a:r>
            <a:r>
              <a:rPr lang="en-US" altLang="zh-CN" dirty="0"/>
              <a:t>) x</a:t>
            </a:r>
            <a:r>
              <a:rPr lang="en-US" altLang="zh-CN" i="1" dirty="0">
                <a:latin typeface="Times"/>
                <a:ea typeface="宋体"/>
                <a:cs typeface="Times"/>
              </a:rPr>
              <a:t>  P</a:t>
            </a:r>
            <a:r>
              <a:rPr lang="zh-CN" altLang="en-US" baseline="-25000" dirty="0"/>
              <a:t>青绿｜否</a:t>
            </a:r>
            <a:r>
              <a:rPr lang="en-US" altLang="zh-CN" baseline="-25000" dirty="0"/>
              <a:t>  </a:t>
            </a:r>
            <a:r>
              <a:rPr lang="en-US" altLang="zh-CN" dirty="0"/>
              <a:t>x</a:t>
            </a:r>
            <a:r>
              <a:rPr lang="en-US" altLang="zh-CN" i="1" dirty="0">
                <a:latin typeface="Times"/>
                <a:ea typeface="宋体"/>
                <a:cs typeface="Times"/>
              </a:rPr>
              <a:t>  P</a:t>
            </a:r>
            <a:r>
              <a:rPr lang="zh-CN" altLang="en-US" baseline="-25000" dirty="0"/>
              <a:t>蜷缩｜否</a:t>
            </a:r>
            <a:r>
              <a:rPr lang="en-US" altLang="zh-CN" baseline="-25000" dirty="0"/>
              <a:t>  </a:t>
            </a:r>
            <a:r>
              <a:rPr lang="en-US" altLang="zh-CN" dirty="0"/>
              <a:t>x </a:t>
            </a:r>
            <a:r>
              <a:rPr lang="en-US" altLang="zh-CN" i="1" dirty="0">
                <a:latin typeface="Times"/>
                <a:ea typeface="宋体"/>
                <a:cs typeface="Times"/>
              </a:rPr>
              <a:t> P</a:t>
            </a:r>
            <a:r>
              <a:rPr lang="zh-CN" altLang="en-US" baseline="-25000" dirty="0"/>
              <a:t>浊响｜否</a:t>
            </a:r>
            <a:r>
              <a:rPr lang="en-US" altLang="zh-CN" baseline="-25000" dirty="0"/>
              <a:t>  </a:t>
            </a:r>
            <a:r>
              <a:rPr lang="en-US" altLang="zh-CN" dirty="0"/>
              <a:t>x</a:t>
            </a:r>
            <a:r>
              <a:rPr lang="en-US" altLang="zh-CN" i="1" dirty="0">
                <a:latin typeface="Times"/>
                <a:ea typeface="宋体"/>
                <a:cs typeface="Times"/>
              </a:rPr>
              <a:t>  P</a:t>
            </a:r>
            <a:r>
              <a:rPr lang="zh-CN" altLang="en-US" baseline="-25000" dirty="0"/>
              <a:t>清晰｜否</a:t>
            </a:r>
            <a:r>
              <a:rPr lang="en-US" altLang="zh-CN" baseline="-25000" dirty="0"/>
              <a:t>  </a:t>
            </a:r>
            <a:r>
              <a:rPr lang="en-US" altLang="zh-CN" dirty="0"/>
              <a:t>x </a:t>
            </a:r>
            <a:r>
              <a:rPr lang="en-US" altLang="zh-CN" i="1" dirty="0">
                <a:latin typeface="Times"/>
                <a:ea typeface="宋体"/>
                <a:cs typeface="Times"/>
              </a:rPr>
              <a:t> P</a:t>
            </a:r>
            <a:r>
              <a:rPr lang="zh-CN" altLang="en-US" baseline="-25000" dirty="0"/>
              <a:t>凹陷｜否</a:t>
            </a:r>
            <a:endParaRPr lang="en-US" altLang="zh-CN" baseline="-25000" dirty="0"/>
          </a:p>
          <a:p>
            <a:pPr marL="0" indent="0">
              <a:buNone/>
            </a:pPr>
            <a:r>
              <a:rPr lang="en-US" altLang="zh-CN" baseline="-25000" dirty="0"/>
              <a:t>           </a:t>
            </a:r>
            <a:r>
              <a:rPr lang="en-US" altLang="zh-CN" dirty="0"/>
              <a:t>x</a:t>
            </a:r>
            <a:r>
              <a:rPr lang="en-US" altLang="zh-CN" i="1" dirty="0">
                <a:latin typeface="Times"/>
                <a:ea typeface="宋体"/>
                <a:cs typeface="Times"/>
              </a:rPr>
              <a:t>  P</a:t>
            </a:r>
            <a:r>
              <a:rPr lang="zh-CN" altLang="en-US" baseline="-25000" dirty="0"/>
              <a:t>硬滑｜否</a:t>
            </a:r>
            <a:r>
              <a:rPr lang="en-US" altLang="zh-CN" baseline="-25000" dirty="0"/>
              <a:t>  </a:t>
            </a:r>
            <a:r>
              <a:rPr lang="en-US" altLang="zh-CN" dirty="0"/>
              <a:t>x</a:t>
            </a:r>
            <a:r>
              <a:rPr lang="en-US" altLang="zh-CN" i="1" dirty="0">
                <a:latin typeface="Times"/>
                <a:ea typeface="宋体"/>
                <a:cs typeface="Times"/>
              </a:rPr>
              <a:t>  P</a:t>
            </a:r>
            <a:r>
              <a:rPr lang="zh-CN" altLang="en-US" baseline="-25000" dirty="0"/>
              <a:t>密度：</a:t>
            </a:r>
            <a:r>
              <a:rPr lang="en-US" altLang="zh-CN" baseline="-25000" dirty="0"/>
              <a:t>0.697</a:t>
            </a:r>
            <a:r>
              <a:rPr lang="zh-CN" altLang="en-US" baseline="-25000" dirty="0"/>
              <a:t>｜否</a:t>
            </a:r>
            <a:r>
              <a:rPr lang="en-US" altLang="zh-CN" baseline="-25000" dirty="0"/>
              <a:t>  </a:t>
            </a:r>
            <a:r>
              <a:rPr lang="en-US" altLang="zh-CN" dirty="0"/>
              <a:t>x</a:t>
            </a:r>
            <a:r>
              <a:rPr lang="en-US" altLang="zh-CN" i="1" dirty="0">
                <a:latin typeface="Times"/>
                <a:ea typeface="宋体"/>
                <a:cs typeface="Times"/>
              </a:rPr>
              <a:t>  P</a:t>
            </a:r>
            <a:r>
              <a:rPr lang="zh-CN" altLang="en-US" baseline="-25000" dirty="0"/>
              <a:t>含糖：</a:t>
            </a:r>
            <a:r>
              <a:rPr lang="en-US" altLang="zh-CN" baseline="-25000" dirty="0"/>
              <a:t>0.460</a:t>
            </a:r>
            <a:r>
              <a:rPr lang="zh-CN" altLang="en-US" baseline="-25000" dirty="0"/>
              <a:t>｜否</a:t>
            </a:r>
            <a:r>
              <a:rPr lang="en-US" altLang="zh-CN" baseline="-25000" dirty="0"/>
              <a:t>  </a:t>
            </a:r>
            <a:r>
              <a:rPr lang="zh-CN" altLang="zh-CN" dirty="0"/>
              <a:t>＝6</a:t>
            </a:r>
            <a:r>
              <a:rPr lang="en-US" altLang="zh-CN" dirty="0"/>
              <a:t>.80 x 10</a:t>
            </a:r>
            <a:r>
              <a:rPr lang="en-US" altLang="zh-CN" baseline="30000" dirty="0"/>
              <a:t>-5</a:t>
            </a:r>
            <a:r>
              <a:rPr lang="en-US" altLang="zh-CN" dirty="0"/>
              <a:t> </a:t>
            </a:r>
          </a:p>
          <a:p>
            <a:pPr marL="0" indent="0">
              <a:buNone/>
            </a:pPr>
            <a:r>
              <a:rPr lang="zh-CN" altLang="en-US" sz="1920" b="1" dirty="0">
                <a:latin typeface="Times"/>
                <a:ea typeface="宋体"/>
                <a:cs typeface="Times"/>
              </a:rPr>
              <a:t>分类结果：好瓜</a:t>
            </a:r>
            <a:endParaRPr lang="en-US" altLang="zh-CN" sz="1920" b="1" dirty="0">
              <a:latin typeface="Times"/>
              <a:ea typeface="宋体"/>
              <a:cs typeface="Times"/>
            </a:endParaRPr>
          </a:p>
          <a:p>
            <a:pPr marL="0" indent="0">
              <a:buNone/>
            </a:pPr>
            <a:endParaRPr lang="en-US" altLang="zh-CN" dirty="0"/>
          </a:p>
        </p:txBody>
      </p:sp>
      <p:sp>
        <p:nvSpPr>
          <p:cNvPr id="3" name="标题 2"/>
          <p:cNvSpPr>
            <a:spLocks noGrp="1"/>
          </p:cNvSpPr>
          <p:nvPr>
            <p:ph type="title"/>
          </p:nvPr>
        </p:nvSpPr>
        <p:spPr/>
        <p:txBody>
          <a:bodyPr/>
          <a:lstStyle/>
          <a:p>
            <a:r>
              <a:rPr lang="zh-CN" altLang="en-US" dirty="0"/>
              <a:t>朴素贝叶斯</a:t>
            </a:r>
            <a:endParaRPr kumimoji="1" lang="zh-CN" altLang="en-US" dirty="0"/>
          </a:p>
        </p:txBody>
      </p:sp>
      <p:sp>
        <p:nvSpPr>
          <p:cNvPr id="4" name="内容占位符 3"/>
          <p:cNvSpPr>
            <a:spLocks noGrp="1"/>
          </p:cNvSpPr>
          <p:nvPr>
            <p:ph idx="10"/>
          </p:nvPr>
        </p:nvSpPr>
        <p:spPr>
          <a:xfrm>
            <a:off x="254878" y="1302098"/>
            <a:ext cx="9996841" cy="426469"/>
          </a:xfrm>
        </p:spPr>
        <p:txBody>
          <a:bodyPr/>
          <a:lstStyle/>
          <a:p>
            <a:r>
              <a:rPr kumimoji="1" lang="zh-CN" altLang="en-US" dirty="0"/>
              <a:t>计算</a:t>
            </a:r>
          </a:p>
        </p:txBody>
      </p:sp>
      <p:graphicFrame>
        <p:nvGraphicFramePr>
          <p:cNvPr id="10" name="表格 9"/>
          <p:cNvGraphicFramePr>
            <a:graphicFrameLocks noGrp="1"/>
          </p:cNvGraphicFramePr>
          <p:nvPr/>
        </p:nvGraphicFramePr>
        <p:xfrm>
          <a:off x="254878" y="2369482"/>
          <a:ext cx="6344016" cy="852363"/>
        </p:xfrm>
        <a:graphic>
          <a:graphicData uri="http://schemas.openxmlformats.org/drawingml/2006/table">
            <a:tbl>
              <a:tblPr/>
              <a:tblGrid>
                <a:gridCol w="614378">
                  <a:extLst>
                    <a:ext uri="{9D8B030D-6E8A-4147-A177-3AD203B41FA5}">
                      <a16:colId xmlns:a16="http://schemas.microsoft.com/office/drawing/2014/main" val="20000"/>
                    </a:ext>
                  </a:extLst>
                </a:gridCol>
                <a:gridCol w="614378">
                  <a:extLst>
                    <a:ext uri="{9D8B030D-6E8A-4147-A177-3AD203B41FA5}">
                      <a16:colId xmlns:a16="http://schemas.microsoft.com/office/drawing/2014/main" val="20001"/>
                    </a:ext>
                  </a:extLst>
                </a:gridCol>
                <a:gridCol w="614378">
                  <a:extLst>
                    <a:ext uri="{9D8B030D-6E8A-4147-A177-3AD203B41FA5}">
                      <a16:colId xmlns:a16="http://schemas.microsoft.com/office/drawing/2014/main" val="20002"/>
                    </a:ext>
                  </a:extLst>
                </a:gridCol>
                <a:gridCol w="614378">
                  <a:extLst>
                    <a:ext uri="{9D8B030D-6E8A-4147-A177-3AD203B41FA5}">
                      <a16:colId xmlns:a16="http://schemas.microsoft.com/office/drawing/2014/main" val="20003"/>
                    </a:ext>
                  </a:extLst>
                </a:gridCol>
                <a:gridCol w="614378">
                  <a:extLst>
                    <a:ext uri="{9D8B030D-6E8A-4147-A177-3AD203B41FA5}">
                      <a16:colId xmlns:a16="http://schemas.microsoft.com/office/drawing/2014/main" val="20004"/>
                    </a:ext>
                  </a:extLst>
                </a:gridCol>
                <a:gridCol w="614378">
                  <a:extLst>
                    <a:ext uri="{9D8B030D-6E8A-4147-A177-3AD203B41FA5}">
                      <a16:colId xmlns:a16="http://schemas.microsoft.com/office/drawing/2014/main" val="20005"/>
                    </a:ext>
                  </a:extLst>
                </a:gridCol>
                <a:gridCol w="614378">
                  <a:extLst>
                    <a:ext uri="{9D8B030D-6E8A-4147-A177-3AD203B41FA5}">
                      <a16:colId xmlns:a16="http://schemas.microsoft.com/office/drawing/2014/main" val="20006"/>
                    </a:ext>
                  </a:extLst>
                </a:gridCol>
                <a:gridCol w="614378">
                  <a:extLst>
                    <a:ext uri="{9D8B030D-6E8A-4147-A177-3AD203B41FA5}">
                      <a16:colId xmlns:a16="http://schemas.microsoft.com/office/drawing/2014/main" val="20007"/>
                    </a:ext>
                  </a:extLst>
                </a:gridCol>
                <a:gridCol w="799938">
                  <a:extLst>
                    <a:ext uri="{9D8B030D-6E8A-4147-A177-3AD203B41FA5}">
                      <a16:colId xmlns:a16="http://schemas.microsoft.com/office/drawing/2014/main" val="20008"/>
                    </a:ext>
                  </a:extLst>
                </a:gridCol>
                <a:gridCol w="629054">
                  <a:extLst>
                    <a:ext uri="{9D8B030D-6E8A-4147-A177-3AD203B41FA5}">
                      <a16:colId xmlns:a16="http://schemas.microsoft.com/office/drawing/2014/main" val="20009"/>
                    </a:ext>
                  </a:extLst>
                </a:gridCol>
              </a:tblGrid>
              <a:tr h="543281">
                <a:tc>
                  <a:txBody>
                    <a:bodyPr/>
                    <a:lstStyle/>
                    <a:p>
                      <a:pPr algn="ctr" fontAlgn="t"/>
                      <a:r>
                        <a:rPr lang="zh-CN" altLang="en-US" sz="1700" b="1" i="0" u="none" strike="noStrike" dirty="0">
                          <a:solidFill>
                            <a:schemeClr val="bg1"/>
                          </a:solidFill>
                          <a:effectLst/>
                          <a:latin typeface="Arial"/>
                        </a:rPr>
                        <a:t>编号</a:t>
                      </a:r>
                    </a:p>
                  </a:txBody>
                  <a:tcPr marL="6979" marR="6979" marT="1008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700" b="1" i="0" u="none" strike="noStrike" dirty="0">
                          <a:solidFill>
                            <a:schemeClr val="bg1"/>
                          </a:solidFill>
                          <a:effectLst/>
                          <a:latin typeface="Arial"/>
                        </a:rPr>
                        <a:t>色泽</a:t>
                      </a:r>
                    </a:p>
                  </a:txBody>
                  <a:tcPr marL="6979" marR="6979" marT="1008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700" b="1" i="0" u="none" strike="noStrike" dirty="0">
                          <a:solidFill>
                            <a:schemeClr val="bg1"/>
                          </a:solidFill>
                          <a:effectLst/>
                          <a:latin typeface="Arial"/>
                        </a:rPr>
                        <a:t>根蒂</a:t>
                      </a:r>
                    </a:p>
                  </a:txBody>
                  <a:tcPr marL="6979" marR="6979" marT="1008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700" b="1" i="0" u="none" strike="noStrike" dirty="0">
                          <a:solidFill>
                            <a:schemeClr val="bg1"/>
                          </a:solidFill>
                          <a:effectLst/>
                          <a:latin typeface="Arial"/>
                        </a:rPr>
                        <a:t>敲声</a:t>
                      </a:r>
                    </a:p>
                  </a:txBody>
                  <a:tcPr marL="6979" marR="6979" marT="1008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700" b="1" i="0" u="none" strike="noStrike" dirty="0">
                          <a:solidFill>
                            <a:schemeClr val="bg1"/>
                          </a:solidFill>
                          <a:effectLst/>
                          <a:latin typeface="Arial"/>
                        </a:rPr>
                        <a:t>纹理</a:t>
                      </a:r>
                    </a:p>
                  </a:txBody>
                  <a:tcPr marL="6979" marR="6979" marT="1008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700" b="1" i="0" u="none" strike="noStrike" dirty="0">
                          <a:solidFill>
                            <a:schemeClr val="bg1"/>
                          </a:solidFill>
                          <a:effectLst/>
                          <a:latin typeface="Arial"/>
                        </a:rPr>
                        <a:t>脐部</a:t>
                      </a:r>
                    </a:p>
                  </a:txBody>
                  <a:tcPr marL="6979" marR="6979" marT="1008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700" b="1" i="0" u="none" strike="noStrike" dirty="0">
                          <a:solidFill>
                            <a:schemeClr val="bg1"/>
                          </a:solidFill>
                          <a:effectLst/>
                          <a:latin typeface="Arial"/>
                        </a:rPr>
                        <a:t>触感</a:t>
                      </a:r>
                    </a:p>
                  </a:txBody>
                  <a:tcPr marL="6979" marR="6979" marT="1008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700" b="1" i="0" u="none" strike="noStrike" dirty="0">
                          <a:solidFill>
                            <a:schemeClr val="bg1"/>
                          </a:solidFill>
                          <a:effectLst/>
                          <a:latin typeface="Arial"/>
                        </a:rPr>
                        <a:t>密度</a:t>
                      </a:r>
                    </a:p>
                  </a:txBody>
                  <a:tcPr marL="6979" marR="6979" marT="1008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700" b="1" i="0" u="none" strike="noStrike" dirty="0">
                          <a:solidFill>
                            <a:schemeClr val="bg1"/>
                          </a:solidFill>
                          <a:effectLst/>
                          <a:latin typeface="Arial"/>
                        </a:rPr>
                        <a:t>含糖率</a:t>
                      </a:r>
                    </a:p>
                  </a:txBody>
                  <a:tcPr marL="6979" marR="6979" marT="1008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t"/>
                      <a:r>
                        <a:rPr lang="zh-CN" altLang="en-US" sz="1700" b="1" i="0" u="none" strike="noStrike" dirty="0">
                          <a:solidFill>
                            <a:schemeClr val="bg1"/>
                          </a:solidFill>
                          <a:effectLst/>
                          <a:latin typeface="Arial"/>
                        </a:rPr>
                        <a:t>好瓜</a:t>
                      </a:r>
                    </a:p>
                  </a:txBody>
                  <a:tcPr marL="6979" marR="6979" marT="1008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09082">
                <a:tc>
                  <a:txBody>
                    <a:bodyPr/>
                    <a:lstStyle/>
                    <a:p>
                      <a:pPr algn="ctr" fontAlgn="b"/>
                      <a:r>
                        <a:rPr lang="zh-CN" altLang="en-US" sz="1700" b="0" i="0" u="none" strike="noStrike" dirty="0">
                          <a:solidFill>
                            <a:schemeClr val="bg1"/>
                          </a:solidFill>
                          <a:effectLst/>
                          <a:latin typeface="Arial"/>
                        </a:rPr>
                        <a:t>测</a:t>
                      </a:r>
                      <a:r>
                        <a:rPr lang="en-US" altLang="zh-CN" sz="1700" b="0" i="0" u="none" strike="noStrike" dirty="0">
                          <a:solidFill>
                            <a:schemeClr val="bg1"/>
                          </a:solidFill>
                          <a:effectLst/>
                          <a:latin typeface="Arial"/>
                        </a:rPr>
                        <a:t>1</a:t>
                      </a:r>
                    </a:p>
                  </a:txBody>
                  <a:tcPr marL="6979" marR="6979" marT="77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700" b="0" i="0" u="none" strike="noStrike" dirty="0">
                          <a:solidFill>
                            <a:schemeClr val="bg1"/>
                          </a:solidFill>
                          <a:effectLst/>
                          <a:latin typeface="Arial"/>
                        </a:rPr>
                        <a:t>青绿</a:t>
                      </a:r>
                    </a:p>
                  </a:txBody>
                  <a:tcPr marL="6979" marR="6979" marT="77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700" b="0" i="0" u="none" strike="noStrike" dirty="0">
                          <a:solidFill>
                            <a:schemeClr val="bg1"/>
                          </a:solidFill>
                          <a:effectLst/>
                          <a:latin typeface="Arial"/>
                        </a:rPr>
                        <a:t>蜷缩</a:t>
                      </a:r>
                    </a:p>
                  </a:txBody>
                  <a:tcPr marL="6979" marR="6979" marT="77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700" b="0" i="0" u="none" strike="noStrike" dirty="0">
                          <a:solidFill>
                            <a:schemeClr val="bg1"/>
                          </a:solidFill>
                          <a:effectLst/>
                          <a:latin typeface="Arial"/>
                        </a:rPr>
                        <a:t>浊响</a:t>
                      </a:r>
                    </a:p>
                  </a:txBody>
                  <a:tcPr marL="6979" marR="6979" marT="77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700" b="0" i="0" u="none" strike="noStrike" dirty="0">
                          <a:solidFill>
                            <a:schemeClr val="bg1"/>
                          </a:solidFill>
                          <a:effectLst/>
                          <a:latin typeface="Arial"/>
                        </a:rPr>
                        <a:t>清晰</a:t>
                      </a:r>
                    </a:p>
                  </a:txBody>
                  <a:tcPr marL="6979" marR="6979" marT="77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700" b="0" i="0" u="none" strike="noStrike" dirty="0">
                          <a:solidFill>
                            <a:schemeClr val="bg1"/>
                          </a:solidFill>
                          <a:effectLst/>
                          <a:latin typeface="Arial"/>
                        </a:rPr>
                        <a:t>凹陷</a:t>
                      </a:r>
                    </a:p>
                  </a:txBody>
                  <a:tcPr marL="6979" marR="6979" marT="77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N" altLang="en-US" sz="1700" b="0" i="0" u="none" strike="noStrike" dirty="0">
                          <a:solidFill>
                            <a:schemeClr val="bg1"/>
                          </a:solidFill>
                          <a:effectLst/>
                          <a:latin typeface="Arial"/>
                        </a:rPr>
                        <a:t>硬滑</a:t>
                      </a:r>
                    </a:p>
                  </a:txBody>
                  <a:tcPr marL="6979" marR="6979" marT="77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700" b="0" i="0" u="none" strike="noStrike" dirty="0">
                          <a:solidFill>
                            <a:schemeClr val="bg1"/>
                          </a:solidFill>
                          <a:effectLst/>
                          <a:latin typeface="Arial"/>
                        </a:rPr>
                        <a:t>0.697</a:t>
                      </a:r>
                    </a:p>
                  </a:txBody>
                  <a:tcPr marL="6979" marR="6979" marT="77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en-US" altLang="zh-CN" sz="1700" b="0" i="0" u="none" strike="noStrike" dirty="0">
                          <a:solidFill>
                            <a:schemeClr val="bg1"/>
                          </a:solidFill>
                          <a:effectLst/>
                          <a:latin typeface="Arial"/>
                        </a:rPr>
                        <a:t>0.46</a:t>
                      </a:r>
                    </a:p>
                  </a:txBody>
                  <a:tcPr marL="6979" marR="6979" marT="77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b"/>
                      <a:r>
                        <a:rPr lang="zh-CHT" altLang="en-US" sz="1700" b="0" i="0" u="none" strike="noStrike" dirty="0">
                          <a:solidFill>
                            <a:schemeClr val="bg1"/>
                          </a:solidFill>
                          <a:effectLst/>
                          <a:latin typeface="Arial"/>
                        </a:rPr>
                        <a:t>？</a:t>
                      </a:r>
                    </a:p>
                  </a:txBody>
                  <a:tcPr marL="6979" marR="6979" marT="77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bl>
          </a:graphicData>
        </a:graphic>
      </p:graphicFrame>
      <p:graphicFrame>
        <p:nvGraphicFramePr>
          <p:cNvPr id="11"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979855" y="1128873"/>
          <a:ext cx="2820871" cy="841312"/>
        </p:xfrm>
        <a:graphic>
          <a:graphicData uri="http://schemas.openxmlformats.org/presentationml/2006/ole">
            <mc:AlternateContent xmlns:mc="http://schemas.openxmlformats.org/markup-compatibility/2006">
              <mc:Choice xmlns:v="urn:schemas-microsoft-com:vml" Requires="v">
                <p:oleObj spid="_x0000_s34824" name="公式" r:id="rId3" imgW="1752600" imgH="469900" progId="Equation.3">
                  <p:embed/>
                </p:oleObj>
              </mc:Choice>
              <mc:Fallback>
                <p:oleObj name="公式" r:id="rId3" imgW="1752600" imgH="469900" progId="Equation.3">
                  <p:embed/>
                  <p:pic>
                    <p:nvPicPr>
                      <p:cNvPr id="11"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4"/>
                      <a:srcRect/>
                      <a:stretch>
                        <a:fillRect/>
                      </a:stretch>
                    </p:blipFill>
                    <p:spPr bwMode="auto">
                      <a:xfrm>
                        <a:off x="979855" y="1128873"/>
                        <a:ext cx="2820871" cy="841312"/>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34435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500"/>
                                        <p:tgtEl>
                                          <p:spTgt spid="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fade">
                                      <p:cBhvr>
                                        <p:cTn id="28"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Arial"/>
              <a:buChar char="•"/>
            </a:pPr>
            <a:r>
              <a:rPr lang="zh-CN" altLang="en-US" dirty="0"/>
              <a:t>缺陷：受样本个数限制，若某个属性值在训练集中没有与某个同类同时出现过，如</a:t>
            </a:r>
            <a:r>
              <a:rPr lang="en-US" altLang="zh-CN" i="1" dirty="0">
                <a:latin typeface="Times"/>
                <a:ea typeface="宋体"/>
                <a:cs typeface="Times"/>
              </a:rPr>
              <a:t>P</a:t>
            </a:r>
            <a:r>
              <a:rPr lang="zh-CN" altLang="en-US" baseline="-25000" dirty="0"/>
              <a:t>清脆｜是</a:t>
            </a:r>
            <a:r>
              <a:rPr lang="zh-CN" altLang="en-US" dirty="0"/>
              <a:t>＝</a:t>
            </a:r>
            <a:r>
              <a:rPr lang="en-US" altLang="zh-CN" i="1" dirty="0">
                <a:latin typeface="Times"/>
                <a:ea typeface="宋体"/>
                <a:cs typeface="Times"/>
              </a:rPr>
              <a:t>P </a:t>
            </a:r>
            <a:r>
              <a:rPr lang="en-US" altLang="zh-CN" dirty="0"/>
              <a:t>(</a:t>
            </a:r>
            <a:r>
              <a:rPr lang="zh-CN" altLang="en-US" dirty="0"/>
              <a:t>敲声＝清脆｜好瓜＝是</a:t>
            </a:r>
            <a:r>
              <a:rPr lang="en-US" altLang="zh-CN" dirty="0"/>
              <a:t>)</a:t>
            </a:r>
            <a:r>
              <a:rPr lang="zh-CN" altLang="en-US" dirty="0"/>
              <a:t>＝</a:t>
            </a:r>
            <a:r>
              <a:rPr lang="en-US" altLang="zh-CN" dirty="0"/>
              <a:t>0/8=0</a:t>
            </a:r>
            <a:r>
              <a:rPr lang="zh-CN" altLang="en-US" dirty="0"/>
              <a:t>，则连乘公式</a:t>
            </a:r>
            <a:r>
              <a:rPr lang="en-US" altLang="zh-CN" dirty="0"/>
              <a:t> </a:t>
            </a:r>
            <a:r>
              <a:rPr lang="en-US" altLang="zh-CN" sz="2280" i="1" dirty="0">
                <a:latin typeface="Times"/>
                <a:ea typeface="宋体"/>
                <a:cs typeface="Times"/>
              </a:rPr>
              <a:t>h</a:t>
            </a:r>
            <a:r>
              <a:rPr lang="en-US" altLang="zh-CN" i="1" dirty="0">
                <a:latin typeface="Times"/>
                <a:ea typeface="宋体"/>
                <a:cs typeface="Times"/>
              </a:rPr>
              <a:t> </a:t>
            </a:r>
            <a:r>
              <a:rPr lang="en-US" altLang="zh-CN" dirty="0"/>
              <a:t>(</a:t>
            </a:r>
            <a:r>
              <a:rPr lang="zh-CN" altLang="en-US" dirty="0"/>
              <a:t>好瓜＝是</a:t>
            </a:r>
            <a:r>
              <a:rPr lang="en-US" altLang="zh-CN" dirty="0"/>
              <a:t>)</a:t>
            </a:r>
            <a:r>
              <a:rPr lang="zh-CN" altLang="en-US" dirty="0"/>
              <a:t>则必为零，其他属性取任意值都不能改变这一结论。</a:t>
            </a:r>
          </a:p>
          <a:p>
            <a:pPr>
              <a:buFont typeface="Arial"/>
              <a:buChar char="•"/>
            </a:pPr>
            <a:r>
              <a:rPr lang="zh-CN" altLang="en-US" dirty="0"/>
              <a:t>修正方法：拉普拉斯平滑处理</a:t>
            </a:r>
            <a:endParaRPr lang="en-US" altLang="zh-CN" dirty="0"/>
          </a:p>
          <a:p>
            <a:pPr>
              <a:buFont typeface="Arial"/>
              <a:buChar char="•"/>
            </a:pPr>
            <a:endParaRPr kumimoji="1" lang="en-US" altLang="zh-CN" dirty="0"/>
          </a:p>
          <a:p>
            <a:pPr>
              <a:buFont typeface="Arial"/>
              <a:buChar char="•"/>
            </a:pPr>
            <a:endParaRPr lang="en-US" altLang="zh-CN" dirty="0"/>
          </a:p>
          <a:p>
            <a:pPr>
              <a:buFont typeface="Arial"/>
              <a:buChar char="•"/>
            </a:pPr>
            <a:endParaRPr kumimoji="1" lang="en-US" altLang="zh-CN" dirty="0"/>
          </a:p>
          <a:p>
            <a:pPr>
              <a:buFont typeface="Arial"/>
              <a:buChar char="•"/>
            </a:pPr>
            <a:endParaRPr lang="en-US" altLang="zh-CN" dirty="0"/>
          </a:p>
          <a:p>
            <a:pPr>
              <a:buFont typeface="Arial"/>
              <a:buChar char="•"/>
            </a:pPr>
            <a:r>
              <a:rPr kumimoji="1" lang="en-US" altLang="zh-CN" dirty="0"/>
              <a:t>     </a:t>
            </a:r>
            <a:r>
              <a:rPr kumimoji="1" lang="zh-CN" altLang="en-US" dirty="0"/>
              <a:t>表示训练集样本的类别数，</a:t>
            </a:r>
            <a:r>
              <a:rPr kumimoji="1" lang="en-US" altLang="zh-CN" dirty="0"/>
              <a:t>      </a:t>
            </a:r>
            <a:r>
              <a:rPr kumimoji="1" lang="zh-CN" altLang="en-US" dirty="0"/>
              <a:t>表示训练集样本在第</a:t>
            </a:r>
            <a:r>
              <a:rPr kumimoji="1" lang="en-US" altLang="zh-CN" dirty="0"/>
              <a:t> </a:t>
            </a:r>
            <a:r>
              <a:rPr kumimoji="1" lang="en-US" altLang="zh-CN" i="1" dirty="0" err="1">
                <a:latin typeface="Times"/>
                <a:cs typeface="Times"/>
              </a:rPr>
              <a:t>i</a:t>
            </a:r>
            <a:r>
              <a:rPr kumimoji="1" lang="en-US" altLang="zh-CN" i="1" dirty="0">
                <a:latin typeface="Times"/>
                <a:cs typeface="Times"/>
              </a:rPr>
              <a:t> </a:t>
            </a:r>
            <a:r>
              <a:rPr kumimoji="1" lang="zh-CN" altLang="en-US" dirty="0"/>
              <a:t>个属性上的取值个数</a:t>
            </a:r>
            <a:endParaRPr kumimoji="1" lang="en-US" altLang="zh-CN" dirty="0"/>
          </a:p>
        </p:txBody>
      </p:sp>
      <p:sp>
        <p:nvSpPr>
          <p:cNvPr id="3" name="标题 2"/>
          <p:cNvSpPr>
            <a:spLocks noGrp="1"/>
          </p:cNvSpPr>
          <p:nvPr>
            <p:ph type="title"/>
          </p:nvPr>
        </p:nvSpPr>
        <p:spPr/>
        <p:txBody>
          <a:bodyPr/>
          <a:lstStyle/>
          <a:p>
            <a:r>
              <a:rPr kumimoji="1" lang="zh-CN" altLang="en-US" dirty="0"/>
              <a:t>朴素贝叶斯</a:t>
            </a:r>
          </a:p>
        </p:txBody>
      </p:sp>
      <p:sp>
        <p:nvSpPr>
          <p:cNvPr id="4" name="内容占位符 3"/>
          <p:cNvSpPr>
            <a:spLocks noGrp="1"/>
          </p:cNvSpPr>
          <p:nvPr>
            <p:ph idx="10"/>
          </p:nvPr>
        </p:nvSpPr>
        <p:spPr>
          <a:xfrm>
            <a:off x="423822" y="1138983"/>
            <a:ext cx="3307548" cy="426469"/>
          </a:xfrm>
        </p:spPr>
        <p:txBody>
          <a:bodyPr/>
          <a:lstStyle/>
          <a:p>
            <a:r>
              <a:rPr kumimoji="1" lang="zh-CN" altLang="en-US" dirty="0"/>
              <a:t>拉普拉斯平滑处理</a:t>
            </a:r>
          </a:p>
        </p:txBody>
      </p:sp>
      <p:grpSp>
        <p:nvGrpSpPr>
          <p:cNvPr id="8" name="组合 7">
            <a:extLst>
              <a:ext uri="{FF2B5EF4-FFF2-40B4-BE49-F238E27FC236}">
                <a16:creationId xmlns:a16="http://schemas.microsoft.com/office/drawing/2014/main" id="{FF016ECF-DB29-4101-BF1C-C426CD747FFD}"/>
              </a:ext>
            </a:extLst>
          </p:cNvPr>
          <p:cNvGrpSpPr/>
          <p:nvPr/>
        </p:nvGrpSpPr>
        <p:grpSpPr>
          <a:xfrm>
            <a:off x="2255472" y="3294878"/>
            <a:ext cx="4430720" cy="1556041"/>
            <a:chOff x="3502890" y="2845483"/>
            <a:chExt cx="3692267" cy="1296701"/>
          </a:xfrm>
        </p:grpSpPr>
        <p:graphicFrame>
          <p:nvGraphicFramePr>
            <p:cNvPr id="5"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5737832" y="2845483"/>
            <a:ext cx="1457325" cy="1285875"/>
          </p:xfrm>
          <a:graphic>
            <a:graphicData uri="http://schemas.openxmlformats.org/presentationml/2006/ole">
              <mc:AlternateContent xmlns:mc="http://schemas.openxmlformats.org/markup-compatibility/2006">
                <mc:Choice xmlns:v="urn:schemas-microsoft-com:vml" Requires="v">
                  <p:oleObj spid="_x0000_s35866" name="公式" r:id="rId3" imgW="1219200" imgH="965200" progId="Equation.3">
                    <p:embed/>
                  </p:oleObj>
                </mc:Choice>
                <mc:Fallback>
                  <p:oleObj name="公式" r:id="rId3" imgW="1219200" imgH="965200" progId="Equation.3">
                    <p:embed/>
                    <p:pic>
                      <p:nvPicPr>
                        <p:cNvPr id="5"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4"/>
                        <a:srcRect/>
                        <a:stretch>
                          <a:fillRect/>
                        </a:stretch>
                      </p:blipFill>
                      <p:spPr bwMode="auto">
                        <a:xfrm>
                          <a:off x="5737832" y="2845483"/>
                          <a:ext cx="1457325" cy="1285875"/>
                        </a:xfrm>
                        <a:prstGeom prst="rect">
                          <a:avLst/>
                        </a:prstGeom>
                        <a:solidFill>
                          <a:schemeClr val="bg1"/>
                        </a:solidFill>
                        <a:ln>
                          <a:noFill/>
                        </a:ln>
                        <a:effectLst/>
                      </p:spPr>
                    </p:pic>
                  </p:oleObj>
                </mc:Fallback>
              </mc:AlternateContent>
            </a:graphicData>
          </a:graphic>
        </p:graphicFrame>
        <p:graphicFrame>
          <p:nvGraphicFramePr>
            <p:cNvPr id="6"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3502890" y="2856309"/>
            <a:ext cx="1229916" cy="1285875"/>
          </p:xfrm>
          <a:graphic>
            <a:graphicData uri="http://schemas.openxmlformats.org/presentationml/2006/ole">
              <mc:AlternateContent xmlns:mc="http://schemas.openxmlformats.org/markup-compatibility/2006">
                <mc:Choice xmlns:v="urn:schemas-microsoft-com:vml" Requires="v">
                  <p:oleObj spid="_x0000_s35867" name="公式" r:id="rId5" imgW="1028700" imgH="965200" progId="Equation.3">
                    <p:embed/>
                  </p:oleObj>
                </mc:Choice>
                <mc:Fallback>
                  <p:oleObj name="公式" r:id="rId5" imgW="1028700" imgH="965200" progId="Equation.3">
                    <p:embed/>
                    <p:pic>
                      <p:nvPicPr>
                        <p:cNvPr id="6"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6"/>
                        <a:srcRect/>
                        <a:stretch>
                          <a:fillRect/>
                        </a:stretch>
                      </p:blipFill>
                      <p:spPr bwMode="auto">
                        <a:xfrm>
                          <a:off x="3502890" y="2856309"/>
                          <a:ext cx="1229916" cy="1285875"/>
                        </a:xfrm>
                        <a:prstGeom prst="rect">
                          <a:avLst/>
                        </a:prstGeom>
                        <a:solidFill>
                          <a:schemeClr val="bg1"/>
                        </a:solidFill>
                        <a:ln>
                          <a:noFill/>
                        </a:ln>
                        <a:effectLst/>
                      </p:spPr>
                    </p:pic>
                  </p:oleObj>
                </mc:Fallback>
              </mc:AlternateContent>
            </a:graphicData>
          </a:graphic>
        </p:graphicFrame>
        <p:cxnSp>
          <p:nvCxnSpPr>
            <p:cNvPr id="7" name="直线箭头连接符 6"/>
            <p:cNvCxnSpPr>
              <a:stCxn id="6" idx="3"/>
              <a:endCxn id="5" idx="1"/>
            </p:cNvCxnSpPr>
            <p:nvPr/>
          </p:nvCxnSpPr>
          <p:spPr>
            <a:xfrm flipV="1">
              <a:off x="4732806" y="3488421"/>
              <a:ext cx="1005026" cy="10826"/>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grpSp>
      <p:graphicFrame>
        <p:nvGraphicFramePr>
          <p:cNvPr id="12"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812593" y="5225290"/>
          <a:ext cx="255746" cy="263525"/>
        </p:xfrm>
        <a:graphic>
          <a:graphicData uri="http://schemas.openxmlformats.org/presentationml/2006/ole">
            <mc:AlternateContent xmlns:mc="http://schemas.openxmlformats.org/markup-compatibility/2006">
              <mc:Choice xmlns:v="urn:schemas-microsoft-com:vml" Requires="v">
                <p:oleObj spid="_x0000_s35868" name="公式" r:id="rId7" imgW="177800" imgH="165100" progId="Equation.3">
                  <p:embed/>
                </p:oleObj>
              </mc:Choice>
              <mc:Fallback>
                <p:oleObj name="公式" r:id="rId7" imgW="177800" imgH="165100" progId="Equation.3">
                  <p:embed/>
                  <p:pic>
                    <p:nvPicPr>
                      <p:cNvPr id="12"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8"/>
                      <a:srcRect/>
                      <a:stretch>
                        <a:fillRect/>
                      </a:stretch>
                    </p:blipFill>
                    <p:spPr bwMode="auto">
                      <a:xfrm>
                        <a:off x="812593" y="5225290"/>
                        <a:ext cx="255746" cy="263525"/>
                      </a:xfrm>
                      <a:prstGeom prst="rect">
                        <a:avLst/>
                      </a:prstGeom>
                      <a:solidFill>
                        <a:schemeClr val="bg1"/>
                      </a:solidFill>
                      <a:ln>
                        <a:noFill/>
                      </a:ln>
                      <a:effectLst/>
                    </p:spPr>
                  </p:pic>
                </p:oleObj>
              </mc:Fallback>
            </mc:AlternateContent>
          </a:graphicData>
        </a:graphic>
      </p:graphicFrame>
      <p:graphicFrame>
        <p:nvGraphicFramePr>
          <p:cNvPr id="13" name="Object 2">
            <a:extLst>
              <a:ext uri="{FF2B5EF4-FFF2-40B4-BE49-F238E27FC236}">
                <a16:creationId xmlns:a16="http://schemas.microsoft.com/office/drawing/2014/main" id="{ABDB935F-F250-40AA-A006-8D41563C7346}"/>
              </a:ext>
            </a:extLst>
          </p:cNvPr>
          <p:cNvGraphicFramePr>
            <a:graphicFrameLocks noChangeAspect="1"/>
          </p:cNvGraphicFramePr>
          <p:nvPr/>
        </p:nvGraphicFramePr>
        <p:xfrm>
          <a:off x="3945352" y="5164171"/>
          <a:ext cx="272891" cy="385762"/>
        </p:xfrm>
        <a:graphic>
          <a:graphicData uri="http://schemas.openxmlformats.org/presentationml/2006/ole">
            <mc:AlternateContent xmlns:mc="http://schemas.openxmlformats.org/markup-compatibility/2006">
              <mc:Choice xmlns:v="urn:schemas-microsoft-com:vml" Requires="v">
                <p:oleObj spid="_x0000_s35869" name="公式" r:id="rId9" imgW="190500" imgH="241300" progId="Equation.3">
                  <p:embed/>
                </p:oleObj>
              </mc:Choice>
              <mc:Fallback>
                <p:oleObj name="公式" r:id="rId9" imgW="190500" imgH="241300" progId="Equation.3">
                  <p:embed/>
                  <p:pic>
                    <p:nvPicPr>
                      <p:cNvPr id="13" name="Object 2">
                        <a:extLst>
                          <a:ext uri="{FF2B5EF4-FFF2-40B4-BE49-F238E27FC236}">
                            <a16:creationId xmlns:a16="http://schemas.microsoft.com/office/drawing/2014/main" id="{ABDB935F-F250-40AA-A006-8D41563C7346}"/>
                          </a:ext>
                        </a:extLst>
                      </p:cNvPr>
                      <p:cNvPicPr>
                        <a:picLocks noChangeAspect="1" noChangeArrowheads="1"/>
                      </p:cNvPicPr>
                      <p:nvPr/>
                    </p:nvPicPr>
                    <p:blipFill>
                      <a:blip r:embed="rId10"/>
                      <a:srcRect/>
                      <a:stretch>
                        <a:fillRect/>
                      </a:stretch>
                    </p:blipFill>
                    <p:spPr bwMode="auto">
                      <a:xfrm>
                        <a:off x="3945352" y="5164171"/>
                        <a:ext cx="272891" cy="385762"/>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88427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朴素贝叶斯</a:t>
            </a:r>
          </a:p>
        </p:txBody>
      </p:sp>
      <p:pic>
        <p:nvPicPr>
          <p:cNvPr id="8" name="图片 7"/>
          <p:cNvPicPr>
            <a:picLocks noChangeAspect="1"/>
          </p:cNvPicPr>
          <p:nvPr/>
        </p:nvPicPr>
        <p:blipFill>
          <a:blip r:embed="rId3"/>
          <a:stretch>
            <a:fillRect/>
          </a:stretch>
        </p:blipFill>
        <p:spPr>
          <a:xfrm>
            <a:off x="1218043" y="3616451"/>
            <a:ext cx="6090974" cy="584726"/>
          </a:xfrm>
          <a:prstGeom prst="rect">
            <a:avLst/>
          </a:prstGeom>
        </p:spPr>
      </p:pic>
      <p:pic>
        <p:nvPicPr>
          <p:cNvPr id="14" name="图片 13"/>
          <p:cNvPicPr>
            <a:picLocks noChangeAspect="1"/>
          </p:cNvPicPr>
          <p:nvPr/>
        </p:nvPicPr>
        <p:blipFill>
          <a:blip r:embed="rId4"/>
          <a:stretch>
            <a:fillRect/>
          </a:stretch>
        </p:blipFill>
        <p:spPr>
          <a:xfrm>
            <a:off x="1223881" y="4230022"/>
            <a:ext cx="5554838" cy="644191"/>
          </a:xfrm>
          <a:prstGeom prst="rect">
            <a:avLst/>
          </a:prstGeom>
        </p:spPr>
      </p:pic>
      <p:pic>
        <p:nvPicPr>
          <p:cNvPr id="15" name="图片 14"/>
          <p:cNvPicPr>
            <a:picLocks noChangeAspect="1"/>
          </p:cNvPicPr>
          <p:nvPr/>
        </p:nvPicPr>
        <p:blipFill>
          <a:blip r:embed="rId5"/>
          <a:stretch>
            <a:fillRect/>
          </a:stretch>
        </p:blipFill>
        <p:spPr>
          <a:xfrm>
            <a:off x="1223883" y="4910088"/>
            <a:ext cx="5554837" cy="591730"/>
          </a:xfrm>
          <a:prstGeom prst="rect">
            <a:avLst/>
          </a:prstGeom>
        </p:spPr>
      </p:pic>
      <p:pic>
        <p:nvPicPr>
          <p:cNvPr id="21" name="图片 20"/>
          <p:cNvPicPr>
            <a:picLocks noChangeAspect="1"/>
          </p:cNvPicPr>
          <p:nvPr/>
        </p:nvPicPr>
        <p:blipFill>
          <a:blip r:embed="rId6"/>
          <a:stretch>
            <a:fillRect/>
          </a:stretch>
        </p:blipFill>
        <p:spPr>
          <a:xfrm>
            <a:off x="1223884" y="5551721"/>
            <a:ext cx="5276431" cy="619766"/>
          </a:xfrm>
          <a:prstGeom prst="rect">
            <a:avLst/>
          </a:prstGeom>
        </p:spPr>
      </p:pic>
      <p:sp>
        <p:nvSpPr>
          <p:cNvPr id="20" name="内容占位符 3">
            <a:extLst>
              <a:ext uri="{FF2B5EF4-FFF2-40B4-BE49-F238E27FC236}">
                <a16:creationId xmlns:a16="http://schemas.microsoft.com/office/drawing/2014/main" id="{7A33171A-49EC-4ACB-8B83-542A016E3561}"/>
              </a:ext>
            </a:extLst>
          </p:cNvPr>
          <p:cNvSpPr txBox="1">
            <a:spLocks/>
          </p:cNvSpPr>
          <p:nvPr/>
        </p:nvSpPr>
        <p:spPr bwMode="auto">
          <a:xfrm>
            <a:off x="423822" y="1138983"/>
            <a:ext cx="11107601" cy="426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9728" tIns="54864" rIns="109728" bIns="54864" numCol="1" anchor="ctr" anchorCtr="0" compatLnSpc="1">
            <a:prstTxWarp prst="textNoShape">
              <a:avLst/>
            </a:prstTxWarp>
            <a:noAutofit/>
          </a:bodyPr>
          <a:lstStyle>
            <a:lvl1pPr marL="0" indent="0" algn="l" rtl="0" eaLnBrk="1" fontAlgn="base" hangingPunct="1">
              <a:spcBef>
                <a:spcPct val="20000"/>
              </a:spcBef>
              <a:spcAft>
                <a:spcPct val="0"/>
              </a:spcAft>
              <a:buClr>
                <a:srgbClr val="000066"/>
              </a:buClr>
              <a:buFont typeface="Wingdings" panose="05000000000000000000" pitchFamily="2" charset="2"/>
              <a:buNone/>
              <a:defRPr kumimoji="1" lang="zh-CN" altLang="en-US" sz="1667" b="0" dirty="0" smtClean="0">
                <a:solidFill>
                  <a:schemeClr val="bg1"/>
                </a:solidFill>
                <a:latin typeface="微软雅黑" pitchFamily="34" charset="-122"/>
                <a:ea typeface="微软雅黑" pitchFamily="34" charset="-122"/>
                <a:cs typeface="宋体" charset="0"/>
              </a:defRPr>
            </a:lvl1pPr>
            <a:lvl2pPr marL="490783" indent="-187847" algn="l" rtl="0" eaLnBrk="1" fontAlgn="base" hangingPunct="1">
              <a:spcBef>
                <a:spcPct val="20000"/>
              </a:spcBef>
              <a:spcAft>
                <a:spcPct val="0"/>
              </a:spcAft>
              <a:buFont typeface="Arial" panose="020B0604020202020204" pitchFamily="34" charset="0"/>
              <a:buChar char="–"/>
              <a:defRPr kumimoji="1" sz="1833">
                <a:solidFill>
                  <a:schemeClr val="tx1"/>
                </a:solidFill>
                <a:latin typeface="+mn-lt"/>
                <a:ea typeface="+mn-ea"/>
              </a:defRPr>
            </a:lvl2pPr>
            <a:lvl3pPr marL="755356" indent="-150806" algn="l" rtl="0" eaLnBrk="1" fontAlgn="base" hangingPunct="1">
              <a:spcBef>
                <a:spcPct val="20000"/>
              </a:spcBef>
              <a:spcAft>
                <a:spcPct val="0"/>
              </a:spcAft>
              <a:buFont typeface="Arial" panose="020B0604020202020204" pitchFamily="34" charset="0"/>
              <a:buChar char="•"/>
              <a:defRPr kumimoji="1" sz="1583">
                <a:solidFill>
                  <a:schemeClr val="tx1"/>
                </a:solidFill>
                <a:latin typeface="+mn-lt"/>
                <a:ea typeface="+mn-ea"/>
              </a:defRPr>
            </a:lvl3pPr>
            <a:lvl4pPr marL="1056969" indent="-150806" algn="l" rtl="0" eaLnBrk="1" fontAlgn="base" hangingPunct="1">
              <a:spcBef>
                <a:spcPct val="20000"/>
              </a:spcBef>
              <a:spcAft>
                <a:spcPct val="0"/>
              </a:spcAft>
              <a:buFont typeface="Arial" panose="020B0604020202020204" pitchFamily="34" charset="0"/>
              <a:buChar char="–"/>
              <a:defRPr kumimoji="1" sz="1250">
                <a:solidFill>
                  <a:schemeClr val="tx1"/>
                </a:solidFill>
                <a:latin typeface="+mn-lt"/>
                <a:ea typeface="+mn-ea"/>
              </a:defRPr>
            </a:lvl4pPr>
            <a:lvl5pPr marL="1359904" indent="-150806" algn="l" rtl="0" eaLnBrk="1" fontAlgn="base" hangingPunct="1">
              <a:spcBef>
                <a:spcPct val="20000"/>
              </a:spcBef>
              <a:spcAft>
                <a:spcPct val="0"/>
              </a:spcAft>
              <a:buFont typeface="Arial" panose="020B0604020202020204" pitchFamily="34" charset="0"/>
              <a:buChar char="»"/>
              <a:defRPr kumimoji="1" sz="1250">
                <a:solidFill>
                  <a:schemeClr val="tx1"/>
                </a:solidFill>
                <a:latin typeface="+mn-lt"/>
                <a:ea typeface="+mn-ea"/>
              </a:defRPr>
            </a:lvl5pPr>
            <a:lvl6pPr marL="1662870" indent="-151171" algn="l" rtl="0" eaLnBrk="1" fontAlgn="base" hangingPunct="1">
              <a:spcBef>
                <a:spcPct val="20000"/>
              </a:spcBef>
              <a:spcAft>
                <a:spcPct val="0"/>
              </a:spcAft>
              <a:buFont typeface="Arial" charset="0"/>
              <a:buChar char="»"/>
              <a:defRPr sz="1322">
                <a:solidFill>
                  <a:schemeClr val="tx1"/>
                </a:solidFill>
                <a:latin typeface="+mn-lt"/>
                <a:ea typeface="+mn-ea"/>
              </a:defRPr>
            </a:lvl6pPr>
            <a:lvl7pPr marL="1965211" indent="-151171" algn="l" rtl="0" eaLnBrk="1" fontAlgn="base" hangingPunct="1">
              <a:spcBef>
                <a:spcPct val="20000"/>
              </a:spcBef>
              <a:spcAft>
                <a:spcPct val="0"/>
              </a:spcAft>
              <a:buFont typeface="Arial" charset="0"/>
              <a:buChar char="»"/>
              <a:defRPr sz="1322">
                <a:solidFill>
                  <a:schemeClr val="tx1"/>
                </a:solidFill>
                <a:latin typeface="+mn-lt"/>
                <a:ea typeface="+mn-ea"/>
              </a:defRPr>
            </a:lvl7pPr>
            <a:lvl8pPr marL="2267550" indent="-151171" algn="l" rtl="0" eaLnBrk="1" fontAlgn="base" hangingPunct="1">
              <a:spcBef>
                <a:spcPct val="20000"/>
              </a:spcBef>
              <a:spcAft>
                <a:spcPct val="0"/>
              </a:spcAft>
              <a:buFont typeface="Arial" charset="0"/>
              <a:buChar char="»"/>
              <a:defRPr sz="1322">
                <a:solidFill>
                  <a:schemeClr val="tx1"/>
                </a:solidFill>
                <a:latin typeface="+mn-lt"/>
                <a:ea typeface="+mn-ea"/>
              </a:defRPr>
            </a:lvl8pPr>
            <a:lvl9pPr marL="2569890" indent="-151171" algn="l" rtl="0" eaLnBrk="1" fontAlgn="base" hangingPunct="1">
              <a:spcBef>
                <a:spcPct val="20000"/>
              </a:spcBef>
              <a:spcAft>
                <a:spcPct val="0"/>
              </a:spcAft>
              <a:buFont typeface="Arial" charset="0"/>
              <a:buChar char="»"/>
              <a:defRPr sz="1322">
                <a:solidFill>
                  <a:schemeClr val="tx1"/>
                </a:solidFill>
                <a:latin typeface="+mn-lt"/>
                <a:ea typeface="+mn-ea"/>
              </a:defRPr>
            </a:lvl9pPr>
          </a:lstStyle>
          <a:p>
            <a:pPr defTabSz="1097280"/>
            <a:r>
              <a:rPr lang="zh-CN" altLang="en-US" sz="2000" kern="0"/>
              <a:t>拉普拉斯平滑处理</a:t>
            </a:r>
          </a:p>
        </p:txBody>
      </p:sp>
      <p:grpSp>
        <p:nvGrpSpPr>
          <p:cNvPr id="23" name="组合 22">
            <a:extLst>
              <a:ext uri="{FF2B5EF4-FFF2-40B4-BE49-F238E27FC236}">
                <a16:creationId xmlns:a16="http://schemas.microsoft.com/office/drawing/2014/main" id="{2DAD298E-5803-458E-B339-FFFA3FD9876E}"/>
              </a:ext>
            </a:extLst>
          </p:cNvPr>
          <p:cNvGrpSpPr/>
          <p:nvPr/>
        </p:nvGrpSpPr>
        <p:grpSpPr>
          <a:xfrm>
            <a:off x="1218044" y="1745770"/>
            <a:ext cx="4430720" cy="1556041"/>
            <a:chOff x="3502890" y="2845483"/>
            <a:chExt cx="3692267" cy="1296701"/>
          </a:xfrm>
        </p:grpSpPr>
        <p:graphicFrame>
          <p:nvGraphicFramePr>
            <p:cNvPr id="24" name="Object 2">
              <a:extLst>
                <a:ext uri="{FF2B5EF4-FFF2-40B4-BE49-F238E27FC236}">
                  <a16:creationId xmlns:a16="http://schemas.microsoft.com/office/drawing/2014/main" id="{14A68789-0F5B-4E9F-B597-B0003F9F0708}"/>
                </a:ext>
              </a:extLst>
            </p:cNvPr>
            <p:cNvGraphicFramePr>
              <a:graphicFrameLocks noChangeAspect="1"/>
            </p:cNvGraphicFramePr>
            <p:nvPr/>
          </p:nvGraphicFramePr>
          <p:xfrm>
            <a:off x="5737832" y="2845483"/>
            <a:ext cx="1457325" cy="1285875"/>
          </p:xfrm>
          <a:graphic>
            <a:graphicData uri="http://schemas.openxmlformats.org/presentationml/2006/ole">
              <mc:AlternateContent xmlns:mc="http://schemas.openxmlformats.org/markup-compatibility/2006">
                <mc:Choice xmlns:v="urn:schemas-microsoft-com:vml" Requires="v">
                  <p:oleObj spid="_x0000_s36878" name="公式" r:id="rId7" imgW="1219200" imgH="965200" progId="Equation.3">
                    <p:embed/>
                  </p:oleObj>
                </mc:Choice>
                <mc:Fallback>
                  <p:oleObj name="公式" r:id="rId7" imgW="1219200" imgH="965200" progId="Equation.3">
                    <p:embed/>
                    <p:pic>
                      <p:nvPicPr>
                        <p:cNvPr id="24" name="Object 2">
                          <a:extLst>
                            <a:ext uri="{FF2B5EF4-FFF2-40B4-BE49-F238E27FC236}">
                              <a16:creationId xmlns:a16="http://schemas.microsoft.com/office/drawing/2014/main" id="{14A68789-0F5B-4E9F-B597-B0003F9F0708}"/>
                            </a:ext>
                          </a:extLst>
                        </p:cNvPr>
                        <p:cNvPicPr>
                          <a:picLocks noChangeAspect="1" noChangeArrowheads="1"/>
                        </p:cNvPicPr>
                        <p:nvPr/>
                      </p:nvPicPr>
                      <p:blipFill>
                        <a:blip r:embed="rId8"/>
                        <a:srcRect/>
                        <a:stretch>
                          <a:fillRect/>
                        </a:stretch>
                      </p:blipFill>
                      <p:spPr bwMode="auto">
                        <a:xfrm>
                          <a:off x="5737832" y="2845483"/>
                          <a:ext cx="1457325" cy="1285875"/>
                        </a:xfrm>
                        <a:prstGeom prst="rect">
                          <a:avLst/>
                        </a:prstGeom>
                        <a:solidFill>
                          <a:schemeClr val="bg1"/>
                        </a:solidFill>
                        <a:ln>
                          <a:noFill/>
                        </a:ln>
                        <a:effectLst/>
                      </p:spPr>
                    </p:pic>
                  </p:oleObj>
                </mc:Fallback>
              </mc:AlternateContent>
            </a:graphicData>
          </a:graphic>
        </p:graphicFrame>
        <p:graphicFrame>
          <p:nvGraphicFramePr>
            <p:cNvPr id="25" name="Object 2">
              <a:extLst>
                <a:ext uri="{FF2B5EF4-FFF2-40B4-BE49-F238E27FC236}">
                  <a16:creationId xmlns:a16="http://schemas.microsoft.com/office/drawing/2014/main" id="{BC06EAC9-215E-4A8C-9451-318F56507E4D}"/>
                </a:ext>
              </a:extLst>
            </p:cNvPr>
            <p:cNvGraphicFramePr>
              <a:graphicFrameLocks noChangeAspect="1"/>
            </p:cNvGraphicFramePr>
            <p:nvPr/>
          </p:nvGraphicFramePr>
          <p:xfrm>
            <a:off x="3502890" y="2856309"/>
            <a:ext cx="1229916" cy="1285875"/>
          </p:xfrm>
          <a:graphic>
            <a:graphicData uri="http://schemas.openxmlformats.org/presentationml/2006/ole">
              <mc:AlternateContent xmlns:mc="http://schemas.openxmlformats.org/markup-compatibility/2006">
                <mc:Choice xmlns:v="urn:schemas-microsoft-com:vml" Requires="v">
                  <p:oleObj spid="_x0000_s36879" name="公式" r:id="rId9" imgW="1028700" imgH="965200" progId="Equation.3">
                    <p:embed/>
                  </p:oleObj>
                </mc:Choice>
                <mc:Fallback>
                  <p:oleObj name="公式" r:id="rId9" imgW="1028700" imgH="965200" progId="Equation.3">
                    <p:embed/>
                    <p:pic>
                      <p:nvPicPr>
                        <p:cNvPr id="25" name="Object 2">
                          <a:extLst>
                            <a:ext uri="{FF2B5EF4-FFF2-40B4-BE49-F238E27FC236}">
                              <a16:creationId xmlns:a16="http://schemas.microsoft.com/office/drawing/2014/main" id="{BC06EAC9-215E-4A8C-9451-318F56507E4D}"/>
                            </a:ext>
                          </a:extLst>
                        </p:cNvPr>
                        <p:cNvPicPr>
                          <a:picLocks noChangeAspect="1" noChangeArrowheads="1"/>
                        </p:cNvPicPr>
                        <p:nvPr/>
                      </p:nvPicPr>
                      <p:blipFill>
                        <a:blip r:embed="rId10"/>
                        <a:srcRect/>
                        <a:stretch>
                          <a:fillRect/>
                        </a:stretch>
                      </p:blipFill>
                      <p:spPr bwMode="auto">
                        <a:xfrm>
                          <a:off x="3502890" y="2856309"/>
                          <a:ext cx="1229916" cy="1285875"/>
                        </a:xfrm>
                        <a:prstGeom prst="rect">
                          <a:avLst/>
                        </a:prstGeom>
                        <a:solidFill>
                          <a:schemeClr val="bg1"/>
                        </a:solidFill>
                        <a:ln>
                          <a:noFill/>
                        </a:ln>
                        <a:effectLst/>
                      </p:spPr>
                    </p:pic>
                  </p:oleObj>
                </mc:Fallback>
              </mc:AlternateContent>
            </a:graphicData>
          </a:graphic>
        </p:graphicFrame>
        <p:cxnSp>
          <p:nvCxnSpPr>
            <p:cNvPr id="26" name="直线箭头连接符 6">
              <a:extLst>
                <a:ext uri="{FF2B5EF4-FFF2-40B4-BE49-F238E27FC236}">
                  <a16:creationId xmlns:a16="http://schemas.microsoft.com/office/drawing/2014/main" id="{2AED9446-AA07-4809-ADC8-27E6E97132B5}"/>
                </a:ext>
              </a:extLst>
            </p:cNvPr>
            <p:cNvCxnSpPr>
              <a:stCxn id="25" idx="3"/>
              <a:endCxn id="24" idx="1"/>
            </p:cNvCxnSpPr>
            <p:nvPr/>
          </p:nvCxnSpPr>
          <p:spPr>
            <a:xfrm flipV="1">
              <a:off x="4732806" y="3488421"/>
              <a:ext cx="1005026" cy="10826"/>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3203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91040" y="1183343"/>
            <a:ext cx="9996841" cy="4927858"/>
          </a:xfrm>
        </p:spPr>
        <p:txBody>
          <a:bodyPr/>
          <a:lstStyle/>
          <a:p>
            <a:pPr>
              <a:buFont typeface="Arial"/>
              <a:buChar char="•"/>
            </a:pPr>
            <a:r>
              <a:rPr lang="zh-CN" altLang="en-US" dirty="0"/>
              <a:t>原始的朴素贝叶斯只能处理离散数据，当                是连续变量时，我们可以使用高斯朴素贝叶斯（</a:t>
            </a:r>
            <a:r>
              <a:rPr lang="en-US" altLang="zh-CN" dirty="0"/>
              <a:t>Gaussian Naive Bayes</a:t>
            </a:r>
            <a:r>
              <a:rPr lang="zh-CN" altLang="en-US" dirty="0"/>
              <a:t>）完成分类任务。</a:t>
            </a:r>
            <a:endParaRPr lang="en-US" altLang="zh-CN" dirty="0"/>
          </a:p>
          <a:p>
            <a:pPr>
              <a:buFont typeface="Arial"/>
              <a:buChar char="•"/>
            </a:pPr>
            <a:r>
              <a:rPr lang="zh-CN" altLang="en-US" dirty="0"/>
              <a:t>当处理连续数据时，一种经典的假设是：与每个类相关的连续变量的分布是基于高斯分布的，故高斯贝叶斯的公式如下：</a:t>
            </a:r>
          </a:p>
          <a:p>
            <a:pPr>
              <a:buFont typeface="Arial"/>
              <a:buChar char="•"/>
            </a:pPr>
            <a:endParaRPr lang="zh-CN" altLang="en-US" dirty="0"/>
          </a:p>
          <a:p>
            <a:pPr>
              <a:buFont typeface="Arial"/>
              <a:buChar char="•"/>
            </a:pPr>
            <a:endParaRPr lang="zh-CN" altLang="en-US" dirty="0"/>
          </a:p>
          <a:p>
            <a:pPr>
              <a:buFont typeface="Arial"/>
              <a:buChar char="•"/>
            </a:pPr>
            <a:endParaRPr lang="en-US" altLang="zh-CN" dirty="0"/>
          </a:p>
          <a:p>
            <a:pPr>
              <a:buFont typeface="Arial"/>
              <a:buChar char="•"/>
            </a:pPr>
            <a:r>
              <a:rPr lang="zh-CN" altLang="en-US" dirty="0"/>
              <a:t>其中      ，     表示表示全部属于类     的样本中变量    </a:t>
            </a:r>
            <a:r>
              <a:rPr lang="en-US" altLang="zh-CN" dirty="0"/>
              <a:t>  </a:t>
            </a:r>
            <a:r>
              <a:rPr lang="zh-CN" altLang="en-US" dirty="0"/>
              <a:t>的均值和方差</a:t>
            </a:r>
          </a:p>
          <a:p>
            <a:pPr>
              <a:buFont typeface="Arial"/>
              <a:buChar char="•"/>
            </a:pPr>
            <a:endParaRPr lang="zh-CN" altLang="en-US" dirty="0"/>
          </a:p>
        </p:txBody>
      </p:sp>
      <p:sp>
        <p:nvSpPr>
          <p:cNvPr id="3" name="标题 2"/>
          <p:cNvSpPr>
            <a:spLocks noGrp="1"/>
          </p:cNvSpPr>
          <p:nvPr>
            <p:ph type="title"/>
          </p:nvPr>
        </p:nvSpPr>
        <p:spPr/>
        <p:txBody>
          <a:bodyPr/>
          <a:lstStyle/>
          <a:p>
            <a:r>
              <a:rPr lang="zh-CN" altLang="en-US" dirty="0"/>
              <a:t>高斯朴素贝叶斯</a:t>
            </a:r>
          </a:p>
        </p:txBody>
      </p:sp>
      <p:graphicFrame>
        <p:nvGraphicFramePr>
          <p:cNvPr id="5" name="对象 4"/>
          <p:cNvGraphicFramePr>
            <a:graphicFrameLocks noChangeAspect="1"/>
          </p:cNvGraphicFramePr>
          <p:nvPr/>
        </p:nvGraphicFramePr>
        <p:xfrm>
          <a:off x="5536277" y="1209407"/>
          <a:ext cx="998200" cy="500986"/>
        </p:xfrm>
        <a:graphic>
          <a:graphicData uri="http://schemas.openxmlformats.org/presentationml/2006/ole">
            <mc:AlternateContent xmlns:mc="http://schemas.openxmlformats.org/markup-compatibility/2006">
              <mc:Choice xmlns:v="urn:schemas-microsoft-com:vml" Requires="v">
                <p:oleObj spid="_x0000_s37926" name="公式" r:id="rId3" imgW="533400" imgH="241300" progId="Equation.3">
                  <p:embed/>
                </p:oleObj>
              </mc:Choice>
              <mc:Fallback>
                <p:oleObj name="公式" r:id="rId3" imgW="533400" imgH="241300" progId="Equation.3">
                  <p:embed/>
                  <p:pic>
                    <p:nvPicPr>
                      <p:cNvPr id="5" name="对象 4"/>
                      <p:cNvPicPr>
                        <a:picLocks noChangeAspect="1" noChangeArrowheads="1"/>
                      </p:cNvPicPr>
                      <p:nvPr/>
                    </p:nvPicPr>
                    <p:blipFill>
                      <a:blip r:embed="rId4"/>
                      <a:srcRect/>
                      <a:stretch>
                        <a:fillRect/>
                      </a:stretch>
                    </p:blipFill>
                    <p:spPr bwMode="auto">
                      <a:xfrm>
                        <a:off x="5536277" y="1209407"/>
                        <a:ext cx="998200" cy="500986"/>
                      </a:xfrm>
                      <a:prstGeom prst="rect">
                        <a:avLst/>
                      </a:prstGeom>
                      <a:solidFill>
                        <a:schemeClr val="bg1"/>
                      </a:solidFill>
                      <a:ln>
                        <a:noFill/>
                      </a:ln>
                    </p:spPr>
                  </p:pic>
                </p:oleObj>
              </mc:Fallback>
            </mc:AlternateContent>
          </a:graphicData>
        </a:graphic>
      </p:graphicFrame>
      <p:graphicFrame>
        <p:nvGraphicFramePr>
          <p:cNvPr id="6" name="对象 5"/>
          <p:cNvGraphicFramePr>
            <a:graphicFrameLocks noChangeAspect="1"/>
          </p:cNvGraphicFramePr>
          <p:nvPr/>
        </p:nvGraphicFramePr>
        <p:xfrm>
          <a:off x="3879907" y="3102493"/>
          <a:ext cx="3561874" cy="836614"/>
        </p:xfrm>
        <a:graphic>
          <a:graphicData uri="http://schemas.openxmlformats.org/presentationml/2006/ole">
            <mc:AlternateContent xmlns:mc="http://schemas.openxmlformats.org/markup-compatibility/2006">
              <mc:Choice xmlns:v="urn:schemas-microsoft-com:vml" Requires="v">
                <p:oleObj spid="_x0000_s37927" name="公式" r:id="rId5" imgW="2463800" imgH="520700" progId="Equation.3">
                  <p:embed/>
                </p:oleObj>
              </mc:Choice>
              <mc:Fallback>
                <p:oleObj name="公式" r:id="rId5" imgW="2463800" imgH="520700" progId="Equation.3">
                  <p:embed/>
                  <p:pic>
                    <p:nvPicPr>
                      <p:cNvPr id="6"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9907" y="3102493"/>
                        <a:ext cx="3561874" cy="836614"/>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1875637" y="4292008"/>
          <a:ext cx="374333" cy="528637"/>
        </p:xfrm>
        <a:graphic>
          <a:graphicData uri="http://schemas.openxmlformats.org/presentationml/2006/ole">
            <mc:AlternateContent xmlns:mc="http://schemas.openxmlformats.org/markup-compatibility/2006">
              <mc:Choice xmlns:v="urn:schemas-microsoft-com:vml" Requires="v">
                <p:oleObj spid="_x0000_s37928" name="Equation" r:id="rId7" imgW="190417" imgH="241195" progId="Equation.DSMT4">
                  <p:embed/>
                </p:oleObj>
              </mc:Choice>
              <mc:Fallback>
                <p:oleObj name="Equation" r:id="rId7" imgW="190417" imgH="241195" progId="Equation.DSMT4">
                  <p:embed/>
                  <p:pic>
                    <p:nvPicPr>
                      <p:cNvPr id="7"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5637" y="4292008"/>
                        <a:ext cx="374333" cy="528637"/>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2363598" y="4309464"/>
          <a:ext cx="417196" cy="487363"/>
        </p:xfrm>
        <a:graphic>
          <a:graphicData uri="http://schemas.openxmlformats.org/presentationml/2006/ole">
            <mc:AlternateContent xmlns:mc="http://schemas.openxmlformats.org/markup-compatibility/2006">
              <mc:Choice xmlns:v="urn:schemas-microsoft-com:vml" Requires="v">
                <p:oleObj spid="_x0000_s37929" name="Equation" r:id="rId9" imgW="241195" imgH="253890" progId="Equation.DSMT4">
                  <p:embed/>
                </p:oleObj>
              </mc:Choice>
              <mc:Fallback>
                <p:oleObj name="Equation" r:id="rId9" imgW="241195" imgH="253890" progId="Equation.DSMT4">
                  <p:embed/>
                  <p:pic>
                    <p:nvPicPr>
                      <p:cNvPr id="8" name="对象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598" y="4309464"/>
                        <a:ext cx="417196" cy="487363"/>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nvGraphicFramePr>
        <p:xfrm>
          <a:off x="4902666" y="4377416"/>
          <a:ext cx="281464" cy="401638"/>
        </p:xfrm>
        <a:graphic>
          <a:graphicData uri="http://schemas.openxmlformats.org/presentationml/2006/ole">
            <mc:AlternateContent xmlns:mc="http://schemas.openxmlformats.org/markup-compatibility/2006">
              <mc:Choice xmlns:v="urn:schemas-microsoft-com:vml" Requires="v">
                <p:oleObj spid="_x0000_s37930" name="Equation" r:id="rId11" imgW="177646" imgH="228402" progId="Equation.DSMT4">
                  <p:embed/>
                </p:oleObj>
              </mc:Choice>
              <mc:Fallback>
                <p:oleObj name="Equation" r:id="rId11" imgW="177646" imgH="228402" progId="Equation.DSMT4">
                  <p:embed/>
                  <p:pic>
                    <p:nvPicPr>
                      <p:cNvPr id="9" name="对象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02666" y="4377416"/>
                        <a:ext cx="281464" cy="401638"/>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nvGraphicFramePr>
        <p:xfrm>
          <a:off x="6610026" y="4333003"/>
          <a:ext cx="328613" cy="547687"/>
        </p:xfrm>
        <a:graphic>
          <a:graphicData uri="http://schemas.openxmlformats.org/presentationml/2006/ole">
            <mc:AlternateContent xmlns:mc="http://schemas.openxmlformats.org/markup-compatibility/2006">
              <mc:Choice xmlns:v="urn:schemas-microsoft-com:vml" Requires="v">
                <p:oleObj spid="_x0000_s37931" name="公式" r:id="rId13" imgW="152334" imgH="228501" progId="Equation.3">
                  <p:embed/>
                </p:oleObj>
              </mc:Choice>
              <mc:Fallback>
                <p:oleObj name="公式" r:id="rId13" imgW="152334" imgH="228501" progId="Equation.3">
                  <p:embed/>
                  <p:pic>
                    <p:nvPicPr>
                      <p:cNvPr id="10" name="对象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10026" y="4333003"/>
                        <a:ext cx="328613" cy="547687"/>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962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fade">
                                      <p:cBhvr>
                                        <p:cTn id="16" dur="5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96E5692-B6E5-419E-B1D6-6A31D92D03E8}"/>
              </a:ext>
            </a:extLst>
          </p:cNvPr>
          <p:cNvSpPr>
            <a:spLocks noGrp="1"/>
          </p:cNvSpPr>
          <p:nvPr>
            <p:ph idx="1"/>
          </p:nvPr>
        </p:nvSpPr>
        <p:spPr/>
        <p:txBody>
          <a:bodyPr/>
          <a:lstStyle/>
          <a:p>
            <a:pPr>
              <a:buFont typeface="Arial"/>
              <a:buChar char="•"/>
            </a:pPr>
            <a:r>
              <a:rPr lang="en-US" altLang="zh-CN" dirty="0"/>
              <a:t>naive Bayes is a decent classifier, but a bad estimator </a:t>
            </a:r>
          </a:p>
          <a:p>
            <a:pPr>
              <a:buFont typeface="Arial"/>
              <a:buChar char="•"/>
            </a:pPr>
            <a:r>
              <a:rPr lang="zh-CN" altLang="en-US" dirty="0"/>
              <a:t>高斯朴素贝叶斯</a:t>
            </a:r>
            <a:endParaRPr lang="en-US" altLang="zh-CN" dirty="0"/>
          </a:p>
          <a:p>
            <a:pPr>
              <a:buFont typeface="Arial"/>
              <a:buChar char="•"/>
            </a:pPr>
            <a:r>
              <a:rPr lang="zh-CN" altLang="en-US" dirty="0"/>
              <a:t>构造方法：</a:t>
            </a:r>
            <a:r>
              <a:rPr lang="en-US" altLang="zh-CN" dirty="0" err="1"/>
              <a:t>sklearn.naive_bayes.GaussianNB</a:t>
            </a:r>
            <a:r>
              <a:rPr lang="en-US" altLang="zh-CN" dirty="0"/>
              <a:t> </a:t>
            </a:r>
          </a:p>
          <a:p>
            <a:pPr>
              <a:buFont typeface="Arial"/>
              <a:buChar char="•"/>
            </a:pPr>
            <a:r>
              <a:rPr lang="en-US" altLang="zh-CN" dirty="0" err="1"/>
              <a:t>GaussianNB</a:t>
            </a:r>
            <a:r>
              <a:rPr lang="en-US" altLang="zh-CN" dirty="0"/>
              <a:t> </a:t>
            </a:r>
            <a:r>
              <a:rPr lang="zh-CN" altLang="en-US" dirty="0"/>
              <a:t>类构造方法无参数，属性值有： </a:t>
            </a:r>
          </a:p>
          <a:p>
            <a:pPr lvl="1">
              <a:buFont typeface="Arial"/>
              <a:buChar char="•"/>
            </a:pPr>
            <a:r>
              <a:rPr lang="zh-CN" altLang="en-US" sz="1680" dirty="0">
                <a:solidFill>
                  <a:schemeClr val="bg1"/>
                </a:solidFill>
              </a:rPr>
              <a:t> </a:t>
            </a:r>
            <a:r>
              <a:rPr lang="en-US" altLang="zh-CN" sz="1680" dirty="0" err="1">
                <a:solidFill>
                  <a:schemeClr val="bg1"/>
                </a:solidFill>
              </a:rPr>
              <a:t>class_prior</a:t>
            </a:r>
            <a:r>
              <a:rPr lang="en-US" altLang="zh-CN" sz="1680" dirty="0">
                <a:solidFill>
                  <a:schemeClr val="bg1"/>
                </a:solidFill>
              </a:rPr>
              <a:t>_ #</a:t>
            </a:r>
            <a:r>
              <a:rPr lang="zh-CN" altLang="en-US" sz="1680" dirty="0">
                <a:solidFill>
                  <a:schemeClr val="bg1"/>
                </a:solidFill>
              </a:rPr>
              <a:t>每一个类的概率 </a:t>
            </a:r>
          </a:p>
          <a:p>
            <a:pPr lvl="1">
              <a:buFont typeface="Arial"/>
              <a:buChar char="•"/>
            </a:pPr>
            <a:r>
              <a:rPr lang="zh-CN" altLang="en-US" sz="1680" dirty="0">
                <a:solidFill>
                  <a:schemeClr val="bg1"/>
                </a:solidFill>
              </a:rPr>
              <a:t> </a:t>
            </a:r>
            <a:r>
              <a:rPr lang="en-US" altLang="zh-CN" sz="1680" dirty="0">
                <a:solidFill>
                  <a:schemeClr val="bg1"/>
                </a:solidFill>
              </a:rPr>
              <a:t>theta_ #</a:t>
            </a:r>
            <a:r>
              <a:rPr lang="zh-CN" altLang="en-US" sz="1680" dirty="0">
                <a:solidFill>
                  <a:schemeClr val="bg1"/>
                </a:solidFill>
              </a:rPr>
              <a:t>每个类中各个特征的平均 </a:t>
            </a:r>
          </a:p>
          <a:p>
            <a:pPr lvl="1">
              <a:buFont typeface="Arial"/>
              <a:buChar char="•"/>
            </a:pPr>
            <a:r>
              <a:rPr lang="zh-CN" altLang="en-US" sz="1680" dirty="0">
                <a:solidFill>
                  <a:schemeClr val="bg1"/>
                </a:solidFill>
              </a:rPr>
              <a:t> </a:t>
            </a:r>
            <a:r>
              <a:rPr lang="en-US" altLang="zh-CN" sz="1680" dirty="0">
                <a:solidFill>
                  <a:schemeClr val="bg1"/>
                </a:solidFill>
              </a:rPr>
              <a:t>sigma_ #</a:t>
            </a:r>
            <a:r>
              <a:rPr lang="zh-CN" altLang="en-US" sz="1680" dirty="0">
                <a:solidFill>
                  <a:schemeClr val="bg1"/>
                </a:solidFill>
              </a:rPr>
              <a:t>每个类中各个特征的方差</a:t>
            </a:r>
            <a:endParaRPr lang="en-US" altLang="zh-CN" sz="1680" dirty="0">
              <a:solidFill>
                <a:schemeClr val="bg1"/>
              </a:solidFill>
            </a:endParaRPr>
          </a:p>
          <a:p>
            <a:pPr>
              <a:buFont typeface="Arial"/>
              <a:buChar char="•"/>
            </a:pPr>
            <a:r>
              <a:rPr lang="zh-CN" altLang="en-US" dirty="0"/>
              <a:t>注：</a:t>
            </a:r>
            <a:r>
              <a:rPr lang="en-US" altLang="zh-CN" dirty="0" err="1"/>
              <a:t>GaussianNB</a:t>
            </a:r>
            <a:r>
              <a:rPr lang="en-US" altLang="zh-CN" dirty="0"/>
              <a:t> </a:t>
            </a:r>
            <a:r>
              <a:rPr lang="zh-CN" altLang="en-US" dirty="0"/>
              <a:t>类无</a:t>
            </a:r>
            <a:r>
              <a:rPr lang="en-US" altLang="zh-CN" dirty="0"/>
              <a:t>score </a:t>
            </a:r>
            <a:r>
              <a:rPr lang="zh-CN" altLang="en-US" dirty="0"/>
              <a:t>方法 </a:t>
            </a:r>
          </a:p>
        </p:txBody>
      </p:sp>
      <p:sp>
        <p:nvSpPr>
          <p:cNvPr id="3" name="标题 2">
            <a:extLst>
              <a:ext uri="{FF2B5EF4-FFF2-40B4-BE49-F238E27FC236}">
                <a16:creationId xmlns:a16="http://schemas.microsoft.com/office/drawing/2014/main" id="{E323070C-FF30-4CC6-8346-AB32C356B3A7}"/>
              </a:ext>
            </a:extLst>
          </p:cNvPr>
          <p:cNvSpPr>
            <a:spLocks noGrp="1"/>
          </p:cNvSpPr>
          <p:nvPr>
            <p:ph type="title"/>
          </p:nvPr>
        </p:nvSpPr>
        <p:spPr/>
        <p:txBody>
          <a:bodyPr/>
          <a:lstStyle/>
          <a:p>
            <a:r>
              <a:rPr lang="zh-CN" altLang="en-US" dirty="0"/>
              <a:t>朴素贝叶斯</a:t>
            </a:r>
          </a:p>
        </p:txBody>
      </p:sp>
      <p:sp>
        <p:nvSpPr>
          <p:cNvPr id="4" name="内容占位符 3">
            <a:extLst>
              <a:ext uri="{FF2B5EF4-FFF2-40B4-BE49-F238E27FC236}">
                <a16:creationId xmlns:a16="http://schemas.microsoft.com/office/drawing/2014/main" id="{C90B902B-BFBE-4321-8E3C-35A34F66FDB9}"/>
              </a:ext>
            </a:extLst>
          </p:cNvPr>
          <p:cNvSpPr>
            <a:spLocks noGrp="1"/>
          </p:cNvSpPr>
          <p:nvPr>
            <p:ph idx="10"/>
          </p:nvPr>
        </p:nvSpPr>
        <p:spPr/>
        <p:txBody>
          <a:bodyPr/>
          <a:lstStyle/>
          <a:p>
            <a:r>
              <a:rPr lang="en-US" altLang="zh-CN" dirty="0"/>
              <a:t>Python</a:t>
            </a:r>
            <a:r>
              <a:rPr lang="zh-CN" altLang="en-US" dirty="0"/>
              <a:t>实现</a:t>
            </a:r>
          </a:p>
        </p:txBody>
      </p:sp>
    </p:spTree>
    <p:extLst>
      <p:ext uri="{BB962C8B-B14F-4D97-AF65-F5344CB8AC3E}">
        <p14:creationId xmlns:p14="http://schemas.microsoft.com/office/powerpoint/2010/main" val="8795984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96E5692-B6E5-419E-B1D6-6A31D92D03E8}"/>
              </a:ext>
            </a:extLst>
          </p:cNvPr>
          <p:cNvSpPr>
            <a:spLocks noGrp="1"/>
          </p:cNvSpPr>
          <p:nvPr>
            <p:ph idx="1"/>
          </p:nvPr>
        </p:nvSpPr>
        <p:spPr>
          <a:xfrm>
            <a:off x="423821" y="1741968"/>
            <a:ext cx="11104601" cy="3775263"/>
          </a:xfrm>
        </p:spPr>
        <p:txBody>
          <a:bodyPr/>
          <a:lstStyle/>
          <a:p>
            <a:pPr marL="0" indent="0">
              <a:buNone/>
            </a:pPr>
            <a:r>
              <a:rPr lang="zh-CN" altLang="en-US" dirty="0"/>
              <a:t>多项式朴素贝叶斯</a:t>
            </a:r>
            <a:r>
              <a:rPr lang="en-US" altLang="zh-CN" dirty="0"/>
              <a:t>——</a:t>
            </a:r>
            <a:r>
              <a:rPr lang="zh-CN" altLang="en-US" dirty="0"/>
              <a:t>用于文本分类 </a:t>
            </a:r>
            <a:endParaRPr lang="en-US" altLang="zh-CN" dirty="0"/>
          </a:p>
          <a:p>
            <a:pPr marL="0" indent="0">
              <a:buNone/>
            </a:pPr>
            <a:r>
              <a:rPr lang="zh-CN" altLang="en-US" dirty="0"/>
              <a:t>构造方法：</a:t>
            </a:r>
            <a:endParaRPr lang="en-US" altLang="zh-CN" dirty="0"/>
          </a:p>
          <a:p>
            <a:pPr marL="0" indent="0">
              <a:buNone/>
            </a:pPr>
            <a:r>
              <a:rPr lang="en-US" altLang="zh-CN" dirty="0" err="1"/>
              <a:t>sklearn.naive_bayes.MultinomialNB</a:t>
            </a:r>
            <a:r>
              <a:rPr lang="en-US" altLang="zh-CN" dirty="0"/>
              <a:t>(alpha=1.0 #</a:t>
            </a:r>
            <a:r>
              <a:rPr lang="zh-CN" altLang="en-US" dirty="0"/>
              <a:t>平滑参数 </a:t>
            </a:r>
          </a:p>
          <a:p>
            <a:pPr marL="3809332" lvl="8" indent="0">
              <a:buNone/>
            </a:pPr>
            <a:r>
              <a:rPr kumimoji="1" lang="zh-CN" altLang="en-US" sz="1800" dirty="0">
                <a:latin typeface="微软雅黑" pitchFamily="34" charset="-122"/>
                <a:ea typeface="微软雅黑" pitchFamily="34" charset="-122"/>
              </a:rPr>
              <a:t> </a:t>
            </a:r>
            <a:r>
              <a:rPr kumimoji="1" lang="en-US" altLang="zh-CN" sz="1800" dirty="0">
                <a:solidFill>
                  <a:schemeClr val="bg1"/>
                </a:solidFill>
                <a:latin typeface="微软雅黑" pitchFamily="34" charset="-122"/>
                <a:ea typeface="微软雅黑" pitchFamily="34" charset="-122"/>
              </a:rPr>
              <a:t>, </a:t>
            </a:r>
            <a:r>
              <a:rPr kumimoji="1" lang="en-US" altLang="zh-CN" sz="1800" dirty="0" err="1">
                <a:solidFill>
                  <a:schemeClr val="bg1"/>
                </a:solidFill>
                <a:latin typeface="微软雅黑" pitchFamily="34" charset="-122"/>
                <a:ea typeface="微软雅黑" pitchFamily="34" charset="-122"/>
              </a:rPr>
              <a:t>fit_prior</a:t>
            </a:r>
            <a:r>
              <a:rPr kumimoji="1" lang="en-US" altLang="zh-CN" sz="1800" dirty="0">
                <a:solidFill>
                  <a:schemeClr val="bg1"/>
                </a:solidFill>
                <a:latin typeface="微软雅黑" pitchFamily="34" charset="-122"/>
                <a:ea typeface="微软雅黑" pitchFamily="34" charset="-122"/>
              </a:rPr>
              <a:t>=True #</a:t>
            </a:r>
            <a:r>
              <a:rPr kumimoji="1" lang="zh-CN" altLang="en-US" sz="1800" dirty="0">
                <a:solidFill>
                  <a:schemeClr val="bg1"/>
                </a:solidFill>
                <a:latin typeface="微软雅黑" pitchFamily="34" charset="-122"/>
                <a:ea typeface="微软雅黑" pitchFamily="34" charset="-122"/>
              </a:rPr>
              <a:t>学习类的先验概率 </a:t>
            </a:r>
          </a:p>
          <a:p>
            <a:pPr marL="3809332" lvl="8" indent="0">
              <a:buNone/>
            </a:pPr>
            <a:r>
              <a:rPr kumimoji="1" lang="zh-CN" altLang="en-US" sz="1800" dirty="0">
                <a:solidFill>
                  <a:schemeClr val="bg1"/>
                </a:solidFill>
                <a:latin typeface="微软雅黑" pitchFamily="34" charset="-122"/>
                <a:ea typeface="微软雅黑" pitchFamily="34" charset="-122"/>
              </a:rPr>
              <a:t> </a:t>
            </a:r>
            <a:r>
              <a:rPr kumimoji="1" lang="en-US" altLang="zh-CN" sz="1800" dirty="0">
                <a:solidFill>
                  <a:schemeClr val="bg1"/>
                </a:solidFill>
                <a:latin typeface="微软雅黑" pitchFamily="34" charset="-122"/>
                <a:ea typeface="微软雅黑" pitchFamily="34" charset="-122"/>
              </a:rPr>
              <a:t>, </a:t>
            </a:r>
            <a:r>
              <a:rPr kumimoji="1" lang="en-US" altLang="zh-CN" sz="1800" dirty="0" err="1">
                <a:solidFill>
                  <a:schemeClr val="bg1"/>
                </a:solidFill>
                <a:latin typeface="微软雅黑" pitchFamily="34" charset="-122"/>
                <a:ea typeface="微软雅黑" pitchFamily="34" charset="-122"/>
              </a:rPr>
              <a:t>class_prior</a:t>
            </a:r>
            <a:r>
              <a:rPr kumimoji="1" lang="en-US" altLang="zh-CN" sz="1800" dirty="0">
                <a:solidFill>
                  <a:schemeClr val="bg1"/>
                </a:solidFill>
                <a:latin typeface="微软雅黑" pitchFamily="34" charset="-122"/>
                <a:ea typeface="微软雅黑" pitchFamily="34" charset="-122"/>
              </a:rPr>
              <a:t>=None) #</a:t>
            </a:r>
            <a:r>
              <a:rPr kumimoji="1" lang="zh-CN" altLang="en-US" sz="1800" dirty="0">
                <a:solidFill>
                  <a:schemeClr val="bg1"/>
                </a:solidFill>
                <a:latin typeface="微软雅黑" pitchFamily="34" charset="-122"/>
                <a:ea typeface="微软雅黑" pitchFamily="34" charset="-122"/>
              </a:rPr>
              <a:t>类的先验概率 </a:t>
            </a:r>
            <a:endParaRPr kumimoji="1" lang="en-US" altLang="zh-CN" sz="1800" dirty="0">
              <a:solidFill>
                <a:schemeClr val="bg1"/>
              </a:solidFill>
              <a:latin typeface="微软雅黑" pitchFamily="34" charset="-122"/>
              <a:ea typeface="微软雅黑" pitchFamily="34" charset="-122"/>
            </a:endParaRPr>
          </a:p>
        </p:txBody>
      </p:sp>
      <p:sp>
        <p:nvSpPr>
          <p:cNvPr id="3" name="标题 2">
            <a:extLst>
              <a:ext uri="{FF2B5EF4-FFF2-40B4-BE49-F238E27FC236}">
                <a16:creationId xmlns:a16="http://schemas.microsoft.com/office/drawing/2014/main" id="{E323070C-FF30-4CC6-8346-AB32C356B3A7}"/>
              </a:ext>
            </a:extLst>
          </p:cNvPr>
          <p:cNvSpPr>
            <a:spLocks noGrp="1"/>
          </p:cNvSpPr>
          <p:nvPr>
            <p:ph type="title"/>
          </p:nvPr>
        </p:nvSpPr>
        <p:spPr/>
        <p:txBody>
          <a:bodyPr/>
          <a:lstStyle/>
          <a:p>
            <a:r>
              <a:rPr lang="zh-CN" altLang="en-US" dirty="0"/>
              <a:t>朴素贝叶斯</a:t>
            </a:r>
          </a:p>
        </p:txBody>
      </p:sp>
      <p:sp>
        <p:nvSpPr>
          <p:cNvPr id="4" name="内容占位符 3">
            <a:extLst>
              <a:ext uri="{FF2B5EF4-FFF2-40B4-BE49-F238E27FC236}">
                <a16:creationId xmlns:a16="http://schemas.microsoft.com/office/drawing/2014/main" id="{C90B902B-BFBE-4321-8E3C-35A34F66FDB9}"/>
              </a:ext>
            </a:extLst>
          </p:cNvPr>
          <p:cNvSpPr>
            <a:spLocks noGrp="1"/>
          </p:cNvSpPr>
          <p:nvPr>
            <p:ph idx="10"/>
          </p:nvPr>
        </p:nvSpPr>
        <p:spPr/>
        <p:txBody>
          <a:bodyPr/>
          <a:lstStyle/>
          <a:p>
            <a:r>
              <a:rPr lang="en-US" altLang="zh-CN" dirty="0"/>
              <a:t>Python</a:t>
            </a:r>
            <a:r>
              <a:rPr lang="zh-CN" altLang="en-US" dirty="0"/>
              <a:t>实现</a:t>
            </a:r>
          </a:p>
        </p:txBody>
      </p:sp>
    </p:spTree>
    <p:extLst>
      <p:ext uri="{BB962C8B-B14F-4D97-AF65-F5344CB8AC3E}">
        <p14:creationId xmlns:p14="http://schemas.microsoft.com/office/powerpoint/2010/main" val="1398205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E8E22A33-7578-4C2A-A6C3-548835991FA7}"/>
              </a:ext>
            </a:extLst>
          </p:cNvPr>
          <p:cNvSpPr>
            <a:spLocks noGrp="1"/>
          </p:cNvSpPr>
          <p:nvPr>
            <p:ph idx="1"/>
          </p:nvPr>
        </p:nvSpPr>
        <p:spPr>
          <a:xfrm>
            <a:off x="479376" y="1635009"/>
            <a:ext cx="8496944" cy="1649975"/>
          </a:xfrm>
        </p:spPr>
        <p:txBody>
          <a:bodyPr/>
          <a:lstStyle/>
          <a:p>
            <a:pPr>
              <a:buFont typeface="Arial" panose="020B0604020202020204" pitchFamily="34" charset="0"/>
              <a:buChar char="•"/>
            </a:pPr>
            <a:r>
              <a:rPr lang="zh-CN" altLang="en-US" dirty="0"/>
              <a:t>垃圾短信黑色利益链</a:t>
            </a:r>
            <a:endParaRPr lang="en-US" altLang="zh-CN" dirty="0"/>
          </a:p>
          <a:p>
            <a:pPr>
              <a:buFont typeface="Arial" panose="020B0604020202020204" pitchFamily="34" charset="0"/>
              <a:buChar char="•"/>
            </a:pPr>
            <a:r>
              <a:rPr lang="zh-CN" altLang="en-US" dirty="0"/>
              <a:t>缺乏法律保护</a:t>
            </a:r>
          </a:p>
          <a:p>
            <a:pPr>
              <a:buFont typeface="Arial" panose="020B0604020202020204" pitchFamily="34" charset="0"/>
              <a:buChar char="•"/>
            </a:pPr>
            <a:r>
              <a:rPr lang="zh-CN" altLang="en-US" dirty="0"/>
              <a:t>短信类型日益多变</a:t>
            </a:r>
          </a:p>
          <a:p>
            <a:pPr>
              <a:buFont typeface="Arial" panose="020B0604020202020204" pitchFamily="34" charset="0"/>
              <a:buChar char="•"/>
            </a:pPr>
            <a:endParaRPr lang="zh-CN" altLang="en-US" dirty="0"/>
          </a:p>
        </p:txBody>
      </p:sp>
      <p:sp>
        <p:nvSpPr>
          <p:cNvPr id="2" name="标题 1"/>
          <p:cNvSpPr>
            <a:spLocks noGrp="1"/>
          </p:cNvSpPr>
          <p:nvPr>
            <p:ph type="title"/>
          </p:nvPr>
        </p:nvSpPr>
        <p:spPr/>
        <p:txBody>
          <a:bodyPr/>
          <a:lstStyle/>
          <a:p>
            <a:r>
              <a:rPr lang="zh-CN" altLang="en-US" dirty="0"/>
              <a:t>背景与目标</a:t>
            </a:r>
          </a:p>
        </p:txBody>
      </p:sp>
      <p:sp>
        <p:nvSpPr>
          <p:cNvPr id="9" name="内容占位符 8">
            <a:extLst>
              <a:ext uri="{FF2B5EF4-FFF2-40B4-BE49-F238E27FC236}">
                <a16:creationId xmlns:a16="http://schemas.microsoft.com/office/drawing/2014/main" id="{95E89C47-F265-457E-95C1-70312F1846BD}"/>
              </a:ext>
            </a:extLst>
          </p:cNvPr>
          <p:cNvSpPr>
            <a:spLocks noGrp="1"/>
          </p:cNvSpPr>
          <p:nvPr>
            <p:ph idx="10"/>
          </p:nvPr>
        </p:nvSpPr>
        <p:spPr/>
        <p:txBody>
          <a:bodyPr/>
          <a:lstStyle/>
          <a:p>
            <a:r>
              <a:rPr lang="zh-CN" altLang="en-US" dirty="0"/>
              <a:t>我国目前的垃圾短信现状：</a:t>
            </a:r>
          </a:p>
        </p:txBody>
      </p:sp>
    </p:spTree>
    <p:extLst>
      <p:ext uri="{BB962C8B-B14F-4D97-AF65-F5344CB8AC3E}">
        <p14:creationId xmlns:p14="http://schemas.microsoft.com/office/powerpoint/2010/main" val="1530981655"/>
      </p:ext>
    </p:extLst>
  </p:cSld>
  <p:clrMapOvr>
    <a:masterClrMapping/>
  </p:clrMapOvr>
  <p:transition>
    <p:pull dir="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96E5692-B6E5-419E-B1D6-6A31D92D03E8}"/>
              </a:ext>
            </a:extLst>
          </p:cNvPr>
          <p:cNvSpPr>
            <a:spLocks noGrp="1"/>
          </p:cNvSpPr>
          <p:nvPr>
            <p:ph idx="1"/>
          </p:nvPr>
        </p:nvSpPr>
        <p:spPr/>
        <p:txBody>
          <a:bodyPr/>
          <a:lstStyle/>
          <a:p>
            <a:r>
              <a:rPr lang="en-US" altLang="zh-CN" dirty="0"/>
              <a:t>import </a:t>
            </a:r>
            <a:r>
              <a:rPr lang="en-US" altLang="zh-CN" dirty="0" err="1"/>
              <a:t>numpy</a:t>
            </a:r>
            <a:r>
              <a:rPr lang="en-US" altLang="zh-CN" dirty="0"/>
              <a:t> as np </a:t>
            </a:r>
          </a:p>
          <a:p>
            <a:r>
              <a:rPr lang="en-US" altLang="zh-CN" dirty="0"/>
              <a:t>X = </a:t>
            </a:r>
            <a:r>
              <a:rPr lang="en-US" altLang="zh-CN" dirty="0" err="1"/>
              <a:t>np.array</a:t>
            </a:r>
            <a:r>
              <a:rPr lang="en-US" altLang="zh-CN" dirty="0"/>
              <a:t>([[-1, -1], [-2, -1], [-3, -2], [1, 1], [2, 1], [3, 2]]) </a:t>
            </a:r>
          </a:p>
          <a:p>
            <a:r>
              <a:rPr lang="en-US" altLang="zh-CN" dirty="0"/>
              <a:t>Y = </a:t>
            </a:r>
            <a:r>
              <a:rPr lang="en-US" altLang="zh-CN" dirty="0" err="1"/>
              <a:t>np.array</a:t>
            </a:r>
            <a:r>
              <a:rPr lang="en-US" altLang="zh-CN" dirty="0"/>
              <a:t>([1, 1, 1, 2, 2, 2]) </a:t>
            </a:r>
          </a:p>
          <a:p>
            <a:r>
              <a:rPr lang="en-US" altLang="zh-CN" dirty="0"/>
              <a:t>from </a:t>
            </a:r>
            <a:r>
              <a:rPr lang="en-US" altLang="zh-CN" dirty="0" err="1"/>
              <a:t>sklearn.naive_bayes</a:t>
            </a:r>
            <a:r>
              <a:rPr lang="en-US" altLang="zh-CN" dirty="0"/>
              <a:t> import </a:t>
            </a:r>
            <a:r>
              <a:rPr lang="en-US" altLang="zh-CN" dirty="0" err="1"/>
              <a:t>GaussianNB</a:t>
            </a:r>
            <a:r>
              <a:rPr lang="en-US" altLang="zh-CN" dirty="0"/>
              <a:t> </a:t>
            </a:r>
          </a:p>
          <a:p>
            <a:r>
              <a:rPr lang="en-US" altLang="zh-CN" dirty="0" err="1"/>
              <a:t>clf</a:t>
            </a:r>
            <a:r>
              <a:rPr lang="en-US" altLang="zh-CN" dirty="0"/>
              <a:t> = </a:t>
            </a:r>
            <a:r>
              <a:rPr lang="en-US" altLang="zh-CN" dirty="0" err="1"/>
              <a:t>GaussianNB</a:t>
            </a:r>
            <a:r>
              <a:rPr lang="en-US" altLang="zh-CN" dirty="0"/>
              <a:t>() </a:t>
            </a:r>
          </a:p>
          <a:p>
            <a:r>
              <a:rPr lang="en-US" altLang="zh-CN" dirty="0" err="1"/>
              <a:t>clf.fit</a:t>
            </a:r>
            <a:r>
              <a:rPr lang="en-US" altLang="zh-CN" dirty="0"/>
              <a:t>(X, Y) </a:t>
            </a:r>
            <a:endParaRPr lang="en-US" altLang="zh-CN" dirty="0">
              <a:latin typeface="微软雅黑" pitchFamily="34" charset="-122"/>
            </a:endParaRPr>
          </a:p>
        </p:txBody>
      </p:sp>
      <p:sp>
        <p:nvSpPr>
          <p:cNvPr id="3" name="标题 2">
            <a:extLst>
              <a:ext uri="{FF2B5EF4-FFF2-40B4-BE49-F238E27FC236}">
                <a16:creationId xmlns:a16="http://schemas.microsoft.com/office/drawing/2014/main" id="{E323070C-FF30-4CC6-8346-AB32C356B3A7}"/>
              </a:ext>
            </a:extLst>
          </p:cNvPr>
          <p:cNvSpPr>
            <a:spLocks noGrp="1"/>
          </p:cNvSpPr>
          <p:nvPr>
            <p:ph type="title"/>
          </p:nvPr>
        </p:nvSpPr>
        <p:spPr/>
        <p:txBody>
          <a:bodyPr/>
          <a:lstStyle/>
          <a:p>
            <a:r>
              <a:rPr lang="zh-CN" altLang="en-US" dirty="0"/>
              <a:t>朴素贝叶斯</a:t>
            </a:r>
          </a:p>
        </p:txBody>
      </p:sp>
      <p:sp>
        <p:nvSpPr>
          <p:cNvPr id="4" name="内容占位符 3">
            <a:extLst>
              <a:ext uri="{FF2B5EF4-FFF2-40B4-BE49-F238E27FC236}">
                <a16:creationId xmlns:a16="http://schemas.microsoft.com/office/drawing/2014/main" id="{C90B902B-BFBE-4321-8E3C-35A34F66FDB9}"/>
              </a:ext>
            </a:extLst>
          </p:cNvPr>
          <p:cNvSpPr>
            <a:spLocks noGrp="1"/>
          </p:cNvSpPr>
          <p:nvPr>
            <p:ph idx="10"/>
          </p:nvPr>
        </p:nvSpPr>
        <p:spPr/>
        <p:txBody>
          <a:bodyPr/>
          <a:lstStyle/>
          <a:p>
            <a:r>
              <a:rPr lang="en-US" altLang="zh-CN" dirty="0"/>
              <a:t>Python</a:t>
            </a:r>
            <a:r>
              <a:rPr lang="zh-CN" altLang="en-US" dirty="0"/>
              <a:t>实现</a:t>
            </a:r>
            <a:r>
              <a:rPr lang="en-US" altLang="zh-CN" dirty="0"/>
              <a:t>——</a:t>
            </a:r>
            <a:r>
              <a:rPr lang="zh-CN" altLang="en-US" dirty="0"/>
              <a:t>高斯朴素贝叶斯</a:t>
            </a:r>
            <a:endParaRPr lang="en-US" altLang="zh-CN" dirty="0"/>
          </a:p>
        </p:txBody>
      </p:sp>
    </p:spTree>
    <p:extLst>
      <p:ext uri="{BB962C8B-B14F-4D97-AF65-F5344CB8AC3E}">
        <p14:creationId xmlns:p14="http://schemas.microsoft.com/office/powerpoint/2010/main" val="3521030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96E5692-B6E5-419E-B1D6-6A31D92D03E8}"/>
              </a:ext>
            </a:extLst>
          </p:cNvPr>
          <p:cNvSpPr>
            <a:spLocks noGrp="1"/>
          </p:cNvSpPr>
          <p:nvPr>
            <p:ph idx="1"/>
          </p:nvPr>
        </p:nvSpPr>
        <p:spPr/>
        <p:txBody>
          <a:bodyPr/>
          <a:lstStyle/>
          <a:p>
            <a:r>
              <a:rPr lang="en-US" altLang="zh-CN" dirty="0"/>
              <a:t>import </a:t>
            </a:r>
            <a:r>
              <a:rPr lang="en-US" altLang="zh-CN" dirty="0" err="1"/>
              <a:t>numpy</a:t>
            </a:r>
            <a:r>
              <a:rPr lang="en-US" altLang="zh-CN" dirty="0"/>
              <a:t> as np </a:t>
            </a:r>
          </a:p>
          <a:p>
            <a:r>
              <a:rPr lang="en-US" altLang="zh-CN" dirty="0"/>
              <a:t>X = </a:t>
            </a:r>
            <a:r>
              <a:rPr lang="en-US" altLang="zh-CN" dirty="0" err="1"/>
              <a:t>np.random.randint</a:t>
            </a:r>
            <a:r>
              <a:rPr lang="en-US" altLang="zh-CN" dirty="0"/>
              <a:t>(5, size=(6, 100)) </a:t>
            </a:r>
          </a:p>
          <a:p>
            <a:r>
              <a:rPr lang="en-US" altLang="zh-CN" dirty="0"/>
              <a:t>y = </a:t>
            </a:r>
            <a:r>
              <a:rPr lang="en-US" altLang="zh-CN" dirty="0" err="1"/>
              <a:t>np.array</a:t>
            </a:r>
            <a:r>
              <a:rPr lang="en-US" altLang="zh-CN" dirty="0"/>
              <a:t>([1, 2, 3, 4, 5, 6]) </a:t>
            </a:r>
          </a:p>
          <a:p>
            <a:r>
              <a:rPr lang="en-US" altLang="zh-CN" dirty="0"/>
              <a:t>from </a:t>
            </a:r>
            <a:r>
              <a:rPr lang="en-US" altLang="zh-CN" dirty="0" err="1"/>
              <a:t>sklearn.naive_bayes</a:t>
            </a:r>
            <a:r>
              <a:rPr lang="en-US" altLang="zh-CN" dirty="0"/>
              <a:t> import </a:t>
            </a:r>
            <a:r>
              <a:rPr lang="en-US" altLang="zh-CN" dirty="0" err="1"/>
              <a:t>MultinomialNB</a:t>
            </a:r>
            <a:r>
              <a:rPr lang="en-US" altLang="zh-CN" dirty="0"/>
              <a:t> </a:t>
            </a:r>
          </a:p>
          <a:p>
            <a:r>
              <a:rPr lang="en-US" altLang="zh-CN" dirty="0" err="1"/>
              <a:t>clf</a:t>
            </a:r>
            <a:r>
              <a:rPr lang="en-US" altLang="zh-CN" dirty="0"/>
              <a:t> = </a:t>
            </a:r>
            <a:r>
              <a:rPr lang="en-US" altLang="zh-CN" dirty="0" err="1"/>
              <a:t>MultinomialNB</a:t>
            </a:r>
            <a:r>
              <a:rPr lang="en-US" altLang="zh-CN" dirty="0"/>
              <a:t>() </a:t>
            </a:r>
          </a:p>
          <a:p>
            <a:r>
              <a:rPr lang="en-US" altLang="zh-CN" dirty="0" err="1"/>
              <a:t>clf.fit</a:t>
            </a:r>
            <a:r>
              <a:rPr lang="en-US" altLang="zh-CN" dirty="0"/>
              <a:t>(X, y)</a:t>
            </a:r>
            <a:endParaRPr lang="en-US" altLang="zh-CN" dirty="0">
              <a:latin typeface="微软雅黑" pitchFamily="34" charset="-122"/>
            </a:endParaRPr>
          </a:p>
        </p:txBody>
      </p:sp>
      <p:sp>
        <p:nvSpPr>
          <p:cNvPr id="3" name="标题 2">
            <a:extLst>
              <a:ext uri="{FF2B5EF4-FFF2-40B4-BE49-F238E27FC236}">
                <a16:creationId xmlns:a16="http://schemas.microsoft.com/office/drawing/2014/main" id="{E323070C-FF30-4CC6-8346-AB32C356B3A7}"/>
              </a:ext>
            </a:extLst>
          </p:cNvPr>
          <p:cNvSpPr>
            <a:spLocks noGrp="1"/>
          </p:cNvSpPr>
          <p:nvPr>
            <p:ph type="title"/>
          </p:nvPr>
        </p:nvSpPr>
        <p:spPr/>
        <p:txBody>
          <a:bodyPr/>
          <a:lstStyle/>
          <a:p>
            <a:r>
              <a:rPr lang="zh-CN" altLang="en-US" dirty="0"/>
              <a:t>朴素贝叶斯</a:t>
            </a:r>
          </a:p>
        </p:txBody>
      </p:sp>
      <p:sp>
        <p:nvSpPr>
          <p:cNvPr id="4" name="内容占位符 3">
            <a:extLst>
              <a:ext uri="{FF2B5EF4-FFF2-40B4-BE49-F238E27FC236}">
                <a16:creationId xmlns:a16="http://schemas.microsoft.com/office/drawing/2014/main" id="{C90B902B-BFBE-4321-8E3C-35A34F66FDB9}"/>
              </a:ext>
            </a:extLst>
          </p:cNvPr>
          <p:cNvSpPr>
            <a:spLocks noGrp="1"/>
          </p:cNvSpPr>
          <p:nvPr>
            <p:ph idx="10"/>
          </p:nvPr>
        </p:nvSpPr>
        <p:spPr/>
        <p:txBody>
          <a:bodyPr/>
          <a:lstStyle/>
          <a:p>
            <a:r>
              <a:rPr lang="en-US" altLang="zh-CN" dirty="0"/>
              <a:t>Python</a:t>
            </a:r>
            <a:r>
              <a:rPr lang="zh-CN" altLang="en-US" dirty="0"/>
              <a:t>实现</a:t>
            </a:r>
            <a:r>
              <a:rPr lang="en-US" altLang="zh-CN" dirty="0"/>
              <a:t>——</a:t>
            </a:r>
            <a:r>
              <a:rPr lang="zh-CN" altLang="en-US" dirty="0"/>
              <a:t>多项式朴素贝叶斯</a:t>
            </a:r>
          </a:p>
        </p:txBody>
      </p:sp>
    </p:spTree>
    <p:extLst>
      <p:ext uri="{BB962C8B-B14F-4D97-AF65-F5344CB8AC3E}">
        <p14:creationId xmlns:p14="http://schemas.microsoft.com/office/powerpoint/2010/main" val="12478159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目录</a:t>
            </a:r>
          </a:p>
        </p:txBody>
      </p:sp>
      <p:cxnSp>
        <p:nvCxnSpPr>
          <p:cNvPr id="5" name="直接连接符 3"/>
          <p:cNvCxnSpPr/>
          <p:nvPr/>
        </p:nvCxnSpPr>
        <p:spPr>
          <a:xfrm>
            <a:off x="3443979" y="1242643"/>
            <a:ext cx="0" cy="4665785"/>
          </a:xfrm>
          <a:prstGeom prst="line">
            <a:avLst/>
          </a:prstGeom>
          <a:ln/>
        </p:spPr>
        <p:style>
          <a:lnRef idx="1">
            <a:schemeClr val="accent1"/>
          </a:lnRef>
          <a:fillRef idx="0">
            <a:schemeClr val="accent1"/>
          </a:fillRef>
          <a:effectRef idx="0">
            <a:schemeClr val="accent1"/>
          </a:effectRef>
          <a:fontRef idx="minor">
            <a:schemeClr val="tx1"/>
          </a:fontRef>
        </p:style>
      </p:cxnSp>
      <p:sp>
        <p:nvSpPr>
          <p:cNvPr id="6" name="Line 2"/>
          <p:cNvSpPr>
            <a:spLocks noChangeShapeType="1"/>
          </p:cNvSpPr>
          <p:nvPr/>
        </p:nvSpPr>
        <p:spPr bwMode="auto">
          <a:xfrm>
            <a:off x="2777227" y="5301208"/>
            <a:ext cx="6456240"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lIns="91436" tIns="45719" rIns="91436" bIns="45719"/>
          <a:lstStyle/>
          <a:p>
            <a:pPr algn="ctr">
              <a:defRPr/>
            </a:pPr>
            <a:endParaRPr lang="zh-CN" altLang="en-US" kern="0">
              <a:solidFill>
                <a:sysClr val="windowText" lastClr="000000"/>
              </a:solidFill>
              <a:latin typeface="微软雅黑" pitchFamily="34" charset="-122"/>
              <a:ea typeface="微软雅黑" pitchFamily="34" charset="-122"/>
            </a:endParaRPr>
          </a:p>
        </p:txBody>
      </p:sp>
      <p:sp>
        <p:nvSpPr>
          <p:cNvPr id="7" name="AutoShape 12">
            <a:hlinkClick r:id="" action="ppaction://noaction" highlightClick="1"/>
          </p:cNvPr>
          <p:cNvSpPr>
            <a:spLocks noChangeArrowheads="1"/>
          </p:cNvSpPr>
          <p:nvPr/>
        </p:nvSpPr>
        <p:spPr bwMode="auto">
          <a:xfrm>
            <a:off x="4145653" y="2885323"/>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sym typeface="微软雅黑" pitchFamily="34" charset="-122"/>
              </a:rPr>
              <a:t>数据预处理</a:t>
            </a:r>
          </a:p>
        </p:txBody>
      </p:sp>
      <p:sp>
        <p:nvSpPr>
          <p:cNvPr id="8" name="Oval 13">
            <a:hlinkClick r:id="" action="ppaction://noaction" highlightClick="1"/>
          </p:cNvPr>
          <p:cNvSpPr>
            <a:spLocks noChangeArrowheads="1"/>
          </p:cNvSpPr>
          <p:nvPr/>
        </p:nvSpPr>
        <p:spPr bwMode="auto">
          <a:xfrm>
            <a:off x="3195720" y="2885322"/>
            <a:ext cx="503329" cy="453386"/>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dirty="0">
                <a:solidFill>
                  <a:schemeClr val="bg1"/>
                </a:solidFill>
                <a:latin typeface="微软雅黑" panose="020B0503020204020204" pitchFamily="34" charset="-122"/>
                <a:ea typeface="微软雅黑" panose="020B0503020204020204" pitchFamily="34" charset="-122"/>
              </a:rPr>
              <a:t>3</a:t>
            </a:r>
          </a:p>
        </p:txBody>
      </p:sp>
      <p:sp>
        <p:nvSpPr>
          <p:cNvPr id="9" name="Oval 15">
            <a:hlinkClick r:id="" action="ppaction://noaction" highlightClick="1"/>
          </p:cNvPr>
          <p:cNvSpPr>
            <a:spLocks noChangeArrowheads="1"/>
          </p:cNvSpPr>
          <p:nvPr/>
        </p:nvSpPr>
        <p:spPr bwMode="auto">
          <a:xfrm>
            <a:off x="3195720" y="5090351"/>
            <a:ext cx="503329" cy="453384"/>
          </a:xfrm>
          <a:prstGeom prst="ellipse">
            <a:avLst/>
          </a:prstGeom>
          <a:solidFill>
            <a:srgbClr val="FB9708"/>
          </a:solidFill>
          <a:ln>
            <a:noFill/>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1800" dirty="0">
                <a:solidFill>
                  <a:schemeClr val="bg1"/>
                </a:solidFill>
                <a:latin typeface="微软雅黑" panose="020B0503020204020204" pitchFamily="34" charset="-122"/>
                <a:ea typeface="微软雅黑" panose="020B0503020204020204" pitchFamily="34" charset="-122"/>
              </a:rPr>
              <a:t>6</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0" name="AutoShape 17">
            <a:hlinkClick r:id="" action="ppaction://noaction" highlightClick="1"/>
          </p:cNvPr>
          <p:cNvSpPr>
            <a:spLocks noChangeArrowheads="1"/>
          </p:cNvSpPr>
          <p:nvPr/>
        </p:nvSpPr>
        <p:spPr bwMode="auto">
          <a:xfrm>
            <a:off x="4145653" y="5090352"/>
            <a:ext cx="4527712" cy="476834"/>
          </a:xfrm>
          <a:prstGeom prst="actionButtonBlank">
            <a:avLst/>
          </a:prstGeom>
          <a:solidFill>
            <a:srgbClr val="FB9708"/>
          </a:solidFill>
          <a:ln>
            <a:noFill/>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sym typeface="微软雅黑" pitchFamily="34" charset="-122"/>
              </a:rPr>
              <a:t>模型训练与评价</a:t>
            </a:r>
            <a:endParaRPr lang="zh-CN" altLang="en-US" sz="2000" dirty="0">
              <a:solidFill>
                <a:schemeClr val="bg1"/>
              </a:solidFill>
              <a:latin typeface="微软雅黑" pitchFamily="34" charset="-122"/>
              <a:ea typeface="微软雅黑" pitchFamily="34" charset="-122"/>
            </a:endParaRPr>
          </a:p>
        </p:txBody>
      </p:sp>
      <p:sp>
        <p:nvSpPr>
          <p:cNvPr id="11" name="Oval 13">
            <a:hlinkClick r:id="" action="ppaction://noaction" highlightClick="1"/>
          </p:cNvPr>
          <p:cNvSpPr>
            <a:spLocks noChangeArrowheads="1"/>
          </p:cNvSpPr>
          <p:nvPr/>
        </p:nvSpPr>
        <p:spPr bwMode="auto">
          <a:xfrm>
            <a:off x="3195720" y="1479351"/>
            <a:ext cx="503329" cy="453384"/>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1800" dirty="0">
                <a:solidFill>
                  <a:schemeClr val="bg1"/>
                </a:solidFill>
                <a:latin typeface="微软雅黑" panose="020B0503020204020204" pitchFamily="34" charset="-122"/>
                <a:ea typeface="微软雅黑" panose="020B0503020204020204" pitchFamily="34" charset="-122"/>
              </a:rPr>
              <a:t>1</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2" name="AutoShape 12">
            <a:hlinkClick r:id="" action="ppaction://noaction" highlightClick="1"/>
          </p:cNvPr>
          <p:cNvSpPr>
            <a:spLocks noChangeArrowheads="1"/>
          </p:cNvSpPr>
          <p:nvPr/>
        </p:nvSpPr>
        <p:spPr bwMode="auto">
          <a:xfrm>
            <a:off x="4145653" y="2151875"/>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rPr>
              <a:t>数据探索</a:t>
            </a:r>
          </a:p>
        </p:txBody>
      </p:sp>
      <p:sp>
        <p:nvSpPr>
          <p:cNvPr id="13" name="Oval 13">
            <a:hlinkClick r:id="" action="ppaction://noaction" highlightClick="1"/>
          </p:cNvPr>
          <p:cNvSpPr>
            <a:spLocks noChangeArrowheads="1"/>
          </p:cNvSpPr>
          <p:nvPr/>
        </p:nvSpPr>
        <p:spPr bwMode="auto">
          <a:xfrm>
            <a:off x="3195720" y="2151874"/>
            <a:ext cx="503329" cy="453386"/>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1800" dirty="0">
                <a:solidFill>
                  <a:schemeClr val="bg1"/>
                </a:solidFill>
                <a:latin typeface="微软雅黑" panose="020B0503020204020204" pitchFamily="34" charset="-122"/>
                <a:ea typeface="微软雅黑" panose="020B0503020204020204" pitchFamily="34" charset="-122"/>
              </a:rPr>
              <a:t>2</a:t>
            </a:r>
          </a:p>
        </p:txBody>
      </p:sp>
      <p:sp>
        <p:nvSpPr>
          <p:cNvPr id="14" name="AutoShape 12">
            <a:hlinkClick r:id="" action="ppaction://noaction" highlightClick="1"/>
          </p:cNvPr>
          <p:cNvSpPr>
            <a:spLocks noChangeArrowheads="1"/>
          </p:cNvSpPr>
          <p:nvPr/>
        </p:nvSpPr>
        <p:spPr bwMode="auto">
          <a:xfrm>
            <a:off x="4145328" y="1471416"/>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rPr>
              <a:t>背景与目标</a:t>
            </a:r>
          </a:p>
        </p:txBody>
      </p:sp>
      <p:sp>
        <p:nvSpPr>
          <p:cNvPr id="15" name="Oval 13">
            <a:hlinkClick r:id="" action="ppaction://noaction" highlightClick="1"/>
          </p:cNvPr>
          <p:cNvSpPr>
            <a:spLocks noChangeArrowheads="1"/>
          </p:cNvSpPr>
          <p:nvPr/>
        </p:nvSpPr>
        <p:spPr bwMode="auto">
          <a:xfrm>
            <a:off x="3190514" y="3647790"/>
            <a:ext cx="503329" cy="453384"/>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1800" dirty="0">
                <a:solidFill>
                  <a:schemeClr val="bg1"/>
                </a:solidFill>
                <a:latin typeface="微软雅黑" panose="020B0503020204020204" pitchFamily="34" charset="-122"/>
                <a:ea typeface="微软雅黑" panose="020B0503020204020204" pitchFamily="34" charset="-122"/>
              </a:rPr>
              <a:t>4</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6" name="AutoShape 12">
            <a:hlinkClick r:id="" action="ppaction://noaction" highlightClick="1"/>
          </p:cNvPr>
          <p:cNvSpPr>
            <a:spLocks noChangeArrowheads="1"/>
          </p:cNvSpPr>
          <p:nvPr/>
        </p:nvSpPr>
        <p:spPr bwMode="auto">
          <a:xfrm>
            <a:off x="4140123" y="3639856"/>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rPr>
              <a:t>文本的向量表示</a:t>
            </a:r>
          </a:p>
        </p:txBody>
      </p:sp>
      <p:sp>
        <p:nvSpPr>
          <p:cNvPr id="17" name="Oval 13">
            <a:hlinkClick r:id="" action="ppaction://noaction" highlightClick="1"/>
          </p:cNvPr>
          <p:cNvSpPr>
            <a:spLocks noChangeArrowheads="1"/>
          </p:cNvSpPr>
          <p:nvPr/>
        </p:nvSpPr>
        <p:spPr bwMode="auto">
          <a:xfrm>
            <a:off x="3190514" y="4336449"/>
            <a:ext cx="503329" cy="453384"/>
          </a:xfrm>
          <a:prstGeom prst="ellipse">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1800" dirty="0">
                <a:solidFill>
                  <a:schemeClr val="bg1"/>
                </a:solidFill>
                <a:latin typeface="微软雅黑" panose="020B0503020204020204" pitchFamily="34" charset="-122"/>
                <a:ea typeface="微软雅黑" panose="020B0503020204020204" pitchFamily="34" charset="-122"/>
              </a:rPr>
              <a:t>5</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8" name="AutoShape 12">
            <a:hlinkClick r:id="" action="ppaction://noaction" highlightClick="1"/>
          </p:cNvPr>
          <p:cNvSpPr>
            <a:spLocks noChangeArrowheads="1"/>
          </p:cNvSpPr>
          <p:nvPr/>
        </p:nvSpPr>
        <p:spPr bwMode="auto">
          <a:xfrm>
            <a:off x="4140123" y="4328515"/>
            <a:ext cx="4527712" cy="476837"/>
          </a:xfrm>
          <a:prstGeom prst="actionButtonBlank">
            <a:avLst/>
          </a:prstGeom>
          <a:solidFill>
            <a:srgbClr val="064BB2"/>
          </a:solidFill>
          <a:ln>
            <a:noFill/>
          </a:ln>
          <a:effectLst/>
        </p:spPr>
        <p:style>
          <a:lnRef idx="1">
            <a:schemeClr val="dk1"/>
          </a:lnRef>
          <a:fillRef idx="2">
            <a:schemeClr val="dk1"/>
          </a:fillRef>
          <a:effectRef idx="1">
            <a:schemeClr val="dk1"/>
          </a:effectRef>
          <a:fontRef idx="minor">
            <a:schemeClr val="dk1"/>
          </a:fontRef>
        </p:style>
        <p:txBody>
          <a:bodyPr wrap="none" lIns="91436" tIns="45719" rIns="91436" bIns="45719" anchor="ctr"/>
          <a:lstStyle/>
          <a:p>
            <a:pPr algn="ctr">
              <a:defRPr/>
            </a:pPr>
            <a:r>
              <a:rPr lang="zh-CN" altLang="en-US" sz="2000" dirty="0">
                <a:solidFill>
                  <a:schemeClr val="bg1"/>
                </a:solidFill>
                <a:latin typeface="微软雅黑" pitchFamily="34" charset="-122"/>
                <a:ea typeface="微软雅黑" pitchFamily="34" charset="-122"/>
              </a:rPr>
              <a:t>朴素贝叶斯</a:t>
            </a:r>
          </a:p>
        </p:txBody>
      </p:sp>
    </p:spTree>
    <p:extLst>
      <p:ext uri="{BB962C8B-B14F-4D97-AF65-F5344CB8AC3E}">
        <p14:creationId xmlns:p14="http://schemas.microsoft.com/office/powerpoint/2010/main" val="40267771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D01CA65-086B-4A59-A996-C300FE64CB14}"/>
              </a:ext>
            </a:extLst>
          </p:cNvPr>
          <p:cNvSpPr>
            <a:spLocks noGrp="1"/>
          </p:cNvSpPr>
          <p:nvPr>
            <p:ph idx="1"/>
          </p:nvPr>
        </p:nvSpPr>
        <p:spPr/>
        <p:txBody>
          <a:bodyPr/>
          <a:lstStyle/>
          <a:p>
            <a:r>
              <a:rPr lang="en-US" altLang="zh-CN" dirty="0" err="1"/>
              <a:t>train_test_split</a:t>
            </a:r>
            <a:r>
              <a:rPr lang="zh-CN" altLang="en-US" dirty="0"/>
              <a:t>是交叉验证中常用的函数，功能是从样本中随机的按比例选取</a:t>
            </a:r>
            <a:r>
              <a:rPr lang="en-US" altLang="zh-CN" dirty="0"/>
              <a:t>train data</a:t>
            </a:r>
            <a:r>
              <a:rPr lang="zh-CN" altLang="en-US" dirty="0"/>
              <a:t>和</a:t>
            </a:r>
            <a:r>
              <a:rPr lang="en-US" altLang="zh-CN" dirty="0" err="1"/>
              <a:t>testdata</a:t>
            </a:r>
            <a:r>
              <a:rPr lang="zh-CN" altLang="en-US" dirty="0"/>
              <a:t>，形式为：</a:t>
            </a:r>
          </a:p>
          <a:p>
            <a:r>
              <a:rPr lang="en-US" altLang="zh-CN" dirty="0" err="1"/>
              <a:t>X_train,X_test</a:t>
            </a:r>
            <a:r>
              <a:rPr lang="en-US" altLang="zh-CN" dirty="0"/>
              <a:t>, </a:t>
            </a:r>
            <a:r>
              <a:rPr lang="en-US" altLang="zh-CN" dirty="0" err="1"/>
              <a:t>y_train</a:t>
            </a:r>
            <a:r>
              <a:rPr lang="en-US" altLang="zh-CN" dirty="0"/>
              <a:t>, </a:t>
            </a:r>
            <a:r>
              <a:rPr lang="en-US" altLang="zh-CN" dirty="0" err="1"/>
              <a:t>y_test</a:t>
            </a:r>
            <a:r>
              <a:rPr lang="en-US" altLang="zh-CN" dirty="0"/>
              <a:t> = </a:t>
            </a:r>
            <a:r>
              <a:rPr lang="en-US" altLang="zh-CN" dirty="0" err="1"/>
              <a:t>model_selection.train_test_split</a:t>
            </a:r>
            <a:r>
              <a:rPr lang="en-US" altLang="zh-CN" dirty="0"/>
              <a:t>(</a:t>
            </a:r>
            <a:r>
              <a:rPr lang="en-US" altLang="zh-CN" dirty="0" err="1"/>
              <a:t>x_data</a:t>
            </a:r>
            <a:r>
              <a:rPr lang="en-US" altLang="zh-CN" dirty="0"/>
              <a:t>, </a:t>
            </a:r>
            <a:r>
              <a:rPr lang="en-US" altLang="zh-CN" dirty="0" err="1"/>
              <a:t>y_target</a:t>
            </a:r>
            <a:r>
              <a:rPr lang="en-US" altLang="zh-CN" dirty="0"/>
              <a:t>, </a:t>
            </a:r>
            <a:r>
              <a:rPr lang="en-US" altLang="zh-CN" dirty="0" err="1"/>
              <a:t>test_size</a:t>
            </a:r>
            <a:r>
              <a:rPr lang="en-US" altLang="zh-CN" dirty="0"/>
              <a:t>=0.4,  </a:t>
            </a:r>
            <a:r>
              <a:rPr lang="en-US" altLang="zh-CN" dirty="0" err="1"/>
              <a:t>random_state</a:t>
            </a:r>
            <a:r>
              <a:rPr lang="en-US" altLang="zh-CN" dirty="0"/>
              <a:t>=0)</a:t>
            </a:r>
          </a:p>
          <a:p>
            <a:endParaRPr lang="zh-CN" altLang="en-US" dirty="0"/>
          </a:p>
        </p:txBody>
      </p:sp>
      <p:sp>
        <p:nvSpPr>
          <p:cNvPr id="3" name="标题 2">
            <a:extLst>
              <a:ext uri="{FF2B5EF4-FFF2-40B4-BE49-F238E27FC236}">
                <a16:creationId xmlns:a16="http://schemas.microsoft.com/office/drawing/2014/main" id="{9439DBDB-C6E6-4BA4-851A-F4A207D8A982}"/>
              </a:ext>
            </a:extLst>
          </p:cNvPr>
          <p:cNvSpPr>
            <a:spLocks noGrp="1"/>
          </p:cNvSpPr>
          <p:nvPr>
            <p:ph type="title"/>
          </p:nvPr>
        </p:nvSpPr>
        <p:spPr/>
        <p:txBody>
          <a:bodyPr/>
          <a:lstStyle/>
          <a:p>
            <a:r>
              <a:rPr lang="zh-CN" altLang="en-US" dirty="0"/>
              <a:t>模型训练与评价</a:t>
            </a:r>
          </a:p>
        </p:txBody>
      </p:sp>
      <p:sp>
        <p:nvSpPr>
          <p:cNvPr id="4" name="内容占位符 3">
            <a:extLst>
              <a:ext uri="{FF2B5EF4-FFF2-40B4-BE49-F238E27FC236}">
                <a16:creationId xmlns:a16="http://schemas.microsoft.com/office/drawing/2014/main" id="{FF2BB8CC-CBDB-4661-9285-255925B6D816}"/>
              </a:ext>
            </a:extLst>
          </p:cNvPr>
          <p:cNvSpPr>
            <a:spLocks noGrp="1"/>
          </p:cNvSpPr>
          <p:nvPr>
            <p:ph idx="10"/>
          </p:nvPr>
        </p:nvSpPr>
        <p:spPr/>
        <p:txBody>
          <a:bodyPr/>
          <a:lstStyle/>
          <a:p>
            <a:r>
              <a:rPr lang="en-US" altLang="zh-CN" b="1" dirty="0" err="1"/>
              <a:t>sklearn</a:t>
            </a:r>
            <a:r>
              <a:rPr lang="en-US" altLang="zh-CN" b="1" dirty="0"/>
              <a:t>. </a:t>
            </a:r>
            <a:r>
              <a:rPr lang="en-US" altLang="zh-CN" b="1" dirty="0" err="1"/>
              <a:t>model_selection.train_test_split</a:t>
            </a:r>
            <a:r>
              <a:rPr lang="zh-CN" altLang="en-US" b="1" dirty="0"/>
              <a:t>随机划分训练集和测试集</a:t>
            </a:r>
            <a:endParaRPr lang="zh-CN" altLang="en-US" dirty="0"/>
          </a:p>
        </p:txBody>
      </p:sp>
    </p:spTree>
    <p:extLst>
      <p:ext uri="{BB962C8B-B14F-4D97-AF65-F5344CB8AC3E}">
        <p14:creationId xmlns:p14="http://schemas.microsoft.com/office/powerpoint/2010/main" val="2869612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D01CA65-086B-4A59-A996-C300FE64CB14}"/>
              </a:ext>
            </a:extLst>
          </p:cNvPr>
          <p:cNvSpPr>
            <a:spLocks noGrp="1"/>
          </p:cNvSpPr>
          <p:nvPr>
            <p:ph idx="1"/>
          </p:nvPr>
        </p:nvSpPr>
        <p:spPr/>
        <p:txBody>
          <a:bodyPr/>
          <a:lstStyle/>
          <a:p>
            <a:r>
              <a:rPr lang="en-US" altLang="zh-CN" dirty="0" err="1"/>
              <a:t>x_data</a:t>
            </a:r>
            <a:r>
              <a:rPr lang="zh-CN" altLang="en-US" dirty="0"/>
              <a:t>：所要划分的样本特征集</a:t>
            </a:r>
          </a:p>
          <a:p>
            <a:r>
              <a:rPr lang="en-US" altLang="zh-CN" dirty="0" err="1"/>
              <a:t>y_target</a:t>
            </a:r>
            <a:r>
              <a:rPr lang="zh-CN" altLang="en-US" dirty="0"/>
              <a:t>：所要划分的样本结果</a:t>
            </a:r>
          </a:p>
          <a:p>
            <a:r>
              <a:rPr lang="en-US" altLang="zh-CN" dirty="0" err="1"/>
              <a:t>test_size</a:t>
            </a:r>
            <a:r>
              <a:rPr lang="zh-CN" altLang="en-US" dirty="0"/>
              <a:t>：样本占比，如果是整数的话就是样本的数量</a:t>
            </a:r>
          </a:p>
          <a:p>
            <a:r>
              <a:rPr lang="en-US" altLang="zh-CN" dirty="0" err="1"/>
              <a:t>random_state</a:t>
            </a:r>
            <a:r>
              <a:rPr lang="zh-CN" altLang="en-US" dirty="0"/>
              <a:t>：是随机数的种子。</a:t>
            </a:r>
          </a:p>
          <a:p>
            <a:pPr lvl="1">
              <a:buFont typeface="Arial" panose="020B0604020202020204" pitchFamily="34" charset="0"/>
              <a:buChar char="•"/>
            </a:pPr>
            <a:r>
              <a:rPr lang="zh-CN" altLang="en-US" dirty="0">
                <a:solidFill>
                  <a:schemeClr val="bg1"/>
                </a:solidFill>
              </a:rPr>
              <a:t>随机数种子：其实就是该组随机数的编号，在需要重复试验的时候，保证得到一组一样的随机数。比如你每次都填</a:t>
            </a:r>
            <a:r>
              <a:rPr lang="en-US" altLang="zh-CN" dirty="0">
                <a:solidFill>
                  <a:schemeClr val="bg1"/>
                </a:solidFill>
              </a:rPr>
              <a:t>1</a:t>
            </a:r>
            <a:r>
              <a:rPr lang="zh-CN" altLang="en-US" dirty="0">
                <a:solidFill>
                  <a:schemeClr val="bg1"/>
                </a:solidFill>
              </a:rPr>
              <a:t>，其他参数一样的情况下你得到的随机数组是一样的。但填</a:t>
            </a:r>
            <a:r>
              <a:rPr lang="en-US" altLang="zh-CN" dirty="0">
                <a:solidFill>
                  <a:schemeClr val="bg1"/>
                </a:solidFill>
              </a:rPr>
              <a:t>0</a:t>
            </a:r>
            <a:r>
              <a:rPr lang="zh-CN" altLang="en-US" dirty="0">
                <a:solidFill>
                  <a:schemeClr val="bg1"/>
                </a:solidFill>
              </a:rPr>
              <a:t>或不填，每次都会不一样。</a:t>
            </a:r>
          </a:p>
          <a:p>
            <a:pPr lvl="1">
              <a:buFont typeface="Arial" panose="020B0604020202020204" pitchFamily="34" charset="0"/>
              <a:buChar char="•"/>
            </a:pPr>
            <a:r>
              <a:rPr lang="zh-CN" altLang="en-US" dirty="0">
                <a:solidFill>
                  <a:schemeClr val="bg1"/>
                </a:solidFill>
              </a:rPr>
              <a:t>随机数的产生取决于种子，随机数和种子之间的关系遵从以下两个规则：</a:t>
            </a:r>
          </a:p>
          <a:p>
            <a:pPr lvl="1">
              <a:buFont typeface="Arial" panose="020B0604020202020204" pitchFamily="34" charset="0"/>
              <a:buChar char="•"/>
            </a:pPr>
            <a:r>
              <a:rPr lang="zh-CN" altLang="en-US" dirty="0">
                <a:solidFill>
                  <a:schemeClr val="bg1"/>
                </a:solidFill>
              </a:rPr>
              <a:t>种子不同，产生不同的随机数；种子相同，即使实例不同也产生相同的随机数。</a:t>
            </a:r>
          </a:p>
          <a:p>
            <a:endParaRPr lang="zh-CN" altLang="en-US" dirty="0"/>
          </a:p>
        </p:txBody>
      </p:sp>
      <p:sp>
        <p:nvSpPr>
          <p:cNvPr id="3" name="标题 2">
            <a:extLst>
              <a:ext uri="{FF2B5EF4-FFF2-40B4-BE49-F238E27FC236}">
                <a16:creationId xmlns:a16="http://schemas.microsoft.com/office/drawing/2014/main" id="{9439DBDB-C6E6-4BA4-851A-F4A207D8A982}"/>
              </a:ext>
            </a:extLst>
          </p:cNvPr>
          <p:cNvSpPr>
            <a:spLocks noGrp="1"/>
          </p:cNvSpPr>
          <p:nvPr>
            <p:ph type="title"/>
          </p:nvPr>
        </p:nvSpPr>
        <p:spPr/>
        <p:txBody>
          <a:bodyPr/>
          <a:lstStyle/>
          <a:p>
            <a:r>
              <a:rPr lang="zh-CN" altLang="en-US" dirty="0"/>
              <a:t>模型训练与评价</a:t>
            </a:r>
          </a:p>
        </p:txBody>
      </p:sp>
      <p:sp>
        <p:nvSpPr>
          <p:cNvPr id="4" name="内容占位符 3">
            <a:extLst>
              <a:ext uri="{FF2B5EF4-FFF2-40B4-BE49-F238E27FC236}">
                <a16:creationId xmlns:a16="http://schemas.microsoft.com/office/drawing/2014/main" id="{FF2BB8CC-CBDB-4661-9285-255925B6D816}"/>
              </a:ext>
            </a:extLst>
          </p:cNvPr>
          <p:cNvSpPr>
            <a:spLocks noGrp="1"/>
          </p:cNvSpPr>
          <p:nvPr>
            <p:ph idx="10"/>
          </p:nvPr>
        </p:nvSpPr>
        <p:spPr/>
        <p:txBody>
          <a:bodyPr/>
          <a:lstStyle/>
          <a:p>
            <a:r>
              <a:rPr lang="en-US" altLang="zh-CN" b="1" dirty="0" err="1"/>
              <a:t>train_test_split</a:t>
            </a:r>
            <a:r>
              <a:rPr lang="zh-CN" altLang="en-US" b="1" dirty="0"/>
              <a:t>参数解释</a:t>
            </a:r>
            <a:r>
              <a:rPr lang="zh-CN" altLang="en-US" dirty="0"/>
              <a:t>：</a:t>
            </a:r>
          </a:p>
        </p:txBody>
      </p:sp>
    </p:spTree>
    <p:extLst>
      <p:ext uri="{BB962C8B-B14F-4D97-AF65-F5344CB8AC3E}">
        <p14:creationId xmlns:p14="http://schemas.microsoft.com/office/powerpoint/2010/main" val="12095902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a:extLst>
              <a:ext uri="{FF2B5EF4-FFF2-40B4-BE49-F238E27FC236}">
                <a16:creationId xmlns:a16="http://schemas.microsoft.com/office/drawing/2014/main" id="{7BA21D8E-AED6-429E-8CB0-4609ECB5B8F7}"/>
              </a:ext>
            </a:extLst>
          </p:cNvPr>
          <p:cNvSpPr>
            <a:spLocks noGrp="1"/>
          </p:cNvSpPr>
          <p:nvPr>
            <p:ph idx="1"/>
          </p:nvPr>
        </p:nvSpPr>
        <p:spPr>
          <a:xfrm>
            <a:off x="423821" y="1741969"/>
            <a:ext cx="11104601" cy="534904"/>
          </a:xfrm>
        </p:spPr>
        <p:txBody>
          <a:bodyPr/>
          <a:lstStyle/>
          <a:p>
            <a:pPr marL="0" indent="0">
              <a:buNone/>
            </a:pPr>
            <a:r>
              <a:rPr lang="zh-CN" altLang="en-US" dirty="0"/>
              <a:t>在</a:t>
            </a:r>
            <a:r>
              <a:rPr lang="en-US" altLang="zh-CN" dirty="0"/>
              <a:t>train</a:t>
            </a:r>
            <a:r>
              <a:rPr lang="zh-CN" altLang="en-US" dirty="0"/>
              <a:t>和</a:t>
            </a:r>
            <a:r>
              <a:rPr lang="en-US" altLang="zh-CN" dirty="0"/>
              <a:t>test</a:t>
            </a:r>
            <a:r>
              <a:rPr lang="zh-CN" altLang="en-US" dirty="0"/>
              <a:t>上提取的</a:t>
            </a:r>
            <a:r>
              <a:rPr lang="en-US" altLang="zh-CN" dirty="0"/>
              <a:t>feature</a:t>
            </a:r>
            <a:r>
              <a:rPr lang="zh-CN" altLang="en-US" dirty="0"/>
              <a:t>维度不同，那么怎么让它们相同呢？</a:t>
            </a:r>
          </a:p>
        </p:txBody>
      </p:sp>
      <p:sp>
        <p:nvSpPr>
          <p:cNvPr id="3" name="标题 2"/>
          <p:cNvSpPr>
            <a:spLocks noGrp="1"/>
          </p:cNvSpPr>
          <p:nvPr>
            <p:ph type="title"/>
          </p:nvPr>
        </p:nvSpPr>
        <p:spPr/>
        <p:txBody>
          <a:bodyPr/>
          <a:lstStyle/>
          <a:p>
            <a:r>
              <a:rPr lang="zh-CN" altLang="en-US" dirty="0"/>
              <a:t>模型训练与评价</a:t>
            </a:r>
          </a:p>
        </p:txBody>
      </p:sp>
      <p:sp>
        <p:nvSpPr>
          <p:cNvPr id="4" name="内容占位符 3"/>
          <p:cNvSpPr>
            <a:spLocks noGrp="1"/>
          </p:cNvSpPr>
          <p:nvPr>
            <p:ph idx="10"/>
          </p:nvPr>
        </p:nvSpPr>
        <p:spPr/>
        <p:txBody>
          <a:bodyPr/>
          <a:lstStyle/>
          <a:p>
            <a:r>
              <a:rPr lang="zh-CN" altLang="en-US" dirty="0"/>
              <a:t>思考</a:t>
            </a:r>
          </a:p>
        </p:txBody>
      </p:sp>
      <p:sp>
        <p:nvSpPr>
          <p:cNvPr id="2" name="矩形 1">
            <a:extLst>
              <a:ext uri="{FF2B5EF4-FFF2-40B4-BE49-F238E27FC236}">
                <a16:creationId xmlns:a16="http://schemas.microsoft.com/office/drawing/2014/main" id="{ABE99FC1-74E6-4292-9771-D13D00DE23B3}"/>
              </a:ext>
            </a:extLst>
          </p:cNvPr>
          <p:cNvSpPr/>
          <p:nvPr/>
        </p:nvSpPr>
        <p:spPr>
          <a:xfrm>
            <a:off x="386542" y="2453391"/>
            <a:ext cx="5709458" cy="461663"/>
          </a:xfrm>
          <a:prstGeom prst="rect">
            <a:avLst/>
          </a:prstGeom>
        </p:spPr>
        <p:txBody>
          <a:bodyPr wrap="none" lIns="91436" tIns="45719" rIns="91436" bIns="45719">
            <a:spAutoFit/>
          </a:bodyPr>
          <a:lstStyle/>
          <a:p>
            <a:r>
              <a:rPr lang="zh-CN" altLang="en-US" sz="2400" dirty="0">
                <a:solidFill>
                  <a:schemeClr val="bg1"/>
                </a:solidFill>
              </a:rPr>
              <a:t>让两个</a:t>
            </a:r>
            <a:r>
              <a:rPr lang="en-US" altLang="zh-CN" sz="2400" dirty="0" err="1">
                <a:solidFill>
                  <a:schemeClr val="bg1"/>
                </a:solidFill>
              </a:rPr>
              <a:t>CountVectorizer</a:t>
            </a:r>
            <a:r>
              <a:rPr lang="zh-CN" altLang="en-US" sz="2400" dirty="0">
                <a:solidFill>
                  <a:schemeClr val="bg1"/>
                </a:solidFill>
              </a:rPr>
              <a:t>共享</a:t>
            </a:r>
            <a:r>
              <a:rPr lang="en-US" altLang="zh-CN" sz="2400" dirty="0">
                <a:solidFill>
                  <a:schemeClr val="bg1"/>
                </a:solidFill>
              </a:rPr>
              <a:t>vocabulary</a:t>
            </a:r>
            <a:r>
              <a:rPr lang="zh-CN" altLang="en-US" sz="2400" dirty="0">
                <a:solidFill>
                  <a:schemeClr val="bg1"/>
                </a:solidFill>
              </a:rPr>
              <a:t>！</a:t>
            </a:r>
          </a:p>
        </p:txBody>
      </p:sp>
      <p:sp>
        <p:nvSpPr>
          <p:cNvPr id="7" name="矩形 6">
            <a:extLst>
              <a:ext uri="{FF2B5EF4-FFF2-40B4-BE49-F238E27FC236}">
                <a16:creationId xmlns:a16="http://schemas.microsoft.com/office/drawing/2014/main" id="{BB1F541D-200A-49E4-89F8-4EB87F1FDBB7}"/>
              </a:ext>
            </a:extLst>
          </p:cNvPr>
          <p:cNvSpPr/>
          <p:nvPr/>
        </p:nvSpPr>
        <p:spPr>
          <a:xfrm>
            <a:off x="423821" y="3212976"/>
            <a:ext cx="5347265" cy="1731241"/>
          </a:xfrm>
          <a:prstGeom prst="rect">
            <a:avLst/>
          </a:prstGeom>
        </p:spPr>
        <p:txBody>
          <a:bodyPr wrap="square" lIns="91436" tIns="45719" rIns="91436" bIns="45719">
            <a:spAutoFit/>
          </a:bodyPr>
          <a:lstStyle/>
          <a:p>
            <a:pPr>
              <a:lnSpc>
                <a:spcPct val="150000"/>
              </a:lnSpc>
            </a:pPr>
            <a:r>
              <a:rPr lang="zh-CN" altLang="en-US" sz="1800" dirty="0">
                <a:solidFill>
                  <a:schemeClr val="bg1"/>
                </a:solidFill>
              </a:rPr>
              <a:t>cv1 = CountVectorizer(vocabulary=cv.vocabulary_)</a:t>
            </a:r>
          </a:p>
          <a:p>
            <a:pPr>
              <a:lnSpc>
                <a:spcPct val="150000"/>
              </a:lnSpc>
            </a:pPr>
            <a:r>
              <a:rPr lang="zh-CN" altLang="en-US" sz="1800" dirty="0">
                <a:solidFill>
                  <a:schemeClr val="bg1"/>
                </a:solidFill>
              </a:rPr>
              <a:t>cv_test = cv1.fit_transform(x_test) </a:t>
            </a:r>
          </a:p>
          <a:p>
            <a:pPr>
              <a:lnSpc>
                <a:spcPct val="150000"/>
              </a:lnSpc>
            </a:pPr>
            <a:r>
              <a:rPr lang="zh-CN" altLang="en-US" sz="1800" dirty="0">
                <a:solidFill>
                  <a:schemeClr val="bg1"/>
                </a:solidFill>
              </a:rPr>
              <a:t>print(cv_test.toarray())  # 测试集的文档词条矩阵</a:t>
            </a:r>
            <a:endParaRPr lang="en-US" altLang="zh-CN" sz="1800" dirty="0">
              <a:solidFill>
                <a:schemeClr val="bg1"/>
              </a:solidFill>
            </a:endParaRPr>
          </a:p>
          <a:p>
            <a:pPr>
              <a:lnSpc>
                <a:spcPct val="150000"/>
              </a:lnSpc>
            </a:pPr>
            <a:r>
              <a:rPr lang="en-US" altLang="zh-CN" sz="1800" dirty="0">
                <a:solidFill>
                  <a:schemeClr val="bg1"/>
                </a:solidFill>
              </a:rPr>
              <a:t>#</a:t>
            </a:r>
            <a:r>
              <a:rPr lang="en-US" altLang="zh-CN" sz="1800" dirty="0" err="1">
                <a:solidFill>
                  <a:schemeClr val="bg1"/>
                </a:solidFill>
              </a:rPr>
              <a:t>cv_test</a:t>
            </a:r>
            <a:r>
              <a:rPr lang="zh-CN" altLang="en-US" sz="1800" dirty="0">
                <a:solidFill>
                  <a:schemeClr val="bg1"/>
                </a:solidFill>
              </a:rPr>
              <a:t>、</a:t>
            </a:r>
            <a:r>
              <a:rPr lang="en-US" altLang="zh-CN" sz="1800" dirty="0" err="1">
                <a:solidFill>
                  <a:schemeClr val="bg1"/>
                </a:solidFill>
              </a:rPr>
              <a:t>cv_train</a:t>
            </a:r>
            <a:r>
              <a:rPr lang="zh-CN" altLang="en-US" sz="1800" dirty="0">
                <a:solidFill>
                  <a:schemeClr val="bg1"/>
                </a:solidFill>
              </a:rPr>
              <a:t>向量长度应保持一致</a:t>
            </a:r>
          </a:p>
        </p:txBody>
      </p:sp>
    </p:spTree>
    <p:extLst>
      <p:ext uri="{BB962C8B-B14F-4D97-AF65-F5344CB8AC3E}">
        <p14:creationId xmlns:p14="http://schemas.microsoft.com/office/powerpoint/2010/main" val="270550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zh-CN" dirty="0"/>
              <a:t>混淆矩阵就是汇总分类模型中分类正确和不正确的样本数目的矩阵。对于简单的二分类问题的混淆矩阵如下表：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zh-CN" altLang="en-US" dirty="0"/>
              <a:t>另，</a:t>
            </a:r>
            <a:r>
              <a:rPr lang="en-US" altLang="zh-CN" dirty="0" err="1"/>
              <a:t>sklearn</a:t>
            </a:r>
            <a:r>
              <a:rPr lang="zh-CN" altLang="en-US" dirty="0"/>
              <a:t>中自带混淆矩阵及分类报告</a:t>
            </a:r>
            <a:endParaRPr lang="en-US" altLang="zh-CN" dirty="0"/>
          </a:p>
          <a:p>
            <a:pPr lvl="1">
              <a:buFont typeface="Arial" panose="020B0604020202020204" pitchFamily="34" charset="0"/>
              <a:buChar char="•"/>
            </a:pPr>
            <a:r>
              <a:rPr lang="en-US" altLang="zh-CN" dirty="0">
                <a:solidFill>
                  <a:schemeClr val="bg1"/>
                </a:solidFill>
              </a:rPr>
              <a:t>from </a:t>
            </a:r>
            <a:r>
              <a:rPr lang="en-US" altLang="zh-CN" dirty="0" err="1">
                <a:solidFill>
                  <a:schemeClr val="bg1"/>
                </a:solidFill>
              </a:rPr>
              <a:t>sklearn.metrics</a:t>
            </a:r>
            <a:r>
              <a:rPr lang="en-US" altLang="zh-CN" dirty="0">
                <a:solidFill>
                  <a:schemeClr val="bg1"/>
                </a:solidFill>
              </a:rPr>
              <a:t> import </a:t>
            </a:r>
            <a:r>
              <a:rPr lang="en-US" altLang="zh-CN" dirty="0" err="1">
                <a:solidFill>
                  <a:schemeClr val="bg1"/>
                </a:solidFill>
              </a:rPr>
              <a:t>classification_report,confusion_matrix</a:t>
            </a:r>
            <a:endParaRPr lang="zh-CN" altLang="zh-CN" dirty="0">
              <a:solidFill>
                <a:schemeClr val="bg1"/>
              </a:solidFill>
            </a:endParaRPr>
          </a:p>
          <a:p>
            <a:pPr marL="0" indent="0">
              <a:buNone/>
            </a:pPr>
            <a:endParaRPr lang="zh-CN" altLang="en-US" dirty="0"/>
          </a:p>
        </p:txBody>
      </p:sp>
      <p:sp>
        <p:nvSpPr>
          <p:cNvPr id="2" name="标题 1"/>
          <p:cNvSpPr>
            <a:spLocks noGrp="1"/>
          </p:cNvSpPr>
          <p:nvPr>
            <p:ph type="title"/>
          </p:nvPr>
        </p:nvSpPr>
        <p:spPr/>
        <p:txBody>
          <a:bodyPr/>
          <a:lstStyle/>
          <a:p>
            <a:r>
              <a:rPr lang="zh-CN" altLang="en-US" dirty="0"/>
              <a:t>模型训练与评价</a:t>
            </a:r>
          </a:p>
        </p:txBody>
      </p:sp>
      <p:sp>
        <p:nvSpPr>
          <p:cNvPr id="5" name="内容占位符 4">
            <a:extLst>
              <a:ext uri="{FF2B5EF4-FFF2-40B4-BE49-F238E27FC236}">
                <a16:creationId xmlns:a16="http://schemas.microsoft.com/office/drawing/2014/main" id="{6D2DD2A3-26D7-4D79-8A84-A7DFEFBDF7B2}"/>
              </a:ext>
            </a:extLst>
          </p:cNvPr>
          <p:cNvSpPr>
            <a:spLocks noGrp="1"/>
          </p:cNvSpPr>
          <p:nvPr>
            <p:ph idx="10"/>
          </p:nvPr>
        </p:nvSpPr>
        <p:spPr/>
        <p:txBody>
          <a:bodyPr/>
          <a:lstStyle/>
          <a:p>
            <a:r>
              <a:rPr lang="zh-CN" altLang="en-US" dirty="0"/>
              <a:t>混淆矩阵</a:t>
            </a:r>
          </a:p>
        </p:txBody>
      </p:sp>
      <p:graphicFrame>
        <p:nvGraphicFramePr>
          <p:cNvPr id="4" name="表格 3"/>
          <p:cNvGraphicFramePr>
            <a:graphicFrameLocks noGrp="1"/>
          </p:cNvGraphicFramePr>
          <p:nvPr>
            <p:extLst>
              <p:ext uri="{D42A27DB-BD31-4B8C-83A1-F6EECF244321}">
                <p14:modId xmlns:p14="http://schemas.microsoft.com/office/powerpoint/2010/main" val="1448192830"/>
              </p:ext>
            </p:extLst>
          </p:nvPr>
        </p:nvGraphicFramePr>
        <p:xfrm>
          <a:off x="2855640" y="2852936"/>
          <a:ext cx="5472608" cy="1865376"/>
        </p:xfrm>
        <a:graphic>
          <a:graphicData uri="http://schemas.openxmlformats.org/drawingml/2006/table">
            <a:tbl>
              <a:tblPr firstRow="1" firstCol="1" bandRow="1">
                <a:tableStyleId>{5C22544A-7EE6-4342-B048-85BDC9FD1C3A}</a:tableStyleId>
              </a:tblPr>
              <a:tblGrid>
                <a:gridCol w="136815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tblGrid>
              <a:tr h="466344">
                <a:tc rowSpan="2" gridSpan="2">
                  <a:txBody>
                    <a:bodyPr/>
                    <a:lstStyle/>
                    <a:p>
                      <a:pPr algn="ctr">
                        <a:lnSpc>
                          <a:spcPct val="150000"/>
                        </a:lnSpc>
                        <a:spcAft>
                          <a:spcPts val="0"/>
                        </a:spcAft>
                      </a:pPr>
                      <a:r>
                        <a:rPr lang="en-US" sz="2000" kern="100" dirty="0">
                          <a:effectLst/>
                          <a:latin typeface="楷体" panose="02010609060101010101" charset="-122"/>
                          <a:cs typeface="楷体" panose="02010609060101010101" charset="-122"/>
                        </a:rPr>
                        <a:t> </a:t>
                      </a:r>
                      <a:endParaRPr lang="en-US" sz="2000" kern="100" dirty="0">
                        <a:effectLst/>
                        <a:latin typeface="楷体" panose="02010609060101010101" charset="-122"/>
                        <a:ea typeface="宋体" panose="02010600030101010101" pitchFamily="2" charset="-122"/>
                        <a:cs typeface="楷体" panose="02010609060101010101" charset="-122"/>
                      </a:endParaRPr>
                    </a:p>
                  </a:txBody>
                  <a:tcPr marL="68580" marR="68580" marT="0" marB="0" anchor="ctr"/>
                </a:tc>
                <a:tc rowSpan="2" hMerge="1">
                  <a:txBody>
                    <a:bodyPr/>
                    <a:lstStyle/>
                    <a:p>
                      <a:endParaRPr lang="zh-CN"/>
                    </a:p>
                  </a:txBody>
                  <a:tcPr/>
                </a:tc>
                <a:tc gridSpan="2">
                  <a:txBody>
                    <a:bodyPr/>
                    <a:lstStyle/>
                    <a:p>
                      <a:pPr algn="ctr">
                        <a:lnSpc>
                          <a:spcPct val="150000"/>
                        </a:lnSpc>
                        <a:spcAft>
                          <a:spcPts val="0"/>
                        </a:spcAft>
                      </a:pPr>
                      <a:r>
                        <a:rPr lang="zh-CN" sz="2000" kern="100" dirty="0">
                          <a:effectLst/>
                          <a:latin typeface="楷体" panose="02010609060101010101" charset="-122"/>
                          <a:ea typeface="楷体" panose="02010609060101010101" charset="-122"/>
                        </a:rPr>
                        <a:t>分类结果</a:t>
                      </a:r>
                      <a:endParaRPr lang="zh-CN"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hMerge="1">
                  <a:txBody>
                    <a:bodyPr/>
                    <a:lstStyle/>
                    <a:p>
                      <a:endParaRPr lang="zh-CN"/>
                    </a:p>
                  </a:txBody>
                  <a:tcPr/>
                </a:tc>
                <a:extLst>
                  <a:ext uri="{0D108BD9-81ED-4DB2-BD59-A6C34878D82A}">
                    <a16:rowId xmlns:a16="http://schemas.microsoft.com/office/drawing/2014/main" val="10000"/>
                  </a:ext>
                </a:extLst>
              </a:tr>
              <a:tr h="466344">
                <a:tc gridSpan="2" vMerge="1">
                  <a:txBody>
                    <a:bodyPr/>
                    <a:lstStyle/>
                    <a:p>
                      <a:endParaRPr lang="zh-CN"/>
                    </a:p>
                  </a:txBody>
                  <a:tcPr/>
                </a:tc>
                <a:tc hMerge="1" vMerge="1">
                  <a:txBody>
                    <a:bodyPr/>
                    <a:lstStyle/>
                    <a:p>
                      <a:endParaRPr lang="zh-CN"/>
                    </a:p>
                  </a:txBody>
                  <a:tcPr/>
                </a:tc>
                <a:tc>
                  <a:txBody>
                    <a:bodyPr/>
                    <a:lstStyle/>
                    <a:p>
                      <a:pPr algn="ctr">
                        <a:lnSpc>
                          <a:spcPct val="150000"/>
                        </a:lnSpc>
                        <a:spcAft>
                          <a:spcPts val="0"/>
                        </a:spcAft>
                      </a:pPr>
                      <a:r>
                        <a:rPr lang="zh-CN" sz="2000" kern="100" dirty="0">
                          <a:effectLst/>
                          <a:latin typeface="楷体" panose="02010609060101010101" charset="-122"/>
                          <a:ea typeface="楷体" panose="02010609060101010101" charset="-122"/>
                        </a:rPr>
                        <a:t>正</a:t>
                      </a:r>
                      <a:endParaRPr lang="zh-CN"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2000" kern="100" dirty="0">
                          <a:effectLst/>
                          <a:latin typeface="楷体" panose="02010609060101010101" charset="-122"/>
                          <a:ea typeface="楷体" panose="02010609060101010101" charset="-122"/>
                        </a:rPr>
                        <a:t>负</a:t>
                      </a:r>
                      <a:endParaRPr lang="zh-CN"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66344">
                <a:tc rowSpan="2">
                  <a:txBody>
                    <a:bodyPr/>
                    <a:lstStyle/>
                    <a:p>
                      <a:pPr algn="ctr">
                        <a:lnSpc>
                          <a:spcPct val="150000"/>
                        </a:lnSpc>
                        <a:spcAft>
                          <a:spcPts val="0"/>
                        </a:spcAft>
                      </a:pPr>
                      <a:r>
                        <a:rPr lang="zh-CN" sz="2000" kern="100">
                          <a:effectLst/>
                          <a:latin typeface="楷体" panose="02010609060101010101" charset="-122"/>
                          <a:ea typeface="楷体" panose="02010609060101010101" charset="-122"/>
                        </a:rPr>
                        <a:t>实际结果</a:t>
                      </a:r>
                      <a:endParaRPr lang="zh-CN" sz="2000" kern="10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2000" kern="100" dirty="0">
                          <a:effectLst/>
                          <a:latin typeface="楷体" panose="02010609060101010101" charset="-122"/>
                          <a:ea typeface="楷体" panose="02010609060101010101" charset="-122"/>
                        </a:rPr>
                        <a:t>正</a:t>
                      </a:r>
                      <a:endParaRPr lang="zh-CN"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kern="100" dirty="0">
                          <a:effectLst/>
                          <a:latin typeface="楷体" panose="02010609060101010101" charset="-122"/>
                          <a:ea typeface="楷体" panose="02010609060101010101" charset="-122"/>
                        </a:rPr>
                        <a:t>TP</a:t>
                      </a:r>
                      <a:endParaRPr lang="en-US"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kern="100" dirty="0">
                          <a:effectLst/>
                          <a:latin typeface="楷体" panose="02010609060101010101" charset="-122"/>
                          <a:ea typeface="楷体" panose="02010609060101010101" charset="-122"/>
                        </a:rPr>
                        <a:t>FN</a:t>
                      </a:r>
                      <a:endParaRPr lang="en-US"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66344">
                <a:tc vMerge="1">
                  <a:txBody>
                    <a:bodyPr/>
                    <a:lstStyle/>
                    <a:p>
                      <a:endParaRPr lang="zh-CN"/>
                    </a:p>
                  </a:txBody>
                  <a:tcPr/>
                </a:tc>
                <a:tc>
                  <a:txBody>
                    <a:bodyPr/>
                    <a:lstStyle/>
                    <a:p>
                      <a:pPr algn="ctr">
                        <a:lnSpc>
                          <a:spcPct val="150000"/>
                        </a:lnSpc>
                        <a:spcAft>
                          <a:spcPts val="0"/>
                        </a:spcAft>
                      </a:pPr>
                      <a:r>
                        <a:rPr lang="zh-CN" sz="2000" kern="100" dirty="0">
                          <a:effectLst/>
                          <a:latin typeface="楷体" panose="02010609060101010101" charset="-122"/>
                          <a:ea typeface="楷体" panose="02010609060101010101" charset="-122"/>
                        </a:rPr>
                        <a:t>负</a:t>
                      </a:r>
                      <a:endParaRPr lang="zh-CN"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kern="100" dirty="0">
                          <a:effectLst/>
                          <a:latin typeface="楷体" panose="02010609060101010101" charset="-122"/>
                          <a:ea typeface="楷体" panose="02010609060101010101" charset="-122"/>
                        </a:rPr>
                        <a:t>FP</a:t>
                      </a:r>
                      <a:endParaRPr lang="en-US"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kern="100" dirty="0">
                          <a:effectLst/>
                          <a:latin typeface="楷体" panose="02010609060101010101" charset="-122"/>
                          <a:ea typeface="楷体" panose="02010609060101010101" charset="-122"/>
                        </a:rPr>
                        <a:t>TN</a:t>
                      </a:r>
                      <a:endParaRPr lang="en-US"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Tree>
  </p:cSld>
  <p:clrMapOvr>
    <a:masterClrMapping/>
  </p:clrMapOvr>
  <p:transition>
    <p:pull dir="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zh-CN" dirty="0">
                <a:sym typeface="+mn-ea"/>
              </a:rPr>
              <a:t>表示的是</a:t>
            </a:r>
            <a:r>
              <a:rPr lang="zh-CN" altLang="zh-CN" b="1" dirty="0">
                <a:solidFill>
                  <a:schemeClr val="tx2">
                    <a:lumMod val="60000"/>
                    <a:lumOff val="40000"/>
                  </a:schemeClr>
                </a:solidFill>
                <a:sym typeface="+mn-ea"/>
              </a:rPr>
              <a:t>分</a:t>
            </a:r>
            <a:r>
              <a:rPr lang="zh-CN" altLang="en-US" b="1" dirty="0">
                <a:solidFill>
                  <a:schemeClr val="tx2">
                    <a:lumMod val="60000"/>
                    <a:lumOff val="40000"/>
                  </a:schemeClr>
                </a:solidFill>
                <a:sym typeface="+mn-ea"/>
              </a:rPr>
              <a:t>类</a:t>
            </a:r>
            <a:r>
              <a:rPr lang="zh-CN" altLang="zh-CN" b="1" dirty="0">
                <a:solidFill>
                  <a:schemeClr val="tx2">
                    <a:lumMod val="60000"/>
                    <a:lumOff val="40000"/>
                  </a:schemeClr>
                </a:solidFill>
                <a:sym typeface="+mn-ea"/>
              </a:rPr>
              <a:t>为负类</a:t>
            </a:r>
            <a:r>
              <a:rPr lang="zh-CN" altLang="zh-CN" dirty="0">
                <a:sym typeface="+mn-ea"/>
              </a:rPr>
              <a:t>的样本中</a:t>
            </a:r>
            <a:r>
              <a:rPr lang="zh-CN" altLang="zh-CN" b="1" dirty="0">
                <a:solidFill>
                  <a:schemeClr val="tx2">
                    <a:lumMod val="60000"/>
                    <a:lumOff val="40000"/>
                  </a:schemeClr>
                </a:solidFill>
                <a:sym typeface="+mn-ea"/>
              </a:rPr>
              <a:t>实际为负类</a:t>
            </a:r>
            <a:r>
              <a:rPr lang="zh-CN" altLang="zh-CN" dirty="0">
                <a:sym typeface="+mn-ea"/>
              </a:rPr>
              <a:t>的样本所占的比例，精确度越高，模型某类的分类效果越好。</a:t>
            </a:r>
            <a:endParaRPr lang="en-US" altLang="zh-CN" dirty="0"/>
          </a:p>
          <a:p>
            <a:pPr marL="0" indent="0">
              <a:buNone/>
            </a:pPr>
            <a:endParaRPr lang="en-US" altLang="zh-CN" dirty="0"/>
          </a:p>
          <a:p>
            <a:pPr marL="0" indent="0">
              <a:buNone/>
            </a:pPr>
            <a:endParaRPr lang="zh-CN" altLang="zh-CN" dirty="0"/>
          </a:p>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lstStyle/>
          <a:p>
            <a:r>
              <a:rPr lang="zh-CN" altLang="en-US" dirty="0"/>
              <a:t>模型训练与评价</a:t>
            </a:r>
          </a:p>
        </p:txBody>
      </p:sp>
      <p:sp>
        <p:nvSpPr>
          <p:cNvPr id="6" name="内容占位符 5">
            <a:extLst>
              <a:ext uri="{FF2B5EF4-FFF2-40B4-BE49-F238E27FC236}">
                <a16:creationId xmlns:a16="http://schemas.microsoft.com/office/drawing/2014/main" id="{EA65F39F-4E44-4C2A-98D3-AE429474FB8C}"/>
              </a:ext>
            </a:extLst>
          </p:cNvPr>
          <p:cNvSpPr>
            <a:spLocks noGrp="1"/>
          </p:cNvSpPr>
          <p:nvPr>
            <p:ph idx="10"/>
          </p:nvPr>
        </p:nvSpPr>
        <p:spPr/>
        <p:txBody>
          <a:bodyPr/>
          <a:lstStyle/>
          <a:p>
            <a:r>
              <a:rPr lang="zh-CN" altLang="en-US" dirty="0"/>
              <a:t>精确度</a:t>
            </a:r>
          </a:p>
        </p:txBody>
      </p:sp>
      <p:graphicFrame>
        <p:nvGraphicFramePr>
          <p:cNvPr id="4" name="表格 3"/>
          <p:cNvGraphicFramePr>
            <a:graphicFrameLocks noGrp="1"/>
          </p:cNvGraphicFramePr>
          <p:nvPr>
            <p:extLst>
              <p:ext uri="{D42A27DB-BD31-4B8C-83A1-F6EECF244321}">
                <p14:modId xmlns:p14="http://schemas.microsoft.com/office/powerpoint/2010/main" val="2673423283"/>
              </p:ext>
            </p:extLst>
          </p:nvPr>
        </p:nvGraphicFramePr>
        <p:xfrm>
          <a:off x="3229443" y="2632434"/>
          <a:ext cx="5472608" cy="1865376"/>
        </p:xfrm>
        <a:graphic>
          <a:graphicData uri="http://schemas.openxmlformats.org/drawingml/2006/table">
            <a:tbl>
              <a:tblPr firstRow="1" firstCol="1" bandRow="1">
                <a:tableStyleId>{5C22544A-7EE6-4342-B048-85BDC9FD1C3A}</a:tableStyleId>
              </a:tblPr>
              <a:tblGrid>
                <a:gridCol w="136815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tblGrid>
              <a:tr h="466344">
                <a:tc rowSpan="2" gridSpan="2">
                  <a:txBody>
                    <a:bodyPr/>
                    <a:lstStyle/>
                    <a:p>
                      <a:pPr algn="ctr">
                        <a:lnSpc>
                          <a:spcPct val="150000"/>
                        </a:lnSpc>
                        <a:spcAft>
                          <a:spcPts val="0"/>
                        </a:spcAft>
                      </a:pPr>
                      <a:r>
                        <a:rPr lang="en-US" sz="2000" kern="100" dirty="0">
                          <a:effectLst/>
                          <a:latin typeface="楷体" panose="02010609060101010101" charset="-122"/>
                          <a:cs typeface="楷体" panose="02010609060101010101" charset="-122"/>
                        </a:rPr>
                        <a:t> </a:t>
                      </a:r>
                      <a:endParaRPr lang="en-US" sz="2000" kern="100" dirty="0">
                        <a:effectLst/>
                        <a:latin typeface="楷体" panose="02010609060101010101" charset="-122"/>
                        <a:ea typeface="宋体" panose="02010600030101010101" pitchFamily="2" charset="-122"/>
                        <a:cs typeface="楷体" panose="02010609060101010101" charset="-122"/>
                      </a:endParaRPr>
                    </a:p>
                  </a:txBody>
                  <a:tcPr marL="68580" marR="68580" marT="0" marB="0" anchor="ctr"/>
                </a:tc>
                <a:tc rowSpan="2" hMerge="1">
                  <a:txBody>
                    <a:bodyPr/>
                    <a:lstStyle/>
                    <a:p>
                      <a:endParaRPr lang="zh-CN"/>
                    </a:p>
                  </a:txBody>
                  <a:tcPr/>
                </a:tc>
                <a:tc gridSpan="2">
                  <a:txBody>
                    <a:bodyPr/>
                    <a:lstStyle/>
                    <a:p>
                      <a:pPr algn="ctr">
                        <a:lnSpc>
                          <a:spcPct val="150000"/>
                        </a:lnSpc>
                        <a:spcAft>
                          <a:spcPts val="0"/>
                        </a:spcAft>
                      </a:pPr>
                      <a:r>
                        <a:rPr lang="zh-CN" sz="2000" kern="100" dirty="0">
                          <a:effectLst/>
                          <a:latin typeface="楷体" panose="02010609060101010101" charset="-122"/>
                          <a:ea typeface="楷体" panose="02010609060101010101" charset="-122"/>
                        </a:rPr>
                        <a:t>分类结果</a:t>
                      </a:r>
                      <a:endParaRPr lang="zh-CN"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hMerge="1">
                  <a:txBody>
                    <a:bodyPr/>
                    <a:lstStyle/>
                    <a:p>
                      <a:endParaRPr lang="zh-CN"/>
                    </a:p>
                  </a:txBody>
                  <a:tcPr/>
                </a:tc>
                <a:extLst>
                  <a:ext uri="{0D108BD9-81ED-4DB2-BD59-A6C34878D82A}">
                    <a16:rowId xmlns:a16="http://schemas.microsoft.com/office/drawing/2014/main" val="10000"/>
                  </a:ext>
                </a:extLst>
              </a:tr>
              <a:tr h="466344">
                <a:tc gridSpan="2" vMerge="1">
                  <a:txBody>
                    <a:bodyPr/>
                    <a:lstStyle/>
                    <a:p>
                      <a:endParaRPr lang="zh-CN"/>
                    </a:p>
                  </a:txBody>
                  <a:tcPr/>
                </a:tc>
                <a:tc hMerge="1" vMerge="1">
                  <a:txBody>
                    <a:bodyPr/>
                    <a:lstStyle/>
                    <a:p>
                      <a:endParaRPr lang="zh-CN"/>
                    </a:p>
                  </a:txBody>
                  <a:tcPr/>
                </a:tc>
                <a:tc>
                  <a:txBody>
                    <a:bodyPr/>
                    <a:lstStyle/>
                    <a:p>
                      <a:pPr algn="ctr">
                        <a:lnSpc>
                          <a:spcPct val="150000"/>
                        </a:lnSpc>
                        <a:spcAft>
                          <a:spcPts val="0"/>
                        </a:spcAft>
                      </a:pPr>
                      <a:r>
                        <a:rPr lang="zh-CN" sz="2000" kern="100" dirty="0">
                          <a:effectLst/>
                          <a:latin typeface="楷体" panose="02010609060101010101" charset="-122"/>
                          <a:ea typeface="楷体" panose="02010609060101010101" charset="-122"/>
                        </a:rPr>
                        <a:t>正</a:t>
                      </a:r>
                      <a:endParaRPr lang="zh-CN"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2000" kern="100" dirty="0">
                          <a:effectLst/>
                          <a:latin typeface="楷体" panose="02010609060101010101" charset="-122"/>
                          <a:ea typeface="楷体" panose="02010609060101010101" charset="-122"/>
                        </a:rPr>
                        <a:t>负</a:t>
                      </a:r>
                      <a:endParaRPr lang="zh-CN"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66344">
                <a:tc rowSpan="2">
                  <a:txBody>
                    <a:bodyPr/>
                    <a:lstStyle/>
                    <a:p>
                      <a:pPr algn="ctr">
                        <a:lnSpc>
                          <a:spcPct val="150000"/>
                        </a:lnSpc>
                        <a:spcAft>
                          <a:spcPts val="0"/>
                        </a:spcAft>
                      </a:pPr>
                      <a:r>
                        <a:rPr lang="zh-CN" sz="2000" kern="100">
                          <a:effectLst/>
                          <a:latin typeface="楷体" panose="02010609060101010101" charset="-122"/>
                          <a:ea typeface="楷体" panose="02010609060101010101" charset="-122"/>
                        </a:rPr>
                        <a:t>实际结果</a:t>
                      </a:r>
                      <a:endParaRPr lang="zh-CN" sz="2000" kern="10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2000" kern="100" dirty="0">
                          <a:effectLst/>
                          <a:latin typeface="楷体" panose="02010609060101010101" charset="-122"/>
                          <a:ea typeface="楷体" panose="02010609060101010101" charset="-122"/>
                        </a:rPr>
                        <a:t>正</a:t>
                      </a:r>
                      <a:endParaRPr lang="zh-CN"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kern="100" dirty="0">
                          <a:effectLst/>
                          <a:latin typeface="楷体" panose="02010609060101010101" charset="-122"/>
                          <a:ea typeface="楷体" panose="02010609060101010101" charset="-122"/>
                        </a:rPr>
                        <a:t>TP</a:t>
                      </a:r>
                      <a:endParaRPr lang="en-US"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kern="100" dirty="0">
                          <a:effectLst/>
                          <a:latin typeface="楷体" panose="02010609060101010101" charset="-122"/>
                          <a:ea typeface="楷体" panose="02010609060101010101" charset="-122"/>
                        </a:rPr>
                        <a:t>FN</a:t>
                      </a:r>
                      <a:endParaRPr lang="en-US"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66344">
                <a:tc vMerge="1">
                  <a:txBody>
                    <a:bodyPr/>
                    <a:lstStyle/>
                    <a:p>
                      <a:endParaRPr lang="zh-CN"/>
                    </a:p>
                  </a:txBody>
                  <a:tcPr/>
                </a:tc>
                <a:tc>
                  <a:txBody>
                    <a:bodyPr/>
                    <a:lstStyle/>
                    <a:p>
                      <a:pPr algn="ctr">
                        <a:lnSpc>
                          <a:spcPct val="150000"/>
                        </a:lnSpc>
                        <a:spcAft>
                          <a:spcPts val="0"/>
                        </a:spcAft>
                      </a:pPr>
                      <a:r>
                        <a:rPr lang="zh-CN" sz="2000" kern="100" dirty="0">
                          <a:effectLst/>
                          <a:latin typeface="楷体" panose="02010609060101010101" charset="-122"/>
                          <a:ea typeface="楷体" panose="02010609060101010101" charset="-122"/>
                        </a:rPr>
                        <a:t>负</a:t>
                      </a:r>
                      <a:endParaRPr lang="zh-CN"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kern="100" dirty="0">
                          <a:effectLst/>
                          <a:latin typeface="楷体" panose="02010609060101010101" charset="-122"/>
                          <a:ea typeface="楷体" panose="02010609060101010101" charset="-122"/>
                        </a:rPr>
                        <a:t>FP</a:t>
                      </a:r>
                      <a:endParaRPr lang="en-US"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kern="100" dirty="0">
                          <a:effectLst/>
                          <a:latin typeface="楷体" panose="02010609060101010101" charset="-122"/>
                          <a:ea typeface="楷体" panose="02010609060101010101" charset="-122"/>
                        </a:rPr>
                        <a:t>TN</a:t>
                      </a:r>
                      <a:endParaRPr lang="en-US"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8" name="图文框 7"/>
          <p:cNvSpPr/>
          <p:nvPr/>
        </p:nvSpPr>
        <p:spPr>
          <a:xfrm>
            <a:off x="7358382" y="2993617"/>
            <a:ext cx="1368425" cy="1440180"/>
          </a:xfrm>
          <a:prstGeom prst="frame">
            <a:avLst>
              <a:gd name="adj1" fmla="val 2877"/>
            </a:avLst>
          </a:prstGeom>
          <a:solidFill>
            <a:srgbClr val="F91323"/>
          </a:solidFill>
        </p:spPr>
        <p:style>
          <a:lnRef idx="2">
            <a:schemeClr val="accent2"/>
          </a:lnRef>
          <a:fillRef idx="1">
            <a:schemeClr val="lt1"/>
          </a:fillRef>
          <a:effectRef idx="0">
            <a:schemeClr val="accent2"/>
          </a:effectRef>
          <a:fontRef idx="minor">
            <a:schemeClr val="dk1"/>
          </a:fontRef>
        </p:style>
        <p:txBody>
          <a:bodyPr lIns="91436" tIns="45719" rIns="91436" bIns="45719" rtlCol="0" anchor="ctr"/>
          <a:lstStyle/>
          <a:p>
            <a:pPr algn="ctr"/>
            <a:endParaRPr lang="zh-CN" altLang="en-US">
              <a:solidFill>
                <a:schemeClr val="tx1"/>
              </a:solidFill>
            </a:endParaRPr>
          </a:p>
        </p:txBody>
      </p:sp>
      <p:graphicFrame>
        <p:nvGraphicFramePr>
          <p:cNvPr id="5" name="对象 -2147482623"/>
          <p:cNvGraphicFramePr>
            <a:graphicFrameLocks noChangeAspect="1"/>
          </p:cNvGraphicFramePr>
          <p:nvPr>
            <p:extLst>
              <p:ext uri="{D42A27DB-BD31-4B8C-83A1-F6EECF244321}">
                <p14:modId xmlns:p14="http://schemas.microsoft.com/office/powerpoint/2010/main" val="3961099764"/>
              </p:ext>
            </p:extLst>
          </p:nvPr>
        </p:nvGraphicFramePr>
        <p:xfrm>
          <a:off x="4610100" y="5382659"/>
          <a:ext cx="4116707" cy="769810"/>
        </p:xfrm>
        <a:graphic>
          <a:graphicData uri="http://schemas.openxmlformats.org/presentationml/2006/ole">
            <mc:AlternateContent xmlns:mc="http://schemas.openxmlformats.org/markup-compatibility/2006">
              <mc:Choice xmlns:v="urn:schemas-microsoft-com:vml" Requires="v">
                <p:oleObj spid="_x0000_s3290" r:id="rId3" imgW="2197100" imgH="406400" progId="Equation.DSMT4">
                  <p:embed/>
                </p:oleObj>
              </mc:Choice>
              <mc:Fallback>
                <p:oleObj r:id="rId3" imgW="2197100" imgH="406400" progId="Equation.DSMT4">
                  <p:embed/>
                  <p:pic>
                    <p:nvPicPr>
                      <p:cNvPr id="0" name="图片 3075"/>
                      <p:cNvPicPr/>
                      <p:nvPr/>
                    </p:nvPicPr>
                    <p:blipFill>
                      <a:blip r:embed="rId4"/>
                      <a:stretch>
                        <a:fillRect/>
                      </a:stretch>
                    </p:blipFill>
                    <p:spPr>
                      <a:xfrm>
                        <a:off x="4610100" y="5382659"/>
                        <a:ext cx="4116707" cy="769810"/>
                      </a:xfrm>
                      <a:prstGeom prst="rect">
                        <a:avLst/>
                      </a:prstGeom>
                      <a:solidFill>
                        <a:schemeClr val="bg1"/>
                      </a:solidFill>
                      <a:ln w="38100">
                        <a:noFill/>
                        <a:miter/>
                      </a:ln>
                    </p:spPr>
                  </p:pic>
                </p:oleObj>
              </mc:Fallback>
            </mc:AlternateContent>
          </a:graphicData>
        </a:graphic>
      </p:graphicFrame>
      <p:sp>
        <p:nvSpPr>
          <p:cNvPr id="10" name="上箭头 9"/>
          <p:cNvSpPr/>
          <p:nvPr/>
        </p:nvSpPr>
        <p:spPr>
          <a:xfrm>
            <a:off x="7898766" y="4682906"/>
            <a:ext cx="287655" cy="575945"/>
          </a:xfrm>
          <a:prstGeom prst="upArrow">
            <a:avLst/>
          </a:prstGeom>
        </p:spPr>
        <p:style>
          <a:lnRef idx="2">
            <a:schemeClr val="accent2"/>
          </a:lnRef>
          <a:fillRef idx="1">
            <a:schemeClr val="lt1"/>
          </a:fillRef>
          <a:effectRef idx="0">
            <a:schemeClr val="accent2"/>
          </a:effectRef>
          <a:fontRef idx="minor">
            <a:schemeClr val="dk1"/>
          </a:fontRef>
        </p:style>
        <p:txBody>
          <a:bodyPr lIns="91436" tIns="45719" rIns="91436" bIns="45719" rtlCol="0" anchor="ctr"/>
          <a:lstStyle/>
          <a:p>
            <a:pPr algn="ctr"/>
            <a:endParaRPr lang="zh-CN" altLang="en-US"/>
          </a:p>
        </p:txBody>
      </p:sp>
    </p:spTree>
  </p:cSld>
  <p:clrMapOvr>
    <a:masterClrMapping/>
  </p:clrMapOvr>
  <p:transition>
    <p:pull dir="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zh-CN" dirty="0">
                <a:sym typeface="+mn-ea"/>
              </a:rPr>
              <a:t>表示</a:t>
            </a:r>
            <a:r>
              <a:rPr lang="zh-CN" altLang="zh-CN" b="1" dirty="0">
                <a:solidFill>
                  <a:schemeClr val="tx2">
                    <a:lumMod val="60000"/>
                    <a:lumOff val="40000"/>
                  </a:schemeClr>
                </a:solidFill>
                <a:sym typeface="+mn-ea"/>
              </a:rPr>
              <a:t>被正确分类</a:t>
            </a:r>
            <a:r>
              <a:rPr lang="zh-CN" altLang="zh-CN" dirty="0">
                <a:sym typeface="+mn-ea"/>
              </a:rPr>
              <a:t>的负类的比例，召回率越高，表示模型将负类误分为正类的模型概率越低，模型效果越好。</a:t>
            </a:r>
            <a:endParaRPr lang="en-US" altLang="zh-CN" dirty="0"/>
          </a:p>
          <a:p>
            <a:pPr marL="0" indent="0">
              <a:buNone/>
            </a:pPr>
            <a:endParaRPr lang="zh-CN" altLang="zh-CN" dirty="0"/>
          </a:p>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lstStyle/>
          <a:p>
            <a:r>
              <a:rPr lang="zh-CN" altLang="en-US" dirty="0"/>
              <a:t>模型训练与评价</a:t>
            </a:r>
          </a:p>
        </p:txBody>
      </p:sp>
      <p:sp>
        <p:nvSpPr>
          <p:cNvPr id="6" name="内容占位符 5">
            <a:extLst>
              <a:ext uri="{FF2B5EF4-FFF2-40B4-BE49-F238E27FC236}">
                <a16:creationId xmlns:a16="http://schemas.microsoft.com/office/drawing/2014/main" id="{65215625-6AE7-45A6-A9A9-3269600F953C}"/>
              </a:ext>
            </a:extLst>
          </p:cNvPr>
          <p:cNvSpPr>
            <a:spLocks noGrp="1"/>
          </p:cNvSpPr>
          <p:nvPr>
            <p:ph idx="10"/>
          </p:nvPr>
        </p:nvSpPr>
        <p:spPr/>
        <p:txBody>
          <a:bodyPr/>
          <a:lstStyle/>
          <a:p>
            <a:r>
              <a:rPr lang="zh-CN" altLang="en-US" dirty="0"/>
              <a:t>召回率</a:t>
            </a:r>
          </a:p>
        </p:txBody>
      </p:sp>
      <p:graphicFrame>
        <p:nvGraphicFramePr>
          <p:cNvPr id="4" name="表格 3"/>
          <p:cNvGraphicFramePr>
            <a:graphicFrameLocks noGrp="1"/>
          </p:cNvGraphicFramePr>
          <p:nvPr>
            <p:extLst>
              <p:ext uri="{D42A27DB-BD31-4B8C-83A1-F6EECF244321}">
                <p14:modId xmlns:p14="http://schemas.microsoft.com/office/powerpoint/2010/main" val="2220946070"/>
              </p:ext>
            </p:extLst>
          </p:nvPr>
        </p:nvGraphicFramePr>
        <p:xfrm>
          <a:off x="3254668" y="2636912"/>
          <a:ext cx="5472608" cy="1865376"/>
        </p:xfrm>
        <a:graphic>
          <a:graphicData uri="http://schemas.openxmlformats.org/drawingml/2006/table">
            <a:tbl>
              <a:tblPr firstRow="1" firstCol="1" bandRow="1">
                <a:tableStyleId>{5C22544A-7EE6-4342-B048-85BDC9FD1C3A}</a:tableStyleId>
              </a:tblPr>
              <a:tblGrid>
                <a:gridCol w="136815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1367879">
                  <a:extLst>
                    <a:ext uri="{9D8B030D-6E8A-4147-A177-3AD203B41FA5}">
                      <a16:colId xmlns:a16="http://schemas.microsoft.com/office/drawing/2014/main" val="20003"/>
                    </a:ext>
                  </a:extLst>
                </a:gridCol>
              </a:tblGrid>
              <a:tr h="466344">
                <a:tc rowSpan="2" gridSpan="2">
                  <a:txBody>
                    <a:bodyPr/>
                    <a:lstStyle/>
                    <a:p>
                      <a:pPr algn="ctr">
                        <a:lnSpc>
                          <a:spcPct val="150000"/>
                        </a:lnSpc>
                        <a:spcAft>
                          <a:spcPts val="0"/>
                        </a:spcAft>
                      </a:pPr>
                      <a:r>
                        <a:rPr lang="en-US" sz="2000" kern="100" dirty="0">
                          <a:effectLst/>
                          <a:latin typeface="楷体" panose="02010609060101010101" charset="-122"/>
                          <a:cs typeface="楷体" panose="02010609060101010101" charset="-122"/>
                        </a:rPr>
                        <a:t> </a:t>
                      </a:r>
                      <a:endParaRPr lang="en-US" sz="2000" kern="100" dirty="0">
                        <a:effectLst/>
                        <a:latin typeface="楷体" panose="02010609060101010101" charset="-122"/>
                        <a:ea typeface="宋体" panose="02010600030101010101" pitchFamily="2" charset="-122"/>
                        <a:cs typeface="楷体" panose="02010609060101010101" charset="-122"/>
                      </a:endParaRPr>
                    </a:p>
                  </a:txBody>
                  <a:tcPr marL="68580" marR="68580" marT="0" marB="0" anchor="ctr"/>
                </a:tc>
                <a:tc rowSpan="2" hMerge="1">
                  <a:txBody>
                    <a:bodyPr/>
                    <a:lstStyle/>
                    <a:p>
                      <a:endParaRPr lang="zh-CN"/>
                    </a:p>
                  </a:txBody>
                  <a:tcPr/>
                </a:tc>
                <a:tc gridSpan="2">
                  <a:txBody>
                    <a:bodyPr/>
                    <a:lstStyle/>
                    <a:p>
                      <a:pPr algn="ctr">
                        <a:lnSpc>
                          <a:spcPct val="150000"/>
                        </a:lnSpc>
                        <a:spcAft>
                          <a:spcPts val="0"/>
                        </a:spcAft>
                      </a:pPr>
                      <a:r>
                        <a:rPr lang="zh-CN" sz="2000" kern="100" dirty="0">
                          <a:effectLst/>
                          <a:latin typeface="楷体" panose="02010609060101010101" charset="-122"/>
                          <a:ea typeface="楷体" panose="02010609060101010101" charset="-122"/>
                        </a:rPr>
                        <a:t>分类结果</a:t>
                      </a:r>
                      <a:endParaRPr lang="zh-CN"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hMerge="1">
                  <a:txBody>
                    <a:bodyPr/>
                    <a:lstStyle/>
                    <a:p>
                      <a:endParaRPr lang="zh-CN"/>
                    </a:p>
                  </a:txBody>
                  <a:tcPr/>
                </a:tc>
                <a:extLst>
                  <a:ext uri="{0D108BD9-81ED-4DB2-BD59-A6C34878D82A}">
                    <a16:rowId xmlns:a16="http://schemas.microsoft.com/office/drawing/2014/main" val="10000"/>
                  </a:ext>
                </a:extLst>
              </a:tr>
              <a:tr h="466344">
                <a:tc gridSpan="2" vMerge="1">
                  <a:txBody>
                    <a:bodyPr/>
                    <a:lstStyle/>
                    <a:p>
                      <a:endParaRPr lang="zh-CN"/>
                    </a:p>
                  </a:txBody>
                  <a:tcPr/>
                </a:tc>
                <a:tc hMerge="1" vMerge="1">
                  <a:txBody>
                    <a:bodyPr/>
                    <a:lstStyle/>
                    <a:p>
                      <a:endParaRPr lang="zh-CN"/>
                    </a:p>
                  </a:txBody>
                  <a:tcPr/>
                </a:tc>
                <a:tc>
                  <a:txBody>
                    <a:bodyPr/>
                    <a:lstStyle/>
                    <a:p>
                      <a:pPr algn="ctr">
                        <a:lnSpc>
                          <a:spcPct val="150000"/>
                        </a:lnSpc>
                        <a:spcAft>
                          <a:spcPts val="0"/>
                        </a:spcAft>
                      </a:pPr>
                      <a:r>
                        <a:rPr lang="zh-CN" sz="2000" kern="100" dirty="0">
                          <a:effectLst/>
                          <a:latin typeface="楷体" panose="02010609060101010101" charset="-122"/>
                          <a:ea typeface="楷体" panose="02010609060101010101" charset="-122"/>
                        </a:rPr>
                        <a:t>正</a:t>
                      </a:r>
                      <a:endParaRPr lang="zh-CN"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2000" kern="100" dirty="0">
                          <a:effectLst/>
                          <a:latin typeface="楷体" panose="02010609060101010101" charset="-122"/>
                          <a:ea typeface="楷体" panose="02010609060101010101" charset="-122"/>
                        </a:rPr>
                        <a:t>负</a:t>
                      </a:r>
                      <a:endParaRPr lang="zh-CN"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66344">
                <a:tc rowSpan="2">
                  <a:txBody>
                    <a:bodyPr/>
                    <a:lstStyle/>
                    <a:p>
                      <a:pPr algn="ctr">
                        <a:lnSpc>
                          <a:spcPct val="150000"/>
                        </a:lnSpc>
                        <a:spcAft>
                          <a:spcPts val="0"/>
                        </a:spcAft>
                      </a:pPr>
                      <a:r>
                        <a:rPr lang="zh-CN" sz="2000" kern="100">
                          <a:effectLst/>
                          <a:latin typeface="楷体" panose="02010609060101010101" charset="-122"/>
                          <a:ea typeface="楷体" panose="02010609060101010101" charset="-122"/>
                        </a:rPr>
                        <a:t>实际结果</a:t>
                      </a:r>
                      <a:endParaRPr lang="zh-CN" sz="2000" kern="10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2000" kern="100" dirty="0">
                          <a:effectLst/>
                          <a:latin typeface="楷体" panose="02010609060101010101" charset="-122"/>
                          <a:ea typeface="楷体" panose="02010609060101010101" charset="-122"/>
                        </a:rPr>
                        <a:t>正</a:t>
                      </a:r>
                      <a:endParaRPr lang="zh-CN"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kern="100" dirty="0">
                          <a:effectLst/>
                          <a:latin typeface="楷体" panose="02010609060101010101" charset="-122"/>
                          <a:ea typeface="楷体" panose="02010609060101010101" charset="-122"/>
                        </a:rPr>
                        <a:t>TP</a:t>
                      </a:r>
                      <a:endParaRPr lang="en-US"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kern="100" dirty="0">
                          <a:effectLst/>
                          <a:latin typeface="楷体" panose="02010609060101010101" charset="-122"/>
                          <a:ea typeface="楷体" panose="02010609060101010101" charset="-122"/>
                        </a:rPr>
                        <a:t>FN</a:t>
                      </a:r>
                      <a:endParaRPr lang="en-US"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66344">
                <a:tc vMerge="1">
                  <a:txBody>
                    <a:bodyPr/>
                    <a:lstStyle/>
                    <a:p>
                      <a:endParaRPr lang="zh-CN"/>
                    </a:p>
                  </a:txBody>
                  <a:tcPr/>
                </a:tc>
                <a:tc>
                  <a:txBody>
                    <a:bodyPr/>
                    <a:lstStyle/>
                    <a:p>
                      <a:pPr algn="ctr">
                        <a:lnSpc>
                          <a:spcPct val="150000"/>
                        </a:lnSpc>
                        <a:spcAft>
                          <a:spcPts val="0"/>
                        </a:spcAft>
                      </a:pPr>
                      <a:r>
                        <a:rPr lang="zh-CN" sz="2000" kern="100" dirty="0">
                          <a:effectLst/>
                          <a:latin typeface="楷体" panose="02010609060101010101" charset="-122"/>
                          <a:ea typeface="楷体" panose="02010609060101010101" charset="-122"/>
                        </a:rPr>
                        <a:t>负</a:t>
                      </a:r>
                      <a:endParaRPr lang="zh-CN"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kern="100" dirty="0">
                          <a:effectLst/>
                          <a:latin typeface="楷体" panose="02010609060101010101" charset="-122"/>
                          <a:ea typeface="楷体" panose="02010609060101010101" charset="-122"/>
                        </a:rPr>
                        <a:t>FP</a:t>
                      </a:r>
                      <a:endParaRPr lang="en-US"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kern="100" dirty="0">
                          <a:effectLst/>
                          <a:latin typeface="楷体" panose="02010609060101010101" charset="-122"/>
                          <a:ea typeface="楷体" panose="02010609060101010101" charset="-122"/>
                        </a:rPr>
                        <a:t>TN</a:t>
                      </a:r>
                      <a:endParaRPr lang="en-US" sz="20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8" name="图文框 7"/>
          <p:cNvSpPr/>
          <p:nvPr/>
        </p:nvSpPr>
        <p:spPr>
          <a:xfrm>
            <a:off x="6049166" y="3951176"/>
            <a:ext cx="2634615" cy="492125"/>
          </a:xfrm>
          <a:prstGeom prst="frame">
            <a:avLst>
              <a:gd name="adj1" fmla="val 8129"/>
            </a:avLst>
          </a:prstGeom>
          <a:solidFill>
            <a:srgbClr val="F91323"/>
          </a:solidFill>
        </p:spPr>
        <p:style>
          <a:lnRef idx="2">
            <a:schemeClr val="accent2"/>
          </a:lnRef>
          <a:fillRef idx="1">
            <a:schemeClr val="lt1"/>
          </a:fillRef>
          <a:effectRef idx="0">
            <a:schemeClr val="accent2"/>
          </a:effectRef>
          <a:fontRef idx="minor">
            <a:schemeClr val="dk1"/>
          </a:fontRef>
        </p:style>
        <p:txBody>
          <a:bodyPr lIns="91436" tIns="45719" rIns="91436" bIns="45719" rtlCol="0" anchor="ctr"/>
          <a:lstStyle/>
          <a:p>
            <a:pPr algn="ctr"/>
            <a:endParaRPr lang="zh-CN" altLang="en-US">
              <a:solidFill>
                <a:schemeClr val="tx1"/>
              </a:solidFill>
            </a:endParaRPr>
          </a:p>
        </p:txBody>
      </p:sp>
      <p:sp>
        <p:nvSpPr>
          <p:cNvPr id="10" name="上箭头 9"/>
          <p:cNvSpPr/>
          <p:nvPr/>
        </p:nvSpPr>
        <p:spPr>
          <a:xfrm>
            <a:off x="7222645" y="4557667"/>
            <a:ext cx="287655" cy="575945"/>
          </a:xfrm>
          <a:prstGeom prst="upArrow">
            <a:avLst/>
          </a:prstGeom>
        </p:spPr>
        <p:style>
          <a:lnRef idx="2">
            <a:schemeClr val="accent2"/>
          </a:lnRef>
          <a:fillRef idx="1">
            <a:schemeClr val="lt1"/>
          </a:fillRef>
          <a:effectRef idx="0">
            <a:schemeClr val="accent2"/>
          </a:effectRef>
          <a:fontRef idx="minor">
            <a:schemeClr val="dk1"/>
          </a:fontRef>
        </p:style>
        <p:txBody>
          <a:bodyPr lIns="91436" tIns="45719" rIns="91436" bIns="45719" rtlCol="0" anchor="ctr"/>
          <a:lstStyle/>
          <a:p>
            <a:pPr algn="ctr"/>
            <a:endParaRPr lang="zh-CN" altLang="en-US"/>
          </a:p>
        </p:txBody>
      </p:sp>
      <p:graphicFrame>
        <p:nvGraphicFramePr>
          <p:cNvPr id="5" name="对象 -2147482622"/>
          <p:cNvGraphicFramePr>
            <a:graphicFrameLocks noChangeAspect="1"/>
          </p:cNvGraphicFramePr>
          <p:nvPr>
            <p:extLst>
              <p:ext uri="{D42A27DB-BD31-4B8C-83A1-F6EECF244321}">
                <p14:modId xmlns:p14="http://schemas.microsoft.com/office/powerpoint/2010/main" val="3011117046"/>
              </p:ext>
            </p:extLst>
          </p:nvPr>
        </p:nvGraphicFramePr>
        <p:xfrm>
          <a:off x="5277049" y="5247978"/>
          <a:ext cx="3406731" cy="714082"/>
        </p:xfrm>
        <a:graphic>
          <a:graphicData uri="http://schemas.openxmlformats.org/presentationml/2006/ole">
            <mc:AlternateContent xmlns:mc="http://schemas.openxmlformats.org/markup-compatibility/2006">
              <mc:Choice xmlns:v="urn:schemas-microsoft-com:vml" Requires="v">
                <p:oleObj spid="_x0000_s4309" r:id="rId3" imgW="1930400" imgH="406400" progId="Equation.DSMT4">
                  <p:embed/>
                </p:oleObj>
              </mc:Choice>
              <mc:Fallback>
                <p:oleObj r:id="rId3" imgW="1930400" imgH="406400" progId="Equation.DSMT4">
                  <p:embed/>
                  <p:pic>
                    <p:nvPicPr>
                      <p:cNvPr id="0" name="图片 3075"/>
                      <p:cNvPicPr/>
                      <p:nvPr/>
                    </p:nvPicPr>
                    <p:blipFill>
                      <a:blip r:embed="rId4"/>
                      <a:stretch>
                        <a:fillRect/>
                      </a:stretch>
                    </p:blipFill>
                    <p:spPr>
                      <a:xfrm>
                        <a:off x="5277049" y="5247978"/>
                        <a:ext cx="3406731" cy="714082"/>
                      </a:xfrm>
                      <a:prstGeom prst="rect">
                        <a:avLst/>
                      </a:prstGeom>
                      <a:solidFill>
                        <a:schemeClr val="bg1"/>
                      </a:solidFill>
                      <a:ln w="38100">
                        <a:noFill/>
                        <a:miter/>
                      </a:ln>
                    </p:spPr>
                  </p:pic>
                </p:oleObj>
              </mc:Fallback>
            </mc:AlternateContent>
          </a:graphicData>
        </a:graphic>
      </p:graphicFrame>
    </p:spTree>
  </p:cSld>
  <p:clrMapOvr>
    <a:masterClrMapping/>
  </p:clrMapOvr>
  <p:transition>
    <p:pull dir="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a:t>F-Measure</a:t>
            </a:r>
            <a:r>
              <a:rPr lang="zh-CN" altLang="zh-CN" dirty="0"/>
              <a:t>（又称为</a:t>
            </a:r>
            <a:r>
              <a:rPr lang="en-US" altLang="zh-CN" dirty="0"/>
              <a:t>F-Score</a:t>
            </a:r>
            <a:r>
              <a:rPr lang="zh-CN" altLang="zh-CN" dirty="0"/>
              <a:t>）</a:t>
            </a:r>
            <a:r>
              <a:rPr lang="zh-CN" altLang="zh-CN" b="1" dirty="0">
                <a:solidFill>
                  <a:schemeClr val="tx2">
                    <a:lumMod val="60000"/>
                    <a:lumOff val="40000"/>
                  </a:schemeClr>
                </a:solidFill>
              </a:rPr>
              <a:t>综合</a:t>
            </a:r>
            <a:r>
              <a:rPr lang="zh-CN" altLang="zh-CN" b="1" dirty="0"/>
              <a:t>考虑</a:t>
            </a:r>
            <a:r>
              <a:rPr lang="zh-CN" altLang="zh-CN" b="1" dirty="0">
                <a:solidFill>
                  <a:srgbClr val="558ED5"/>
                </a:solidFill>
              </a:rPr>
              <a:t>精确度与召回率</a:t>
            </a:r>
            <a:r>
              <a:rPr lang="zh-CN" altLang="zh-CN" dirty="0"/>
              <a:t>，其中</a:t>
            </a:r>
            <a:r>
              <a:rPr lang="en-US" altLang="zh-CN" dirty="0"/>
              <a:t>P</a:t>
            </a:r>
            <a:r>
              <a:rPr lang="zh-CN" altLang="zh-CN" dirty="0"/>
              <a:t>指精确率，</a:t>
            </a:r>
            <a:r>
              <a:rPr lang="en-US" altLang="zh-CN" dirty="0"/>
              <a:t>R</a:t>
            </a:r>
            <a:r>
              <a:rPr lang="zh-CN" altLang="zh-CN" dirty="0"/>
              <a:t>指召回率。</a:t>
            </a:r>
            <a:r>
              <a:rPr lang="en-US" altLang="zh-CN" dirty="0"/>
              <a:t>F-Measure</a:t>
            </a:r>
            <a:r>
              <a:rPr lang="zh-CN" altLang="zh-CN" dirty="0"/>
              <a:t>是精确度和召回率的</a:t>
            </a:r>
            <a:r>
              <a:rPr lang="zh-CN" altLang="zh-CN" b="1" dirty="0">
                <a:solidFill>
                  <a:schemeClr val="tx2">
                    <a:lumMod val="60000"/>
                    <a:lumOff val="40000"/>
                  </a:schemeClr>
                </a:solidFill>
              </a:rPr>
              <a:t>加权调和平均</a:t>
            </a:r>
            <a:r>
              <a:rPr lang="zh-CN" altLang="zh-CN" dirty="0"/>
              <a:t>：</a:t>
            </a:r>
            <a:endParaRPr lang="en-US" altLang="zh-CN" dirty="0"/>
          </a:p>
          <a:p>
            <a:endParaRPr lang="en-US" altLang="zh-CN" dirty="0"/>
          </a:p>
          <a:p>
            <a:endParaRPr lang="en-US" altLang="zh-CN" dirty="0"/>
          </a:p>
          <a:p>
            <a:pPr marL="0" indent="0">
              <a:buNone/>
            </a:pPr>
            <a:r>
              <a:rPr lang="zh-CN" altLang="en-US" dirty="0"/>
              <a:t>当参数</a:t>
            </a:r>
            <a:r>
              <a:rPr lang="en-US" altLang="zh-CN" dirty="0"/>
              <a:t>α=1</a:t>
            </a:r>
            <a:r>
              <a:rPr lang="zh-CN" altLang="en-US" dirty="0"/>
              <a:t>时，就是最常见的</a:t>
            </a:r>
            <a:r>
              <a:rPr lang="en-US" altLang="zh-CN" dirty="0"/>
              <a:t>F1</a:t>
            </a:r>
            <a:r>
              <a:rPr lang="zh-CN" altLang="en-US" dirty="0"/>
              <a:t>值，即：</a:t>
            </a:r>
            <a:endParaRPr lang="zh-CN" altLang="zh-CN" dirty="0"/>
          </a:p>
          <a:p>
            <a:pPr marL="0" indent="0">
              <a:buNone/>
            </a:pPr>
            <a:endParaRPr lang="zh-CN" altLang="en-US" dirty="0"/>
          </a:p>
        </p:txBody>
      </p:sp>
      <p:sp>
        <p:nvSpPr>
          <p:cNvPr id="2" name="标题 1"/>
          <p:cNvSpPr>
            <a:spLocks noGrp="1"/>
          </p:cNvSpPr>
          <p:nvPr>
            <p:ph type="title"/>
          </p:nvPr>
        </p:nvSpPr>
        <p:spPr/>
        <p:txBody>
          <a:bodyPr/>
          <a:lstStyle/>
          <a:p>
            <a:r>
              <a:rPr lang="zh-CN" altLang="en-US" dirty="0"/>
              <a:t>模型训练与评价</a:t>
            </a:r>
          </a:p>
        </p:txBody>
      </p:sp>
      <p:sp>
        <p:nvSpPr>
          <p:cNvPr id="6" name="内容占位符 5">
            <a:extLst>
              <a:ext uri="{FF2B5EF4-FFF2-40B4-BE49-F238E27FC236}">
                <a16:creationId xmlns:a16="http://schemas.microsoft.com/office/drawing/2014/main" id="{331CA41A-B866-45AD-9648-167BB73106E4}"/>
              </a:ext>
            </a:extLst>
          </p:cNvPr>
          <p:cNvSpPr>
            <a:spLocks noGrp="1"/>
          </p:cNvSpPr>
          <p:nvPr>
            <p:ph idx="10"/>
          </p:nvPr>
        </p:nvSpPr>
        <p:spPr/>
        <p:txBody>
          <a:bodyPr/>
          <a:lstStyle/>
          <a:p>
            <a:r>
              <a:rPr lang="en-US" altLang="zh-CN" dirty="0"/>
              <a:t>F1</a:t>
            </a:r>
            <a:r>
              <a:rPr lang="zh-CN" altLang="en-US" dirty="0"/>
              <a:t>值</a:t>
            </a:r>
          </a:p>
        </p:txBody>
      </p:sp>
      <p:graphicFrame>
        <p:nvGraphicFramePr>
          <p:cNvPr id="4" name="对象 -2147482621"/>
          <p:cNvGraphicFramePr/>
          <p:nvPr>
            <p:extLst>
              <p:ext uri="{D42A27DB-BD31-4B8C-83A1-F6EECF244321}">
                <p14:modId xmlns:p14="http://schemas.microsoft.com/office/powerpoint/2010/main" val="1748294414"/>
              </p:ext>
            </p:extLst>
          </p:nvPr>
        </p:nvGraphicFramePr>
        <p:xfrm>
          <a:off x="4799127" y="2675593"/>
          <a:ext cx="2356987" cy="789530"/>
        </p:xfrm>
        <a:graphic>
          <a:graphicData uri="http://schemas.openxmlformats.org/presentationml/2006/ole">
            <mc:AlternateContent xmlns:mc="http://schemas.openxmlformats.org/markup-compatibility/2006">
              <mc:Choice xmlns:v="urn:schemas-microsoft-com:vml" Requires="v">
                <p:oleObj spid="_x0000_s5536" r:id="rId3" imgW="1206500" imgH="444500" progId="Equation.DSMT4">
                  <p:embed/>
                </p:oleObj>
              </mc:Choice>
              <mc:Fallback>
                <p:oleObj r:id="rId3" imgW="1206500" imgH="444500" progId="Equation.DSMT4">
                  <p:embed/>
                  <p:pic>
                    <p:nvPicPr>
                      <p:cNvPr id="0" name="图片 3075"/>
                      <p:cNvPicPr/>
                      <p:nvPr/>
                    </p:nvPicPr>
                    <p:blipFill>
                      <a:blip r:embed="rId4"/>
                      <a:stretch>
                        <a:fillRect/>
                      </a:stretch>
                    </p:blipFill>
                    <p:spPr>
                      <a:xfrm>
                        <a:off x="4799127" y="2675593"/>
                        <a:ext cx="2356987" cy="789530"/>
                      </a:xfrm>
                      <a:prstGeom prst="rect">
                        <a:avLst/>
                      </a:prstGeom>
                      <a:solidFill>
                        <a:schemeClr val="bg1"/>
                      </a:solidFill>
                      <a:ln w="38100">
                        <a:noFill/>
                        <a:miter/>
                      </a:ln>
                    </p:spPr>
                  </p:pic>
                </p:oleObj>
              </mc:Fallback>
            </mc:AlternateContent>
          </a:graphicData>
        </a:graphic>
      </p:graphicFrame>
      <p:graphicFrame>
        <p:nvGraphicFramePr>
          <p:cNvPr id="5" name="对象 -2147482620"/>
          <p:cNvGraphicFramePr/>
          <p:nvPr>
            <p:extLst>
              <p:ext uri="{D42A27DB-BD31-4B8C-83A1-F6EECF244321}">
                <p14:modId xmlns:p14="http://schemas.microsoft.com/office/powerpoint/2010/main" val="2564506001"/>
              </p:ext>
            </p:extLst>
          </p:nvPr>
        </p:nvGraphicFramePr>
        <p:xfrm>
          <a:off x="5008317" y="4152505"/>
          <a:ext cx="1938609" cy="690500"/>
        </p:xfrm>
        <a:graphic>
          <a:graphicData uri="http://schemas.openxmlformats.org/presentationml/2006/ole">
            <mc:AlternateContent xmlns:mc="http://schemas.openxmlformats.org/markup-compatibility/2006">
              <mc:Choice xmlns:v="urn:schemas-microsoft-com:vml" Requires="v">
                <p:oleObj spid="_x0000_s5537" r:id="rId5" imgW="889000" imgH="393700" progId="Equation.DSMT4">
                  <p:embed/>
                </p:oleObj>
              </mc:Choice>
              <mc:Fallback>
                <p:oleObj r:id="rId5" imgW="889000" imgH="393700" progId="Equation.DSMT4">
                  <p:embed/>
                  <p:pic>
                    <p:nvPicPr>
                      <p:cNvPr id="0" name="图片 3"/>
                      <p:cNvPicPr/>
                      <p:nvPr/>
                    </p:nvPicPr>
                    <p:blipFill>
                      <a:blip r:embed="rId6"/>
                      <a:stretch>
                        <a:fillRect/>
                      </a:stretch>
                    </p:blipFill>
                    <p:spPr>
                      <a:xfrm>
                        <a:off x="5008317" y="4152505"/>
                        <a:ext cx="1938609" cy="690500"/>
                      </a:xfrm>
                      <a:prstGeom prst="rect">
                        <a:avLst/>
                      </a:prstGeom>
                      <a:solidFill>
                        <a:schemeClr val="bg1"/>
                      </a:solidFill>
                      <a:ln w="38100">
                        <a:noFill/>
                        <a:miter/>
                      </a:ln>
                    </p:spPr>
                  </p:pic>
                </p:oleObj>
              </mc:Fallback>
            </mc:AlternateContent>
          </a:graphicData>
        </a:graphic>
      </p:graphicFrame>
    </p:spTree>
  </p:cSld>
  <p:clrMapOvr>
    <a:masterClrMapping/>
  </p:clrMapOvr>
  <p:transition>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D8E0FA65-901E-474F-84D9-C1510145654C}"/>
              </a:ext>
            </a:extLst>
          </p:cNvPr>
          <p:cNvSpPr>
            <a:spLocks noGrp="1"/>
          </p:cNvSpPr>
          <p:nvPr>
            <p:ph idx="1"/>
          </p:nvPr>
        </p:nvSpPr>
        <p:spPr>
          <a:xfrm>
            <a:off x="423821" y="1741969"/>
            <a:ext cx="11104601" cy="2983176"/>
          </a:xfrm>
        </p:spPr>
        <p:txBody>
          <a:bodyPr/>
          <a:lstStyle/>
          <a:p>
            <a:pPr>
              <a:buFont typeface="Arial" panose="020B0604020202020204" pitchFamily="34" charset="0"/>
              <a:buChar char="•"/>
            </a:pPr>
            <a:r>
              <a:rPr lang="zh-CN" altLang="en-US" sz="1600" dirty="0"/>
              <a:t> 由于短信的方便、低成本等特点，垃圾短信已经形成了黑色利益链，严重为害社会公众安全。</a:t>
            </a:r>
          </a:p>
          <a:p>
            <a:pPr>
              <a:buFont typeface="Arial" panose="020B0604020202020204" pitchFamily="34" charset="0"/>
              <a:buChar char="•"/>
            </a:pPr>
            <a:r>
              <a:rPr lang="zh-CN" altLang="en-US" sz="1600" dirty="0"/>
              <a:t> 由于监管缺失，一些不良组织通过各式各样的渠道收集个人手机信息，并将手机信息卖给有需求的商家和业务人员获取利益，同时商家等通过发送广告推销、诈骗等垃圾短息，来谋取利益，严重危害了短信用户的信息安全及正常生活。</a:t>
            </a:r>
            <a:endParaRPr lang="en-US" altLang="zh-CN" sz="1600" dirty="0"/>
          </a:p>
          <a:p>
            <a:pPr>
              <a:buFont typeface="Arial" panose="020B0604020202020204" pitchFamily="34" charset="0"/>
              <a:buChar char="•"/>
            </a:pPr>
            <a:endParaRPr lang="en-US" altLang="zh-CN" sz="1600" dirty="0"/>
          </a:p>
          <a:p>
            <a:pPr>
              <a:buFont typeface="Arial" panose="020B0604020202020204" pitchFamily="34" charset="0"/>
              <a:buChar char="•"/>
            </a:pPr>
            <a:r>
              <a:rPr lang="zh-CN" altLang="en-US" sz="1600" dirty="0"/>
              <a:t>主要的黑色利益链存在形式：</a:t>
            </a:r>
          </a:p>
          <a:p>
            <a:pPr lvl="1">
              <a:buClr>
                <a:schemeClr val="bg1"/>
              </a:buClr>
              <a:buFont typeface="Arial" panose="020B0604020202020204" pitchFamily="34" charset="0"/>
              <a:buChar char="•"/>
            </a:pPr>
            <a:r>
              <a:rPr lang="zh-CN" altLang="en-US" sz="1600" dirty="0">
                <a:solidFill>
                  <a:schemeClr val="bg1"/>
                </a:solidFill>
              </a:rPr>
              <a:t>伪基站</a:t>
            </a:r>
          </a:p>
          <a:p>
            <a:pPr lvl="1">
              <a:buClr>
                <a:schemeClr val="bg1"/>
              </a:buClr>
              <a:buFont typeface="Arial" panose="020B0604020202020204" pitchFamily="34" charset="0"/>
              <a:buChar char="•"/>
            </a:pPr>
            <a:r>
              <a:rPr lang="zh-CN" altLang="en-US" sz="1600" dirty="0">
                <a:solidFill>
                  <a:schemeClr val="bg1"/>
                </a:solidFill>
              </a:rPr>
              <a:t>不法商家</a:t>
            </a:r>
          </a:p>
        </p:txBody>
      </p:sp>
      <p:sp>
        <p:nvSpPr>
          <p:cNvPr id="2" name="标题 1"/>
          <p:cNvSpPr>
            <a:spLocks noGrp="1"/>
          </p:cNvSpPr>
          <p:nvPr>
            <p:ph type="title"/>
          </p:nvPr>
        </p:nvSpPr>
        <p:spPr/>
        <p:txBody>
          <a:bodyPr/>
          <a:lstStyle/>
          <a:p>
            <a:r>
              <a:rPr lang="zh-CN" altLang="en-US" dirty="0"/>
              <a:t>背景与目标</a:t>
            </a:r>
          </a:p>
        </p:txBody>
      </p:sp>
      <p:sp>
        <p:nvSpPr>
          <p:cNvPr id="8" name="内容占位符 7">
            <a:extLst>
              <a:ext uri="{FF2B5EF4-FFF2-40B4-BE49-F238E27FC236}">
                <a16:creationId xmlns:a16="http://schemas.microsoft.com/office/drawing/2014/main" id="{E7096BFB-D4F1-496D-ADE7-7C23FF25C4D2}"/>
              </a:ext>
            </a:extLst>
          </p:cNvPr>
          <p:cNvSpPr>
            <a:spLocks noGrp="1"/>
          </p:cNvSpPr>
          <p:nvPr>
            <p:ph idx="10"/>
          </p:nvPr>
        </p:nvSpPr>
        <p:spPr/>
        <p:txBody>
          <a:bodyPr/>
          <a:lstStyle/>
          <a:p>
            <a:r>
              <a:rPr lang="zh-CN" altLang="en-US" dirty="0"/>
              <a:t>现状一：垃圾短信黑色利益链</a:t>
            </a:r>
          </a:p>
        </p:txBody>
      </p:sp>
      <p:pic>
        <p:nvPicPr>
          <p:cNvPr id="6" name="图片 5" descr="9"/>
          <p:cNvPicPr>
            <a:picLocks noChangeAspect="1"/>
          </p:cNvPicPr>
          <p:nvPr/>
        </p:nvPicPr>
        <p:blipFill>
          <a:blip r:embed="rId3"/>
          <a:stretch>
            <a:fillRect/>
          </a:stretch>
        </p:blipFill>
        <p:spPr>
          <a:xfrm>
            <a:off x="3935760" y="3281873"/>
            <a:ext cx="3785494" cy="2886544"/>
          </a:xfrm>
          <a:prstGeom prst="rect">
            <a:avLst/>
          </a:prstGeom>
        </p:spPr>
      </p:pic>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0" dur="1000" fill="hold"/>
                                        <p:tgtEl>
                                          <p:spTgt spid="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9663" y="1193057"/>
            <a:ext cx="11803001" cy="723776"/>
          </a:xfrm>
        </p:spPr>
        <p:txBody>
          <a:bodyPr/>
          <a:lstStyle/>
          <a:p>
            <a:pPr marL="0" indent="0">
              <a:lnSpc>
                <a:spcPct val="140000"/>
              </a:lnSpc>
              <a:buNone/>
            </a:pPr>
            <a:r>
              <a:rPr lang="zh-CN" altLang="zh-CN" dirty="0"/>
              <a:t>利用处理后的训练集通过训练</a:t>
            </a:r>
            <a:r>
              <a:rPr lang="zh-CN" altLang="en-US" dirty="0"/>
              <a:t>朴素贝叶斯</a:t>
            </a:r>
            <a:r>
              <a:rPr lang="zh-CN" altLang="zh-CN" dirty="0"/>
              <a:t>模型，并由测试集进行分类得到模型分类结果，整理汇总成如下混淆矩阵：</a:t>
            </a:r>
            <a:endParaRPr lang="en-US" altLang="zh-CN" dirty="0"/>
          </a:p>
          <a:p>
            <a:pPr marL="0" indent="0">
              <a:buNone/>
            </a:pPr>
            <a:endParaRPr lang="zh-CN" altLang="en-US" dirty="0"/>
          </a:p>
        </p:txBody>
      </p:sp>
      <p:sp>
        <p:nvSpPr>
          <p:cNvPr id="2" name="标题 1"/>
          <p:cNvSpPr>
            <a:spLocks noGrp="1"/>
          </p:cNvSpPr>
          <p:nvPr>
            <p:ph type="title"/>
          </p:nvPr>
        </p:nvSpPr>
        <p:spPr/>
        <p:txBody>
          <a:bodyPr/>
          <a:lstStyle/>
          <a:p>
            <a:r>
              <a:rPr lang="zh-CN" altLang="en-US" dirty="0"/>
              <a:t>模型训练与评价</a:t>
            </a:r>
          </a:p>
        </p:txBody>
      </p:sp>
      <p:graphicFrame>
        <p:nvGraphicFramePr>
          <p:cNvPr id="4" name="表格 3"/>
          <p:cNvGraphicFramePr>
            <a:graphicFrameLocks noGrp="1"/>
          </p:cNvGraphicFramePr>
          <p:nvPr>
            <p:extLst>
              <p:ext uri="{D42A27DB-BD31-4B8C-83A1-F6EECF244321}">
                <p14:modId xmlns:p14="http://schemas.microsoft.com/office/powerpoint/2010/main" val="2425955388"/>
              </p:ext>
            </p:extLst>
          </p:nvPr>
        </p:nvGraphicFramePr>
        <p:xfrm>
          <a:off x="279219" y="2060848"/>
          <a:ext cx="5376546" cy="2340864"/>
        </p:xfrm>
        <a:graphic>
          <a:graphicData uri="http://schemas.openxmlformats.org/drawingml/2006/table">
            <a:tbl>
              <a:tblPr firstRow="1" firstCol="1" bandRow="1">
                <a:tableStyleId>{5C22544A-7EE6-4342-B048-85BDC9FD1C3A}</a:tableStyleId>
              </a:tblPr>
              <a:tblGrid>
                <a:gridCol w="1250315">
                  <a:extLst>
                    <a:ext uri="{9D8B030D-6E8A-4147-A177-3AD203B41FA5}">
                      <a16:colId xmlns:a16="http://schemas.microsoft.com/office/drawing/2014/main" val="20000"/>
                    </a:ext>
                  </a:extLst>
                </a:gridCol>
                <a:gridCol w="1402715">
                  <a:extLst>
                    <a:ext uri="{9D8B030D-6E8A-4147-A177-3AD203B41FA5}">
                      <a16:colId xmlns:a16="http://schemas.microsoft.com/office/drawing/2014/main" val="20001"/>
                    </a:ext>
                  </a:extLst>
                </a:gridCol>
                <a:gridCol w="1497331">
                  <a:extLst>
                    <a:ext uri="{9D8B030D-6E8A-4147-A177-3AD203B41FA5}">
                      <a16:colId xmlns:a16="http://schemas.microsoft.com/office/drawing/2014/main" val="20002"/>
                    </a:ext>
                  </a:extLst>
                </a:gridCol>
                <a:gridCol w="1226185">
                  <a:extLst>
                    <a:ext uri="{9D8B030D-6E8A-4147-A177-3AD203B41FA5}">
                      <a16:colId xmlns:a16="http://schemas.microsoft.com/office/drawing/2014/main" val="20003"/>
                    </a:ext>
                  </a:extLst>
                </a:gridCol>
              </a:tblGrid>
              <a:tr h="365760">
                <a:tc rowSpan="2" gridSpan="2">
                  <a:txBody>
                    <a:bodyPr/>
                    <a:lstStyle/>
                    <a:p>
                      <a:pPr algn="ctr">
                        <a:lnSpc>
                          <a:spcPct val="150000"/>
                        </a:lnSpc>
                        <a:spcAft>
                          <a:spcPts val="0"/>
                        </a:spcAft>
                      </a:pPr>
                      <a:r>
                        <a:rPr lang="en-US" sz="1400" kern="100" dirty="0">
                          <a:effectLst/>
                          <a:latin typeface="楷体" panose="02010609060101010101" charset="-122"/>
                          <a:cs typeface="楷体" panose="02010609060101010101" charset="-122"/>
                        </a:rPr>
                        <a:t> </a:t>
                      </a:r>
                      <a:endParaRPr lang="en-US" sz="1400" kern="100" dirty="0">
                        <a:effectLst/>
                        <a:latin typeface="楷体" panose="02010609060101010101" charset="-122"/>
                        <a:ea typeface="宋体" panose="02010600030101010101" pitchFamily="2" charset="-122"/>
                        <a:cs typeface="楷体" panose="02010609060101010101" charset="-122"/>
                      </a:endParaRPr>
                    </a:p>
                  </a:txBody>
                  <a:tcPr marL="68580" marR="68580" marT="0" marB="0" anchor="ctr"/>
                </a:tc>
                <a:tc rowSpan="2" hMerge="1">
                  <a:txBody>
                    <a:bodyPr/>
                    <a:lstStyle/>
                    <a:p>
                      <a:endParaRPr lang="zh-CN"/>
                    </a:p>
                  </a:txBody>
                  <a:tcPr/>
                </a:tc>
                <a:tc gridSpan="2">
                  <a:txBody>
                    <a:bodyPr/>
                    <a:lstStyle/>
                    <a:p>
                      <a:pPr algn="ctr">
                        <a:lnSpc>
                          <a:spcPct val="150000"/>
                        </a:lnSpc>
                        <a:spcAft>
                          <a:spcPts val="0"/>
                        </a:spcAft>
                      </a:pPr>
                      <a:r>
                        <a:rPr lang="zh-CN" sz="1600" kern="100" dirty="0">
                          <a:effectLst/>
                          <a:latin typeface="楷体" panose="02010609060101010101" charset="-122"/>
                          <a:ea typeface="楷体" panose="02010609060101010101" charset="-122"/>
                        </a:rPr>
                        <a:t>分类结果</a:t>
                      </a:r>
                      <a:endParaRPr lang="zh-CN" sz="16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hMerge="1">
                  <a:txBody>
                    <a:bodyPr/>
                    <a:lstStyle/>
                    <a:p>
                      <a:endParaRPr lang="zh-CN"/>
                    </a:p>
                  </a:txBody>
                  <a:tcPr/>
                </a:tc>
                <a:extLst>
                  <a:ext uri="{0D108BD9-81ED-4DB2-BD59-A6C34878D82A}">
                    <a16:rowId xmlns:a16="http://schemas.microsoft.com/office/drawing/2014/main" val="10000"/>
                  </a:ext>
                </a:extLst>
              </a:tr>
              <a:tr h="658368">
                <a:tc gridSpan="2" vMerge="1">
                  <a:txBody>
                    <a:bodyPr/>
                    <a:lstStyle/>
                    <a:p>
                      <a:endParaRPr lang="zh-CN"/>
                    </a:p>
                  </a:txBody>
                  <a:tcPr/>
                </a:tc>
                <a:tc hMerge="1" vMerge="1">
                  <a:txBody>
                    <a:bodyPr/>
                    <a:lstStyle/>
                    <a:p>
                      <a:endParaRPr lang="zh-CN"/>
                    </a:p>
                  </a:txBody>
                  <a:tcPr/>
                </a:tc>
                <a:tc>
                  <a:txBody>
                    <a:bodyPr/>
                    <a:lstStyle/>
                    <a:p>
                      <a:pPr algn="ctr">
                        <a:lnSpc>
                          <a:spcPct val="150000"/>
                        </a:lnSpc>
                        <a:spcAft>
                          <a:spcPts val="0"/>
                        </a:spcAft>
                      </a:pPr>
                      <a:r>
                        <a:rPr lang="en-US" sz="1400" kern="100">
                          <a:effectLst/>
                          <a:latin typeface="楷体" panose="02010609060101010101" charset="-122"/>
                          <a:ea typeface="楷体" panose="02010609060101010101" charset="-122"/>
                        </a:rPr>
                        <a:t>0</a:t>
                      </a:r>
                    </a:p>
                    <a:p>
                      <a:pPr algn="ctr">
                        <a:lnSpc>
                          <a:spcPct val="150000"/>
                        </a:lnSpc>
                        <a:spcAft>
                          <a:spcPts val="0"/>
                        </a:spcAft>
                      </a:pPr>
                      <a:r>
                        <a:rPr lang="zh-CN" sz="1400" kern="100">
                          <a:effectLst/>
                          <a:latin typeface="楷体" panose="02010609060101010101" charset="-122"/>
                          <a:ea typeface="楷体" panose="02010609060101010101" charset="-122"/>
                        </a:rPr>
                        <a:t>（非垃圾短信）</a:t>
                      </a:r>
                      <a:endParaRPr lang="zh-CN" sz="1400" kern="10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楷体" panose="02010609060101010101" charset="-122"/>
                          <a:ea typeface="楷体" panose="02010609060101010101" charset="-122"/>
                        </a:rPr>
                        <a:t>1</a:t>
                      </a:r>
                    </a:p>
                    <a:p>
                      <a:pPr algn="ctr">
                        <a:lnSpc>
                          <a:spcPct val="150000"/>
                        </a:lnSpc>
                        <a:spcAft>
                          <a:spcPts val="0"/>
                        </a:spcAft>
                      </a:pPr>
                      <a:r>
                        <a:rPr lang="zh-CN" sz="1400" kern="100">
                          <a:effectLst/>
                          <a:latin typeface="楷体" panose="02010609060101010101" charset="-122"/>
                          <a:ea typeface="楷体" panose="02010609060101010101" charset="-122"/>
                        </a:rPr>
                        <a:t>（垃圾短信）</a:t>
                      </a:r>
                      <a:endParaRPr lang="zh-CN" sz="1400" kern="10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58368">
                <a:tc rowSpan="2">
                  <a:txBody>
                    <a:bodyPr/>
                    <a:lstStyle/>
                    <a:p>
                      <a:pPr algn="ctr">
                        <a:lnSpc>
                          <a:spcPct val="150000"/>
                        </a:lnSpc>
                        <a:spcAft>
                          <a:spcPts val="0"/>
                        </a:spcAft>
                      </a:pPr>
                      <a:r>
                        <a:rPr lang="zh-CN" sz="1600" kern="100">
                          <a:effectLst/>
                          <a:latin typeface="楷体" panose="02010609060101010101" charset="-122"/>
                          <a:ea typeface="楷体" panose="02010609060101010101" charset="-122"/>
                        </a:rPr>
                        <a:t>真实类别</a:t>
                      </a:r>
                      <a:endParaRPr lang="zh-CN" sz="1600" kern="10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楷体" panose="02010609060101010101" charset="-122"/>
                          <a:ea typeface="楷体" panose="02010609060101010101" charset="-122"/>
                        </a:rPr>
                        <a:t>0</a:t>
                      </a:r>
                    </a:p>
                    <a:p>
                      <a:pPr algn="ctr">
                        <a:lnSpc>
                          <a:spcPct val="150000"/>
                        </a:lnSpc>
                        <a:spcAft>
                          <a:spcPts val="0"/>
                        </a:spcAft>
                      </a:pPr>
                      <a:r>
                        <a:rPr lang="zh-CN" sz="1400" kern="100" dirty="0">
                          <a:effectLst/>
                          <a:latin typeface="楷体" panose="02010609060101010101" charset="-122"/>
                          <a:ea typeface="楷体" panose="02010609060101010101" charset="-122"/>
                        </a:rPr>
                        <a:t>（非垃圾短信）</a:t>
                      </a:r>
                      <a:endParaRPr lang="zh-CN" sz="14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楷体" panose="02010609060101010101" charset="-122"/>
                          <a:ea typeface="楷体" panose="02010609060101010101" charset="-122"/>
                          <a:cs typeface="Times New Roman" panose="02020603050405020304" pitchFamily="18" charset="0"/>
                        </a:rPr>
                        <a:t>4714</a:t>
                      </a:r>
                    </a:p>
                  </a:txBody>
                  <a:tcPr marL="68580" marR="68580" marT="0" marB="0" anchor="ctr">
                    <a:solidFill>
                      <a:schemeClr val="accent1">
                        <a:lumMod val="20000"/>
                        <a:lumOff val="80000"/>
                      </a:schemeClr>
                    </a:solidFill>
                  </a:tcPr>
                </a:tc>
                <a:tc>
                  <a:txBody>
                    <a:bodyPr/>
                    <a:lstStyle/>
                    <a:p>
                      <a:pPr algn="ctr">
                        <a:lnSpc>
                          <a:spcPct val="150000"/>
                        </a:lnSpc>
                        <a:spcAft>
                          <a:spcPts val="0"/>
                        </a:spcAft>
                      </a:pPr>
                      <a:r>
                        <a:rPr lang="en-US" sz="1400" kern="100" dirty="0">
                          <a:effectLst/>
                          <a:latin typeface="楷体" panose="02010609060101010101" charset="-122"/>
                          <a:ea typeface="楷体" panose="02010609060101010101" charset="-122"/>
                          <a:cs typeface="Times New Roman" panose="02020603050405020304" pitchFamily="18" charset="0"/>
                        </a:rPr>
                        <a:t>146</a:t>
                      </a:r>
                    </a:p>
                  </a:txBody>
                  <a:tcPr marL="68580" marR="68580" marT="0" marB="0" anchor="ctr">
                    <a:solidFill>
                      <a:schemeClr val="accent1">
                        <a:lumMod val="20000"/>
                        <a:lumOff val="80000"/>
                      </a:schemeClr>
                    </a:solidFill>
                  </a:tcPr>
                </a:tc>
                <a:extLst>
                  <a:ext uri="{0D108BD9-81ED-4DB2-BD59-A6C34878D82A}">
                    <a16:rowId xmlns:a16="http://schemas.microsoft.com/office/drawing/2014/main" val="10002"/>
                  </a:ext>
                </a:extLst>
              </a:tr>
              <a:tr h="658368">
                <a:tc vMerge="1">
                  <a:txBody>
                    <a:bodyPr/>
                    <a:lstStyle/>
                    <a:p>
                      <a:endParaRPr lang="zh-CN"/>
                    </a:p>
                  </a:txBody>
                  <a:tcPr/>
                </a:tc>
                <a:tc>
                  <a:txBody>
                    <a:bodyPr/>
                    <a:lstStyle/>
                    <a:p>
                      <a:pPr algn="ctr">
                        <a:lnSpc>
                          <a:spcPct val="150000"/>
                        </a:lnSpc>
                        <a:spcAft>
                          <a:spcPts val="0"/>
                        </a:spcAft>
                      </a:pPr>
                      <a:r>
                        <a:rPr lang="en-US" sz="1400" kern="100" dirty="0">
                          <a:effectLst/>
                          <a:latin typeface="楷体" panose="02010609060101010101" charset="-122"/>
                          <a:ea typeface="楷体" panose="02010609060101010101" charset="-122"/>
                        </a:rPr>
                        <a:t>1</a:t>
                      </a:r>
                    </a:p>
                    <a:p>
                      <a:pPr algn="ctr">
                        <a:lnSpc>
                          <a:spcPct val="150000"/>
                        </a:lnSpc>
                        <a:spcAft>
                          <a:spcPts val="0"/>
                        </a:spcAft>
                      </a:pPr>
                      <a:r>
                        <a:rPr lang="zh-CN" sz="1400" kern="100" dirty="0">
                          <a:effectLst/>
                          <a:latin typeface="楷体" panose="02010609060101010101" charset="-122"/>
                          <a:ea typeface="楷体" panose="02010609060101010101" charset="-122"/>
                        </a:rPr>
                        <a:t>（垃圾短信）</a:t>
                      </a:r>
                      <a:endParaRPr lang="zh-CN" sz="1400" kern="100" dirty="0">
                        <a:effectLst/>
                        <a:latin typeface="楷体" panose="02010609060101010101" charset="-122"/>
                        <a:ea typeface="楷体" panose="02010609060101010101"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楷体" panose="02010609060101010101" charset="-122"/>
                          <a:ea typeface="楷体" panose="02010609060101010101" charset="-122"/>
                          <a:cs typeface="Times New Roman" panose="02020603050405020304" pitchFamily="18" charset="0"/>
                        </a:rPr>
                        <a:t>176</a:t>
                      </a:r>
                    </a:p>
                  </a:txBody>
                  <a:tcPr marL="68580" marR="68580" marT="0" marB="0" anchor="ctr">
                    <a:solidFill>
                      <a:schemeClr val="accent1">
                        <a:lumMod val="20000"/>
                        <a:lumOff val="80000"/>
                      </a:schemeClr>
                    </a:solidFill>
                  </a:tcPr>
                </a:tc>
                <a:tc>
                  <a:txBody>
                    <a:bodyPr/>
                    <a:lstStyle/>
                    <a:p>
                      <a:pPr algn="ctr">
                        <a:lnSpc>
                          <a:spcPct val="150000"/>
                        </a:lnSpc>
                        <a:spcAft>
                          <a:spcPts val="0"/>
                        </a:spcAft>
                      </a:pPr>
                      <a:r>
                        <a:rPr lang="en-US" sz="1400" b="1" kern="100" dirty="0">
                          <a:solidFill>
                            <a:srgbClr val="FF0000"/>
                          </a:solidFill>
                          <a:effectLst/>
                          <a:latin typeface="楷体" panose="02010609060101010101" charset="-122"/>
                          <a:ea typeface="楷体" panose="02010609060101010101" charset="-122"/>
                          <a:cs typeface="Times New Roman" panose="02020603050405020304" pitchFamily="18" charset="0"/>
                        </a:rPr>
                        <a:t>4770</a:t>
                      </a:r>
                    </a:p>
                  </a:txBody>
                  <a:tcPr marL="68580" marR="68580" marT="0" marB="0" anchor="ctr">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
        <p:nvSpPr>
          <p:cNvPr id="8" name="线形标注 1 7"/>
          <p:cNvSpPr/>
          <p:nvPr/>
        </p:nvSpPr>
        <p:spPr>
          <a:xfrm rot="20820000">
            <a:off x="7358439" y="1830536"/>
            <a:ext cx="1635832" cy="1890600"/>
          </a:xfrm>
          <a:prstGeom prst="borderCallout1">
            <a:avLst>
              <a:gd name="adj1" fmla="val 49039"/>
              <a:gd name="adj2" fmla="val -874"/>
              <a:gd name="adj3" fmla="val 64321"/>
              <a:gd name="adj4" fmla="val -110768"/>
            </a:avLst>
          </a:prstGeom>
        </p:spPr>
        <p:style>
          <a:lnRef idx="2">
            <a:schemeClr val="accent1"/>
          </a:lnRef>
          <a:fillRef idx="1">
            <a:schemeClr val="lt1"/>
          </a:fillRef>
          <a:effectRef idx="0">
            <a:schemeClr val="accent1"/>
          </a:effectRef>
          <a:fontRef idx="minor">
            <a:schemeClr val="dk1"/>
          </a:fontRef>
        </p:style>
        <p:txBody>
          <a:bodyPr lIns="91436" tIns="45719" rIns="91436" bIns="45719" rtlCol="0" anchor="ctr"/>
          <a:lstStyle/>
          <a:p>
            <a:pPr algn="ctr"/>
            <a:r>
              <a:rPr lang="zh-CN" altLang="zh-CN" sz="1800" dirty="0">
                <a:latin typeface="微软雅黑" panose="020B0503020204020204" pitchFamily="34" charset="-122"/>
                <a:ea typeface="微软雅黑" panose="020B0503020204020204" pitchFamily="34" charset="-122"/>
                <a:sym typeface="+mn-ea"/>
              </a:rPr>
              <a:t>由于本案例目标为</a:t>
            </a:r>
            <a:r>
              <a:rPr lang="zh-CN" altLang="zh-CN" sz="1800" b="1" dirty="0">
                <a:solidFill>
                  <a:schemeClr val="tx2">
                    <a:lumMod val="60000"/>
                    <a:lumOff val="40000"/>
                  </a:schemeClr>
                </a:solidFill>
                <a:latin typeface="微软雅黑" panose="020B0503020204020204" pitchFamily="34" charset="-122"/>
                <a:ea typeface="微软雅黑" panose="020B0503020204020204" pitchFamily="34" charset="-122"/>
                <a:sym typeface="+mn-ea"/>
              </a:rPr>
              <a:t>垃圾短信识别</a:t>
            </a:r>
            <a:r>
              <a:rPr lang="zh-CN" altLang="zh-CN" sz="1800" dirty="0">
                <a:latin typeface="微软雅黑" panose="020B0503020204020204" pitchFamily="34" charset="-122"/>
                <a:ea typeface="微软雅黑" panose="020B0503020204020204" pitchFamily="34" charset="-122"/>
                <a:sym typeface="+mn-ea"/>
              </a:rPr>
              <a:t>，所以对</a:t>
            </a:r>
            <a:r>
              <a:rPr lang="en-US" altLang="zh-CN" sz="1800" b="1" dirty="0">
                <a:solidFill>
                  <a:schemeClr val="tx2">
                    <a:lumMod val="60000"/>
                    <a:lumOff val="40000"/>
                  </a:schemeClr>
                </a:solidFill>
                <a:latin typeface="微软雅黑" panose="020B0503020204020204" pitchFamily="34" charset="-122"/>
                <a:ea typeface="微软雅黑" panose="020B0503020204020204" pitchFamily="34" charset="-122"/>
                <a:sym typeface="+mn-ea"/>
              </a:rPr>
              <a:t>1</a:t>
            </a:r>
            <a:r>
              <a:rPr lang="zh-CN" altLang="en-US" sz="1800" b="1" dirty="0">
                <a:solidFill>
                  <a:schemeClr val="tx2">
                    <a:lumMod val="60000"/>
                    <a:lumOff val="40000"/>
                  </a:schemeClr>
                </a:solidFill>
                <a:latin typeface="微软雅黑" panose="020B0503020204020204" pitchFamily="34" charset="-122"/>
                <a:ea typeface="微软雅黑" panose="020B0503020204020204" pitchFamily="34" charset="-122"/>
                <a:sym typeface="+mn-ea"/>
              </a:rPr>
              <a:t>类（垃圾短信）</a:t>
            </a:r>
            <a:r>
              <a:rPr lang="zh-CN" altLang="en-US" sz="1800" dirty="0">
                <a:latin typeface="微软雅黑" panose="020B0503020204020204" pitchFamily="34" charset="-122"/>
                <a:ea typeface="微软雅黑" panose="020B0503020204020204" pitchFamily="34" charset="-122"/>
                <a:sym typeface="+mn-ea"/>
              </a:rPr>
              <a:t>进行评价指标计算</a:t>
            </a:r>
            <a:endParaRPr lang="en-US" altLang="zh-CN" sz="1800" dirty="0">
              <a:latin typeface="微软雅黑" panose="020B0503020204020204" pitchFamily="34" charset="-122"/>
              <a:ea typeface="微软雅黑" panose="020B0503020204020204" pitchFamily="34" charset="-122"/>
            </a:endParaRPr>
          </a:p>
        </p:txBody>
      </p:sp>
      <p:sp>
        <p:nvSpPr>
          <p:cNvPr id="29" name="矩形 28"/>
          <p:cNvSpPr/>
          <p:nvPr/>
        </p:nvSpPr>
        <p:spPr>
          <a:xfrm>
            <a:off x="3937797" y="4822648"/>
            <a:ext cx="4586017" cy="1324239"/>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lIns="91436" tIns="45719" rIns="91436" bIns="45719" rtlCol="0" anchor="ctr"/>
          <a:lstStyle/>
          <a:p>
            <a:pPr algn="ctr"/>
            <a:r>
              <a:rPr lang="zh-CN" altLang="en-US" sz="1800" dirty="0">
                <a:ln/>
                <a:solidFill>
                  <a:schemeClr val="tx1"/>
                </a:solidFill>
                <a:latin typeface="微软雅黑" panose="020B0503020204020204" pitchFamily="34" charset="-122"/>
                <a:ea typeface="微软雅黑" panose="020B0503020204020204" pitchFamily="34" charset="-122"/>
                <a:sym typeface="+mn-ea"/>
              </a:rPr>
              <a:t>准确率</a:t>
            </a:r>
            <a:r>
              <a:rPr lang="zh-CN" altLang="en-US" sz="1800" dirty="0">
                <a:ln/>
                <a:solidFill>
                  <a:srgbClr val="F91323"/>
                </a:solidFill>
                <a:latin typeface="微软雅黑" panose="020B0503020204020204" pitchFamily="34" charset="-122"/>
                <a:ea typeface="微软雅黑" panose="020B0503020204020204" pitchFamily="34" charset="-122"/>
                <a:sym typeface="+mn-ea"/>
              </a:rPr>
              <a:t>（</a:t>
            </a:r>
            <a:r>
              <a:rPr lang="en-US" altLang="zh-CN" sz="1800" dirty="0">
                <a:ln/>
                <a:solidFill>
                  <a:srgbClr val="F91323"/>
                </a:solidFill>
                <a:latin typeface="微软雅黑" panose="020B0503020204020204" pitchFamily="34" charset="-122"/>
                <a:ea typeface="微软雅黑" panose="020B0503020204020204" pitchFamily="34" charset="-122"/>
                <a:sym typeface="+mn-ea"/>
              </a:rPr>
              <a:t>93.72%</a:t>
            </a:r>
            <a:r>
              <a:rPr lang="zh-CN" altLang="en-US" sz="1800" dirty="0">
                <a:ln/>
                <a:solidFill>
                  <a:srgbClr val="F91323"/>
                </a:solidFill>
                <a:latin typeface="微软雅黑" panose="020B0503020204020204" pitchFamily="34" charset="-122"/>
                <a:ea typeface="微软雅黑" panose="020B0503020204020204" pitchFamily="34" charset="-122"/>
                <a:sym typeface="+mn-ea"/>
              </a:rPr>
              <a:t>）</a:t>
            </a:r>
          </a:p>
          <a:p>
            <a:pPr algn="ctr">
              <a:lnSpc>
                <a:spcPct val="150000"/>
              </a:lnSpc>
            </a:pPr>
            <a:r>
              <a:rPr lang="zh-CN" altLang="zh-CN" sz="1800" dirty="0">
                <a:ln/>
                <a:solidFill>
                  <a:schemeClr val="tx1"/>
                </a:solidFill>
                <a:latin typeface="微软雅黑" panose="020B0503020204020204" pitchFamily="34" charset="-122"/>
                <a:ea typeface="微软雅黑" panose="020B0503020204020204" pitchFamily="34" charset="-122"/>
                <a:sym typeface="+mn-ea"/>
              </a:rPr>
              <a:t>精确度</a:t>
            </a:r>
            <a:r>
              <a:rPr lang="zh-CN" altLang="zh-CN" sz="1800" dirty="0">
                <a:ln/>
                <a:solidFill>
                  <a:srgbClr val="F91323"/>
                </a:solidFill>
                <a:latin typeface="微软雅黑" panose="020B0503020204020204" pitchFamily="34" charset="-122"/>
                <a:ea typeface="微软雅黑" panose="020B0503020204020204" pitchFamily="34" charset="-122"/>
                <a:sym typeface="+mn-ea"/>
              </a:rPr>
              <a:t>（</a:t>
            </a:r>
            <a:r>
              <a:rPr lang="en-US" altLang="zh-CN" sz="1800" dirty="0">
                <a:ln/>
                <a:solidFill>
                  <a:srgbClr val="F91323"/>
                </a:solidFill>
                <a:latin typeface="微软雅黑" panose="020B0503020204020204" pitchFamily="34" charset="-122"/>
                <a:ea typeface="微软雅黑" panose="020B0503020204020204" pitchFamily="34" charset="-122"/>
                <a:sym typeface="+mn-ea"/>
              </a:rPr>
              <a:t>88.61%</a:t>
            </a:r>
            <a:r>
              <a:rPr lang="zh-CN" altLang="en-US" sz="1800" dirty="0">
                <a:ln/>
                <a:solidFill>
                  <a:srgbClr val="F91323"/>
                </a:solidFill>
                <a:latin typeface="微软雅黑" panose="020B0503020204020204" pitchFamily="34" charset="-122"/>
                <a:ea typeface="微软雅黑" panose="020B0503020204020204" pitchFamily="34" charset="-122"/>
                <a:sym typeface="+mn-ea"/>
              </a:rPr>
              <a:t>）</a:t>
            </a:r>
            <a:r>
              <a:rPr lang="zh-CN" altLang="zh-CN" sz="1800" dirty="0">
                <a:ln/>
                <a:solidFill>
                  <a:schemeClr val="tx1"/>
                </a:solidFill>
                <a:latin typeface="微软雅黑" panose="020B0503020204020204" pitchFamily="34" charset="-122"/>
                <a:ea typeface="微软雅黑" panose="020B0503020204020204" pitchFamily="34" charset="-122"/>
                <a:sym typeface="+mn-ea"/>
              </a:rPr>
              <a:t>、召回率</a:t>
            </a:r>
            <a:r>
              <a:rPr lang="zh-CN" altLang="zh-CN" sz="1800" dirty="0">
                <a:ln/>
                <a:solidFill>
                  <a:srgbClr val="F91323"/>
                </a:solidFill>
                <a:latin typeface="微软雅黑" panose="020B0503020204020204" pitchFamily="34" charset="-122"/>
                <a:ea typeface="微软雅黑" panose="020B0503020204020204" pitchFamily="34" charset="-122"/>
                <a:sym typeface="+mn-ea"/>
              </a:rPr>
              <a:t>（</a:t>
            </a:r>
            <a:r>
              <a:rPr lang="en-US" altLang="zh-CN" sz="1800" dirty="0">
                <a:ln/>
                <a:solidFill>
                  <a:srgbClr val="F91323"/>
                </a:solidFill>
                <a:latin typeface="微软雅黑" panose="020B0503020204020204" pitchFamily="34" charset="-122"/>
                <a:ea typeface="微软雅黑" panose="020B0503020204020204" pitchFamily="34" charset="-122"/>
                <a:sym typeface="+mn-ea"/>
              </a:rPr>
              <a:t>96.44%</a:t>
            </a:r>
            <a:r>
              <a:rPr lang="zh-CN" altLang="en-US" sz="1800" dirty="0">
                <a:ln/>
                <a:solidFill>
                  <a:srgbClr val="F91323"/>
                </a:solidFill>
                <a:latin typeface="微软雅黑" panose="020B0503020204020204" pitchFamily="34" charset="-122"/>
                <a:ea typeface="微软雅黑" panose="020B0503020204020204" pitchFamily="34" charset="-122"/>
                <a:sym typeface="+mn-ea"/>
              </a:rPr>
              <a:t>）</a:t>
            </a:r>
          </a:p>
          <a:p>
            <a:pPr algn="ctr">
              <a:lnSpc>
                <a:spcPct val="150000"/>
              </a:lnSpc>
            </a:pPr>
            <a:r>
              <a:rPr lang="en-US" altLang="zh-CN" sz="1800" dirty="0">
                <a:ln/>
                <a:solidFill>
                  <a:schemeClr val="tx1"/>
                </a:solidFill>
                <a:latin typeface="微软雅黑" panose="020B0503020204020204" pitchFamily="34" charset="-122"/>
                <a:ea typeface="微软雅黑" panose="020B0503020204020204" pitchFamily="34" charset="-122"/>
                <a:sym typeface="+mn-ea"/>
              </a:rPr>
              <a:t>F1</a:t>
            </a:r>
            <a:r>
              <a:rPr lang="zh-CN" altLang="zh-CN" sz="1800" dirty="0">
                <a:ln/>
                <a:solidFill>
                  <a:schemeClr val="tx1"/>
                </a:solidFill>
                <a:latin typeface="微软雅黑" panose="020B0503020204020204" pitchFamily="34" charset="-122"/>
                <a:ea typeface="微软雅黑" panose="020B0503020204020204" pitchFamily="34" charset="-122"/>
                <a:sym typeface="+mn-ea"/>
              </a:rPr>
              <a:t>值</a:t>
            </a:r>
            <a:r>
              <a:rPr lang="zh-CN" altLang="zh-CN" sz="1800" dirty="0">
                <a:ln/>
                <a:solidFill>
                  <a:srgbClr val="F91323"/>
                </a:solidFill>
                <a:latin typeface="微软雅黑" panose="020B0503020204020204" pitchFamily="34" charset="-122"/>
                <a:ea typeface="微软雅黑" panose="020B0503020204020204" pitchFamily="34" charset="-122"/>
                <a:sym typeface="+mn-ea"/>
              </a:rPr>
              <a:t>（</a:t>
            </a:r>
            <a:r>
              <a:rPr lang="en-US" altLang="zh-CN" sz="1800" dirty="0">
                <a:ln/>
                <a:solidFill>
                  <a:srgbClr val="F91323"/>
                </a:solidFill>
                <a:latin typeface="微软雅黑" panose="020B0503020204020204" pitchFamily="34" charset="-122"/>
                <a:ea typeface="微软雅黑" panose="020B0503020204020204" pitchFamily="34" charset="-122"/>
                <a:sym typeface="+mn-ea"/>
              </a:rPr>
              <a:t>0.9602</a:t>
            </a:r>
            <a:r>
              <a:rPr lang="zh-CN" altLang="en-US" sz="1800" dirty="0">
                <a:ln/>
                <a:solidFill>
                  <a:srgbClr val="F91323"/>
                </a:solidFill>
                <a:latin typeface="微软雅黑" panose="020B0503020204020204" pitchFamily="34" charset="-122"/>
                <a:ea typeface="微软雅黑" panose="020B0503020204020204" pitchFamily="34" charset="-122"/>
                <a:sym typeface="+mn-ea"/>
              </a:rPr>
              <a:t>）</a:t>
            </a:r>
          </a:p>
        </p:txBody>
      </p:sp>
      <p:sp>
        <p:nvSpPr>
          <p:cNvPr id="31" name="左箭头 30"/>
          <p:cNvSpPr/>
          <p:nvPr/>
        </p:nvSpPr>
        <p:spPr>
          <a:xfrm>
            <a:off x="2639616" y="5350782"/>
            <a:ext cx="1151891" cy="267970"/>
          </a:xfrm>
          <a:prstGeom prst="leftArrow">
            <a:avLst/>
          </a:prstGeom>
        </p:spPr>
        <p:style>
          <a:lnRef idx="2">
            <a:schemeClr val="accent1"/>
          </a:lnRef>
          <a:fillRef idx="1">
            <a:schemeClr val="lt1"/>
          </a:fillRef>
          <a:effectRef idx="0">
            <a:schemeClr val="accent1"/>
          </a:effectRef>
          <a:fontRef idx="minor">
            <a:schemeClr val="dk1"/>
          </a:fontRef>
        </p:style>
        <p:txBody>
          <a:bodyPr lIns="91436" tIns="45719" rIns="91436" bIns="45719" rtlCol="0" anchor="ctr"/>
          <a:lstStyle/>
          <a:p>
            <a:pPr algn="ctr"/>
            <a:endParaRPr lang="zh-CN" altLang="en-US"/>
          </a:p>
        </p:txBody>
      </p:sp>
      <p:sp>
        <p:nvSpPr>
          <p:cNvPr id="32" name="文本框 31"/>
          <p:cNvSpPr txBox="1"/>
          <p:nvPr/>
        </p:nvSpPr>
        <p:spPr>
          <a:xfrm>
            <a:off x="269663" y="5295613"/>
            <a:ext cx="2061211" cy="369330"/>
          </a:xfrm>
          <a:prstGeom prst="rect">
            <a:avLst/>
          </a:prstGeom>
          <a:noFill/>
        </p:spPr>
        <p:txBody>
          <a:bodyPr wrap="square" lIns="91436" tIns="45719" rIns="91436" bIns="45719" rtlCol="0">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有效识别垃圾短信</a:t>
            </a:r>
          </a:p>
        </p:txBody>
      </p:sp>
      <p:sp>
        <p:nvSpPr>
          <p:cNvPr id="34" name="弧形 33"/>
          <p:cNvSpPr/>
          <p:nvPr/>
        </p:nvSpPr>
        <p:spPr>
          <a:xfrm>
            <a:off x="5419078" y="3414739"/>
            <a:ext cx="1156939" cy="1800226"/>
          </a:xfrm>
          <a:prstGeom prst="arc">
            <a:avLst>
              <a:gd name="adj1" fmla="val 14440414"/>
              <a:gd name="adj2" fmla="val 2725612"/>
            </a:avLst>
          </a:prstGeom>
          <a:ln w="47625">
            <a:solidFill>
              <a:srgbClr val="558ED5"/>
            </a:solidFill>
            <a:tailEnd type="triangle"/>
          </a:ln>
        </p:spPr>
        <p:style>
          <a:lnRef idx="1">
            <a:schemeClr val="accent1"/>
          </a:lnRef>
          <a:fillRef idx="0">
            <a:schemeClr val="accent1"/>
          </a:fillRef>
          <a:effectRef idx="0">
            <a:schemeClr val="accent1"/>
          </a:effectRef>
          <a:fontRef idx="minor">
            <a:schemeClr val="tx1"/>
          </a:fontRef>
        </p:style>
        <p:txBody>
          <a:bodyPr lIns="91436" tIns="45719" rIns="91436" bIns="45719"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90"/>
                                          </p:val>
                                        </p:tav>
                                        <p:tav tm="100000">
                                          <p:val>
                                            <p:fltVal val="0"/>
                                          </p:val>
                                        </p:tav>
                                      </p:tavLst>
                                    </p:anim>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1" fill="hold" grpId="1" nodeType="click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p:tgtEl>
                                          <p:spTgt spid="34"/>
                                        </p:tgtEl>
                                        <p:attrNameLst>
                                          <p:attrName>ppt_y</p:attrName>
                                        </p:attrNameLst>
                                      </p:cBhvr>
                                      <p:tavLst>
                                        <p:tav tm="0">
                                          <p:val>
                                            <p:strVal val="#ppt_y-#ppt_h*1.125000"/>
                                          </p:val>
                                        </p:tav>
                                        <p:tav tm="100000">
                                          <p:val>
                                            <p:strVal val="#ppt_y"/>
                                          </p:val>
                                        </p:tav>
                                      </p:tavLst>
                                    </p:anim>
                                    <p:animEffect transition="in" filter="wipe(down)">
                                      <p:cBhvr>
                                        <p:cTn id="16" dur="500"/>
                                        <p:tgtEl>
                                          <p:spTgt spid="34"/>
                                        </p:tgtEl>
                                      </p:cBhvr>
                                    </p:animEffect>
                                  </p:childTnLst>
                                </p:cTn>
                              </p:par>
                            </p:childTnLst>
                          </p:cTn>
                        </p:par>
                        <p:par>
                          <p:cTn id="17" fill="hold">
                            <p:stCondLst>
                              <p:cond delay="500"/>
                            </p:stCondLst>
                            <p:childTnLst>
                              <p:par>
                                <p:cTn id="18" presetID="18" presetClass="entr" presetSubtype="12"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strips(downLeft)">
                                      <p:cBhvr>
                                        <p:cTn id="20" dur="500"/>
                                        <p:tgtEl>
                                          <p:spTgt spid="29"/>
                                        </p:tgtEl>
                                      </p:cBhvr>
                                    </p:animEffect>
                                  </p:childTnLst>
                                </p:cTn>
                              </p:par>
                            </p:childTnLst>
                          </p:cTn>
                        </p:par>
                        <p:par>
                          <p:cTn id="21" fill="hold">
                            <p:stCondLst>
                              <p:cond delay="1000"/>
                            </p:stCondLst>
                            <p:childTnLst>
                              <p:par>
                                <p:cTn id="22" presetID="12" presetClass="entr" presetSubtype="2"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p:tgtEl>
                                          <p:spTgt spid="31"/>
                                        </p:tgtEl>
                                        <p:attrNameLst>
                                          <p:attrName>ppt_x</p:attrName>
                                        </p:attrNameLst>
                                      </p:cBhvr>
                                      <p:tavLst>
                                        <p:tav tm="0">
                                          <p:val>
                                            <p:strVal val="#ppt_x+#ppt_w*1.125000"/>
                                          </p:val>
                                        </p:tav>
                                        <p:tav tm="100000">
                                          <p:val>
                                            <p:strVal val="#ppt_x"/>
                                          </p:val>
                                        </p:tav>
                                      </p:tavLst>
                                    </p:anim>
                                    <p:animEffect transition="in" filter="wipe(left)">
                                      <p:cBhvr>
                                        <p:cTn id="25" dur="500"/>
                                        <p:tgtEl>
                                          <p:spTgt spid="31"/>
                                        </p:tgtEl>
                                      </p:cBhvr>
                                    </p:animEffect>
                                  </p:childTnLst>
                                </p:cTn>
                              </p:par>
                            </p:childTnLst>
                          </p:cTn>
                        </p:par>
                        <p:par>
                          <p:cTn id="26" fill="hold">
                            <p:stCondLst>
                              <p:cond delay="1500"/>
                            </p:stCondLst>
                            <p:childTnLst>
                              <p:par>
                                <p:cTn id="27" presetID="12" presetClass="entr" presetSubtype="2"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p:tgtEl>
                                          <p:spTgt spid="32"/>
                                        </p:tgtEl>
                                        <p:attrNameLst>
                                          <p:attrName>ppt_x</p:attrName>
                                        </p:attrNameLst>
                                      </p:cBhvr>
                                      <p:tavLst>
                                        <p:tav tm="0">
                                          <p:val>
                                            <p:strVal val="#ppt_x+#ppt_w*1.125000"/>
                                          </p:val>
                                        </p:tav>
                                        <p:tav tm="100000">
                                          <p:val>
                                            <p:strVal val="#ppt_x"/>
                                          </p:val>
                                        </p:tav>
                                      </p:tavLst>
                                    </p:anim>
                                    <p:animEffect transition="in" filter="wipe(left)">
                                      <p:cBhvr>
                                        <p:cTn id="3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9" grpId="0" animBg="1"/>
      <p:bldP spid="31" grpId="0" animBg="1"/>
      <p:bldP spid="32" grpId="0"/>
      <p:bldP spid="34" grpId="0" animBg="1"/>
      <p:bldP spid="34"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p:nvPr/>
        </p:nvSpPr>
        <p:spPr>
          <a:xfrm>
            <a:off x="1524002" y="-115415"/>
            <a:ext cx="184658" cy="230830"/>
          </a:xfrm>
          <a:prstGeom prst="rect">
            <a:avLst/>
          </a:prstGeom>
          <a:noFill/>
          <a:ln w="28575">
            <a:noFill/>
          </a:ln>
          <a:effectLst>
            <a:outerShdw dist="107763" dir="2699999" algn="ctr" rotWithShape="0">
              <a:srgbClr val="B2B2B2">
                <a:alpha val="50000"/>
              </a:srgbClr>
            </a:outerShdw>
          </a:effectLst>
        </p:spPr>
        <p:txBody>
          <a:bodyPr wrap="none" lIns="91436" tIns="45719" rIns="91436" bIns="45719" anchor="ctr">
            <a:spAutoFit/>
          </a:bodyPr>
          <a:lstStyle/>
          <a:p>
            <a:pPr lvl="0" eaLnBrk="1" hangingPunct="1"/>
            <a:endParaRPr lang="zh-CN" altLang="en-US" dirty="0"/>
          </a:p>
        </p:txBody>
      </p:sp>
      <p:sp>
        <p:nvSpPr>
          <p:cNvPr id="10246" name="Rectangle 6"/>
          <p:cNvSpPr>
            <a:spLocks noChangeArrowheads="1"/>
          </p:cNvSpPr>
          <p:nvPr/>
        </p:nvSpPr>
        <p:spPr bwMode="auto">
          <a:xfrm>
            <a:off x="1524002" y="-115415"/>
            <a:ext cx="184658" cy="230830"/>
          </a:xfrm>
          <a:prstGeom prst="rect">
            <a:avLst/>
          </a:prstGeom>
          <a:noFill/>
          <a:ln w="9525">
            <a:noFill/>
            <a:miter lim="800000"/>
          </a:ln>
          <a:effectLst>
            <a:prstShdw prst="shdw17" dist="17961" dir="2700000">
              <a:schemeClr val="accent1">
                <a:gamma/>
                <a:shade val="60000"/>
                <a:invGamma/>
              </a:schemeClr>
            </a:prstShdw>
          </a:effectLst>
        </p:spPr>
        <p:txBody>
          <a:bodyPr wrap="none" lIns="91436" tIns="45719" rIns="91436" bIns="45719" anchor="ctr">
            <a:spAutoFit/>
          </a:bodyPr>
          <a:lstStyle/>
          <a:p>
            <a:pPr rtl="0">
              <a:defRPr/>
            </a:pPr>
            <a:endParaRPr lang="zh-CN" altLang="en-US">
              <a:cs typeface="+mn-cs"/>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C6A58FB0-9F51-4785-8F4C-D70E0044D401}"/>
              </a:ext>
            </a:extLst>
          </p:cNvPr>
          <p:cNvSpPr>
            <a:spLocks noGrp="1"/>
          </p:cNvSpPr>
          <p:nvPr>
            <p:ph idx="1"/>
          </p:nvPr>
        </p:nvSpPr>
        <p:spPr/>
        <p:txBody>
          <a:bodyPr/>
          <a:lstStyle/>
          <a:p>
            <a:pPr>
              <a:buFont typeface="Arial" panose="020B0604020202020204" pitchFamily="34" charset="0"/>
              <a:buChar char="•"/>
            </a:pPr>
            <a:r>
              <a:rPr lang="zh-CN" altLang="en-US" sz="1600" dirty="0"/>
              <a:t>公安部、信息产业部、中国银行业监督管理委员会联合发出</a:t>
            </a:r>
            <a:r>
              <a:rPr lang="en-US" altLang="zh-CN" sz="1600" dirty="0"/>
              <a:t>《</a:t>
            </a:r>
            <a:r>
              <a:rPr lang="zh-CN" altLang="en-US" sz="1600" dirty="0"/>
              <a:t>在全国范围内统一严打手机违法短信息的通知</a:t>
            </a:r>
            <a:r>
              <a:rPr lang="en-US" altLang="zh-CN" sz="1600" dirty="0"/>
              <a:t>》</a:t>
            </a:r>
            <a:r>
              <a:rPr lang="zh-CN" altLang="en-US" sz="1600" dirty="0"/>
              <a:t>等</a:t>
            </a:r>
            <a:r>
              <a:rPr lang="en-US" altLang="zh-CN" sz="1600" dirty="0"/>
              <a:t>;</a:t>
            </a:r>
          </a:p>
          <a:p>
            <a:pPr>
              <a:buFont typeface="Arial" panose="020B0604020202020204" pitchFamily="34" charset="0"/>
              <a:buChar char="•"/>
            </a:pPr>
            <a:r>
              <a:rPr lang="zh-CN" altLang="en-US" sz="1600" dirty="0"/>
              <a:t>但目前规范短信业务的制度法来说，仍属空白</a:t>
            </a:r>
            <a:r>
              <a:rPr lang="en-US" altLang="zh-CN" sz="1600" dirty="0"/>
              <a:t>;</a:t>
            </a:r>
          </a:p>
          <a:p>
            <a:pPr>
              <a:buFont typeface="Arial" panose="020B0604020202020204" pitchFamily="34" charset="0"/>
              <a:buChar char="•"/>
            </a:pPr>
            <a:endParaRPr lang="zh-CN" altLang="en-US" sz="1600" dirty="0"/>
          </a:p>
        </p:txBody>
      </p:sp>
      <p:sp>
        <p:nvSpPr>
          <p:cNvPr id="2" name="标题 1"/>
          <p:cNvSpPr>
            <a:spLocks noGrp="1"/>
          </p:cNvSpPr>
          <p:nvPr>
            <p:ph type="title"/>
          </p:nvPr>
        </p:nvSpPr>
        <p:spPr/>
        <p:txBody>
          <a:bodyPr/>
          <a:lstStyle/>
          <a:p>
            <a:r>
              <a:rPr lang="zh-CN" altLang="en-US" dirty="0"/>
              <a:t>背景与目标</a:t>
            </a:r>
          </a:p>
        </p:txBody>
      </p:sp>
      <p:sp>
        <p:nvSpPr>
          <p:cNvPr id="7" name="内容占位符 6">
            <a:extLst>
              <a:ext uri="{FF2B5EF4-FFF2-40B4-BE49-F238E27FC236}">
                <a16:creationId xmlns:a16="http://schemas.microsoft.com/office/drawing/2014/main" id="{F986244E-05D8-42C1-8319-F74397023A81}"/>
              </a:ext>
            </a:extLst>
          </p:cNvPr>
          <p:cNvSpPr>
            <a:spLocks noGrp="1"/>
          </p:cNvSpPr>
          <p:nvPr>
            <p:ph idx="10"/>
          </p:nvPr>
        </p:nvSpPr>
        <p:spPr/>
        <p:txBody>
          <a:bodyPr/>
          <a:lstStyle/>
          <a:p>
            <a:r>
              <a:rPr lang="zh-CN" altLang="en-US" dirty="0"/>
              <a:t>现状二：缺乏法律保护</a:t>
            </a:r>
          </a:p>
        </p:txBody>
      </p:sp>
    </p:spTree>
  </p:cSld>
  <p:clrMapOvr>
    <a:masterClrMapping/>
  </p:clrMapOvr>
  <p:transition>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19708DD-7D1C-4929-AE7B-86224FCB0311}"/>
              </a:ext>
            </a:extLst>
          </p:cNvPr>
          <p:cNvSpPr>
            <a:spLocks noGrp="1"/>
          </p:cNvSpPr>
          <p:nvPr>
            <p:ph idx="1"/>
          </p:nvPr>
        </p:nvSpPr>
        <p:spPr/>
        <p:txBody>
          <a:bodyPr/>
          <a:lstStyle/>
          <a:p>
            <a:pPr marL="342900" indent="-342900">
              <a:buFont typeface="+mj-lt"/>
              <a:buAutoNum type="arabicPeriod"/>
            </a:pPr>
            <a:r>
              <a:rPr lang="zh-CN" altLang="en-US" dirty="0"/>
              <a:t>投放方式不断改进</a:t>
            </a:r>
          </a:p>
          <a:p>
            <a:pPr marL="342900" indent="-342900">
              <a:buFont typeface="+mj-lt"/>
              <a:buAutoNum type="arabicPeriod"/>
            </a:pPr>
            <a:r>
              <a:rPr lang="zh-CN" altLang="en-US" dirty="0"/>
              <a:t>垃圾短信内容多变</a:t>
            </a:r>
          </a:p>
          <a:p>
            <a:pPr marL="342900" indent="-342900">
              <a:buFont typeface="+mj-lt"/>
              <a:buAutoNum type="arabicPeriod"/>
            </a:pPr>
            <a:r>
              <a:rPr lang="zh-CN" altLang="en-US" dirty="0"/>
              <a:t>垃圾短信类型多样</a:t>
            </a:r>
          </a:p>
          <a:p>
            <a:pPr marL="342900" indent="-342900">
              <a:buFont typeface="+mj-lt"/>
              <a:buAutoNum type="arabicPeriod"/>
            </a:pPr>
            <a:endParaRPr lang="zh-CN" altLang="en-US" dirty="0"/>
          </a:p>
        </p:txBody>
      </p:sp>
      <p:sp>
        <p:nvSpPr>
          <p:cNvPr id="2" name="标题 1"/>
          <p:cNvSpPr>
            <a:spLocks noGrp="1"/>
          </p:cNvSpPr>
          <p:nvPr>
            <p:ph type="title"/>
          </p:nvPr>
        </p:nvSpPr>
        <p:spPr/>
        <p:txBody>
          <a:bodyPr/>
          <a:lstStyle/>
          <a:p>
            <a:r>
              <a:rPr lang="zh-CN" altLang="en-US" dirty="0"/>
              <a:t>背景与目标</a:t>
            </a:r>
          </a:p>
        </p:txBody>
      </p:sp>
      <p:sp>
        <p:nvSpPr>
          <p:cNvPr id="6" name="内容占位符 5">
            <a:extLst>
              <a:ext uri="{FF2B5EF4-FFF2-40B4-BE49-F238E27FC236}">
                <a16:creationId xmlns:a16="http://schemas.microsoft.com/office/drawing/2014/main" id="{586F32F8-DCCD-4356-9075-094A6D2E264C}"/>
              </a:ext>
            </a:extLst>
          </p:cNvPr>
          <p:cNvSpPr>
            <a:spLocks noGrp="1"/>
          </p:cNvSpPr>
          <p:nvPr>
            <p:ph idx="10"/>
          </p:nvPr>
        </p:nvSpPr>
        <p:spPr/>
        <p:txBody>
          <a:bodyPr/>
          <a:lstStyle/>
          <a:p>
            <a:r>
              <a:rPr lang="zh-CN" altLang="en-US" dirty="0"/>
              <a:t>现状三：垃圾短信形式日益多变</a:t>
            </a:r>
          </a:p>
        </p:txBody>
      </p:sp>
    </p:spTree>
  </p:cSld>
  <p:clrMapOvr>
    <a:masterClrMapping/>
  </p:clrMapOvr>
  <p:transition>
    <p:pull dir="ru"/>
  </p:transition>
</p:sld>
</file>

<file path=ppt/tags/tag1.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2"/>
</p:tagLst>
</file>

<file path=ppt/tags/tag10.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11"/>
</p:tagLst>
</file>

<file path=ppt/tags/tag11.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12"/>
</p:tagLst>
</file>

<file path=ppt/tags/tag12.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9"/>
</p:tagLst>
</file>

<file path=ppt/tags/tag13.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10"/>
</p:tagLst>
</file>

<file path=ppt/tags/tag14.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11"/>
</p:tagLst>
</file>

<file path=ppt/tags/tag9.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12"/>
</p:tagLst>
</file>

<file path=ppt/theme/theme1.xml><?xml version="1.0" encoding="utf-8"?>
<a:theme xmlns:a="http://schemas.openxmlformats.org/drawingml/2006/main" name="人邮在线师资培训PPT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txDef>
      <a:spPr>
        <a:noFill/>
      </a:spPr>
      <a:bodyPr wrap="square" numCol="1" rtlCol="0">
        <a:spAutoFit/>
      </a:bodyPr>
      <a:lstStyle>
        <a:defPPr algn="l">
          <a:defRPr sz="1800" dirty="0">
            <a:latin typeface="微软雅黑" panose="020B0503020204020204" pitchFamily="34" charset="-122"/>
            <a:ea typeface="微软雅黑" panose="020B0503020204020204" pitchFamily="34" charset="-122"/>
          </a:defRPr>
        </a:defPPr>
      </a:lstStyle>
    </a:tx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人邮在线师资培训PPT主题" id="{9450C822-C573-424A-ADC8-E0E003568AE4}" vid="{35EDA6EC-C44A-48A3-A5E2-2F288403C4D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7881</TotalTime>
  <Words>5309</Words>
  <Application>Microsoft Office PowerPoint</Application>
  <PresentationFormat>宽屏</PresentationFormat>
  <Paragraphs>967</Paragraphs>
  <Slides>71</Slides>
  <Notes>12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71</vt:i4>
      </vt:variant>
    </vt:vector>
  </HeadingPairs>
  <TitlesOfParts>
    <vt:vector size="87" baseType="lpstr">
      <vt:lpstr>Kaiti SC Regular</vt:lpstr>
      <vt:lpstr>仿宋</vt:lpstr>
      <vt:lpstr>黑体</vt:lpstr>
      <vt:lpstr>楷体</vt:lpstr>
      <vt:lpstr>宋体</vt:lpstr>
      <vt:lpstr>微软雅黑</vt:lpstr>
      <vt:lpstr>Arial</vt:lpstr>
      <vt:lpstr>Calibri</vt:lpstr>
      <vt:lpstr>Lucida Console</vt:lpstr>
      <vt:lpstr>Times</vt:lpstr>
      <vt:lpstr>Times New Roman</vt:lpstr>
      <vt:lpstr>Wingdings</vt:lpstr>
      <vt:lpstr>人邮在线师资培训PPT主题</vt:lpstr>
      <vt:lpstr>公式</vt:lpstr>
      <vt:lpstr>Equation</vt:lpstr>
      <vt:lpstr>Equation.DSMT4</vt:lpstr>
      <vt:lpstr>基于文本内容的垃圾短信识别</vt:lpstr>
      <vt:lpstr>目录</vt:lpstr>
      <vt:lpstr>背景与目标</vt:lpstr>
      <vt:lpstr>背景与目标</vt:lpstr>
      <vt:lpstr>背景与目标</vt:lpstr>
      <vt:lpstr>背景与目标</vt:lpstr>
      <vt:lpstr>背景与目标</vt:lpstr>
      <vt:lpstr>背景与目标</vt:lpstr>
      <vt:lpstr>背景与目标</vt:lpstr>
      <vt:lpstr>背景与目标</vt:lpstr>
      <vt:lpstr>背景与目标</vt:lpstr>
      <vt:lpstr>目录</vt:lpstr>
      <vt:lpstr>总体流程</vt:lpstr>
      <vt:lpstr>数据探索</vt:lpstr>
      <vt:lpstr>数据探索</vt:lpstr>
      <vt:lpstr>数据探索</vt:lpstr>
      <vt:lpstr>数据探索</vt:lpstr>
      <vt:lpstr>数据探索</vt:lpstr>
      <vt:lpstr>目录</vt:lpstr>
      <vt:lpstr>数据预处理</vt:lpstr>
      <vt:lpstr>数据预处理</vt:lpstr>
      <vt:lpstr>数据预处理</vt:lpstr>
      <vt:lpstr>数据预处理</vt:lpstr>
      <vt:lpstr>数据预处理</vt:lpstr>
      <vt:lpstr>数据预处理</vt:lpstr>
      <vt:lpstr>数据预处理</vt:lpstr>
      <vt:lpstr>数据预处理</vt:lpstr>
      <vt:lpstr>数据预处理</vt:lpstr>
      <vt:lpstr>数据预处理</vt:lpstr>
      <vt:lpstr>数据预处理</vt:lpstr>
      <vt:lpstr>数据预处理</vt:lpstr>
      <vt:lpstr>数据预处理</vt:lpstr>
      <vt:lpstr>数据预处理</vt:lpstr>
      <vt:lpstr>背景与目标</vt:lpstr>
      <vt:lpstr>思考</vt:lpstr>
      <vt:lpstr>目录</vt:lpstr>
      <vt:lpstr>文本的向量表示</vt:lpstr>
      <vt:lpstr>文本的向量表示</vt:lpstr>
      <vt:lpstr>文本的向量表示</vt:lpstr>
      <vt:lpstr>文本的向量表示</vt:lpstr>
      <vt:lpstr>文本的向量表示</vt:lpstr>
      <vt:lpstr>文本的向量表示</vt:lpstr>
      <vt:lpstr>文本的向量表示</vt:lpstr>
      <vt:lpstr>文本的向量表示</vt:lpstr>
      <vt:lpstr>文本的向量表示</vt:lpstr>
      <vt:lpstr>文本的向量表示</vt:lpstr>
      <vt:lpstr>目录</vt:lpstr>
      <vt:lpstr>朴素贝叶斯</vt:lpstr>
      <vt:lpstr>朴素贝叶斯</vt:lpstr>
      <vt:lpstr>朴素贝叶斯</vt:lpstr>
      <vt:lpstr>朴素贝叶斯</vt:lpstr>
      <vt:lpstr>朴素贝叶斯</vt:lpstr>
      <vt:lpstr>朴素贝叶斯</vt:lpstr>
      <vt:lpstr>朴素贝叶斯</vt:lpstr>
      <vt:lpstr>朴素贝叶斯</vt:lpstr>
      <vt:lpstr>朴素贝叶斯</vt:lpstr>
      <vt:lpstr>高斯朴素贝叶斯</vt:lpstr>
      <vt:lpstr>朴素贝叶斯</vt:lpstr>
      <vt:lpstr>朴素贝叶斯</vt:lpstr>
      <vt:lpstr>朴素贝叶斯</vt:lpstr>
      <vt:lpstr>朴素贝叶斯</vt:lpstr>
      <vt:lpstr>目录</vt:lpstr>
      <vt:lpstr>模型训练与评价</vt:lpstr>
      <vt:lpstr>模型训练与评价</vt:lpstr>
      <vt:lpstr>模型训练与评价</vt:lpstr>
      <vt:lpstr>模型训练与评价</vt:lpstr>
      <vt:lpstr>模型训练与评价</vt:lpstr>
      <vt:lpstr>模型训练与评价</vt:lpstr>
      <vt:lpstr>模型训练与评价</vt:lpstr>
      <vt:lpstr>模型训练与评价</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tiptech</dc:creator>
  <cp:lastModifiedBy>zhangmin@tipdm.com</cp:lastModifiedBy>
  <cp:revision>7250</cp:revision>
  <dcterms:created xsi:type="dcterms:W3CDTF">2009-09-22T14:48:00Z</dcterms:created>
  <dcterms:modified xsi:type="dcterms:W3CDTF">2019-08-02T14:52:36Z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y fmtid="{D5CDD505-2E9C-101B-9397-08002B2CF9AE}" pid="4" name="KSOProductBuildVer">
    <vt:lpwstr>2052-10.1.0.5975</vt:lpwstr>
  </property>
</Properties>
</file>