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18"/>
  </p:notesMasterIdLst>
  <p:sldIdLst>
    <p:sldId id="494" r:id="rId2"/>
    <p:sldId id="517" r:id="rId3"/>
    <p:sldId id="500" r:id="rId4"/>
    <p:sldId id="520" r:id="rId5"/>
    <p:sldId id="503" r:id="rId6"/>
    <p:sldId id="505" r:id="rId7"/>
    <p:sldId id="506" r:id="rId8"/>
    <p:sldId id="511" r:id="rId9"/>
    <p:sldId id="508" r:id="rId10"/>
    <p:sldId id="519" r:id="rId11"/>
    <p:sldId id="518" r:id="rId12"/>
    <p:sldId id="510" r:id="rId13"/>
    <p:sldId id="513" r:id="rId14"/>
    <p:sldId id="514" r:id="rId15"/>
    <p:sldId id="515" r:id="rId16"/>
    <p:sldId id="26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4BB2"/>
    <a:srgbClr val="FB9708"/>
    <a:srgbClr val="2165B6"/>
    <a:srgbClr val="C4C6C9"/>
    <a:srgbClr val="A5A7AC"/>
    <a:srgbClr val="336D9D"/>
    <a:srgbClr val="FADF5D"/>
    <a:srgbClr val="31699A"/>
    <a:srgbClr val="2E6898"/>
    <a:srgbClr val="356F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autoAdjust="0"/>
    <p:restoredTop sz="94660"/>
  </p:normalViewPr>
  <p:slideViewPr>
    <p:cSldViewPr snapToGrid="0">
      <p:cViewPr varScale="1">
        <p:scale>
          <a:sx n="86" d="100"/>
          <a:sy n="86" d="100"/>
        </p:scale>
        <p:origin x="437"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emf"/><Relationship Id="rId5" Type="http://schemas.openxmlformats.org/officeDocument/2006/relationships/image" Target="../media/image20.wmf"/><Relationship Id="rId4"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7ADA9-9D0B-42DC-94FF-BBDB68110F2F}" type="datetimeFigureOut">
              <a:rPr lang="zh-CN" altLang="en-US" smtClean="0"/>
              <a:t>2019/6/3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B552-615F-42DA-85F2-80E7008928A8}" type="slidenum">
              <a:rPr lang="zh-CN" altLang="en-US" smtClean="0"/>
              <a:t>‹#›</a:t>
            </a:fld>
            <a:endParaRPr lang="zh-CN" altLang="en-US"/>
          </a:p>
        </p:txBody>
      </p:sp>
    </p:spTree>
    <p:extLst>
      <p:ext uri="{BB962C8B-B14F-4D97-AF65-F5344CB8AC3E}">
        <p14:creationId xmlns:p14="http://schemas.microsoft.com/office/powerpoint/2010/main" val="297581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a:xfrm>
            <a:off x="685800" y="1143000"/>
            <a:ext cx="5486400" cy="3086100"/>
          </a:xfrm>
          <a:ln/>
        </p:spPr>
      </p:sp>
      <p:sp>
        <p:nvSpPr>
          <p:cNvPr id="226307" name="Rectangle 3"/>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02980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3" name="图片 6">
            <a:extLst>
              <a:ext uri="{FF2B5EF4-FFF2-40B4-BE49-F238E27FC236}">
                <a16:creationId xmlns:a16="http://schemas.microsoft.com/office/drawing/2014/main" id="{765ED638-C684-4136-AB55-D09D84288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0"/>
            <a:ext cx="12222163" cy="685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日期占位符 4">
            <a:extLst>
              <a:ext uri="{FF2B5EF4-FFF2-40B4-BE49-F238E27FC236}">
                <a16:creationId xmlns:a16="http://schemas.microsoft.com/office/drawing/2014/main" id="{6B331ED7-5421-493E-9FCE-6E0E9525E57C}"/>
              </a:ext>
            </a:extLst>
          </p:cNvPr>
          <p:cNvSpPr txBox="1">
            <a:spLocks/>
          </p:cNvSpPr>
          <p:nvPr/>
        </p:nvSpPr>
        <p:spPr>
          <a:xfrm>
            <a:off x="4945061" y="3530997"/>
            <a:ext cx="2298700" cy="461963"/>
          </a:xfrm>
          <a:prstGeom prst="rect">
            <a:avLst/>
          </a:prstGeom>
        </p:spPr>
        <p:txBody>
          <a:bodyPr anchor="ctr">
            <a:spAutoFit/>
          </a:bodyPr>
          <a:lstStyle>
            <a:defPPr>
              <a:defRPr lang="zh-CN"/>
            </a:defPPr>
            <a:lvl1pPr algn="r" rtl="0" fontAlgn="base">
              <a:spcBef>
                <a:spcPct val="0"/>
              </a:spcBef>
              <a:spcAft>
                <a:spcPct val="0"/>
              </a:spcAft>
              <a:buFont typeface="Arial" pitchFamily="34" charset="0"/>
              <a:defRPr sz="2400" b="1" kern="1200">
                <a:solidFill>
                  <a:srgbClr val="064BB2"/>
                </a:solidFill>
                <a:latin typeface="Times New Roman" panose="02020603050405020304" pitchFamily="18" charset="0"/>
                <a:ea typeface="宋体" pitchFamily="2" charset="-122"/>
                <a:cs typeface="Times New Roman" panose="02020603050405020304" pitchFamily="18" charset="0"/>
              </a:defRPr>
            </a:lvl1pPr>
            <a:lvl2pPr marL="4572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5pPr>
            <a:lvl6pPr marL="2286000" algn="l" defTabSz="914400" rtl="0" eaLnBrk="1" latinLnBrk="0" hangingPunct="1">
              <a:defRPr sz="900" kern="1200">
                <a:solidFill>
                  <a:srgbClr val="000000"/>
                </a:solidFill>
                <a:latin typeface="Calibri" pitchFamily="34" charset="0"/>
                <a:ea typeface="宋体" pitchFamily="2" charset="-122"/>
                <a:cs typeface="+mn-cs"/>
              </a:defRPr>
            </a:lvl6pPr>
            <a:lvl7pPr marL="2743200" algn="l" defTabSz="914400" rtl="0" eaLnBrk="1" latinLnBrk="0" hangingPunct="1">
              <a:defRPr sz="900" kern="1200">
                <a:solidFill>
                  <a:srgbClr val="000000"/>
                </a:solidFill>
                <a:latin typeface="Calibri" pitchFamily="34" charset="0"/>
                <a:ea typeface="宋体" pitchFamily="2" charset="-122"/>
                <a:cs typeface="+mn-cs"/>
              </a:defRPr>
            </a:lvl7pPr>
            <a:lvl8pPr marL="3200400" algn="l" defTabSz="914400" rtl="0" eaLnBrk="1" latinLnBrk="0" hangingPunct="1">
              <a:defRPr sz="900" kern="1200">
                <a:solidFill>
                  <a:srgbClr val="000000"/>
                </a:solidFill>
                <a:latin typeface="Calibri" pitchFamily="34" charset="0"/>
                <a:ea typeface="宋体" pitchFamily="2" charset="-122"/>
                <a:cs typeface="+mn-cs"/>
              </a:defRPr>
            </a:lvl8pPr>
            <a:lvl9pPr marL="3657600" algn="l" defTabSz="914400" rtl="0" eaLnBrk="1" latinLnBrk="0" hangingPunct="1">
              <a:defRPr sz="900" kern="1200">
                <a:solidFill>
                  <a:srgbClr val="000000"/>
                </a:solidFill>
                <a:latin typeface="Calibri" pitchFamily="34" charset="0"/>
                <a:ea typeface="宋体" pitchFamily="2" charset="-122"/>
                <a:cs typeface="+mn-cs"/>
              </a:defRPr>
            </a:lvl9pPr>
          </a:lstStyle>
          <a:p>
            <a:pPr algn="ctr">
              <a:defRPr/>
            </a:pPr>
            <a:r>
              <a:rPr lang="zh-CN" altLang="en-US" dirty="0">
                <a:solidFill>
                  <a:schemeClr val="bg1"/>
                </a:solidFill>
              </a:rPr>
              <a:t>张敏</a:t>
            </a:r>
          </a:p>
        </p:txBody>
      </p:sp>
      <p:sp>
        <p:nvSpPr>
          <p:cNvPr id="9" name="任意多边形: 形状 8">
            <a:extLst>
              <a:ext uri="{FF2B5EF4-FFF2-40B4-BE49-F238E27FC236}">
                <a16:creationId xmlns:a16="http://schemas.microsoft.com/office/drawing/2014/main" id="{D1C2481B-C9A9-4CF8-A2F5-C6DE7BFE3A26}"/>
              </a:ext>
            </a:extLst>
          </p:cNvPr>
          <p:cNvSpPr/>
          <p:nvPr/>
        </p:nvSpPr>
        <p:spPr bwMode="auto">
          <a:xfrm>
            <a:off x="0" y="4779963"/>
            <a:ext cx="12161838" cy="2062162"/>
          </a:xfrm>
          <a:custGeom>
            <a:avLst/>
            <a:gdLst>
              <a:gd name="connsiteX0" fmla="*/ 0 w 12612757"/>
              <a:gd name="connsiteY0" fmla="*/ 834887 h 1401417"/>
              <a:gd name="connsiteX1" fmla="*/ 1302026 w 12612757"/>
              <a:gd name="connsiteY1" fmla="*/ 0 h 1401417"/>
              <a:gd name="connsiteX2" fmla="*/ 1302026 w 12612757"/>
              <a:gd name="connsiteY2" fmla="*/ 0 h 1401417"/>
              <a:gd name="connsiteX3" fmla="*/ 2981740 w 12612757"/>
              <a:gd name="connsiteY3" fmla="*/ 1192695 h 1401417"/>
              <a:gd name="connsiteX4" fmla="*/ 4870174 w 12612757"/>
              <a:gd name="connsiteY4" fmla="*/ 19878 h 1401417"/>
              <a:gd name="connsiteX5" fmla="*/ 6450496 w 12612757"/>
              <a:gd name="connsiteY5" fmla="*/ 1292087 h 1401417"/>
              <a:gd name="connsiteX6" fmla="*/ 7444409 w 12612757"/>
              <a:gd name="connsiteY6" fmla="*/ 536713 h 1401417"/>
              <a:gd name="connsiteX7" fmla="*/ 9193696 w 12612757"/>
              <a:gd name="connsiteY7" fmla="*/ 1351721 h 1401417"/>
              <a:gd name="connsiteX8" fmla="*/ 10237305 w 12612757"/>
              <a:gd name="connsiteY8" fmla="*/ 467139 h 1401417"/>
              <a:gd name="connsiteX9" fmla="*/ 11509513 w 12612757"/>
              <a:gd name="connsiteY9" fmla="*/ 1083365 h 1401417"/>
              <a:gd name="connsiteX10" fmla="*/ 12066105 w 12612757"/>
              <a:gd name="connsiteY10" fmla="*/ 934278 h 1401417"/>
              <a:gd name="connsiteX11" fmla="*/ 12612757 w 12612757"/>
              <a:gd name="connsiteY11" fmla="*/ 1401417 h 140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2757" h="1401417">
                <a:moveTo>
                  <a:pt x="0" y="834887"/>
                </a:moveTo>
                <a:lnTo>
                  <a:pt x="1302026" y="0"/>
                </a:lnTo>
                <a:lnTo>
                  <a:pt x="1302026" y="0"/>
                </a:lnTo>
                <a:cubicBezTo>
                  <a:pt x="1581978" y="198782"/>
                  <a:pt x="2387049" y="1189382"/>
                  <a:pt x="2981740" y="1192695"/>
                </a:cubicBezTo>
                <a:cubicBezTo>
                  <a:pt x="3576431" y="1196008"/>
                  <a:pt x="4292048" y="3313"/>
                  <a:pt x="4870174" y="19878"/>
                </a:cubicBezTo>
                <a:cubicBezTo>
                  <a:pt x="5448300" y="36443"/>
                  <a:pt x="6021457" y="1205948"/>
                  <a:pt x="6450496" y="1292087"/>
                </a:cubicBezTo>
                <a:cubicBezTo>
                  <a:pt x="6879535" y="1378226"/>
                  <a:pt x="6987209" y="526774"/>
                  <a:pt x="7444409" y="536713"/>
                </a:cubicBezTo>
                <a:cubicBezTo>
                  <a:pt x="7901609" y="546652"/>
                  <a:pt x="8728213" y="1363317"/>
                  <a:pt x="9193696" y="1351721"/>
                </a:cubicBezTo>
                <a:cubicBezTo>
                  <a:pt x="9659179" y="1340125"/>
                  <a:pt x="9851335" y="511865"/>
                  <a:pt x="10237305" y="467139"/>
                </a:cubicBezTo>
                <a:cubicBezTo>
                  <a:pt x="10623275" y="422413"/>
                  <a:pt x="11204713" y="1005509"/>
                  <a:pt x="11509513" y="1083365"/>
                </a:cubicBezTo>
                <a:cubicBezTo>
                  <a:pt x="11814313" y="1161222"/>
                  <a:pt x="11882231" y="881269"/>
                  <a:pt x="12066105" y="934278"/>
                </a:cubicBezTo>
                <a:cubicBezTo>
                  <a:pt x="12249979" y="987287"/>
                  <a:pt x="12431368" y="1194352"/>
                  <a:pt x="12612757" y="1401417"/>
                </a:cubicBezTo>
              </a:path>
            </a:pathLst>
          </a:custGeom>
          <a:ln>
            <a:solidFill>
              <a:srgbClr val="006EBC"/>
            </a:solidFill>
            <a:headEnd/>
            <a:tailEnd/>
          </a:ln>
          <a:ex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5" name="标题 14">
            <a:extLst>
              <a:ext uri="{FF2B5EF4-FFF2-40B4-BE49-F238E27FC236}">
                <a16:creationId xmlns:a16="http://schemas.microsoft.com/office/drawing/2014/main" id="{D9E470F7-9C02-4BDE-A614-C8E5BE2C0E91}"/>
              </a:ext>
            </a:extLst>
          </p:cNvPr>
          <p:cNvSpPr>
            <a:spLocks noGrp="1"/>
          </p:cNvSpPr>
          <p:nvPr>
            <p:ph type="title"/>
          </p:nvPr>
        </p:nvSpPr>
        <p:spPr>
          <a:xfrm>
            <a:off x="2724171" y="2051844"/>
            <a:ext cx="6740481" cy="692150"/>
          </a:xfrm>
        </p:spPr>
        <p:txBody>
          <a:bodyPr/>
          <a:lstStyle>
            <a:lvl1pPr algn="ctr">
              <a:defRPr sz="4000" b="1" baseline="0">
                <a:solidFill>
                  <a:schemeClr val="bg1"/>
                </a:solidFill>
                <a:latin typeface="Times New Roman" panose="02020603050405020304" pitchFamily="18" charset="0"/>
              </a:defRPr>
            </a:lvl1pPr>
          </a:lstStyle>
          <a:p>
            <a:r>
              <a:rPr lang="zh-CN" altLang="en-US"/>
              <a:t>单击此处编辑母版标题样式</a:t>
            </a:r>
            <a:endParaRPr lang="zh-CN" altLang="en-US" dirty="0"/>
          </a:p>
        </p:txBody>
      </p:sp>
      <p:sp>
        <p:nvSpPr>
          <p:cNvPr id="11" name="文本框 10">
            <a:extLst>
              <a:ext uri="{FF2B5EF4-FFF2-40B4-BE49-F238E27FC236}">
                <a16:creationId xmlns:a16="http://schemas.microsoft.com/office/drawing/2014/main" id="{08BA6221-DDD4-40B2-9818-3FC333BB59AE}"/>
              </a:ext>
            </a:extLst>
          </p:cNvPr>
          <p:cNvSpPr txBox="1">
            <a:spLocks noChangeArrowheads="1"/>
          </p:cNvSpPr>
          <p:nvPr/>
        </p:nvSpPr>
        <p:spPr bwMode="auto">
          <a:xfrm>
            <a:off x="8628063" y="385942"/>
            <a:ext cx="1887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solidFill>
                  <a:schemeClr val="bg1"/>
                </a:solidFill>
                <a:latin typeface="仿宋" panose="02010609060101010101" pitchFamily="49" charset="-122"/>
                <a:ea typeface="仿宋" panose="02010609060101010101" pitchFamily="49" charset="-122"/>
              </a:rPr>
              <a:t>大数据成就未来</a:t>
            </a:r>
          </a:p>
        </p:txBody>
      </p:sp>
      <p:cxnSp>
        <p:nvCxnSpPr>
          <p:cNvPr id="12" name="直接连接符 11">
            <a:extLst>
              <a:ext uri="{FF2B5EF4-FFF2-40B4-BE49-F238E27FC236}">
                <a16:creationId xmlns:a16="http://schemas.microsoft.com/office/drawing/2014/main" id="{F24137A8-B305-40EE-9750-F90B51DB95C7}"/>
              </a:ext>
            </a:extLst>
          </p:cNvPr>
          <p:cNvCxnSpPr>
            <a:cxnSpLocks/>
          </p:cNvCxnSpPr>
          <p:nvPr/>
        </p:nvCxnSpPr>
        <p:spPr>
          <a:xfrm>
            <a:off x="10529888"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2BB03A77-A24D-4863-8213-1383A5DECCE1}"/>
              </a:ext>
            </a:extLst>
          </p:cNvPr>
          <p:cNvCxnSpPr>
            <a:cxnSpLocks/>
          </p:cNvCxnSpPr>
          <p:nvPr/>
        </p:nvCxnSpPr>
        <p:spPr>
          <a:xfrm>
            <a:off x="6589713"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pic>
        <p:nvPicPr>
          <p:cNvPr id="14" name="图片 16" descr="LOGO1.png">
            <a:extLst>
              <a:ext uri="{FF2B5EF4-FFF2-40B4-BE49-F238E27FC236}">
                <a16:creationId xmlns:a16="http://schemas.microsoft.com/office/drawing/2014/main" id="{10F7B615-BD14-4DDD-B51D-F18CE36C73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59738" y="300217"/>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a:extLst>
              <a:ext uri="{FF2B5EF4-FFF2-40B4-BE49-F238E27FC236}">
                <a16:creationId xmlns:a16="http://schemas.microsoft.com/office/drawing/2014/main" id="{BBC8CB5D-02F8-4195-B11F-F50FCD9901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238" y="282092"/>
            <a:ext cx="2033199" cy="540000"/>
          </a:xfrm>
          <a:prstGeom prst="rect">
            <a:avLst/>
          </a:prstGeom>
        </p:spPr>
      </p:pic>
    </p:spTree>
    <p:extLst>
      <p:ext uri="{BB962C8B-B14F-4D97-AF65-F5344CB8AC3E}">
        <p14:creationId xmlns:p14="http://schemas.microsoft.com/office/powerpoint/2010/main" val="165875746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容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C6483C18-3F39-4180-A8C4-403315C4BBD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CB4186AB-62A9-43F6-B5A6-C28D15BDEC58}"/>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0" dirty="0">
                <a:solidFill>
                  <a:srgbClr val="7F7F7F"/>
                </a:solidFill>
                <a:cs typeface="Arial" panose="020B0604020202020204" pitchFamily="34" charset="0"/>
              </a:rPr>
              <a:t> </a:t>
            </a:r>
            <a:fld id="{BF5A7633-5557-4BC5-8B38-B33A9D9F18A1}" type="slidenum">
              <a:rPr kumimoji="0" lang="en-US" altLang="zh-CN" sz="1050" smtClean="0">
                <a:solidFill>
                  <a:schemeClr val="bg1"/>
                </a:solidFill>
                <a:cs typeface="Arial" panose="020B0604020202020204" pitchFamily="34" charset="0"/>
              </a:rPr>
              <a:pPr algn="ctr" eaLnBrk="1" hangingPunct="1">
                <a:defRPr/>
              </a:pPr>
              <a:t>‹#›</a:t>
            </a:fld>
            <a:endParaRPr kumimoji="0" lang="en-US" altLang="zh-CN" sz="1050"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068E5372-9767-4F9B-BF0E-0F683E5C1902}"/>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408B0536-0CF6-475A-B637-40C94749F3A1}"/>
              </a:ext>
            </a:extLst>
          </p:cNvPr>
          <p:cNvSpPr>
            <a:spLocks noChangeArrowheads="1"/>
          </p:cNvSpPr>
          <p:nvPr userDrawn="1"/>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cxnSp>
        <p:nvCxnSpPr>
          <p:cNvPr id="9" name="直接连接符 14">
            <a:extLst>
              <a:ext uri="{FF2B5EF4-FFF2-40B4-BE49-F238E27FC236}">
                <a16:creationId xmlns:a16="http://schemas.microsoft.com/office/drawing/2014/main" id="{7A53ABF0-AE1C-4005-AE28-87F676E4C151}"/>
              </a:ext>
            </a:extLst>
          </p:cNvPr>
          <p:cNvCxnSpPr>
            <a:cxnSpLocks/>
          </p:cNvCxnSpPr>
          <p:nvPr/>
        </p:nvCxnSpPr>
        <p:spPr>
          <a:xfrm flipV="1">
            <a:off x="3719513" y="6508750"/>
            <a:ext cx="6218237"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sp>
        <p:nvSpPr>
          <p:cNvPr id="10" name="AutoShape 23">
            <a:extLst>
              <a:ext uri="{FF2B5EF4-FFF2-40B4-BE49-F238E27FC236}">
                <a16:creationId xmlns:a16="http://schemas.microsoft.com/office/drawing/2014/main" id="{B13C618C-0E93-4245-8820-FEDB4121DAF3}"/>
              </a:ext>
            </a:extLst>
          </p:cNvPr>
          <p:cNvSpPr>
            <a:spLocks noChangeArrowheads="1"/>
          </p:cNvSpPr>
          <p:nvPr/>
        </p:nvSpPr>
        <p:spPr bwMode="auto">
          <a:xfrm>
            <a:off x="246063" y="915988"/>
            <a:ext cx="9596437" cy="46037"/>
          </a:xfrm>
          <a:prstGeom prst="rect">
            <a:avLst/>
          </a:prstGeom>
          <a:solidFill>
            <a:srgbClr val="105BCA"/>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sp>
        <p:nvSpPr>
          <p:cNvPr id="11" name="AutoShape 23">
            <a:extLst>
              <a:ext uri="{FF2B5EF4-FFF2-40B4-BE49-F238E27FC236}">
                <a16:creationId xmlns:a16="http://schemas.microsoft.com/office/drawing/2014/main" id="{9C59BB13-7EBF-404D-AC39-2C95DB724583}"/>
              </a:ext>
            </a:extLst>
          </p:cNvPr>
          <p:cNvSpPr>
            <a:spLocks noChangeArrowheads="1"/>
          </p:cNvSpPr>
          <p:nvPr/>
        </p:nvSpPr>
        <p:spPr bwMode="auto">
          <a:xfrm>
            <a:off x="9842500" y="915988"/>
            <a:ext cx="1989138" cy="72000"/>
          </a:xfrm>
          <a:prstGeom prst="rect">
            <a:avLst/>
          </a:prstGeom>
          <a:solidFill>
            <a:srgbClr val="FFA20D"/>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pic>
        <p:nvPicPr>
          <p:cNvPr id="12" name="图片 15">
            <a:extLst>
              <a:ext uri="{FF2B5EF4-FFF2-40B4-BE49-F238E27FC236}">
                <a16:creationId xmlns:a16="http://schemas.microsoft.com/office/drawing/2014/main" id="{730792E4-81E4-4B23-BAE1-85A6A4C57C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9">
            <a:extLst>
              <a:ext uri="{FF2B5EF4-FFF2-40B4-BE49-F238E27FC236}">
                <a16:creationId xmlns:a16="http://schemas.microsoft.com/office/drawing/2014/main" id="{6FFA5EAD-F195-4555-8183-03AFAB0233AD}"/>
              </a:ext>
            </a:extLst>
          </p:cNvPr>
          <p:cNvCxnSpPr>
            <a:cxnSpLocks/>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DA2BCFF-5F33-41F9-AB08-4AC269BB107C}"/>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sp>
        <p:nvSpPr>
          <p:cNvPr id="16" name="AutoShape 23">
            <a:extLst>
              <a:ext uri="{FF2B5EF4-FFF2-40B4-BE49-F238E27FC236}">
                <a16:creationId xmlns:a16="http://schemas.microsoft.com/office/drawing/2014/main" id="{F893C1E2-7E9E-464E-AA5D-7A53ED39CA51}"/>
              </a:ext>
            </a:extLst>
          </p:cNvPr>
          <p:cNvSpPr>
            <a:spLocks noChangeArrowheads="1"/>
          </p:cNvSpPr>
          <p:nvPr/>
        </p:nvSpPr>
        <p:spPr bwMode="auto">
          <a:xfrm>
            <a:off x="246063"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cxnSp>
        <p:nvCxnSpPr>
          <p:cNvPr id="18" name="直接连接符 17">
            <a:extLst>
              <a:ext uri="{FF2B5EF4-FFF2-40B4-BE49-F238E27FC236}">
                <a16:creationId xmlns:a16="http://schemas.microsoft.com/office/drawing/2014/main" id="{8046B20E-2962-4EA0-A390-62F9FCEEE04E}"/>
              </a:ext>
            </a:extLst>
          </p:cNvPr>
          <p:cNvCxnSpPr>
            <a:cxnSpLocks/>
          </p:cNvCxnSpPr>
          <p:nvPr userDrawn="1"/>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21" y="1741968"/>
            <a:ext cx="11104601" cy="4369231"/>
          </a:xfrm>
        </p:spPr>
        <p:txBody>
          <a:bodyPr>
            <a:noAutofit/>
          </a:bodyPr>
          <a:lstStyle>
            <a:lvl1pPr marL="272117" indent="-272117">
              <a:lnSpc>
                <a:spcPct val="150000"/>
              </a:lnSpc>
              <a:buClr>
                <a:schemeClr val="bg1"/>
              </a:buClr>
              <a:buFont typeface="Wingdings" panose="05000000000000000000" pitchFamily="2" charset="2"/>
              <a:buChar char="Ø"/>
              <a:defRPr sz="18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7"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EE02724C-0D19-4E9B-828F-1241B79D4616}"/>
              </a:ext>
            </a:extLst>
          </p:cNvPr>
          <p:cNvSpPr>
            <a:spLocks noGrp="1"/>
          </p:cNvSpPr>
          <p:nvPr>
            <p:ph idx="10"/>
          </p:nvPr>
        </p:nvSpPr>
        <p:spPr>
          <a:xfrm>
            <a:off x="423821" y="1138982"/>
            <a:ext cx="11107601" cy="426469"/>
          </a:xfrm>
          <a:noFill/>
          <a:ln>
            <a:noFill/>
          </a:ln>
        </p:spPr>
        <p:txBody>
          <a:bodyPr anchor="ctr">
            <a:noAutofit/>
          </a:bodyPr>
          <a:lstStyle>
            <a:lvl1pPr marL="0" indent="0">
              <a:buNone/>
              <a:defRPr lang="zh-CN" altLang="en-US" sz="2000"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pic>
        <p:nvPicPr>
          <p:cNvPr id="21" name="图片 20">
            <a:extLst>
              <a:ext uri="{FF2B5EF4-FFF2-40B4-BE49-F238E27FC236}">
                <a16:creationId xmlns:a16="http://schemas.microsoft.com/office/drawing/2014/main" id="{2C96D4B5-A085-45C3-97AA-68A6A3C3F5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sp>
        <p:nvSpPr>
          <p:cNvPr id="25" name="AutoShape 23">
            <a:extLst>
              <a:ext uri="{FF2B5EF4-FFF2-40B4-BE49-F238E27FC236}">
                <a16:creationId xmlns:a16="http://schemas.microsoft.com/office/drawing/2014/main" id="{3F63F506-ADD4-4E76-B955-BBC1276B36D9}"/>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26" name="AutoShape 23">
            <a:extLst>
              <a:ext uri="{FF2B5EF4-FFF2-40B4-BE49-F238E27FC236}">
                <a16:creationId xmlns:a16="http://schemas.microsoft.com/office/drawing/2014/main" id="{05E5ACF0-FEF2-4DCD-9072-FBFA4567BD5F}"/>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Tree>
    <p:extLst>
      <p:ext uri="{BB962C8B-B14F-4D97-AF65-F5344CB8AC3E}">
        <p14:creationId xmlns:p14="http://schemas.microsoft.com/office/powerpoint/2010/main" val="220420193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程序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EAA79C21-F47B-4541-938A-CB636282B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38"/>
            <a:ext cx="12222672" cy="685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59602543-24C0-498F-9075-AAECC729A606}"/>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0" dirty="0">
                <a:solidFill>
                  <a:srgbClr val="7F7F7F"/>
                </a:solidFill>
                <a:cs typeface="Arial" panose="020B0604020202020204" pitchFamily="34" charset="0"/>
              </a:rPr>
              <a:t> </a:t>
            </a:r>
            <a:fld id="{75EEF2FC-FBBD-4E8B-8E18-467A588F37B0}" type="slidenum">
              <a:rPr kumimoji="0" lang="en-US" altLang="zh-CN" sz="1050" smtClean="0">
                <a:solidFill>
                  <a:schemeClr val="bg1"/>
                </a:solidFill>
                <a:cs typeface="Arial" panose="020B0604020202020204" pitchFamily="34" charset="0"/>
              </a:rPr>
              <a:pPr algn="ctr" eaLnBrk="1" hangingPunct="1">
                <a:defRPr/>
              </a:pPr>
              <a:t>‹#›</a:t>
            </a:fld>
            <a:endParaRPr kumimoji="0" lang="en-US" altLang="zh-CN" sz="1050"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17A18E9D-EA20-4921-80F0-EDF8E41A840F}"/>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F7906467-F160-4563-9CCE-4930A006A5CF}"/>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cxnSp>
        <p:nvCxnSpPr>
          <p:cNvPr id="9" name="直接连接符 14">
            <a:extLst>
              <a:ext uri="{FF2B5EF4-FFF2-40B4-BE49-F238E27FC236}">
                <a16:creationId xmlns:a16="http://schemas.microsoft.com/office/drawing/2014/main" id="{BCE4A9FB-EC7D-43AD-876A-9D97B9BC6C0C}"/>
              </a:ext>
            </a:extLst>
          </p:cNvPr>
          <p:cNvCxnSpPr>
            <a:cxnSpLocks/>
          </p:cNvCxnSpPr>
          <p:nvPr/>
        </p:nvCxnSpPr>
        <p:spPr>
          <a:xfrm flipV="1">
            <a:off x="3719513" y="6508750"/>
            <a:ext cx="6218237"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pic>
        <p:nvPicPr>
          <p:cNvPr id="12" name="图片 15">
            <a:extLst>
              <a:ext uri="{FF2B5EF4-FFF2-40B4-BE49-F238E27FC236}">
                <a16:creationId xmlns:a16="http://schemas.microsoft.com/office/drawing/2014/main" id="{17B70F8C-036B-4711-B581-A1109771EA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9">
            <a:extLst>
              <a:ext uri="{FF2B5EF4-FFF2-40B4-BE49-F238E27FC236}">
                <a16:creationId xmlns:a16="http://schemas.microsoft.com/office/drawing/2014/main" id="{A69CFCDC-9E6B-482C-8823-01C30FF5405E}"/>
              </a:ext>
            </a:extLst>
          </p:cNvPr>
          <p:cNvCxnSpPr>
            <a:cxnSpLocks/>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4807450-86DC-40C8-B02A-F5352B1159A8}"/>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20" y="1817176"/>
            <a:ext cx="11104587" cy="4339721"/>
          </a:xfrm>
        </p:spPr>
        <p:txBody>
          <a:bodyPr>
            <a:noAutofit/>
          </a:bodyPr>
          <a:lstStyle>
            <a:lvl1pPr marL="272117" indent="-272117">
              <a:lnSpc>
                <a:spcPct val="150000"/>
              </a:lnSpc>
              <a:buClr>
                <a:schemeClr val="bg1"/>
              </a:buClr>
              <a:buFont typeface="Arial" panose="020B0604020202020204" pitchFamily="34" charset="0"/>
              <a:buChar char="•"/>
              <a:defRPr sz="1800" b="0">
                <a:solidFill>
                  <a:schemeClr val="bg1"/>
                </a:solidFill>
                <a:latin typeface="Lucida Console" panose="020B0609040504020204" pitchFamily="49" charset="0"/>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7"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41F7D915-E201-49C1-ADF7-A3E3DB379CB6}"/>
              </a:ext>
            </a:extLst>
          </p:cNvPr>
          <p:cNvSpPr>
            <a:spLocks noGrp="1"/>
          </p:cNvSpPr>
          <p:nvPr>
            <p:ph idx="10"/>
          </p:nvPr>
        </p:nvSpPr>
        <p:spPr>
          <a:xfrm>
            <a:off x="423821" y="1138982"/>
            <a:ext cx="11107601" cy="426469"/>
          </a:xfrm>
          <a:noFill/>
          <a:ln>
            <a:noFill/>
          </a:ln>
        </p:spPr>
        <p:txBody>
          <a:bodyPr anchor="ctr">
            <a:noAutofit/>
          </a:bodyPr>
          <a:lstStyle>
            <a:lvl1pPr marL="0" indent="0">
              <a:buNone/>
              <a:defRPr lang="zh-CN" altLang="en-US" sz="2000"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cxnSp>
        <p:nvCxnSpPr>
          <p:cNvPr id="19" name="直接连接符 18">
            <a:extLst>
              <a:ext uri="{FF2B5EF4-FFF2-40B4-BE49-F238E27FC236}">
                <a16:creationId xmlns:a16="http://schemas.microsoft.com/office/drawing/2014/main" id="{B2BE1B1B-D2D5-4F5C-BF9F-892A7690AFC6}"/>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8CFBE2F9-5FCF-40CA-80B0-16112E4121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sp>
        <p:nvSpPr>
          <p:cNvPr id="21" name="AutoShape 23">
            <a:extLst>
              <a:ext uri="{FF2B5EF4-FFF2-40B4-BE49-F238E27FC236}">
                <a16:creationId xmlns:a16="http://schemas.microsoft.com/office/drawing/2014/main" id="{F6FDF817-D9BC-4BDA-83BC-A36E2BC7B0F9}"/>
              </a:ext>
            </a:extLst>
          </p:cNvPr>
          <p:cNvSpPr>
            <a:spLocks noChangeArrowheads="1"/>
          </p:cNvSpPr>
          <p:nvPr/>
        </p:nvSpPr>
        <p:spPr bwMode="auto">
          <a:xfrm>
            <a:off x="246063"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22" name="AutoShape 23">
            <a:extLst>
              <a:ext uri="{FF2B5EF4-FFF2-40B4-BE49-F238E27FC236}">
                <a16:creationId xmlns:a16="http://schemas.microsoft.com/office/drawing/2014/main" id="{7E0B93A2-D9A6-4645-9FE4-353B9787C580}"/>
              </a:ext>
            </a:extLst>
          </p:cNvPr>
          <p:cNvSpPr>
            <a:spLocks noChangeArrowheads="1"/>
          </p:cNvSpPr>
          <p:nvPr/>
        </p:nvSpPr>
        <p:spPr bwMode="auto">
          <a:xfrm>
            <a:off x="9842500" y="915988"/>
            <a:ext cx="1989138" cy="72000"/>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26" name="AutoShape 23">
            <a:extLst>
              <a:ext uri="{FF2B5EF4-FFF2-40B4-BE49-F238E27FC236}">
                <a16:creationId xmlns:a16="http://schemas.microsoft.com/office/drawing/2014/main" id="{28B374AF-4CC7-43F2-A690-064154202224}"/>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27" name="AutoShape 23">
            <a:extLst>
              <a:ext uri="{FF2B5EF4-FFF2-40B4-BE49-F238E27FC236}">
                <a16:creationId xmlns:a16="http://schemas.microsoft.com/office/drawing/2014/main" id="{EA3FAEE3-16D2-4FF8-A635-E0984349C2B1}"/>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Tree>
    <p:extLst>
      <p:ext uri="{BB962C8B-B14F-4D97-AF65-F5344CB8AC3E}">
        <p14:creationId xmlns:p14="http://schemas.microsoft.com/office/powerpoint/2010/main" val="164459278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内容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40F8E9F8-6E55-4C8A-B557-828CC2C24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5D5BD593-186D-41CC-AE46-6F622E8A9175}"/>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dirty="0">
                <a:solidFill>
                  <a:srgbClr val="7F7F7F"/>
                </a:solidFill>
                <a:cs typeface="Arial" panose="020B0604020202020204" pitchFamily="34" charset="0"/>
              </a:rPr>
              <a:t> </a:t>
            </a:r>
            <a:fld id="{28F8727B-5A68-465B-8BDE-FC49768888F4}" type="slidenum">
              <a:rPr kumimoji="0" lang="en-US" altLang="zh-CN" smtClean="0">
                <a:solidFill>
                  <a:schemeClr val="bg1"/>
                </a:solidFill>
                <a:cs typeface="Arial" panose="020B0604020202020204" pitchFamily="34" charset="0"/>
              </a:rPr>
              <a:pPr algn="ctr" eaLnBrk="1" hangingPunct="1">
                <a:defRPr/>
              </a:pPr>
              <a:t>‹#›</a:t>
            </a:fld>
            <a:endParaRPr kumimoji="0" lang="en-US" altLang="zh-CN"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468881D5-E6B7-4C79-92EA-26D239A4826C}"/>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8BC83713-B66C-4E9F-A8CF-96E9CF985151}"/>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pic>
        <p:nvPicPr>
          <p:cNvPr id="11" name="图片 14">
            <a:extLst>
              <a:ext uri="{FF2B5EF4-FFF2-40B4-BE49-F238E27FC236}">
                <a16:creationId xmlns:a16="http://schemas.microsoft.com/office/drawing/2014/main" id="{66E6DB8E-71C6-4E5C-88EB-775D7E2BF3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0F213CF5-C59A-4781-B3E1-827D45CE5968}"/>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sp>
        <p:nvSpPr>
          <p:cNvPr id="4" name="内容占位符 2"/>
          <p:cNvSpPr>
            <a:spLocks noGrp="1"/>
          </p:cNvSpPr>
          <p:nvPr>
            <p:ph idx="1"/>
          </p:nvPr>
        </p:nvSpPr>
        <p:spPr>
          <a:xfrm>
            <a:off x="423822" y="1124046"/>
            <a:ext cx="10803847" cy="4987156"/>
          </a:xfrm>
        </p:spPr>
        <p:txBody>
          <a:bodyPr>
            <a:noAutofit/>
          </a:bodyPr>
          <a:lstStyle>
            <a:lvl1pPr marL="272114" indent="-272114">
              <a:lnSpc>
                <a:spcPct val="150000"/>
              </a:lnSpc>
              <a:buClr>
                <a:schemeClr val="bg1"/>
              </a:buClr>
              <a:buFont typeface="Wingdings" panose="05000000000000000000" pitchFamily="2" charset="2"/>
              <a:buChar char="Ø"/>
              <a:defRPr sz="18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747"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8"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cxnSp>
        <p:nvCxnSpPr>
          <p:cNvPr id="14" name="直接连接符 13">
            <a:extLst>
              <a:ext uri="{FF2B5EF4-FFF2-40B4-BE49-F238E27FC236}">
                <a16:creationId xmlns:a16="http://schemas.microsoft.com/office/drawing/2014/main" id="{52B62977-DF5C-401D-9194-2A93D80DBF0D}"/>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B0E6CDBE-02ED-49D7-ACB4-9FD393570B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sp>
        <p:nvSpPr>
          <p:cNvPr id="16" name="AutoShape 23">
            <a:extLst>
              <a:ext uri="{FF2B5EF4-FFF2-40B4-BE49-F238E27FC236}">
                <a16:creationId xmlns:a16="http://schemas.microsoft.com/office/drawing/2014/main" id="{262C0CBD-6E3B-4308-AA0D-DDD7D2C7EAC0}"/>
              </a:ext>
            </a:extLst>
          </p:cNvPr>
          <p:cNvSpPr>
            <a:spLocks noChangeArrowheads="1"/>
          </p:cNvSpPr>
          <p:nvPr/>
        </p:nvSpPr>
        <p:spPr bwMode="auto">
          <a:xfrm>
            <a:off x="246063"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7" name="AutoShape 23">
            <a:extLst>
              <a:ext uri="{FF2B5EF4-FFF2-40B4-BE49-F238E27FC236}">
                <a16:creationId xmlns:a16="http://schemas.microsoft.com/office/drawing/2014/main" id="{AF996E92-E59F-48E2-8F38-AEC6251E9557}"/>
              </a:ext>
            </a:extLst>
          </p:cNvPr>
          <p:cNvSpPr>
            <a:spLocks noChangeArrowheads="1"/>
          </p:cNvSpPr>
          <p:nvPr/>
        </p:nvSpPr>
        <p:spPr bwMode="auto">
          <a:xfrm>
            <a:off x="9842500" y="915988"/>
            <a:ext cx="1989138" cy="72000"/>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Tree>
    <p:extLst>
      <p:ext uri="{BB962C8B-B14F-4D97-AF65-F5344CB8AC3E}">
        <p14:creationId xmlns:p14="http://schemas.microsoft.com/office/powerpoint/2010/main" val="343060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结束页">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831CD9FE-875C-4F7F-9367-A6454EA3B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E604CFBA-095B-4CAA-92AB-A85A8D73CA81}"/>
              </a:ext>
            </a:extLst>
          </p:cNvPr>
          <p:cNvSpPr>
            <a:spLocks noChangeArrowheads="1"/>
          </p:cNvSpPr>
          <p:nvPr/>
        </p:nvSpPr>
        <p:spPr bwMode="auto">
          <a:xfrm>
            <a:off x="0" y="1968500"/>
            <a:ext cx="12190413" cy="2168525"/>
          </a:xfrm>
          <a:prstGeom prst="rect">
            <a:avLst/>
          </a:prstGeom>
          <a:solidFill>
            <a:srgbClr val="006EBC"/>
          </a:solidFill>
          <a:ln>
            <a:solidFill>
              <a:srgbClr val="006EBC"/>
            </a:solidFill>
          </a:ln>
          <a:effectLst>
            <a:outerShdw blurRad="50800" dist="38100" dir="5400000" algn="t" rotWithShape="0">
              <a:srgbClr val="000000">
                <a:alpha val="0"/>
              </a:srgbClr>
            </a:outerShdw>
          </a:effectLst>
          <a:extLst/>
        </p:spPr>
        <p:txBody>
          <a:bodyPr anchor="ctr"/>
          <a:lstStyle/>
          <a:p>
            <a:pPr algn="ctr">
              <a:defRPr/>
            </a:pPr>
            <a:endParaRPr lang="zh-CN" altLang="en-US" sz="714" dirty="0">
              <a:solidFill>
                <a:schemeClr val="bg1"/>
              </a:solidFill>
              <a:latin typeface="Calibri"/>
              <a:ea typeface="宋体"/>
              <a:cs typeface="宋体" charset="0"/>
            </a:endParaRPr>
          </a:p>
        </p:txBody>
      </p:sp>
      <p:sp>
        <p:nvSpPr>
          <p:cNvPr id="4" name="Title 1">
            <a:extLst>
              <a:ext uri="{FF2B5EF4-FFF2-40B4-BE49-F238E27FC236}">
                <a16:creationId xmlns:a16="http://schemas.microsoft.com/office/drawing/2014/main" id="{3F2FAA5F-6E9A-4231-9C25-2240E136C859}"/>
              </a:ext>
            </a:extLst>
          </p:cNvPr>
          <p:cNvSpPr txBox="1">
            <a:spLocks/>
          </p:cNvSpPr>
          <p:nvPr/>
        </p:nvSpPr>
        <p:spPr>
          <a:xfrm>
            <a:off x="5003888" y="1547307"/>
            <a:ext cx="7082051" cy="1950822"/>
          </a:xfrm>
          <a:prstGeom prst="rect">
            <a:avLst/>
          </a:prstGeom>
        </p:spPr>
        <p:txBody>
          <a:bodyPr lIns="68580" tIns="34290" rIns="68580" bIns="34290"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dirty="0">
                <a:ln>
                  <a:solidFill>
                    <a:schemeClr val="bg1"/>
                  </a:solidFill>
                </a:ln>
                <a:effectLst>
                  <a:reflection blurRad="6350" stA="50000" endA="300" endPos="50000" dist="29997" dir="5400000" sy="-100000" algn="bl" rotWithShape="0"/>
                </a:effectLst>
              </a:rPr>
              <a:t>Thank you!</a:t>
            </a:r>
            <a:endParaRPr lang="zh-CN" altLang="en-US" sz="6600" dirty="0">
              <a:ln>
                <a:solidFill>
                  <a:schemeClr val="bg1"/>
                </a:solidFill>
              </a:ln>
              <a:effectLst>
                <a:reflection blurRad="6350" stA="50000" endA="300" endPos="50000" dist="29997" dir="5400000" sy="-100000" algn="bl" rotWithShape="0"/>
              </a:effectLst>
            </a:endParaRPr>
          </a:p>
        </p:txBody>
      </p:sp>
      <p:pic>
        <p:nvPicPr>
          <p:cNvPr id="5" name="图片 4" descr="AW视觉符号.jpg">
            <a:extLst>
              <a:ext uri="{FF2B5EF4-FFF2-40B4-BE49-F238E27FC236}">
                <a16:creationId xmlns:a16="http://schemas.microsoft.com/office/drawing/2014/main" id="{180ACF93-ED71-4187-A06E-196048843305}"/>
              </a:ext>
            </a:extLst>
          </p:cNvPr>
          <p:cNvPicPr>
            <a:picLocks noChangeAspect="1"/>
          </p:cNvPicPr>
          <p:nvPr/>
        </p:nvPicPr>
        <p:blipFill>
          <a:blip r:embed="rId3" cstate="print"/>
          <a:stretch>
            <a:fillRect/>
          </a:stretch>
        </p:blipFill>
        <p:spPr>
          <a:xfrm>
            <a:off x="202395" y="2246813"/>
            <a:ext cx="4697019"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文本框 5">
            <a:extLst>
              <a:ext uri="{FF2B5EF4-FFF2-40B4-BE49-F238E27FC236}">
                <a16:creationId xmlns:a16="http://schemas.microsoft.com/office/drawing/2014/main" id="{FAF63239-2AB9-4094-A404-E0F50B42EE7C}"/>
              </a:ext>
            </a:extLst>
          </p:cNvPr>
          <p:cNvSpPr txBox="1">
            <a:spLocks noChangeArrowheads="1"/>
          </p:cNvSpPr>
          <p:nvPr/>
        </p:nvSpPr>
        <p:spPr bwMode="auto">
          <a:xfrm>
            <a:off x="8628063" y="385942"/>
            <a:ext cx="1887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solidFill>
                  <a:schemeClr val="bg1"/>
                </a:solidFill>
                <a:latin typeface="仿宋" panose="02010609060101010101" pitchFamily="49" charset="-122"/>
                <a:ea typeface="仿宋" panose="02010609060101010101" pitchFamily="49" charset="-122"/>
              </a:rPr>
              <a:t>大数据成就未来</a:t>
            </a:r>
          </a:p>
        </p:txBody>
      </p:sp>
      <p:cxnSp>
        <p:nvCxnSpPr>
          <p:cNvPr id="7" name="直接连接符 6">
            <a:extLst>
              <a:ext uri="{FF2B5EF4-FFF2-40B4-BE49-F238E27FC236}">
                <a16:creationId xmlns:a16="http://schemas.microsoft.com/office/drawing/2014/main" id="{7502F3F6-2236-4ADF-BEDF-9C9FB4A3CC72}"/>
              </a:ext>
            </a:extLst>
          </p:cNvPr>
          <p:cNvCxnSpPr>
            <a:cxnSpLocks/>
          </p:cNvCxnSpPr>
          <p:nvPr/>
        </p:nvCxnSpPr>
        <p:spPr>
          <a:xfrm>
            <a:off x="10529888"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8F316692-8756-418F-B477-42E805BAE288}"/>
              </a:ext>
            </a:extLst>
          </p:cNvPr>
          <p:cNvCxnSpPr>
            <a:cxnSpLocks/>
          </p:cNvCxnSpPr>
          <p:nvPr/>
        </p:nvCxnSpPr>
        <p:spPr>
          <a:xfrm>
            <a:off x="6589713"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pic>
        <p:nvPicPr>
          <p:cNvPr id="9" name="图片 16" descr="LOGO1.png">
            <a:extLst>
              <a:ext uri="{FF2B5EF4-FFF2-40B4-BE49-F238E27FC236}">
                <a16:creationId xmlns:a16="http://schemas.microsoft.com/office/drawing/2014/main" id="{DDB8B588-AD4F-4C74-AC79-3B44F8602C7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59738" y="300217"/>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a:extLst>
              <a:ext uri="{FF2B5EF4-FFF2-40B4-BE49-F238E27FC236}">
                <a16:creationId xmlns:a16="http://schemas.microsoft.com/office/drawing/2014/main" id="{AA483617-46EC-4C31-B363-5ADD5BB471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238" y="282092"/>
            <a:ext cx="2033199" cy="540000"/>
          </a:xfrm>
          <a:prstGeom prst="rect">
            <a:avLst/>
          </a:prstGeom>
        </p:spPr>
      </p:pic>
      <p:sp>
        <p:nvSpPr>
          <p:cNvPr id="11" name="矩形 10">
            <a:extLst>
              <a:ext uri="{FF2B5EF4-FFF2-40B4-BE49-F238E27FC236}">
                <a16:creationId xmlns:a16="http://schemas.microsoft.com/office/drawing/2014/main" id="{EF96563B-DB42-4BBD-BDCB-F7737F763BBE}"/>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dirty="0">
              <a:solidFill>
                <a:schemeClr val="bg1"/>
              </a:solidFill>
              <a:latin typeface="Calibri"/>
              <a:ea typeface="宋体"/>
              <a:cs typeface="宋体" charset="0"/>
            </a:endParaRPr>
          </a:p>
        </p:txBody>
      </p:sp>
      <p:sp>
        <p:nvSpPr>
          <p:cNvPr id="12" name="Title 1">
            <a:extLst>
              <a:ext uri="{FF2B5EF4-FFF2-40B4-BE49-F238E27FC236}">
                <a16:creationId xmlns:a16="http://schemas.microsoft.com/office/drawing/2014/main" id="{F94FAE25-A8ED-4532-9F08-A32F943C7D1E}"/>
              </a:ext>
            </a:extLst>
          </p:cNvPr>
          <p:cNvSpPr txBox="1">
            <a:spLocks/>
          </p:cNvSpPr>
          <p:nvPr userDrawn="1"/>
        </p:nvSpPr>
        <p:spPr>
          <a:xfrm>
            <a:off x="5003623" y="1657613"/>
            <a:ext cx="5802123"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r>
              <a:rPr lang="en-US" altLang="zh-CN" sz="6600" b="1" cap="none" spc="0" dirty="0">
                <a:ln>
                  <a:solidFill>
                    <a:schemeClr val="bg1"/>
                  </a:solidFill>
                </a:ln>
                <a:solidFill>
                  <a:schemeClr val="bg1"/>
                </a:solidFill>
                <a:effectLst>
                  <a:reflection blurRad="6350" stA="50000" endA="300" endPos="50000" dist="29997" dir="5400000" sy="-100000" algn="bl" rotWithShape="0"/>
                </a:effectLst>
              </a:rPr>
              <a:t>Thank you!</a:t>
            </a:r>
            <a:endParaRPr lang="zh-CN" altLang="en-US" sz="6600" b="1" cap="none" spc="0" dirty="0">
              <a:ln>
                <a:solidFill>
                  <a:schemeClr val="bg1"/>
                </a:solidFill>
              </a:ln>
              <a:solidFill>
                <a:schemeClr val="bg1"/>
              </a:solidFill>
              <a:effectLst>
                <a:reflection blurRad="6350" stA="50000" endA="300" endPos="50000" dist="29997" dir="5400000" sy="-100000" algn="bl" rotWithShape="0"/>
              </a:effectLst>
            </a:endParaRPr>
          </a:p>
        </p:txBody>
      </p:sp>
      <p:pic>
        <p:nvPicPr>
          <p:cNvPr id="15" name="图片 14" descr="AW视觉符号.jpg">
            <a:extLst>
              <a:ext uri="{FF2B5EF4-FFF2-40B4-BE49-F238E27FC236}">
                <a16:creationId xmlns:a16="http://schemas.microsoft.com/office/drawing/2014/main" id="{3D4B8FF0-52BB-4A72-92C4-D18999A4E275}"/>
              </a:ext>
            </a:extLst>
          </p:cNvPr>
          <p:cNvPicPr>
            <a:picLocks noChangeAspect="1"/>
          </p:cNvPicPr>
          <p:nvPr userDrawn="1"/>
        </p:nvPicPr>
        <p:blipFill>
          <a:blip r:embed="rId3"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313386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0A5C0628-7CA7-4BB5-BE85-1CFBCC3D7498}"/>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CCD3DF16-D30F-4A32-A413-8471E0EEB5EB}"/>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CB48537D-1FA4-41CE-9519-05273ED0A873}"/>
              </a:ext>
            </a:extLst>
          </p:cNvPr>
          <p:cNvSpPr>
            <a:spLocks noGrp="1"/>
          </p:cNvSpPr>
          <p:nvPr>
            <p:ph type="dt" sz="half" idx="2"/>
          </p:nvPr>
        </p:nvSpPr>
        <p:spPr>
          <a:xfrm>
            <a:off x="422275" y="534828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B362659-EDEF-4896-B44C-15816E2E4CD8}" type="datetimeFigureOut">
              <a:rPr lang="zh-CN" altLang="en-US" smtClean="0"/>
              <a:t>2019/6/3</a:t>
            </a:fld>
            <a:endParaRPr lang="zh-CN" altLang="en-US"/>
          </a:p>
        </p:txBody>
      </p:sp>
      <p:sp>
        <p:nvSpPr>
          <p:cNvPr id="14" name="灯片编号占位符 13">
            <a:extLst>
              <a:ext uri="{FF2B5EF4-FFF2-40B4-BE49-F238E27FC236}">
                <a16:creationId xmlns:a16="http://schemas.microsoft.com/office/drawing/2014/main" id="{86298DAB-2ED7-406A-B9B8-52E403787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4597ED-A428-4847-8034-7A70C69917BC}" type="slidenum">
              <a:rPr lang="zh-CN" altLang="en-US" smtClean="0"/>
              <a:t>‹#›</a:t>
            </a:fld>
            <a:endParaRPr lang="zh-CN" altLang="en-US"/>
          </a:p>
        </p:txBody>
      </p:sp>
      <p:sp>
        <p:nvSpPr>
          <p:cNvPr id="2" name="页脚占位符 1">
            <a:extLst>
              <a:ext uri="{FF2B5EF4-FFF2-40B4-BE49-F238E27FC236}">
                <a16:creationId xmlns:a16="http://schemas.microsoft.com/office/drawing/2014/main" id="{BADDF76D-4621-4A86-8458-9AE080A51D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Tree>
    <p:extLst>
      <p:ext uri="{BB962C8B-B14F-4D97-AF65-F5344CB8AC3E}">
        <p14:creationId xmlns:p14="http://schemas.microsoft.com/office/powerpoint/2010/main" val="3412509235"/>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Lst>
  <p:txStyles>
    <p:titleStyle>
      <a:lvl1pPr algn="l" rtl="0" eaLnBrk="1" fontAlgn="base" hangingPunct="1">
        <a:spcBef>
          <a:spcPct val="0"/>
        </a:spcBef>
        <a:spcAft>
          <a:spcPct val="0"/>
        </a:spcAft>
        <a:defRPr kumimoji="1" sz="1900">
          <a:solidFill>
            <a:schemeClr val="tx1"/>
          </a:solidFill>
          <a:latin typeface="+mj-lt"/>
          <a:ea typeface="微软雅黑" pitchFamily="34" charset="-122"/>
          <a:cs typeface="微软雅黑" charset="0"/>
        </a:defRPr>
      </a:lvl1pPr>
      <a:lvl2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2pPr>
      <a:lvl3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3pPr>
      <a:lvl4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4pPr>
      <a:lvl5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5pPr>
      <a:lvl6pPr marL="362822" algn="l" rtl="0" eaLnBrk="1" fontAlgn="base" hangingPunct="1">
        <a:spcBef>
          <a:spcPct val="0"/>
        </a:spcBef>
        <a:spcAft>
          <a:spcPct val="0"/>
        </a:spcAft>
        <a:defRPr sz="1904">
          <a:solidFill>
            <a:schemeClr val="tx1"/>
          </a:solidFill>
          <a:latin typeface="Calibri" pitchFamily="34" charset="0"/>
          <a:ea typeface="黑体" pitchFamily="2" charset="-122"/>
        </a:defRPr>
      </a:lvl6pPr>
      <a:lvl7pPr marL="725645" algn="l" rtl="0" eaLnBrk="1" fontAlgn="base" hangingPunct="1">
        <a:spcBef>
          <a:spcPct val="0"/>
        </a:spcBef>
        <a:spcAft>
          <a:spcPct val="0"/>
        </a:spcAft>
        <a:defRPr sz="1904">
          <a:solidFill>
            <a:schemeClr val="tx1"/>
          </a:solidFill>
          <a:latin typeface="Calibri" pitchFamily="34" charset="0"/>
          <a:ea typeface="黑体" pitchFamily="2" charset="-122"/>
        </a:defRPr>
      </a:lvl7pPr>
      <a:lvl8pPr marL="1088468" algn="l" rtl="0" eaLnBrk="1" fontAlgn="base" hangingPunct="1">
        <a:spcBef>
          <a:spcPct val="0"/>
        </a:spcBef>
        <a:spcAft>
          <a:spcPct val="0"/>
        </a:spcAft>
        <a:defRPr sz="1904">
          <a:solidFill>
            <a:schemeClr val="tx1"/>
          </a:solidFill>
          <a:latin typeface="Calibri" pitchFamily="34" charset="0"/>
          <a:ea typeface="黑体" pitchFamily="2" charset="-122"/>
        </a:defRPr>
      </a:lvl8pPr>
      <a:lvl9pPr marL="1451290" algn="l" rtl="0" eaLnBrk="1" fontAlgn="base" hangingPunct="1">
        <a:spcBef>
          <a:spcPct val="0"/>
        </a:spcBef>
        <a:spcAft>
          <a:spcPct val="0"/>
        </a:spcAft>
        <a:defRPr sz="1904">
          <a:solidFill>
            <a:schemeClr val="tx1"/>
          </a:solidFill>
          <a:latin typeface="Calibri" pitchFamily="34" charset="0"/>
          <a:ea typeface="黑体" pitchFamily="2" charset="-122"/>
        </a:defRPr>
      </a:lvl9pPr>
    </p:titleStyle>
    <p:bodyStyle>
      <a:lvl1pPr marL="271463" indent="-271463" algn="l" rtl="0" eaLnBrk="1" fontAlgn="base" hangingPunct="1">
        <a:spcBef>
          <a:spcPct val="20000"/>
        </a:spcBef>
        <a:spcAft>
          <a:spcPct val="0"/>
        </a:spcAft>
        <a:buClr>
          <a:srgbClr val="000066"/>
        </a:buClr>
        <a:buFont typeface="Wingdings" panose="05000000000000000000" pitchFamily="2" charset="2"/>
        <a:buChar char="n"/>
        <a:defRPr kumimoji="1" sz="1500">
          <a:solidFill>
            <a:schemeClr val="tx1"/>
          </a:solidFill>
          <a:latin typeface="+mn-lt"/>
          <a:ea typeface="+mn-ea"/>
          <a:cs typeface="宋体" charset="0"/>
        </a:defRPr>
      </a:lvl1pPr>
      <a:lvl2pPr marL="588963" indent="-225425" algn="l" rtl="0" eaLnBrk="1" fontAlgn="base" hangingPunct="1">
        <a:spcBef>
          <a:spcPct val="20000"/>
        </a:spcBef>
        <a:spcAft>
          <a:spcPct val="0"/>
        </a:spcAft>
        <a:buFont typeface="Arial" panose="020B0604020202020204" pitchFamily="34" charset="0"/>
        <a:buChar char="–"/>
        <a:defRPr kumimoji="1" sz="2200">
          <a:solidFill>
            <a:schemeClr val="tx1"/>
          </a:solidFill>
          <a:latin typeface="+mn-lt"/>
          <a:ea typeface="+mn-ea"/>
        </a:defRPr>
      </a:lvl2pPr>
      <a:lvl3pPr marL="906463" indent="-180975" algn="l" rtl="0" eaLnBrk="1" fontAlgn="base" hangingPunct="1">
        <a:spcBef>
          <a:spcPct val="20000"/>
        </a:spcBef>
        <a:spcAft>
          <a:spcPct val="0"/>
        </a:spcAft>
        <a:buFont typeface="Arial" panose="020B0604020202020204" pitchFamily="34" charset="0"/>
        <a:buChar char="•"/>
        <a:defRPr kumimoji="1" sz="1900">
          <a:solidFill>
            <a:schemeClr val="tx1"/>
          </a:solidFill>
          <a:latin typeface="+mn-lt"/>
          <a:ea typeface="+mn-ea"/>
        </a:defRPr>
      </a:lvl3pPr>
      <a:lvl4pPr marL="1268413" indent="-180975" algn="l" rtl="0" eaLnBrk="1" fontAlgn="base" hangingPunct="1">
        <a:spcBef>
          <a:spcPct val="20000"/>
        </a:spcBef>
        <a:spcAft>
          <a:spcPct val="0"/>
        </a:spcAft>
        <a:buFont typeface="Arial" panose="020B0604020202020204" pitchFamily="34" charset="0"/>
        <a:buChar char="–"/>
        <a:defRPr kumimoji="1" sz="1500">
          <a:solidFill>
            <a:schemeClr val="tx1"/>
          </a:solidFill>
          <a:latin typeface="+mn-lt"/>
          <a:ea typeface="+mn-ea"/>
        </a:defRPr>
      </a:lvl4pPr>
      <a:lvl5pPr marL="1631950" indent="-180975" algn="l" rtl="0" eaLnBrk="1" fontAlgn="base" hangingPunct="1">
        <a:spcBef>
          <a:spcPct val="20000"/>
        </a:spcBef>
        <a:spcAft>
          <a:spcPct val="0"/>
        </a:spcAft>
        <a:buFont typeface="Arial" panose="020B0604020202020204" pitchFamily="34" charset="0"/>
        <a:buChar char="»"/>
        <a:defRPr kumimoji="1" sz="1500">
          <a:solidFill>
            <a:schemeClr val="tx1"/>
          </a:solidFill>
          <a:latin typeface="+mn-lt"/>
          <a:ea typeface="+mn-ea"/>
        </a:defRPr>
      </a:lvl5pPr>
      <a:lvl6pPr marL="1995524" indent="-181412" algn="l" rtl="0" eaLnBrk="1" fontAlgn="base" hangingPunct="1">
        <a:spcBef>
          <a:spcPct val="20000"/>
        </a:spcBef>
        <a:spcAft>
          <a:spcPct val="0"/>
        </a:spcAft>
        <a:buFont typeface="Arial" charset="0"/>
        <a:buChar char="»"/>
        <a:defRPr sz="1587">
          <a:solidFill>
            <a:schemeClr val="tx1"/>
          </a:solidFill>
          <a:latin typeface="+mn-lt"/>
          <a:ea typeface="+mn-ea"/>
        </a:defRPr>
      </a:lvl6pPr>
      <a:lvl7pPr marL="2358347" indent="-181412" algn="l" rtl="0" eaLnBrk="1" fontAlgn="base" hangingPunct="1">
        <a:spcBef>
          <a:spcPct val="20000"/>
        </a:spcBef>
        <a:spcAft>
          <a:spcPct val="0"/>
        </a:spcAft>
        <a:buFont typeface="Arial" charset="0"/>
        <a:buChar char="»"/>
        <a:defRPr sz="1587">
          <a:solidFill>
            <a:schemeClr val="tx1"/>
          </a:solidFill>
          <a:latin typeface="+mn-lt"/>
          <a:ea typeface="+mn-ea"/>
        </a:defRPr>
      </a:lvl7pPr>
      <a:lvl8pPr marL="2721169" indent="-181412" algn="l" rtl="0" eaLnBrk="1" fontAlgn="base" hangingPunct="1">
        <a:spcBef>
          <a:spcPct val="20000"/>
        </a:spcBef>
        <a:spcAft>
          <a:spcPct val="0"/>
        </a:spcAft>
        <a:buFont typeface="Arial" charset="0"/>
        <a:buChar char="»"/>
        <a:defRPr sz="1587">
          <a:solidFill>
            <a:schemeClr val="tx1"/>
          </a:solidFill>
          <a:latin typeface="+mn-lt"/>
          <a:ea typeface="+mn-ea"/>
        </a:defRPr>
      </a:lvl8pPr>
      <a:lvl9pPr marL="3083991" indent="-181412" algn="l" rtl="0" eaLnBrk="1" fontAlgn="base" hangingPunct="1">
        <a:spcBef>
          <a:spcPct val="20000"/>
        </a:spcBef>
        <a:spcAft>
          <a:spcPct val="0"/>
        </a:spcAft>
        <a:buFont typeface="Arial" charset="0"/>
        <a:buChar char="»"/>
        <a:defRPr sz="1587">
          <a:solidFill>
            <a:schemeClr val="tx1"/>
          </a:solidFill>
          <a:latin typeface="+mn-lt"/>
          <a:ea typeface="+mn-ea"/>
        </a:defRPr>
      </a:lvl9pPr>
    </p:bodyStyle>
    <p:otherStyle>
      <a:defPPr>
        <a:defRPr lang="zh-CN"/>
      </a:defPPr>
      <a:lvl1pPr marL="0" algn="l" defTabSz="725645" rtl="0" eaLnBrk="1" latinLnBrk="0" hangingPunct="1">
        <a:defRPr sz="1429" kern="1200">
          <a:solidFill>
            <a:schemeClr val="tx1"/>
          </a:solidFill>
          <a:latin typeface="+mn-lt"/>
          <a:ea typeface="+mn-ea"/>
          <a:cs typeface="+mn-cs"/>
        </a:defRPr>
      </a:lvl1pPr>
      <a:lvl2pPr marL="362822" algn="l" defTabSz="725645" rtl="0" eaLnBrk="1" latinLnBrk="0" hangingPunct="1">
        <a:defRPr sz="1429" kern="1200">
          <a:solidFill>
            <a:schemeClr val="tx1"/>
          </a:solidFill>
          <a:latin typeface="+mn-lt"/>
          <a:ea typeface="+mn-ea"/>
          <a:cs typeface="+mn-cs"/>
        </a:defRPr>
      </a:lvl2pPr>
      <a:lvl3pPr marL="725645" algn="l" defTabSz="725645" rtl="0" eaLnBrk="1" latinLnBrk="0" hangingPunct="1">
        <a:defRPr sz="1429" kern="1200">
          <a:solidFill>
            <a:schemeClr val="tx1"/>
          </a:solidFill>
          <a:latin typeface="+mn-lt"/>
          <a:ea typeface="+mn-ea"/>
          <a:cs typeface="+mn-cs"/>
        </a:defRPr>
      </a:lvl3pPr>
      <a:lvl4pPr marL="1088468" algn="l" defTabSz="725645" rtl="0" eaLnBrk="1" latinLnBrk="0" hangingPunct="1">
        <a:defRPr sz="1429" kern="1200">
          <a:solidFill>
            <a:schemeClr val="tx1"/>
          </a:solidFill>
          <a:latin typeface="+mn-lt"/>
          <a:ea typeface="+mn-ea"/>
          <a:cs typeface="+mn-cs"/>
        </a:defRPr>
      </a:lvl4pPr>
      <a:lvl5pPr marL="1451290" algn="l" defTabSz="725645" rtl="0" eaLnBrk="1" latinLnBrk="0" hangingPunct="1">
        <a:defRPr sz="1429" kern="1200">
          <a:solidFill>
            <a:schemeClr val="tx1"/>
          </a:solidFill>
          <a:latin typeface="+mn-lt"/>
          <a:ea typeface="+mn-ea"/>
          <a:cs typeface="+mn-cs"/>
        </a:defRPr>
      </a:lvl5pPr>
      <a:lvl6pPr marL="1814113" algn="l" defTabSz="725645" rtl="0" eaLnBrk="1" latinLnBrk="0" hangingPunct="1">
        <a:defRPr sz="1429" kern="1200">
          <a:solidFill>
            <a:schemeClr val="tx1"/>
          </a:solidFill>
          <a:latin typeface="+mn-lt"/>
          <a:ea typeface="+mn-ea"/>
          <a:cs typeface="+mn-cs"/>
        </a:defRPr>
      </a:lvl6pPr>
      <a:lvl7pPr marL="2176935" algn="l" defTabSz="725645" rtl="0" eaLnBrk="1" latinLnBrk="0" hangingPunct="1">
        <a:defRPr sz="1429" kern="1200">
          <a:solidFill>
            <a:schemeClr val="tx1"/>
          </a:solidFill>
          <a:latin typeface="+mn-lt"/>
          <a:ea typeface="+mn-ea"/>
          <a:cs typeface="+mn-cs"/>
        </a:defRPr>
      </a:lvl7pPr>
      <a:lvl8pPr marL="2539757" algn="l" defTabSz="725645" rtl="0" eaLnBrk="1" latinLnBrk="0" hangingPunct="1">
        <a:defRPr sz="1429" kern="1200">
          <a:solidFill>
            <a:schemeClr val="tx1"/>
          </a:solidFill>
          <a:latin typeface="+mn-lt"/>
          <a:ea typeface="+mn-ea"/>
          <a:cs typeface="+mn-cs"/>
        </a:defRPr>
      </a:lvl8pPr>
      <a:lvl9pPr marL="2902580" algn="l" defTabSz="725645" rtl="0" eaLnBrk="1" latinLnBrk="0" hangingPunct="1">
        <a:defRPr sz="1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6.bin"/><Relationship Id="rId3" Type="http://schemas.openxmlformats.org/officeDocument/2006/relationships/image" Target="../media/image15.jpeg"/><Relationship Id="rId7" Type="http://schemas.openxmlformats.org/officeDocument/2006/relationships/oleObject" Target="../embeddings/oleObject3.bin"/><Relationship Id="rId12"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8.wmf"/><Relationship Id="rId4" Type="http://schemas.openxmlformats.org/officeDocument/2006/relationships/image" Target="../media/image21.png"/><Relationship Id="rId9" Type="http://schemas.openxmlformats.org/officeDocument/2006/relationships/oleObject" Target="../embeddings/oleObject4.bin"/><Relationship Id="rId14" Type="http://schemas.openxmlformats.org/officeDocument/2006/relationships/image" Target="../media/image20.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3.emf"/><Relationship Id="rId5" Type="http://schemas.openxmlformats.org/officeDocument/2006/relationships/oleObject" Target="../embeddings/oleObject8.bin"/><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B75B0B3-9C45-43B9-B23D-D3FD629246B1}"/>
              </a:ext>
            </a:extLst>
          </p:cNvPr>
          <p:cNvSpPr>
            <a:spLocks noGrp="1"/>
          </p:cNvSpPr>
          <p:nvPr>
            <p:ph type="title"/>
          </p:nvPr>
        </p:nvSpPr>
        <p:spPr/>
        <p:txBody>
          <a:bodyPr/>
          <a:lstStyle/>
          <a:p>
            <a:r>
              <a:rPr lang="zh-CN" altLang="en-US" dirty="0"/>
              <a:t>基于水色图像的水质评价</a:t>
            </a:r>
          </a:p>
        </p:txBody>
      </p:sp>
    </p:spTree>
    <p:extLst>
      <p:ext uri="{BB962C8B-B14F-4D97-AF65-F5344CB8AC3E}">
        <p14:creationId xmlns:p14="http://schemas.microsoft.com/office/powerpoint/2010/main" val="1507486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Arial" panose="020B0604020202020204" pitchFamily="34" charset="0"/>
              <a:buChar char="•"/>
            </a:pPr>
            <a:r>
              <a:rPr lang="zh-CN" altLang="en-US" dirty="0"/>
              <a:t>图片转像素值矩阵：</a:t>
            </a:r>
            <a:r>
              <a:rPr lang="en-US" altLang="zh-CN" dirty="0"/>
              <a:t>PIL  </a:t>
            </a:r>
            <a:r>
              <a:rPr lang="en-US" altLang="zh-CN" dirty="0" err="1"/>
              <a:t>Image.open</a:t>
            </a:r>
            <a:r>
              <a:rPr lang="en-US" altLang="zh-CN" dirty="0"/>
              <a:t>()</a:t>
            </a:r>
          </a:p>
          <a:p>
            <a:pPr>
              <a:buFont typeface="Arial" panose="020B0604020202020204" pitchFamily="34" charset="0"/>
              <a:buChar char="•"/>
            </a:pPr>
            <a:r>
              <a:rPr lang="en-US" altLang="zh-CN" dirty="0" err="1"/>
              <a:t>r,g,b</a:t>
            </a:r>
            <a:r>
              <a:rPr lang="en-US" altLang="zh-CN" dirty="0"/>
              <a:t> = </a:t>
            </a:r>
            <a:r>
              <a:rPr lang="en-US" altLang="zh-CN" dirty="0" err="1"/>
              <a:t>im.split</a:t>
            </a:r>
            <a:r>
              <a:rPr lang="en-US" altLang="zh-CN" dirty="0"/>
              <a:t>()  </a:t>
            </a:r>
            <a:r>
              <a:rPr lang="en-US" altLang="zh-CN" i="1" dirty="0"/>
              <a:t>#</a:t>
            </a:r>
            <a:r>
              <a:rPr lang="zh-CN" altLang="en-US" i="1" dirty="0"/>
              <a:t>分成</a:t>
            </a:r>
            <a:r>
              <a:rPr lang="en-US" altLang="zh-CN" i="1" dirty="0"/>
              <a:t>3</a:t>
            </a:r>
            <a:r>
              <a:rPr lang="zh-CN" altLang="en-US" i="1" dirty="0"/>
              <a:t>个颜色通道</a:t>
            </a:r>
            <a:endParaRPr lang="en-US" altLang="zh-CN" dirty="0"/>
          </a:p>
          <a:p>
            <a:pPr>
              <a:buFont typeface="Arial" panose="020B0604020202020204" pitchFamily="34" charset="0"/>
              <a:buChar char="•"/>
            </a:pPr>
            <a:r>
              <a:rPr lang="en-US" altLang="zh-CN" dirty="0" err="1"/>
              <a:t>r_d</a:t>
            </a:r>
            <a:r>
              <a:rPr lang="en-US" altLang="zh-CN" dirty="0"/>
              <a:t> = </a:t>
            </a:r>
            <a:r>
              <a:rPr lang="en-US" altLang="zh-CN" dirty="0" err="1"/>
              <a:t>np.asarray</a:t>
            </a:r>
            <a:r>
              <a:rPr lang="en-US" altLang="zh-CN" dirty="0"/>
              <a:t>(r) </a:t>
            </a:r>
            <a:r>
              <a:rPr lang="en-US" altLang="zh-TW" i="1" dirty="0"/>
              <a:t>#</a:t>
            </a:r>
            <a:r>
              <a:rPr lang="zh-TW" altLang="en-US" i="1" dirty="0"/>
              <a:t>取出各通道像素值</a:t>
            </a:r>
            <a:endParaRPr kumimoji="1" lang="zh-CN" altLang="en-US" dirty="0"/>
          </a:p>
        </p:txBody>
      </p:sp>
      <p:sp>
        <p:nvSpPr>
          <p:cNvPr id="3" name="标题 2"/>
          <p:cNvSpPr>
            <a:spLocks noGrp="1"/>
          </p:cNvSpPr>
          <p:nvPr>
            <p:ph type="title"/>
          </p:nvPr>
        </p:nvSpPr>
        <p:spPr/>
        <p:txBody>
          <a:bodyPr/>
          <a:lstStyle/>
          <a:p>
            <a:r>
              <a:rPr lang="zh-CN" altLang="en-US" dirty="0"/>
              <a:t>数据预处理</a:t>
            </a:r>
            <a:endParaRPr kumimoji="1" lang="zh-CN" altLang="en-US" dirty="0"/>
          </a:p>
        </p:txBody>
      </p:sp>
      <p:sp>
        <p:nvSpPr>
          <p:cNvPr id="4" name="内容占位符 3"/>
          <p:cNvSpPr>
            <a:spLocks noGrp="1"/>
          </p:cNvSpPr>
          <p:nvPr>
            <p:ph idx="10"/>
          </p:nvPr>
        </p:nvSpPr>
        <p:spPr/>
        <p:txBody>
          <a:bodyPr/>
          <a:lstStyle/>
          <a:p>
            <a:r>
              <a:rPr lang="zh-CN" altLang="en-US" dirty="0">
                <a:latin typeface="微软雅黑" charset="0"/>
                <a:ea typeface="微软雅黑" charset="0"/>
                <a:cs typeface="微软雅黑" charset="0"/>
              </a:rPr>
              <a:t>数据转化（</a:t>
            </a:r>
            <a:r>
              <a:rPr lang="en-US" altLang="zh-CN" dirty="0">
                <a:latin typeface="微软雅黑" charset="0"/>
                <a:ea typeface="微软雅黑" charset="0"/>
                <a:cs typeface="微软雅黑" charset="0"/>
              </a:rPr>
              <a:t>Python</a:t>
            </a:r>
            <a:r>
              <a:rPr lang="zh-CN" altLang="en-US" dirty="0">
                <a:latin typeface="微软雅黑" charset="0"/>
                <a:ea typeface="微软雅黑" charset="0"/>
                <a:cs typeface="微软雅黑" charset="0"/>
              </a:rPr>
              <a:t>）</a:t>
            </a:r>
          </a:p>
        </p:txBody>
      </p:sp>
      <p:pic>
        <p:nvPicPr>
          <p:cNvPr id="5" name="图片 10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45" y="3308364"/>
            <a:ext cx="3025508" cy="27829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2174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40198" y="1095924"/>
            <a:ext cx="1716593" cy="469185"/>
          </a:xfrm>
        </p:spPr>
        <p:txBody>
          <a:bodyPr/>
          <a:lstStyle/>
          <a:p>
            <a:pPr marL="0" indent="0">
              <a:buNone/>
            </a:pPr>
            <a:r>
              <a:rPr lang="zh-CN" altLang="en-US" dirty="0">
                <a:latin typeface="微软雅黑" charset="0"/>
                <a:ea typeface="微软雅黑" charset="0"/>
                <a:cs typeface="微软雅黑" charset="0"/>
              </a:rPr>
              <a:t>图像切割</a:t>
            </a:r>
          </a:p>
        </p:txBody>
      </p:sp>
      <p:sp>
        <p:nvSpPr>
          <p:cNvPr id="3" name="标题 2"/>
          <p:cNvSpPr>
            <a:spLocks noGrp="1"/>
          </p:cNvSpPr>
          <p:nvPr>
            <p:ph type="title"/>
          </p:nvPr>
        </p:nvSpPr>
        <p:spPr/>
        <p:txBody>
          <a:bodyPr/>
          <a:lstStyle/>
          <a:p>
            <a:r>
              <a:rPr kumimoji="1" lang="zh-CN" altLang="en-US" dirty="0"/>
              <a:t>数据预处理</a:t>
            </a:r>
          </a:p>
        </p:txBody>
      </p:sp>
      <p:grpSp>
        <p:nvGrpSpPr>
          <p:cNvPr id="17" name="组 16"/>
          <p:cNvGrpSpPr/>
          <p:nvPr/>
        </p:nvGrpSpPr>
        <p:grpSpPr>
          <a:xfrm>
            <a:off x="695607" y="3188456"/>
            <a:ext cx="4541465" cy="2852276"/>
            <a:chOff x="2197483" y="3120469"/>
            <a:chExt cx="4541465" cy="2852276"/>
          </a:xfrm>
        </p:grpSpPr>
        <p:pic>
          <p:nvPicPr>
            <p:cNvPr id="12" name="图片 10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483" y="3120469"/>
              <a:ext cx="3100869" cy="2852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图片 12" descr="屏幕快照 2017-11-23 18.41.32.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49485" y="4785931"/>
              <a:ext cx="1189463" cy="1186814"/>
            </a:xfrm>
            <a:prstGeom prst="rect">
              <a:avLst/>
            </a:prstGeom>
          </p:spPr>
        </p:pic>
      </p:grpSp>
      <p:graphicFrame>
        <p:nvGraphicFramePr>
          <p:cNvPr id="6" name="对象 8"/>
          <p:cNvGraphicFramePr>
            <a:graphicFrameLocks noChangeAspect="1"/>
          </p:cNvGraphicFramePr>
          <p:nvPr>
            <p:extLst>
              <p:ext uri="{D42A27DB-BD31-4B8C-83A1-F6EECF244321}">
                <p14:modId xmlns:p14="http://schemas.microsoft.com/office/powerpoint/2010/main" val="1863506343"/>
              </p:ext>
            </p:extLst>
          </p:nvPr>
        </p:nvGraphicFramePr>
        <p:xfrm>
          <a:off x="6736189" y="1817161"/>
          <a:ext cx="741363" cy="266700"/>
        </p:xfrm>
        <a:graphic>
          <a:graphicData uri="http://schemas.openxmlformats.org/presentationml/2006/ole">
            <mc:AlternateContent xmlns:mc="http://schemas.openxmlformats.org/markup-compatibility/2006">
              <mc:Choice xmlns:v="urn:schemas-microsoft-com:vml" Requires="v">
                <p:oleObj spid="_x0000_s1097" name="公式" r:id="rId5" imgW="457200" imgH="165100" progId="Equation.3">
                  <p:embed/>
                </p:oleObj>
              </mc:Choice>
              <mc:Fallback>
                <p:oleObj name="公式" r:id="rId5" imgW="457200" imgH="165100" progId="Equation.3">
                  <p:embed/>
                  <p:pic>
                    <p:nvPicPr>
                      <p:cNvPr id="0" name=""/>
                      <p:cNvPicPr>
                        <a:picLocks noChangeAspect="1" noChangeArrowheads="1"/>
                      </p:cNvPicPr>
                      <p:nvPr/>
                    </p:nvPicPr>
                    <p:blipFill>
                      <a:blip r:embed="rId6"/>
                      <a:srcRect/>
                      <a:stretch>
                        <a:fillRect/>
                      </a:stretch>
                    </p:blipFill>
                    <p:spPr bwMode="auto">
                      <a:xfrm>
                        <a:off x="6736189" y="1817161"/>
                        <a:ext cx="741363" cy="266700"/>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对象 9"/>
          <p:cNvGraphicFramePr>
            <a:graphicFrameLocks noChangeAspect="1"/>
          </p:cNvGraphicFramePr>
          <p:nvPr>
            <p:extLst>
              <p:ext uri="{D42A27DB-BD31-4B8C-83A1-F6EECF244321}">
                <p14:modId xmlns:p14="http://schemas.microsoft.com/office/powerpoint/2010/main" val="3393035160"/>
              </p:ext>
            </p:extLst>
          </p:nvPr>
        </p:nvGraphicFramePr>
        <p:xfrm>
          <a:off x="9064101" y="1624599"/>
          <a:ext cx="1154117" cy="565051"/>
        </p:xfrm>
        <a:graphic>
          <a:graphicData uri="http://schemas.openxmlformats.org/presentationml/2006/ole">
            <mc:AlternateContent xmlns:mc="http://schemas.openxmlformats.org/markup-compatibility/2006">
              <mc:Choice xmlns:v="urn:schemas-microsoft-com:vml" Requires="v">
                <p:oleObj spid="_x0000_s1098" r:id="rId7" imgW="800070" imgH="393846" progId="Equation.DSMT4">
                  <p:embed/>
                </p:oleObj>
              </mc:Choice>
              <mc:Fallback>
                <p:oleObj r:id="rId7" imgW="800070" imgH="39384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64101" y="1624599"/>
                        <a:ext cx="1154117" cy="565051"/>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对象 10"/>
          <p:cNvGraphicFramePr>
            <a:graphicFrameLocks noChangeAspect="1"/>
          </p:cNvGraphicFramePr>
          <p:nvPr>
            <p:extLst>
              <p:ext uri="{D42A27DB-BD31-4B8C-83A1-F6EECF244321}">
                <p14:modId xmlns:p14="http://schemas.microsoft.com/office/powerpoint/2010/main" val="955347156"/>
              </p:ext>
            </p:extLst>
          </p:nvPr>
        </p:nvGraphicFramePr>
        <p:xfrm>
          <a:off x="1240099" y="2189650"/>
          <a:ext cx="1207591" cy="600792"/>
        </p:xfrm>
        <a:graphic>
          <a:graphicData uri="http://schemas.openxmlformats.org/presentationml/2006/ole">
            <mc:AlternateContent xmlns:mc="http://schemas.openxmlformats.org/markup-compatibility/2006">
              <mc:Choice xmlns:v="urn:schemas-microsoft-com:vml" Requires="v">
                <p:oleObj spid="_x0000_s1099" r:id="rId9" imgW="787375" imgH="393846" progId="Equation.DSMT4">
                  <p:embed/>
                </p:oleObj>
              </mc:Choice>
              <mc:Fallback>
                <p:oleObj r:id="rId9" imgW="787375" imgH="393846"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0099" y="2189650"/>
                        <a:ext cx="1207591" cy="600792"/>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 name="对象 11"/>
          <p:cNvGraphicFramePr>
            <a:graphicFrameLocks noChangeAspect="1"/>
          </p:cNvGraphicFramePr>
          <p:nvPr>
            <p:extLst>
              <p:ext uri="{D42A27DB-BD31-4B8C-83A1-F6EECF244321}">
                <p14:modId xmlns:p14="http://schemas.microsoft.com/office/powerpoint/2010/main" val="3937931116"/>
              </p:ext>
            </p:extLst>
          </p:nvPr>
        </p:nvGraphicFramePr>
        <p:xfrm>
          <a:off x="4470907" y="2189650"/>
          <a:ext cx="1103516" cy="567360"/>
        </p:xfrm>
        <a:graphic>
          <a:graphicData uri="http://schemas.openxmlformats.org/presentationml/2006/ole">
            <mc:AlternateContent xmlns:mc="http://schemas.openxmlformats.org/markup-compatibility/2006">
              <mc:Choice xmlns:v="urn:schemas-microsoft-com:vml" Requires="v">
                <p:oleObj spid="_x0000_s1100" r:id="rId11" imgW="761986" imgH="393846" progId="Equation.DSMT4">
                  <p:embed/>
                </p:oleObj>
              </mc:Choice>
              <mc:Fallback>
                <p:oleObj r:id="rId11" imgW="761986" imgH="393846"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0907" y="2189650"/>
                        <a:ext cx="1103516" cy="567360"/>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 name="对象 12"/>
          <p:cNvGraphicFramePr>
            <a:graphicFrameLocks noChangeAspect="1"/>
          </p:cNvGraphicFramePr>
          <p:nvPr>
            <p:extLst>
              <p:ext uri="{D42A27DB-BD31-4B8C-83A1-F6EECF244321}">
                <p14:modId xmlns:p14="http://schemas.microsoft.com/office/powerpoint/2010/main" val="2146173003"/>
              </p:ext>
            </p:extLst>
          </p:nvPr>
        </p:nvGraphicFramePr>
        <p:xfrm>
          <a:off x="7037310" y="2243239"/>
          <a:ext cx="1103513" cy="567359"/>
        </p:xfrm>
        <a:graphic>
          <a:graphicData uri="http://schemas.openxmlformats.org/presentationml/2006/ole">
            <mc:AlternateContent xmlns:mc="http://schemas.openxmlformats.org/markup-compatibility/2006">
              <mc:Choice xmlns:v="urn:schemas-microsoft-com:vml" Requires="v">
                <p:oleObj spid="_x0000_s1101" r:id="rId13" imgW="761986" imgH="393846" progId="Equation.DSMT4">
                  <p:embed/>
                </p:oleObj>
              </mc:Choice>
              <mc:Fallback>
                <p:oleObj r:id="rId13" imgW="761986" imgH="393846"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37310" y="2243239"/>
                        <a:ext cx="1103513" cy="567359"/>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oleObj>
              </mc:Fallback>
            </mc:AlternateContent>
          </a:graphicData>
        </a:graphic>
      </p:graphicFrame>
      <p:sp>
        <p:nvSpPr>
          <p:cNvPr id="16" name="矩形 15">
            <a:extLst>
              <a:ext uri="{FF2B5EF4-FFF2-40B4-BE49-F238E27FC236}">
                <a16:creationId xmlns:a16="http://schemas.microsoft.com/office/drawing/2014/main" id="{0821D281-DB38-48D3-9421-F7C663F8A08D}"/>
              </a:ext>
            </a:extLst>
          </p:cNvPr>
          <p:cNvSpPr/>
          <p:nvPr/>
        </p:nvSpPr>
        <p:spPr>
          <a:xfrm>
            <a:off x="423370" y="1565109"/>
            <a:ext cx="10805971" cy="1154162"/>
          </a:xfrm>
          <a:prstGeom prst="rect">
            <a:avLst/>
          </a:prstGeom>
        </p:spPr>
        <p:txBody>
          <a:bodyPr wrap="square">
            <a:spAutoFit/>
          </a:bodyPr>
          <a:lstStyle/>
          <a:p>
            <a:pPr>
              <a:lnSpc>
                <a:spcPct val="200000"/>
              </a:lnSpc>
            </a:pPr>
            <a:r>
              <a:rPr lang="zh-CN" altLang="en-US" dirty="0">
                <a:solidFill>
                  <a:schemeClr val="bg1"/>
                </a:solidFill>
                <a:latin typeface="微软雅黑" charset="0"/>
                <a:ea typeface="微软雅黑" charset="0"/>
                <a:cs typeface="微软雅黑" charset="0"/>
              </a:rPr>
              <a:t>提取水样图像中央</a:t>
            </a:r>
            <a:r>
              <a:rPr lang="en-US" altLang="zh-CN" dirty="0">
                <a:solidFill>
                  <a:schemeClr val="bg1"/>
                </a:solidFill>
                <a:latin typeface="微软雅黑" charset="0"/>
                <a:ea typeface="微软雅黑" charset="0"/>
                <a:cs typeface="微软雅黑" charset="0"/>
              </a:rPr>
              <a:t>101*101</a:t>
            </a:r>
            <a:r>
              <a:rPr lang="zh-CN" altLang="en-US" dirty="0">
                <a:solidFill>
                  <a:schemeClr val="bg1"/>
                </a:solidFill>
                <a:latin typeface="微软雅黑" charset="0"/>
                <a:ea typeface="微软雅黑" charset="0"/>
                <a:cs typeface="微软雅黑" charset="0"/>
              </a:rPr>
              <a:t>像素的图像。设原始图像的大小是         </a:t>
            </a:r>
            <a:r>
              <a:rPr lang="en-US" altLang="zh-CN" dirty="0">
                <a:solidFill>
                  <a:schemeClr val="bg1"/>
                </a:solidFill>
                <a:latin typeface="微软雅黑" charset="0"/>
                <a:ea typeface="微软雅黑" charset="0"/>
                <a:cs typeface="微软雅黑" charset="0"/>
              </a:rPr>
              <a:t>    </a:t>
            </a:r>
            <a:r>
              <a:rPr lang="zh-CN" altLang="en-US" dirty="0">
                <a:solidFill>
                  <a:schemeClr val="bg1"/>
                </a:solidFill>
                <a:latin typeface="微软雅黑" charset="0"/>
                <a:ea typeface="微软雅黑" charset="0"/>
                <a:cs typeface="微软雅黑" charset="0"/>
              </a:rPr>
              <a:t>则截取宽从第                 </a:t>
            </a:r>
            <a:r>
              <a:rPr lang="en-US" altLang="zh-CN" dirty="0">
                <a:solidFill>
                  <a:schemeClr val="bg1"/>
                </a:solidFill>
                <a:latin typeface="微软雅黑" charset="0"/>
                <a:ea typeface="微软雅黑" charset="0"/>
                <a:cs typeface="微软雅黑" charset="0"/>
              </a:rPr>
              <a:t>   </a:t>
            </a:r>
            <a:r>
              <a:rPr lang="zh-CN" altLang="en-US" dirty="0">
                <a:solidFill>
                  <a:schemeClr val="bg1"/>
                </a:solidFill>
                <a:latin typeface="微软雅黑" charset="0"/>
                <a:ea typeface="微软雅黑" charset="0"/>
                <a:cs typeface="微软雅黑" charset="0"/>
              </a:rPr>
              <a:t>个像素点到第                 </a:t>
            </a:r>
            <a:r>
              <a:rPr lang="en-US" altLang="zh-CN" dirty="0">
                <a:solidFill>
                  <a:schemeClr val="bg1"/>
                </a:solidFill>
                <a:latin typeface="微软雅黑" charset="0"/>
                <a:ea typeface="微软雅黑" charset="0"/>
                <a:cs typeface="微软雅黑" charset="0"/>
              </a:rPr>
              <a:t>  </a:t>
            </a:r>
            <a:r>
              <a:rPr lang="zh-CN" altLang="en-US" dirty="0">
                <a:solidFill>
                  <a:schemeClr val="bg1"/>
                </a:solidFill>
                <a:latin typeface="微软雅黑" charset="0"/>
                <a:ea typeface="微软雅黑" charset="0"/>
                <a:cs typeface="微软雅黑" charset="0"/>
              </a:rPr>
              <a:t>个像素点，高从第                 </a:t>
            </a:r>
            <a:r>
              <a:rPr lang="en-US" altLang="zh-CN" dirty="0">
                <a:solidFill>
                  <a:schemeClr val="bg1"/>
                </a:solidFill>
                <a:latin typeface="微软雅黑" charset="0"/>
                <a:ea typeface="微软雅黑" charset="0"/>
                <a:cs typeface="微软雅黑" charset="0"/>
              </a:rPr>
              <a:t>  </a:t>
            </a:r>
            <a:r>
              <a:rPr lang="zh-CN" altLang="en-US" dirty="0">
                <a:solidFill>
                  <a:schemeClr val="bg1"/>
                </a:solidFill>
                <a:latin typeface="微软雅黑" charset="0"/>
                <a:ea typeface="微软雅黑" charset="0"/>
                <a:cs typeface="微软雅黑" charset="0"/>
              </a:rPr>
              <a:t>个像素点到第         </a:t>
            </a:r>
            <a:r>
              <a:rPr lang="en-US" altLang="zh-CN" dirty="0">
                <a:solidFill>
                  <a:schemeClr val="bg1"/>
                </a:solidFill>
                <a:latin typeface="微软雅黑" charset="0"/>
                <a:ea typeface="微软雅黑" charset="0"/>
                <a:cs typeface="微软雅黑" charset="0"/>
              </a:rPr>
              <a:t>  </a:t>
            </a:r>
            <a:r>
              <a:rPr lang="zh-CN" altLang="en-US" dirty="0">
                <a:solidFill>
                  <a:schemeClr val="bg1"/>
                </a:solidFill>
                <a:latin typeface="微软雅黑" charset="0"/>
                <a:ea typeface="微软雅黑" charset="0"/>
                <a:cs typeface="微软雅黑" charset="0"/>
              </a:rPr>
              <a:t> </a:t>
            </a:r>
            <a:r>
              <a:rPr lang="en-US" altLang="zh-CN" dirty="0">
                <a:solidFill>
                  <a:schemeClr val="bg1"/>
                </a:solidFill>
                <a:latin typeface="微软雅黑" charset="0"/>
                <a:ea typeface="微软雅黑" charset="0"/>
                <a:cs typeface="微软雅黑" charset="0"/>
              </a:rPr>
              <a:t>        </a:t>
            </a:r>
            <a:r>
              <a:rPr lang="zh-CN" altLang="en-US" dirty="0">
                <a:solidFill>
                  <a:schemeClr val="bg1"/>
                </a:solidFill>
                <a:latin typeface="微软雅黑" charset="0"/>
                <a:ea typeface="微软雅黑" charset="0"/>
                <a:cs typeface="微软雅黑" charset="0"/>
              </a:rPr>
              <a:t>个像素点的子图像。</a:t>
            </a:r>
          </a:p>
        </p:txBody>
      </p:sp>
    </p:spTree>
    <p:extLst>
      <p:ext uri="{BB962C8B-B14F-4D97-AF65-F5344CB8AC3E}">
        <p14:creationId xmlns:p14="http://schemas.microsoft.com/office/powerpoint/2010/main" val="2904412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600876"/>
            <a:ext cx="11107601" cy="4369231"/>
          </a:xfrm>
        </p:spPr>
        <p:txBody>
          <a:bodyPr/>
          <a:lstStyle/>
          <a:p>
            <a:r>
              <a:rPr lang="zh-CN" altLang="en-US" sz="1600" dirty="0">
                <a:solidFill>
                  <a:srgbClr val="FF0000"/>
                </a:solidFill>
              </a:rPr>
              <a:t>颜色直方图</a:t>
            </a:r>
            <a:r>
              <a:rPr lang="zh-CN" altLang="en-US" sz="1600" dirty="0"/>
              <a:t>：反映的是图像中颜色的组成分布，即出现了哪些颜色以及各种颜色出现的概率。其优点在于它能简单描述一幅图像中颜色的全局分布，即不同色彩在整幅图像中所占的比例，特别适用于描述那些难以自动分割的图像和不需要考虑物体空间位置的图像。其缺点在于它无法描述图像中颜色的局部分布及每种色彩所处的空间位置，即无法描述图像中的某一具体的对象或物体。</a:t>
            </a:r>
          </a:p>
          <a:p>
            <a:r>
              <a:rPr lang="zh-CN" altLang="en-US" sz="1600" dirty="0">
                <a:solidFill>
                  <a:srgbClr val="FF0000"/>
                </a:solidFill>
              </a:rPr>
              <a:t>颜色矩：</a:t>
            </a:r>
            <a:r>
              <a:rPr lang="zh-CN" altLang="en-US" sz="1600" dirty="0"/>
              <a:t>图像中任何的颜色分布均可以用它的矩来表示。根据概率论，随机变量的概率分布可以由其各阶矩唯一的表示和描述。一副图像的色彩分布也可认为是一种概率分布，那么图像可以由其各阶矩来描述。颜色矩包含各个颜色通道的一阶距、二阶矩和三阶矩，对于一幅</a:t>
            </a:r>
            <a:r>
              <a:rPr lang="en-US" altLang="zh-CN" sz="1600" dirty="0"/>
              <a:t>RGB</a:t>
            </a:r>
            <a:r>
              <a:rPr lang="zh-CN" altLang="en-US" sz="1600" dirty="0"/>
              <a:t>颜色空间的图像，具有</a:t>
            </a:r>
            <a:r>
              <a:rPr lang="en-US" altLang="zh-CN" sz="1600" dirty="0"/>
              <a:t>R</a:t>
            </a:r>
            <a:r>
              <a:rPr lang="zh-CN" altLang="en-US" sz="1600" dirty="0"/>
              <a:t>、</a:t>
            </a:r>
            <a:r>
              <a:rPr lang="en-US" altLang="zh-CN" sz="1600" dirty="0"/>
              <a:t>G</a:t>
            </a:r>
            <a:r>
              <a:rPr lang="zh-CN" altLang="en-US" sz="1600" dirty="0"/>
              <a:t>和</a:t>
            </a:r>
            <a:r>
              <a:rPr lang="en-US" altLang="zh-CN" sz="1600" dirty="0"/>
              <a:t>B</a:t>
            </a:r>
            <a:r>
              <a:rPr lang="zh-CN" altLang="en-US" sz="1600" dirty="0"/>
              <a:t>三个颜色通道，则有</a:t>
            </a:r>
            <a:r>
              <a:rPr lang="en-US" altLang="zh-CN" sz="1600" dirty="0"/>
              <a:t>9</a:t>
            </a:r>
            <a:r>
              <a:rPr lang="zh-CN" altLang="en-US" sz="1600" dirty="0"/>
              <a:t>个分量。</a:t>
            </a:r>
          </a:p>
          <a:p>
            <a:r>
              <a:rPr lang="zh-CN" altLang="en-US" sz="1600" dirty="0"/>
              <a:t>颜色直方图产生特征维数一般大于颜色矩的特征维数，为了避免过多变量影响后续的分类效果，在本案例采用颜色矩来提取水样图像的特征。</a:t>
            </a:r>
          </a:p>
          <a:p>
            <a:endParaRPr lang="zh-CN" altLang="en-US" sz="1600" dirty="0"/>
          </a:p>
          <a:p>
            <a:endParaRPr kumimoji="1" lang="zh-CN" altLang="en-US" sz="1600" dirty="0"/>
          </a:p>
        </p:txBody>
      </p:sp>
      <p:sp>
        <p:nvSpPr>
          <p:cNvPr id="3" name="标题 2"/>
          <p:cNvSpPr>
            <a:spLocks noGrp="1"/>
          </p:cNvSpPr>
          <p:nvPr>
            <p:ph type="title"/>
          </p:nvPr>
        </p:nvSpPr>
        <p:spPr/>
        <p:txBody>
          <a:bodyPr/>
          <a:lstStyle/>
          <a:p>
            <a:r>
              <a:rPr kumimoji="1" lang="zh-CN" altLang="en-US" dirty="0"/>
              <a:t>分析方法与过程</a:t>
            </a:r>
          </a:p>
        </p:txBody>
      </p:sp>
      <p:sp>
        <p:nvSpPr>
          <p:cNvPr id="4" name="内容占位符 3"/>
          <p:cNvSpPr>
            <a:spLocks noGrp="1"/>
          </p:cNvSpPr>
          <p:nvPr>
            <p:ph idx="10"/>
          </p:nvPr>
        </p:nvSpPr>
        <p:spPr/>
        <p:txBody>
          <a:bodyPr/>
          <a:lstStyle/>
          <a:p>
            <a:r>
              <a:rPr kumimoji="1" lang="zh-CN" altLang="en-US" dirty="0"/>
              <a:t>颜色特征</a:t>
            </a:r>
          </a:p>
        </p:txBody>
      </p:sp>
    </p:spTree>
    <p:extLst>
      <p:ext uri="{BB962C8B-B14F-4D97-AF65-F5344CB8AC3E}">
        <p14:creationId xmlns:p14="http://schemas.microsoft.com/office/powerpoint/2010/main" val="1928738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23821" y="1085986"/>
            <a:ext cx="11104601" cy="528177"/>
          </a:xfrm>
        </p:spPr>
        <p:txBody>
          <a:bodyPr/>
          <a:lstStyle/>
          <a:p>
            <a:pPr marL="0" indent="0">
              <a:buNone/>
            </a:pPr>
            <a:r>
              <a:rPr lang="zh-CN" altLang="en-US" dirty="0">
                <a:latin typeface="微软雅黑" charset="0"/>
                <a:ea typeface="微软雅黑" charset="0"/>
                <a:cs typeface="微软雅黑" charset="0"/>
              </a:rPr>
              <a:t>特征提取：</a:t>
            </a:r>
            <a:r>
              <a:rPr lang="zh-CN" altLang="en-US" dirty="0"/>
              <a:t>各阶颜色矩</a:t>
            </a:r>
            <a:endParaRPr lang="en-US" altLang="zh-CN" dirty="0">
              <a:latin typeface="微软雅黑" charset="0"/>
              <a:ea typeface="微软雅黑" charset="0"/>
              <a:cs typeface="微软雅黑" charset="0"/>
            </a:endParaRPr>
          </a:p>
        </p:txBody>
      </p:sp>
      <p:sp>
        <p:nvSpPr>
          <p:cNvPr id="3" name="标题 2"/>
          <p:cNvSpPr>
            <a:spLocks noGrp="1"/>
          </p:cNvSpPr>
          <p:nvPr>
            <p:ph type="title"/>
          </p:nvPr>
        </p:nvSpPr>
        <p:spPr/>
        <p:txBody>
          <a:bodyPr/>
          <a:lstStyle/>
          <a:p>
            <a:r>
              <a:rPr kumimoji="1" lang="zh-CN" altLang="en-US" dirty="0"/>
              <a:t>数据预处理</a:t>
            </a:r>
          </a:p>
        </p:txBody>
      </p:sp>
      <p:graphicFrame>
        <p:nvGraphicFramePr>
          <p:cNvPr id="5" name="对象 5"/>
          <p:cNvGraphicFramePr>
            <a:graphicFrameLocks noChangeAspect="1"/>
          </p:cNvGraphicFramePr>
          <p:nvPr>
            <p:extLst>
              <p:ext uri="{D42A27DB-BD31-4B8C-83A1-F6EECF244321}">
                <p14:modId xmlns:p14="http://schemas.microsoft.com/office/powerpoint/2010/main" val="2002162020"/>
              </p:ext>
            </p:extLst>
          </p:nvPr>
        </p:nvGraphicFramePr>
        <p:xfrm>
          <a:off x="4501971" y="2248042"/>
          <a:ext cx="1555330" cy="755167"/>
        </p:xfrm>
        <a:graphic>
          <a:graphicData uri="http://schemas.openxmlformats.org/presentationml/2006/ole">
            <mc:AlternateContent xmlns:mc="http://schemas.openxmlformats.org/markup-compatibility/2006">
              <mc:Choice xmlns:v="urn:schemas-microsoft-com:vml" Requires="v">
                <p:oleObj spid="_x0000_s7229" name="公式" r:id="rId3" imgW="838200" imgH="406400" progId="Equation.3">
                  <p:embed/>
                </p:oleObj>
              </mc:Choice>
              <mc:Fallback>
                <p:oleObj name="公式" r:id="rId3" imgW="838200" imgH="406400" progId="Equation.3">
                  <p:embed/>
                  <p:pic>
                    <p:nvPicPr>
                      <p:cNvPr id="0" name=""/>
                      <p:cNvPicPr>
                        <a:picLocks noChangeAspect="1" noChangeArrowheads="1"/>
                      </p:cNvPicPr>
                      <p:nvPr/>
                    </p:nvPicPr>
                    <p:blipFill>
                      <a:blip r:embed="rId4"/>
                      <a:srcRect/>
                      <a:stretch>
                        <a:fillRect/>
                      </a:stretch>
                    </p:blipFill>
                    <p:spPr bwMode="auto">
                      <a:xfrm>
                        <a:off x="4501971" y="2248042"/>
                        <a:ext cx="1555330" cy="755167"/>
                      </a:xfrm>
                      <a:prstGeom prst="rect">
                        <a:avLst/>
                      </a:prstGeom>
                      <a:solidFill>
                        <a:schemeClr val="bg1"/>
                      </a:solidFill>
                      <a:ln>
                        <a:noFill/>
                      </a:ln>
                    </p:spPr>
                  </p:pic>
                </p:oleObj>
              </mc:Fallback>
            </mc:AlternateContent>
          </a:graphicData>
        </a:graphic>
      </p:graphicFrame>
      <p:graphicFrame>
        <p:nvGraphicFramePr>
          <p:cNvPr id="6" name="对象 16"/>
          <p:cNvGraphicFramePr>
            <a:graphicFrameLocks noChangeAspect="1"/>
          </p:cNvGraphicFramePr>
          <p:nvPr>
            <p:extLst>
              <p:ext uri="{D42A27DB-BD31-4B8C-83A1-F6EECF244321}">
                <p14:modId xmlns:p14="http://schemas.microsoft.com/office/powerpoint/2010/main" val="745949057"/>
              </p:ext>
            </p:extLst>
          </p:nvPr>
        </p:nvGraphicFramePr>
        <p:xfrm>
          <a:off x="3899547" y="3594351"/>
          <a:ext cx="2773553" cy="923770"/>
        </p:xfrm>
        <a:graphic>
          <a:graphicData uri="http://schemas.openxmlformats.org/presentationml/2006/ole">
            <mc:AlternateContent xmlns:mc="http://schemas.openxmlformats.org/markup-compatibility/2006">
              <mc:Choice xmlns:v="urn:schemas-microsoft-com:vml" Requires="v">
                <p:oleObj spid="_x0000_s7230" name="公式" r:id="rId5" imgW="1358900" imgH="457200" progId="Equation.3">
                  <p:embed/>
                </p:oleObj>
              </mc:Choice>
              <mc:Fallback>
                <p:oleObj name="公式" r:id="rId5" imgW="1358900" imgH="457200" progId="Equation.3">
                  <p:embed/>
                  <p:pic>
                    <p:nvPicPr>
                      <p:cNvPr id="0" name=""/>
                      <p:cNvPicPr>
                        <a:picLocks noChangeAspect="1" noChangeArrowheads="1"/>
                      </p:cNvPicPr>
                      <p:nvPr/>
                    </p:nvPicPr>
                    <p:blipFill>
                      <a:blip r:embed="rId6"/>
                      <a:srcRect/>
                      <a:stretch>
                        <a:fillRect/>
                      </a:stretch>
                    </p:blipFill>
                    <p:spPr bwMode="auto">
                      <a:xfrm>
                        <a:off x="3899547" y="3594351"/>
                        <a:ext cx="2773553" cy="923770"/>
                      </a:xfrm>
                      <a:prstGeom prst="rect">
                        <a:avLst/>
                      </a:prstGeom>
                      <a:solidFill>
                        <a:schemeClr val="bg1"/>
                      </a:solidFill>
                      <a:ln>
                        <a:noFill/>
                      </a:ln>
                    </p:spPr>
                  </p:pic>
                </p:oleObj>
              </mc:Fallback>
            </mc:AlternateContent>
          </a:graphicData>
        </a:graphic>
      </p:graphicFrame>
      <p:graphicFrame>
        <p:nvGraphicFramePr>
          <p:cNvPr id="7" name="对象 22"/>
          <p:cNvGraphicFramePr>
            <a:graphicFrameLocks noChangeAspect="1"/>
          </p:cNvGraphicFramePr>
          <p:nvPr>
            <p:extLst>
              <p:ext uri="{D42A27DB-BD31-4B8C-83A1-F6EECF244321}">
                <p14:modId xmlns:p14="http://schemas.microsoft.com/office/powerpoint/2010/main" val="2015216352"/>
              </p:ext>
            </p:extLst>
          </p:nvPr>
        </p:nvGraphicFramePr>
        <p:xfrm>
          <a:off x="3777204" y="5238040"/>
          <a:ext cx="2976531" cy="1030803"/>
        </p:xfrm>
        <a:graphic>
          <a:graphicData uri="http://schemas.openxmlformats.org/presentationml/2006/ole">
            <mc:AlternateContent xmlns:mc="http://schemas.openxmlformats.org/markup-compatibility/2006">
              <mc:Choice xmlns:v="urn:schemas-microsoft-com:vml" Requires="v">
                <p:oleObj spid="_x0000_s7231" name="公式" r:id="rId7" imgW="1308100" imgH="457200" progId="Equation.3">
                  <p:embed/>
                </p:oleObj>
              </mc:Choice>
              <mc:Fallback>
                <p:oleObj name="公式" r:id="rId7" imgW="1308100" imgH="457200" progId="Equation.3">
                  <p:embed/>
                  <p:pic>
                    <p:nvPicPr>
                      <p:cNvPr id="0" name=""/>
                      <p:cNvPicPr>
                        <a:picLocks noChangeAspect="1" noChangeArrowheads="1"/>
                      </p:cNvPicPr>
                      <p:nvPr/>
                    </p:nvPicPr>
                    <p:blipFill>
                      <a:blip r:embed="rId8"/>
                      <a:srcRect/>
                      <a:stretch>
                        <a:fillRect/>
                      </a:stretch>
                    </p:blipFill>
                    <p:spPr bwMode="auto">
                      <a:xfrm>
                        <a:off x="3777204" y="5238040"/>
                        <a:ext cx="2976531" cy="1030803"/>
                      </a:xfrm>
                      <a:prstGeom prst="rect">
                        <a:avLst/>
                      </a:prstGeom>
                      <a:solidFill>
                        <a:schemeClr val="bg1"/>
                      </a:solidFill>
                      <a:ln>
                        <a:noFill/>
                      </a:ln>
                    </p:spPr>
                  </p:pic>
                </p:oleObj>
              </mc:Fallback>
            </mc:AlternateContent>
          </a:graphicData>
        </a:graphic>
      </p:graphicFrame>
      <p:sp>
        <p:nvSpPr>
          <p:cNvPr id="11" name="矩形 10">
            <a:extLst>
              <a:ext uri="{FF2B5EF4-FFF2-40B4-BE49-F238E27FC236}">
                <a16:creationId xmlns:a16="http://schemas.microsoft.com/office/drawing/2014/main" id="{4BDE3FE0-4244-469F-9364-6A6C2C37D9E8}"/>
              </a:ext>
            </a:extLst>
          </p:cNvPr>
          <p:cNvSpPr/>
          <p:nvPr/>
        </p:nvSpPr>
        <p:spPr>
          <a:xfrm>
            <a:off x="423367" y="1675343"/>
            <a:ext cx="8910897" cy="3362459"/>
          </a:xfrm>
          <a:prstGeom prst="rect">
            <a:avLst/>
          </a:prstGeom>
        </p:spPr>
        <p:txBody>
          <a:bodyPr wrap="square">
            <a:spAutoFit/>
          </a:bodyPr>
          <a:lstStyle/>
          <a:p>
            <a:pPr lvl="0" eaLnBrk="0" fontAlgn="base" hangingPunct="0">
              <a:lnSpc>
                <a:spcPct val="150000"/>
              </a:lnSpc>
              <a:spcBef>
                <a:spcPct val="20000"/>
              </a:spcBef>
              <a:spcAft>
                <a:spcPct val="0"/>
              </a:spcAft>
              <a:buClr>
                <a:srgbClr val="032089"/>
              </a:buClr>
            </a:pPr>
            <a:r>
              <a:rPr kumimoji="1" lang="zh-CN" altLang="en-US" kern="0" dirty="0">
                <a:solidFill>
                  <a:schemeClr val="bg1"/>
                </a:solidFill>
                <a:latin typeface="微软雅黑" pitchFamily="34" charset="-122"/>
                <a:ea typeface="微软雅黑" pitchFamily="34" charset="-122"/>
                <a:cs typeface="宋体" charset="0"/>
              </a:rPr>
              <a:t>一阶颜色矩：采用一阶原点矩，反映了图像的整体明暗程度。</a:t>
            </a:r>
          </a:p>
          <a:p>
            <a:pPr lvl="0" eaLnBrk="0" fontAlgn="base" hangingPunct="0">
              <a:lnSpc>
                <a:spcPct val="150000"/>
              </a:lnSpc>
              <a:spcBef>
                <a:spcPct val="20000"/>
              </a:spcBef>
              <a:spcAft>
                <a:spcPct val="0"/>
              </a:spcAft>
              <a:buClr>
                <a:srgbClr val="032089"/>
              </a:buClr>
            </a:pPr>
            <a:endParaRPr kumimoji="1" lang="en-US" altLang="zh-CN" sz="1600" kern="0" dirty="0">
              <a:solidFill>
                <a:schemeClr val="bg1"/>
              </a:solidFill>
              <a:latin typeface="微软雅黑" pitchFamily="34" charset="-122"/>
              <a:ea typeface="微软雅黑" pitchFamily="34" charset="-122"/>
              <a:cs typeface="宋体" charset="0"/>
            </a:endParaRPr>
          </a:p>
          <a:p>
            <a:pPr lvl="0" eaLnBrk="0" fontAlgn="base" hangingPunct="0">
              <a:lnSpc>
                <a:spcPct val="150000"/>
              </a:lnSpc>
              <a:spcBef>
                <a:spcPct val="20000"/>
              </a:spcBef>
              <a:spcAft>
                <a:spcPct val="0"/>
              </a:spcAft>
              <a:buClr>
                <a:srgbClr val="032089"/>
              </a:buClr>
            </a:pPr>
            <a:r>
              <a:rPr kumimoji="1" lang="en-US" altLang="zh-CN" sz="1600" kern="0" dirty="0">
                <a:solidFill>
                  <a:schemeClr val="bg1"/>
                </a:solidFill>
                <a:latin typeface="微软雅黑" pitchFamily="34" charset="-122"/>
                <a:ea typeface="微软雅黑" pitchFamily="34" charset="-122"/>
                <a:cs typeface="宋体" charset="0"/>
              </a:rPr>
              <a:t> </a:t>
            </a:r>
          </a:p>
          <a:p>
            <a:pPr lvl="0" eaLnBrk="0" fontAlgn="base" hangingPunct="0">
              <a:lnSpc>
                <a:spcPct val="150000"/>
              </a:lnSpc>
              <a:spcBef>
                <a:spcPct val="20000"/>
              </a:spcBef>
              <a:spcAft>
                <a:spcPct val="0"/>
              </a:spcAft>
              <a:buClr>
                <a:srgbClr val="032089"/>
              </a:buClr>
            </a:pPr>
            <a:r>
              <a:rPr kumimoji="1" lang="zh-CN" altLang="en-US" kern="0" dirty="0">
                <a:solidFill>
                  <a:schemeClr val="bg1"/>
                </a:solidFill>
                <a:latin typeface="微软雅黑" pitchFamily="34" charset="-122"/>
                <a:ea typeface="微软雅黑" pitchFamily="34" charset="-122"/>
                <a:cs typeface="宋体" charset="0"/>
              </a:rPr>
              <a:t>二阶颜色矩：采用二阶中心矩的平方根，反映了图像颜色的分布范围。</a:t>
            </a:r>
          </a:p>
          <a:p>
            <a:pPr lvl="0" eaLnBrk="0" fontAlgn="base" hangingPunct="0">
              <a:lnSpc>
                <a:spcPct val="150000"/>
              </a:lnSpc>
              <a:spcBef>
                <a:spcPct val="20000"/>
              </a:spcBef>
              <a:spcAft>
                <a:spcPct val="0"/>
              </a:spcAft>
              <a:buClr>
                <a:srgbClr val="032089"/>
              </a:buClr>
            </a:pPr>
            <a:r>
              <a:rPr kumimoji="1" lang="en-US" altLang="zh-CN" sz="1200" kern="0" dirty="0">
                <a:solidFill>
                  <a:schemeClr val="bg1"/>
                </a:solidFill>
                <a:latin typeface="微软雅黑" pitchFamily="34" charset="-122"/>
                <a:ea typeface="微软雅黑" pitchFamily="34" charset="-122"/>
                <a:cs typeface="宋体" charset="0"/>
              </a:rPr>
              <a:t> </a:t>
            </a:r>
          </a:p>
          <a:p>
            <a:pPr lvl="0" eaLnBrk="0" fontAlgn="base" hangingPunct="0">
              <a:lnSpc>
                <a:spcPct val="150000"/>
              </a:lnSpc>
              <a:spcBef>
                <a:spcPct val="20000"/>
              </a:spcBef>
              <a:spcAft>
                <a:spcPct val="0"/>
              </a:spcAft>
              <a:buClr>
                <a:srgbClr val="032089"/>
              </a:buClr>
            </a:pPr>
            <a:endParaRPr kumimoji="1" lang="en-US" altLang="zh-CN" sz="2200" kern="0" dirty="0">
              <a:solidFill>
                <a:schemeClr val="bg1"/>
              </a:solidFill>
              <a:latin typeface="微软雅黑" pitchFamily="34" charset="-122"/>
              <a:ea typeface="微软雅黑" pitchFamily="34" charset="-122"/>
              <a:cs typeface="宋体" charset="0"/>
            </a:endParaRPr>
          </a:p>
          <a:p>
            <a:pPr lvl="0" eaLnBrk="0" fontAlgn="base" hangingPunct="0">
              <a:lnSpc>
                <a:spcPct val="150000"/>
              </a:lnSpc>
              <a:spcBef>
                <a:spcPct val="20000"/>
              </a:spcBef>
              <a:spcAft>
                <a:spcPct val="0"/>
              </a:spcAft>
              <a:buClr>
                <a:srgbClr val="032089"/>
              </a:buClr>
            </a:pPr>
            <a:r>
              <a:rPr kumimoji="1" lang="en-US" altLang="zh-CN" sz="800" kern="0" dirty="0">
                <a:solidFill>
                  <a:schemeClr val="bg1"/>
                </a:solidFill>
                <a:latin typeface="微软雅黑" pitchFamily="34" charset="-122"/>
                <a:ea typeface="微软雅黑" pitchFamily="34" charset="-122"/>
                <a:cs typeface="宋体" charset="0"/>
              </a:rPr>
              <a:t> </a:t>
            </a:r>
            <a:endParaRPr kumimoji="1" lang="zh-CN" altLang="en-US" sz="800" kern="0" dirty="0">
              <a:solidFill>
                <a:schemeClr val="bg1"/>
              </a:solidFill>
              <a:latin typeface="微软雅黑" pitchFamily="34" charset="-122"/>
              <a:ea typeface="微软雅黑" pitchFamily="34" charset="-122"/>
              <a:cs typeface="宋体" charset="0"/>
            </a:endParaRPr>
          </a:p>
          <a:p>
            <a:pPr lvl="0" eaLnBrk="0" fontAlgn="base" hangingPunct="0">
              <a:lnSpc>
                <a:spcPct val="150000"/>
              </a:lnSpc>
              <a:spcBef>
                <a:spcPct val="20000"/>
              </a:spcBef>
              <a:spcAft>
                <a:spcPct val="0"/>
              </a:spcAft>
              <a:buClr>
                <a:srgbClr val="032089"/>
              </a:buClr>
            </a:pPr>
            <a:r>
              <a:rPr kumimoji="1" lang="zh-CN" altLang="en-US" kern="0" dirty="0">
                <a:solidFill>
                  <a:schemeClr val="bg1"/>
                </a:solidFill>
                <a:latin typeface="微软雅黑" pitchFamily="34" charset="-122"/>
                <a:ea typeface="微软雅黑" pitchFamily="34" charset="-122"/>
                <a:cs typeface="宋体" charset="0"/>
              </a:rPr>
              <a:t>三阶颜色矩：采用三阶中心矩的立方根，反映了图像颜色分布的对称性。</a:t>
            </a:r>
          </a:p>
        </p:txBody>
      </p:sp>
    </p:spTree>
    <p:extLst>
      <p:ext uri="{BB962C8B-B14F-4D97-AF65-F5344CB8AC3E}">
        <p14:creationId xmlns:p14="http://schemas.microsoft.com/office/powerpoint/2010/main" val="4216166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数据预处理</a:t>
            </a: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b="25817"/>
          <a:stretch/>
        </p:blipFill>
        <p:spPr bwMode="auto">
          <a:xfrm>
            <a:off x="938405" y="1535806"/>
            <a:ext cx="10315190" cy="4557669"/>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矩形 7"/>
          <p:cNvSpPr/>
          <p:nvPr/>
        </p:nvSpPr>
        <p:spPr>
          <a:xfrm>
            <a:off x="4618676" y="1027203"/>
            <a:ext cx="2954655" cy="458908"/>
          </a:xfrm>
          <a:prstGeom prst="rect">
            <a:avLst/>
          </a:prstGeom>
        </p:spPr>
        <p:txBody>
          <a:bodyPr wrap="none">
            <a:spAutoFit/>
          </a:bodyPr>
          <a:lstStyle/>
          <a:p>
            <a:pPr lvl="0" eaLnBrk="0" fontAlgn="base" hangingPunct="0">
              <a:lnSpc>
                <a:spcPct val="150000"/>
              </a:lnSpc>
              <a:spcBef>
                <a:spcPct val="20000"/>
              </a:spcBef>
              <a:spcAft>
                <a:spcPct val="0"/>
              </a:spcAft>
              <a:buClr>
                <a:srgbClr val="032089"/>
              </a:buClr>
            </a:pPr>
            <a:r>
              <a:rPr kumimoji="1" lang="zh-CN" altLang="en-US" kern="0" dirty="0">
                <a:solidFill>
                  <a:schemeClr val="bg1"/>
                </a:solidFill>
                <a:latin typeface="微软雅黑" pitchFamily="34" charset="-122"/>
                <a:ea typeface="微软雅黑" pitchFamily="34" charset="-122"/>
                <a:cs typeface="宋体" charset="0"/>
              </a:rPr>
              <a:t>颜色矩特征提取后的数据集</a:t>
            </a:r>
          </a:p>
        </p:txBody>
      </p:sp>
    </p:spTree>
    <p:extLst>
      <p:ext uri="{BB962C8B-B14F-4D97-AF65-F5344CB8AC3E}">
        <p14:creationId xmlns:p14="http://schemas.microsoft.com/office/powerpoint/2010/main" val="289079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197756"/>
            <a:ext cx="11107601" cy="1624051"/>
          </a:xfrm>
        </p:spPr>
        <p:txBody>
          <a:bodyPr/>
          <a:lstStyle/>
          <a:p>
            <a:pPr marL="342900" indent="-342900">
              <a:buFont typeface="+mj-lt"/>
              <a:buAutoNum type="arabicPeriod"/>
            </a:pPr>
            <a:r>
              <a:rPr lang="zh-CN" altLang="en-US" dirty="0">
                <a:latin typeface="微软雅黑"/>
                <a:ea typeface="微软雅黑"/>
                <a:cs typeface="微软雅黑"/>
              </a:rPr>
              <a:t>抽取</a:t>
            </a:r>
            <a:r>
              <a:rPr lang="en-US" altLang="zh-CN" dirty="0">
                <a:latin typeface="微软雅黑"/>
                <a:ea typeface="微软雅黑"/>
                <a:cs typeface="微软雅黑"/>
              </a:rPr>
              <a:t>80%</a:t>
            </a:r>
            <a:r>
              <a:rPr lang="zh-CN" altLang="en-US" dirty="0">
                <a:latin typeface="微软雅黑"/>
                <a:ea typeface="微软雅黑"/>
                <a:cs typeface="微软雅黑"/>
              </a:rPr>
              <a:t>作为训练样本，剩下的</a:t>
            </a:r>
            <a:r>
              <a:rPr lang="en-US" altLang="zh-CN" dirty="0">
                <a:latin typeface="微软雅黑"/>
                <a:ea typeface="微软雅黑"/>
                <a:cs typeface="微软雅黑"/>
              </a:rPr>
              <a:t>20%</a:t>
            </a:r>
            <a:r>
              <a:rPr lang="zh-CN" altLang="en-US" dirty="0">
                <a:latin typeface="微软雅黑"/>
                <a:ea typeface="微软雅黑"/>
                <a:cs typeface="微软雅黑"/>
              </a:rPr>
              <a:t>作为测试样本。</a:t>
            </a:r>
            <a:endParaRPr lang="en-US" altLang="zh-CN" dirty="0">
              <a:latin typeface="微软雅黑"/>
              <a:ea typeface="微软雅黑"/>
              <a:cs typeface="微软雅黑"/>
            </a:endParaRPr>
          </a:p>
          <a:p>
            <a:pPr marL="342900" indent="-342900">
              <a:buFont typeface="+mj-lt"/>
              <a:buAutoNum type="arabicPeriod"/>
            </a:pPr>
            <a:r>
              <a:rPr lang="zh-CN" altLang="en-US" dirty="0">
                <a:latin typeface="微软雅黑"/>
                <a:ea typeface="微软雅黑"/>
                <a:cs typeface="微软雅黑"/>
              </a:rPr>
              <a:t>用训练集样本对模型进行训练。</a:t>
            </a:r>
            <a:endParaRPr lang="en-US" altLang="zh-CN" dirty="0">
              <a:latin typeface="微软雅黑"/>
              <a:ea typeface="微软雅黑"/>
              <a:cs typeface="微软雅黑"/>
            </a:endParaRPr>
          </a:p>
          <a:p>
            <a:pPr>
              <a:buFont typeface="+mj-lt"/>
              <a:buAutoNum type="arabicPeriod"/>
            </a:pPr>
            <a:r>
              <a:rPr kumimoji="1" lang="zh-CN" altLang="en-US" dirty="0">
                <a:latin typeface="微软雅黑"/>
                <a:ea typeface="微软雅黑"/>
                <a:cs typeface="微软雅黑"/>
              </a:rPr>
              <a:t>用测试集样本对模型性能进行评价。</a:t>
            </a:r>
          </a:p>
        </p:txBody>
      </p:sp>
      <p:sp>
        <p:nvSpPr>
          <p:cNvPr id="3" name="标题 2"/>
          <p:cNvSpPr>
            <a:spLocks noGrp="1"/>
          </p:cNvSpPr>
          <p:nvPr>
            <p:ph type="title"/>
          </p:nvPr>
        </p:nvSpPr>
        <p:spPr/>
        <p:txBody>
          <a:bodyPr/>
          <a:lstStyle/>
          <a:p>
            <a:r>
              <a:rPr kumimoji="1" lang="zh-CN" altLang="en-US" dirty="0"/>
              <a:t>模型构建与评价</a:t>
            </a:r>
          </a:p>
        </p:txBody>
      </p:sp>
      <p:grpSp>
        <p:nvGrpSpPr>
          <p:cNvPr id="36" name="组 35"/>
          <p:cNvGrpSpPr/>
          <p:nvPr/>
        </p:nvGrpSpPr>
        <p:grpSpPr>
          <a:xfrm>
            <a:off x="3830477" y="4471374"/>
            <a:ext cx="4778020" cy="1785104"/>
            <a:chOff x="3830477" y="4350438"/>
            <a:chExt cx="4778020" cy="1785104"/>
          </a:xfrm>
        </p:grpSpPr>
        <p:sp>
          <p:nvSpPr>
            <p:cNvPr id="7" name="Text Box 11"/>
            <p:cNvSpPr txBox="1">
              <a:spLocks noChangeArrowheads="1"/>
            </p:cNvSpPr>
            <p:nvPr/>
          </p:nvSpPr>
          <p:spPr bwMode="auto">
            <a:xfrm>
              <a:off x="3830477" y="4350438"/>
              <a:ext cx="1218974" cy="17851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fontAlgn="auto">
                <a:spcBef>
                  <a:spcPct val="50000"/>
                </a:spcBef>
                <a:spcAft>
                  <a:spcPts val="0"/>
                </a:spcAft>
                <a:defRPr/>
              </a:pPr>
              <a:r>
                <a:rPr lang="zh-CN" altLang="en-US" sz="2000" i="1" dirty="0">
                  <a:solidFill>
                    <a:schemeClr val="bg1"/>
                  </a:solidFill>
                </a:rPr>
                <a:t>测试样本：</a:t>
              </a:r>
              <a:endParaRPr lang="en-US" altLang="zh-CN" sz="2000" i="1" dirty="0">
                <a:solidFill>
                  <a:schemeClr val="bg1"/>
                </a:solidFill>
              </a:endParaRPr>
            </a:p>
            <a:p>
              <a:pPr algn="r" fontAlgn="auto">
                <a:spcBef>
                  <a:spcPct val="50000"/>
                </a:spcBef>
                <a:spcAft>
                  <a:spcPts val="0"/>
                </a:spcAft>
                <a:defRPr/>
              </a:pPr>
              <a:r>
                <a:rPr lang="zh-CN" altLang="en-US" sz="2000" i="1" dirty="0">
                  <a:solidFill>
                    <a:schemeClr val="bg1"/>
                  </a:solidFill>
                </a:rPr>
                <a:t>图像</a:t>
              </a:r>
              <a:r>
                <a:rPr lang="en-US" altLang="zh-CN" sz="2000" i="1" dirty="0">
                  <a:solidFill>
                    <a:schemeClr val="bg1"/>
                  </a:solidFill>
                </a:rPr>
                <a:t>1</a:t>
              </a:r>
            </a:p>
            <a:p>
              <a:pPr algn="r" fontAlgn="auto">
                <a:spcBef>
                  <a:spcPct val="50000"/>
                </a:spcBef>
                <a:spcAft>
                  <a:spcPts val="0"/>
                </a:spcAft>
                <a:defRPr/>
              </a:pPr>
              <a:r>
                <a:rPr lang="zh-CN" altLang="en-US" sz="2000" i="1" dirty="0">
                  <a:solidFill>
                    <a:schemeClr val="bg1"/>
                  </a:solidFill>
                </a:rPr>
                <a:t>图像</a:t>
              </a:r>
              <a:r>
                <a:rPr lang="en-US" altLang="zh-CN" sz="2000" i="1" dirty="0">
                  <a:solidFill>
                    <a:schemeClr val="bg1"/>
                  </a:solidFill>
                </a:rPr>
                <a:t>2</a:t>
              </a:r>
            </a:p>
            <a:p>
              <a:pPr algn="r" fontAlgn="auto">
                <a:spcBef>
                  <a:spcPct val="50000"/>
                </a:spcBef>
                <a:spcAft>
                  <a:spcPts val="0"/>
                </a:spcAft>
                <a:defRPr/>
              </a:pPr>
              <a:r>
                <a:rPr lang="zh-CN" altLang="en-US" sz="2000" i="1" dirty="0">
                  <a:solidFill>
                    <a:schemeClr val="bg1"/>
                  </a:solidFill>
                </a:rPr>
                <a:t>图像</a:t>
              </a:r>
              <a:r>
                <a:rPr lang="zh-CN" altLang="zh-CN" sz="2000" i="1" dirty="0">
                  <a:solidFill>
                    <a:schemeClr val="bg1"/>
                  </a:solidFill>
                </a:rPr>
                <a:t>3</a:t>
              </a:r>
              <a:endParaRPr lang="en-US" altLang="zh-CN" sz="2000" i="1" dirty="0">
                <a:solidFill>
                  <a:schemeClr val="bg1"/>
                </a:solidFill>
              </a:endParaRPr>
            </a:p>
          </p:txBody>
        </p:sp>
        <p:sp>
          <p:nvSpPr>
            <p:cNvPr id="8" name="Text Box 11"/>
            <p:cNvSpPr txBox="1">
              <a:spLocks noChangeArrowheads="1"/>
            </p:cNvSpPr>
            <p:nvPr/>
          </p:nvSpPr>
          <p:spPr bwMode="auto">
            <a:xfrm>
              <a:off x="7681119" y="5038942"/>
              <a:ext cx="927378" cy="402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fontAlgn="auto">
                <a:spcBef>
                  <a:spcPct val="50000"/>
                </a:spcBef>
                <a:spcAft>
                  <a:spcPts val="0"/>
                </a:spcAft>
                <a:defRPr/>
              </a:pPr>
              <a:r>
                <a:rPr kumimoji="0" lang="zh-CN" altLang="en-US" sz="2000" b="1" i="1" dirty="0">
                  <a:solidFill>
                    <a:schemeClr val="bg1"/>
                  </a:solidFill>
                </a:rPr>
                <a:t>水质</a:t>
              </a:r>
            </a:p>
          </p:txBody>
        </p:sp>
        <p:sp>
          <p:nvSpPr>
            <p:cNvPr id="9" name="Text Box 11"/>
            <p:cNvSpPr txBox="1">
              <a:spLocks noChangeArrowheads="1"/>
            </p:cNvSpPr>
            <p:nvPr/>
          </p:nvSpPr>
          <p:spPr bwMode="auto">
            <a:xfrm>
              <a:off x="5580345" y="5015150"/>
              <a:ext cx="1526635" cy="461665"/>
            </a:xfrm>
            <a:prstGeom prst="rect">
              <a:avLst/>
            </a:prstGeom>
            <a:solidFill>
              <a:schemeClr val="bg1">
                <a:lumMod val="85000"/>
                <a:alpha val="67000"/>
              </a:schemeClr>
            </a:solidFill>
            <a:ln>
              <a:noFill/>
            </a:ln>
            <a:effectLst>
              <a:softEdge rad="12700"/>
            </a:effectLst>
            <a:extLst/>
          </p:spPr>
          <p:txBody>
            <a:bodyPr wrap="square">
              <a:spAutoFit/>
            </a:bodyPr>
            <a:lstStyle/>
            <a:p>
              <a:pPr algn="ctr" fontAlgn="auto">
                <a:spcBef>
                  <a:spcPct val="50000"/>
                </a:spcBef>
                <a:spcAft>
                  <a:spcPts val="0"/>
                </a:spcAft>
                <a:defRPr/>
              </a:pPr>
              <a:r>
                <a:rPr kumimoji="0" lang="zh-CN" altLang="en-US" sz="2400" dirty="0">
                  <a:solidFill>
                    <a:schemeClr val="bg1"/>
                  </a:solidFill>
                  <a:latin typeface="黑体"/>
                  <a:ea typeface="黑体"/>
                  <a:cs typeface="黑体"/>
                </a:rPr>
                <a:t>模型</a:t>
              </a:r>
            </a:p>
          </p:txBody>
        </p:sp>
        <p:cxnSp>
          <p:nvCxnSpPr>
            <p:cNvPr id="10" name="直接箭头连接符 181"/>
            <p:cNvCxnSpPr>
              <a:stCxn id="7" idx="3"/>
              <a:endCxn id="9" idx="1"/>
            </p:cNvCxnSpPr>
            <p:nvPr/>
          </p:nvCxnSpPr>
          <p:spPr>
            <a:xfrm>
              <a:off x="5049451" y="5242990"/>
              <a:ext cx="530894" cy="2993"/>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cxnSp>
          <p:nvCxnSpPr>
            <p:cNvPr id="11" name="直接箭头连接符 181"/>
            <p:cNvCxnSpPr>
              <a:stCxn id="9" idx="3"/>
              <a:endCxn id="8" idx="1"/>
            </p:cNvCxnSpPr>
            <p:nvPr/>
          </p:nvCxnSpPr>
          <p:spPr>
            <a:xfrm flipV="1">
              <a:off x="7106980" y="5240442"/>
              <a:ext cx="574139" cy="5541"/>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grpSp>
      <p:grpSp>
        <p:nvGrpSpPr>
          <p:cNvPr id="37" name="组 36"/>
          <p:cNvGrpSpPr/>
          <p:nvPr/>
        </p:nvGrpSpPr>
        <p:grpSpPr>
          <a:xfrm>
            <a:off x="2479730" y="2847992"/>
            <a:ext cx="4522421" cy="1323439"/>
            <a:chOff x="2479730" y="2847992"/>
            <a:chExt cx="4522421" cy="1323439"/>
          </a:xfrm>
        </p:grpSpPr>
        <p:sp>
          <p:nvSpPr>
            <p:cNvPr id="13" name="Text Box 11"/>
            <p:cNvSpPr txBox="1">
              <a:spLocks noChangeArrowheads="1"/>
            </p:cNvSpPr>
            <p:nvPr/>
          </p:nvSpPr>
          <p:spPr bwMode="auto">
            <a:xfrm>
              <a:off x="2479730" y="2847992"/>
              <a:ext cx="1316978"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fontAlgn="auto">
                <a:spcBef>
                  <a:spcPct val="50000"/>
                </a:spcBef>
                <a:spcAft>
                  <a:spcPts val="0"/>
                </a:spcAft>
                <a:defRPr/>
              </a:pPr>
              <a:r>
                <a:rPr lang="zh-CN" altLang="en-US" sz="2000" i="1" dirty="0">
                  <a:solidFill>
                    <a:schemeClr val="bg1"/>
                  </a:solidFill>
                </a:rPr>
                <a:t>训练样本</a:t>
              </a:r>
              <a:r>
                <a:rPr kumimoji="0" lang="zh-CN" altLang="en-US" sz="2000" i="1" dirty="0">
                  <a:solidFill>
                    <a:schemeClr val="bg1"/>
                  </a:solidFill>
                </a:rPr>
                <a:t>：</a:t>
              </a:r>
              <a:endParaRPr kumimoji="0" lang="en-US" altLang="zh-CN" sz="2000" i="1" dirty="0">
                <a:solidFill>
                  <a:schemeClr val="bg1"/>
                </a:solidFill>
              </a:endParaRPr>
            </a:p>
            <a:p>
              <a:pPr algn="r" fontAlgn="auto">
                <a:spcBef>
                  <a:spcPct val="50000"/>
                </a:spcBef>
                <a:spcAft>
                  <a:spcPts val="0"/>
                </a:spcAft>
                <a:defRPr/>
              </a:pPr>
              <a:r>
                <a:rPr lang="zh-CN" altLang="en-US" sz="2000" i="1" dirty="0">
                  <a:solidFill>
                    <a:schemeClr val="bg1"/>
                  </a:solidFill>
                </a:rPr>
                <a:t>图像</a:t>
              </a:r>
              <a:r>
                <a:rPr lang="en-US" altLang="zh-CN" sz="2000" i="1" dirty="0">
                  <a:solidFill>
                    <a:schemeClr val="bg1"/>
                  </a:solidFill>
                </a:rPr>
                <a:t>1</a:t>
              </a:r>
            </a:p>
            <a:p>
              <a:pPr algn="r" fontAlgn="auto">
                <a:spcBef>
                  <a:spcPct val="50000"/>
                </a:spcBef>
                <a:spcAft>
                  <a:spcPts val="0"/>
                </a:spcAft>
                <a:defRPr/>
              </a:pPr>
              <a:r>
                <a:rPr lang="zh-CN" altLang="en-US" sz="2000" i="1" dirty="0">
                  <a:solidFill>
                    <a:schemeClr val="bg1"/>
                  </a:solidFill>
                </a:rPr>
                <a:t>图像</a:t>
              </a:r>
              <a:r>
                <a:rPr lang="en-US" altLang="zh-CN" sz="2000" i="1" dirty="0">
                  <a:solidFill>
                    <a:schemeClr val="bg1"/>
                  </a:solidFill>
                </a:rPr>
                <a:t>2</a:t>
              </a:r>
            </a:p>
          </p:txBody>
        </p:sp>
        <p:sp>
          <p:nvSpPr>
            <p:cNvPr id="14" name="Text Box 11"/>
            <p:cNvSpPr txBox="1">
              <a:spLocks noChangeArrowheads="1"/>
            </p:cNvSpPr>
            <p:nvPr/>
          </p:nvSpPr>
          <p:spPr bwMode="auto">
            <a:xfrm>
              <a:off x="5685173" y="3309656"/>
              <a:ext cx="131697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fontAlgn="auto">
                <a:spcBef>
                  <a:spcPct val="50000"/>
                </a:spcBef>
                <a:spcAft>
                  <a:spcPts val="0"/>
                </a:spcAft>
                <a:defRPr/>
              </a:pPr>
              <a:r>
                <a:rPr kumimoji="0" lang="zh-CN" altLang="en-US" sz="2000" b="1" i="1" dirty="0">
                  <a:solidFill>
                    <a:schemeClr val="bg1"/>
                  </a:solidFill>
                </a:rPr>
                <a:t>总结学习</a:t>
              </a:r>
            </a:p>
          </p:txBody>
        </p:sp>
        <p:sp>
          <p:nvSpPr>
            <p:cNvPr id="15" name="Text Box 11"/>
            <p:cNvSpPr txBox="1">
              <a:spLocks noChangeArrowheads="1"/>
            </p:cNvSpPr>
            <p:nvPr/>
          </p:nvSpPr>
          <p:spPr bwMode="auto">
            <a:xfrm>
              <a:off x="4124937" y="3188465"/>
              <a:ext cx="965984" cy="646331"/>
            </a:xfrm>
            <a:prstGeom prst="rect">
              <a:avLst/>
            </a:prstGeom>
            <a:solidFill>
              <a:schemeClr val="bg1">
                <a:lumMod val="85000"/>
                <a:alpha val="67000"/>
              </a:schemeClr>
            </a:solidFill>
            <a:ln>
              <a:noFill/>
            </a:ln>
            <a:effectLst>
              <a:softEdge rad="12700"/>
            </a:effectLst>
            <a:extLst/>
          </p:spPr>
          <p:txBody>
            <a:bodyPr wrap="square">
              <a:spAutoFit/>
            </a:bodyPr>
            <a:lstStyle/>
            <a:p>
              <a:pPr algn="ctr" fontAlgn="auto">
                <a:spcBef>
                  <a:spcPct val="50000"/>
                </a:spcBef>
                <a:spcAft>
                  <a:spcPts val="0"/>
                </a:spcAft>
                <a:defRPr/>
              </a:pPr>
              <a:r>
                <a:rPr kumimoji="0" lang="zh-CN" altLang="en-US" dirty="0">
                  <a:solidFill>
                    <a:schemeClr val="bg1"/>
                  </a:solidFill>
                  <a:latin typeface="黑体"/>
                  <a:ea typeface="黑体"/>
                  <a:cs typeface="黑体"/>
                </a:rPr>
                <a:t>探究潜在规律</a:t>
              </a:r>
            </a:p>
          </p:txBody>
        </p:sp>
        <p:cxnSp>
          <p:nvCxnSpPr>
            <p:cNvPr id="16" name="直接箭头连接符 181"/>
            <p:cNvCxnSpPr>
              <a:cxnSpLocks/>
              <a:stCxn id="13" idx="3"/>
              <a:endCxn id="15" idx="1"/>
            </p:cNvCxnSpPr>
            <p:nvPr/>
          </p:nvCxnSpPr>
          <p:spPr>
            <a:xfrm>
              <a:off x="3796708" y="3509712"/>
              <a:ext cx="328229" cy="1919"/>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cxnSp>
          <p:nvCxnSpPr>
            <p:cNvPr id="17" name="直接箭头连接符 181"/>
            <p:cNvCxnSpPr>
              <a:cxnSpLocks/>
              <a:stCxn id="15" idx="3"/>
              <a:endCxn id="14" idx="1"/>
            </p:cNvCxnSpPr>
            <p:nvPr/>
          </p:nvCxnSpPr>
          <p:spPr>
            <a:xfrm flipV="1">
              <a:off x="5090921" y="3509711"/>
              <a:ext cx="594252" cy="1920"/>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grpSp>
      <p:cxnSp>
        <p:nvCxnSpPr>
          <p:cNvPr id="18" name="直接箭头连接符 181"/>
          <p:cNvCxnSpPr>
            <a:cxnSpLocks/>
            <a:stCxn id="14" idx="2"/>
            <a:endCxn id="9" idx="0"/>
          </p:cNvCxnSpPr>
          <p:nvPr/>
        </p:nvCxnSpPr>
        <p:spPr>
          <a:xfrm>
            <a:off x="6343662" y="3709766"/>
            <a:ext cx="1" cy="1426320"/>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58554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checkerboard(across)">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checkerboard(across)">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checkerboard(across)">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3" y="-318796"/>
            <a:ext cx="184731" cy="238848"/>
          </a:xfrm>
          <a:prstGeom prst="rect">
            <a:avLst/>
          </a:prstGeom>
          <a:noFill/>
          <a:ln>
            <a:noFill/>
          </a:ln>
          <a:effectLst>
            <a:outerShdw dist="107763" dir="2700000" algn="ctr" rotWithShape="0">
              <a:srgbClr val="B2B2B2">
                <a:alpha val="50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sz="952"/>
          </a:p>
        </p:txBody>
      </p:sp>
      <p:sp>
        <p:nvSpPr>
          <p:cNvPr id="10246" name="Rectangle 6"/>
          <p:cNvSpPr>
            <a:spLocks noChangeArrowheads="1"/>
          </p:cNvSpPr>
          <p:nvPr/>
        </p:nvSpPr>
        <p:spPr bwMode="auto">
          <a:xfrm>
            <a:off x="1524003" y="-392117"/>
            <a:ext cx="184731" cy="38549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905">
              <a:latin typeface="Arial" charset="0"/>
              <a:ea typeface="宋体" charset="-122"/>
            </a:endParaRPr>
          </a:p>
        </p:txBody>
      </p:sp>
    </p:spTree>
    <p:extLst>
      <p:ext uri="{BB962C8B-B14F-4D97-AF65-F5344CB8AC3E}">
        <p14:creationId xmlns:p14="http://schemas.microsoft.com/office/powerpoint/2010/main" val="84535309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案例背景</a:t>
            </a:r>
          </a:p>
        </p:txBody>
      </p:sp>
      <p:pic>
        <p:nvPicPr>
          <p:cNvPr id="5" name="图片 4" descr="timg (1).jpeg"/>
          <p:cNvPicPr preferRelativeResize="0">
            <a:picLocks/>
          </p:cNvPicPr>
          <p:nvPr/>
        </p:nvPicPr>
        <p:blipFill>
          <a:blip r:embed="rId2" cstate="print">
            <a:extLst>
              <a:ext uri="{28A0092B-C50C-407E-A947-70E740481C1C}">
                <a14:useLocalDpi xmlns:a14="http://schemas.microsoft.com/office/drawing/2010/main" val="0"/>
              </a:ext>
            </a:extLst>
          </a:blip>
          <a:stretch>
            <a:fillRect/>
          </a:stretch>
        </p:blipFill>
        <p:spPr>
          <a:xfrm>
            <a:off x="423821" y="1692886"/>
            <a:ext cx="3409026" cy="2169380"/>
          </a:xfrm>
          <a:prstGeom prst="rect">
            <a:avLst/>
          </a:prstGeom>
        </p:spPr>
      </p:pic>
      <p:pic>
        <p:nvPicPr>
          <p:cNvPr id="6" name="图片 5" descr="timg (2).jpeg"/>
          <p:cNvPicPr preferRelativeResize="0">
            <a:picLocks/>
          </p:cNvPicPr>
          <p:nvPr/>
        </p:nvPicPr>
        <p:blipFill>
          <a:blip r:embed="rId3" cstate="print">
            <a:extLst>
              <a:ext uri="{28A0092B-C50C-407E-A947-70E740481C1C}">
                <a14:useLocalDpi xmlns:a14="http://schemas.microsoft.com/office/drawing/2010/main" val="0"/>
              </a:ext>
            </a:extLst>
          </a:blip>
          <a:stretch>
            <a:fillRect/>
          </a:stretch>
        </p:blipFill>
        <p:spPr>
          <a:xfrm>
            <a:off x="3925950" y="1696111"/>
            <a:ext cx="3409026" cy="2169380"/>
          </a:xfrm>
          <a:prstGeom prst="rect">
            <a:avLst/>
          </a:prstGeom>
        </p:spPr>
      </p:pic>
      <p:pic>
        <p:nvPicPr>
          <p:cNvPr id="7" name="图片 6" descr="timg.jpeg"/>
          <p:cNvPicPr preferRelativeResize="0">
            <a:picLocks/>
          </p:cNvPicPr>
          <p:nvPr/>
        </p:nvPicPr>
        <p:blipFill>
          <a:blip r:embed="rId4">
            <a:extLst>
              <a:ext uri="{28A0092B-C50C-407E-A947-70E740481C1C}">
                <a14:useLocalDpi xmlns:a14="http://schemas.microsoft.com/office/drawing/2010/main" val="0"/>
              </a:ext>
            </a:extLst>
          </a:blip>
          <a:stretch>
            <a:fillRect/>
          </a:stretch>
        </p:blipFill>
        <p:spPr>
          <a:xfrm>
            <a:off x="3921195" y="3922075"/>
            <a:ext cx="3409026" cy="2169380"/>
          </a:xfrm>
          <a:prstGeom prst="rect">
            <a:avLst/>
          </a:prstGeom>
        </p:spPr>
      </p:pic>
      <p:pic>
        <p:nvPicPr>
          <p:cNvPr id="8" name="图片 7" descr="timg (3).jpeg"/>
          <p:cNvPicPr preferRelativeResize="0">
            <a:picLocks/>
          </p:cNvPicPr>
          <p:nvPr/>
        </p:nvPicPr>
        <p:blipFill>
          <a:blip r:embed="rId5">
            <a:extLst>
              <a:ext uri="{28A0092B-C50C-407E-A947-70E740481C1C}">
                <a14:useLocalDpi xmlns:a14="http://schemas.microsoft.com/office/drawing/2010/main" val="0"/>
              </a:ext>
            </a:extLst>
          </a:blip>
          <a:stretch>
            <a:fillRect/>
          </a:stretch>
        </p:blipFill>
        <p:spPr>
          <a:xfrm>
            <a:off x="423819" y="3918048"/>
            <a:ext cx="3409026" cy="2169380"/>
          </a:xfrm>
          <a:prstGeom prst="rect">
            <a:avLst/>
          </a:prstGeom>
        </p:spPr>
      </p:pic>
      <p:sp>
        <p:nvSpPr>
          <p:cNvPr id="9" name="内容占位符 3">
            <a:extLst>
              <a:ext uri="{FF2B5EF4-FFF2-40B4-BE49-F238E27FC236}">
                <a16:creationId xmlns:a16="http://schemas.microsoft.com/office/drawing/2014/main" id="{13B0CC1A-4CDE-4BB2-9006-DBD7D98B415E}"/>
              </a:ext>
            </a:extLst>
          </p:cNvPr>
          <p:cNvSpPr txBox="1">
            <a:spLocks/>
          </p:cNvSpPr>
          <p:nvPr/>
        </p:nvSpPr>
        <p:spPr bwMode="auto">
          <a:xfrm>
            <a:off x="423819" y="1138980"/>
            <a:ext cx="6926891" cy="4264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marL="0" indent="0" algn="l" rtl="0" eaLnBrk="0" fontAlgn="base" hangingPunct="0">
              <a:spcBef>
                <a:spcPct val="20000"/>
              </a:spcBef>
              <a:spcAft>
                <a:spcPct val="0"/>
              </a:spcAft>
              <a:buClr>
                <a:srgbClr val="000066"/>
              </a:buClr>
              <a:buFont typeface="Wingdings" panose="05000000000000000000" pitchFamily="2" charset="2"/>
              <a:buNone/>
              <a:defRPr kumimoji="1" lang="zh-CN" altLang="en-US" sz="2000" b="0" dirty="0" smtClean="0">
                <a:solidFill>
                  <a:schemeClr val="tx1"/>
                </a:solidFill>
                <a:latin typeface="微软雅黑" pitchFamily="34" charset="-122"/>
                <a:ea typeface="微软雅黑" pitchFamily="34" charset="-122"/>
                <a:cs typeface="宋体" charset="0"/>
              </a:defRPr>
            </a:lvl1pPr>
            <a:lvl2pPr marL="786115" indent="-302352" algn="l" rtl="0" eaLnBrk="0" fontAlgn="base" hangingPunct="0">
              <a:spcBef>
                <a:spcPct val="20000"/>
              </a:spcBef>
              <a:spcAft>
                <a:spcPct val="0"/>
              </a:spcAft>
              <a:buFont typeface="Arial" panose="020B0604020202020204" pitchFamily="34" charset="0"/>
              <a:buChar char="–"/>
              <a:defRPr kumimoji="1" sz="2963">
                <a:solidFill>
                  <a:schemeClr val="tx1"/>
                </a:solidFill>
                <a:latin typeface="+mn-lt"/>
                <a:ea typeface="+mn-ea"/>
              </a:defRPr>
            </a:lvl2pPr>
            <a:lvl3pPr marL="1209408" indent="-241882" algn="l" rtl="0" eaLnBrk="0" fontAlgn="base" hangingPunct="0">
              <a:spcBef>
                <a:spcPct val="20000"/>
              </a:spcBef>
              <a:spcAft>
                <a:spcPct val="0"/>
              </a:spcAft>
              <a:buFont typeface="Arial" panose="020B0604020202020204" pitchFamily="34" charset="0"/>
              <a:buChar char="•"/>
              <a:defRPr kumimoji="1" sz="2539">
                <a:solidFill>
                  <a:schemeClr val="tx1"/>
                </a:solidFill>
                <a:latin typeface="+mn-lt"/>
                <a:ea typeface="+mn-ea"/>
              </a:defRPr>
            </a:lvl3pPr>
            <a:lvl4pPr marL="1693172"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4pPr>
            <a:lvl5pPr marL="2176935"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a:lstStyle>
          <a:p>
            <a:r>
              <a:rPr lang="zh-CN" altLang="en-US" kern="0" dirty="0">
                <a:solidFill>
                  <a:schemeClr val="bg1"/>
                </a:solidFill>
              </a:rPr>
              <a:t>水质等级最高为</a:t>
            </a:r>
            <a:r>
              <a:rPr lang="en-US" altLang="zh-CN" kern="0" dirty="0">
                <a:solidFill>
                  <a:schemeClr val="bg1"/>
                </a:solidFill>
              </a:rPr>
              <a:t>10</a:t>
            </a:r>
            <a:r>
              <a:rPr lang="zh-CN" altLang="en-US" kern="0" dirty="0">
                <a:solidFill>
                  <a:schemeClr val="bg1"/>
                </a:solidFill>
              </a:rPr>
              <a:t>分，请为以下水质打分：</a:t>
            </a:r>
          </a:p>
        </p:txBody>
      </p:sp>
    </p:spTree>
    <p:extLst>
      <p:ext uri="{BB962C8B-B14F-4D97-AF65-F5344CB8AC3E}">
        <p14:creationId xmlns:p14="http://schemas.microsoft.com/office/powerpoint/2010/main" val="7689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18962"/>
            <a:ext cx="11107601" cy="4371119"/>
          </a:xfrm>
        </p:spPr>
        <p:txBody>
          <a:bodyPr/>
          <a:lstStyle/>
          <a:p>
            <a:pPr>
              <a:buFont typeface="Arial" panose="020B0604020202020204" pitchFamily="34" charset="0"/>
              <a:buChar char="•"/>
            </a:pPr>
            <a:r>
              <a:rPr lang="zh-CN" altLang="en-US" dirty="0"/>
              <a:t>水产养殖的关键因素之一是水质</a:t>
            </a:r>
            <a:endParaRPr lang="en-US" altLang="zh-CN" dirty="0"/>
          </a:p>
          <a:p>
            <a:pPr>
              <a:buFont typeface="Arial" panose="020B0604020202020204" pitchFamily="34" charset="0"/>
              <a:buChar char="•"/>
            </a:pPr>
            <a:r>
              <a:rPr lang="zh-CN" altLang="en-US" dirty="0"/>
              <a:t>养殖水体生态系统的平衡状况可通过水质颜色体现</a:t>
            </a:r>
            <a:endParaRPr lang="en-US" altLang="zh-CN" dirty="0"/>
          </a:p>
          <a:p>
            <a:pPr>
              <a:buFont typeface="Arial" panose="020B0604020202020204" pitchFamily="34" charset="0"/>
              <a:buChar char="•"/>
            </a:pPr>
            <a:r>
              <a:rPr lang="zh-CN" altLang="en-US" dirty="0"/>
              <a:t>传统水质监控的关键：行家</a:t>
            </a:r>
            <a:endParaRPr lang="en-US" altLang="zh-CN" dirty="0"/>
          </a:p>
          <a:p>
            <a:pPr>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kumimoji="1" lang="zh-CN" altLang="en-US" dirty="0"/>
              <a:t>案例背景</a:t>
            </a:r>
          </a:p>
        </p:txBody>
      </p:sp>
      <p:sp>
        <p:nvSpPr>
          <p:cNvPr id="4" name="内容占位符 3">
            <a:extLst>
              <a:ext uri="{FF2B5EF4-FFF2-40B4-BE49-F238E27FC236}">
                <a16:creationId xmlns:a16="http://schemas.microsoft.com/office/drawing/2014/main" id="{2AB65AFB-C5BA-4CB1-95F0-5780E3E30181}"/>
              </a:ext>
            </a:extLst>
          </p:cNvPr>
          <p:cNvSpPr>
            <a:spLocks noGrp="1"/>
          </p:cNvSpPr>
          <p:nvPr>
            <p:ph idx="10"/>
          </p:nvPr>
        </p:nvSpPr>
        <p:spPr>
          <a:xfrm>
            <a:off x="423820" y="1138981"/>
            <a:ext cx="6916596" cy="373608"/>
          </a:xfrm>
        </p:spPr>
        <p:txBody>
          <a:bodyPr/>
          <a:lstStyle/>
          <a:p>
            <a:r>
              <a:rPr lang="zh-CN" altLang="en-US" dirty="0">
                <a:latin typeface="Arial" charset="0"/>
                <a:ea typeface="微软雅黑" charset="0"/>
              </a:rPr>
              <a:t>水产养殖</a:t>
            </a:r>
            <a:endParaRPr kumimoji="1" lang="zh-CN" altLang="en-US" dirty="0"/>
          </a:p>
        </p:txBody>
      </p:sp>
      <p:pic>
        <p:nvPicPr>
          <p:cNvPr id="5" name="图片 4">
            <a:extLst>
              <a:ext uri="{FF2B5EF4-FFF2-40B4-BE49-F238E27FC236}">
                <a16:creationId xmlns:a16="http://schemas.microsoft.com/office/drawing/2014/main" id="{C4E02105-525B-41E9-96B3-EB47D87A9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19" y="3429000"/>
            <a:ext cx="4181036" cy="2661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561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20" y="1637266"/>
            <a:ext cx="11107601" cy="4000056"/>
          </a:xfrm>
        </p:spPr>
        <p:txBody>
          <a:bodyPr/>
          <a:lstStyle/>
          <a:p>
            <a:pPr>
              <a:buFont typeface="Arial" panose="020B0604020202020204" pitchFamily="34" charset="0"/>
              <a:buChar char="•"/>
            </a:pPr>
            <a:r>
              <a:rPr lang="zh-CN" altLang="en-US" dirty="0"/>
              <a:t>对个人经验要求高</a:t>
            </a:r>
            <a:endParaRPr lang="en-US" altLang="zh-CN" dirty="0"/>
          </a:p>
          <a:p>
            <a:pPr>
              <a:buFont typeface="Arial" panose="020B0604020202020204" pitchFamily="34" charset="0"/>
              <a:buChar char="•"/>
            </a:pPr>
            <a:r>
              <a:rPr lang="zh-CN" altLang="en-US" dirty="0"/>
              <a:t>存在主观性引起的观察性偏差</a:t>
            </a:r>
            <a:endParaRPr lang="en-US" altLang="zh-CN" dirty="0"/>
          </a:p>
          <a:p>
            <a:pPr>
              <a:buFont typeface="Arial" panose="020B0604020202020204" pitchFamily="34" charset="0"/>
              <a:buChar char="•"/>
            </a:pPr>
            <a:r>
              <a:rPr lang="zh-CN" altLang="en-US" dirty="0"/>
              <a:t>观察结果的可比性、可重复性不高，不易推广应用</a:t>
            </a:r>
            <a:endParaRPr lang="en-US" altLang="zh-CN" dirty="0"/>
          </a:p>
        </p:txBody>
      </p:sp>
      <p:sp>
        <p:nvSpPr>
          <p:cNvPr id="3" name="标题 2"/>
          <p:cNvSpPr>
            <a:spLocks noGrp="1"/>
          </p:cNvSpPr>
          <p:nvPr>
            <p:ph type="title"/>
          </p:nvPr>
        </p:nvSpPr>
        <p:spPr/>
        <p:txBody>
          <a:bodyPr/>
          <a:lstStyle/>
          <a:p>
            <a:r>
              <a:rPr kumimoji="1" lang="zh-CN" altLang="en-US" dirty="0"/>
              <a:t>案例背景</a:t>
            </a:r>
          </a:p>
        </p:txBody>
      </p:sp>
      <p:sp>
        <p:nvSpPr>
          <p:cNvPr id="4" name="内容占位符 3">
            <a:extLst>
              <a:ext uri="{FF2B5EF4-FFF2-40B4-BE49-F238E27FC236}">
                <a16:creationId xmlns:a16="http://schemas.microsoft.com/office/drawing/2014/main" id="{5B8D4332-B887-405A-92A2-CA2E2B9D3AF2}"/>
              </a:ext>
            </a:extLst>
          </p:cNvPr>
          <p:cNvSpPr>
            <a:spLocks noGrp="1"/>
          </p:cNvSpPr>
          <p:nvPr>
            <p:ph idx="10"/>
          </p:nvPr>
        </p:nvSpPr>
        <p:spPr>
          <a:xfrm>
            <a:off x="423820" y="1138981"/>
            <a:ext cx="6916596" cy="373608"/>
          </a:xfrm>
        </p:spPr>
        <p:txBody>
          <a:bodyPr/>
          <a:lstStyle/>
          <a:p>
            <a:r>
              <a:rPr lang="zh-CN" altLang="en-US" dirty="0"/>
              <a:t>依赖人（专家）的局限性</a:t>
            </a:r>
            <a:endParaRPr lang="en-US" altLang="zh-CN" dirty="0"/>
          </a:p>
        </p:txBody>
      </p:sp>
      <p:pic>
        <p:nvPicPr>
          <p:cNvPr id="5" name="图片 4">
            <a:extLst>
              <a:ext uri="{FF2B5EF4-FFF2-40B4-BE49-F238E27FC236}">
                <a16:creationId xmlns:a16="http://schemas.microsoft.com/office/drawing/2014/main" id="{CDAD622D-02F6-4EB6-A7A0-DFEC19DF2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19" y="3429000"/>
            <a:ext cx="4181036" cy="2661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00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20" y="1741969"/>
            <a:ext cx="3091737" cy="1968898"/>
          </a:xfrm>
        </p:spPr>
        <p:txBody>
          <a:bodyPr/>
          <a:lstStyle/>
          <a:p>
            <a:pPr>
              <a:buFont typeface="+mj-lt"/>
              <a:buAutoNum type="arabicPeriod"/>
            </a:pPr>
            <a:r>
              <a:rPr lang="zh-CN" altLang="en-US" dirty="0"/>
              <a:t>计算机视觉</a:t>
            </a:r>
            <a:endParaRPr lang="en-US" altLang="zh-CN" dirty="0"/>
          </a:p>
          <a:p>
            <a:pPr>
              <a:buFont typeface="+mj-lt"/>
              <a:buAutoNum type="arabicPeriod"/>
            </a:pPr>
            <a:r>
              <a:rPr lang="zh-CN" altLang="en-US" dirty="0"/>
              <a:t>数字图像处理技术</a:t>
            </a:r>
            <a:endParaRPr lang="en-US" altLang="zh-CN" dirty="0"/>
          </a:p>
          <a:p>
            <a:pPr>
              <a:buFont typeface="+mj-lt"/>
              <a:buAutoNum type="arabicPeriod"/>
            </a:pPr>
            <a:r>
              <a:rPr lang="zh-CN" altLang="en-US" dirty="0"/>
              <a:t>专家经验（专家数据）</a:t>
            </a:r>
            <a:endParaRPr lang="en-US" altLang="zh-CN" dirty="0"/>
          </a:p>
          <a:p>
            <a:pPr>
              <a:buFont typeface="+mj-lt"/>
              <a:buAutoNum type="arabicPeriod"/>
            </a:pPr>
            <a:r>
              <a:rPr lang="zh-CN" altLang="en-US" dirty="0"/>
              <a:t>机器学习算法</a:t>
            </a:r>
            <a:endParaRPr lang="en-US" altLang="zh-CN" dirty="0"/>
          </a:p>
          <a:p>
            <a:pPr>
              <a:buFont typeface="+mj-lt"/>
              <a:buAutoNum type="arabicPeriod"/>
            </a:pPr>
            <a:endParaRPr kumimoji="1" lang="zh-CN" altLang="en-US" dirty="0"/>
          </a:p>
        </p:txBody>
      </p:sp>
      <p:sp>
        <p:nvSpPr>
          <p:cNvPr id="3" name="标题 2"/>
          <p:cNvSpPr>
            <a:spLocks noGrp="1"/>
          </p:cNvSpPr>
          <p:nvPr>
            <p:ph type="title"/>
          </p:nvPr>
        </p:nvSpPr>
        <p:spPr/>
        <p:txBody>
          <a:bodyPr/>
          <a:lstStyle/>
          <a:p>
            <a:r>
              <a:rPr kumimoji="1" lang="zh-CN" altLang="en-US" dirty="0"/>
              <a:t>案例背景</a:t>
            </a:r>
          </a:p>
        </p:txBody>
      </p:sp>
      <p:sp>
        <p:nvSpPr>
          <p:cNvPr id="4" name="内容占位符 3"/>
          <p:cNvSpPr>
            <a:spLocks noGrp="1"/>
          </p:cNvSpPr>
          <p:nvPr>
            <p:ph idx="10"/>
          </p:nvPr>
        </p:nvSpPr>
        <p:spPr>
          <a:xfrm>
            <a:off x="423820" y="1138980"/>
            <a:ext cx="3153882" cy="426469"/>
          </a:xfrm>
        </p:spPr>
        <p:txBody>
          <a:bodyPr/>
          <a:lstStyle/>
          <a:p>
            <a:r>
              <a:rPr kumimoji="1" lang="zh-CN" altLang="en-US" dirty="0"/>
              <a:t>在线水质监测</a:t>
            </a:r>
          </a:p>
        </p:txBody>
      </p:sp>
      <p:pic>
        <p:nvPicPr>
          <p:cNvPr id="6" name="图片 5">
            <a:extLst>
              <a:ext uri="{FF2B5EF4-FFF2-40B4-BE49-F238E27FC236}">
                <a16:creationId xmlns:a16="http://schemas.microsoft.com/office/drawing/2014/main" id="{432FEAAE-7273-450A-BAF9-3B0A70E36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20" y="3710867"/>
            <a:ext cx="3580009" cy="22785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393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23820" y="1138980"/>
            <a:ext cx="6916596" cy="482641"/>
          </a:xfrm>
        </p:spPr>
        <p:txBody>
          <a:bodyPr/>
          <a:lstStyle/>
          <a:p>
            <a:pPr marL="0" indent="0">
              <a:buNone/>
            </a:pPr>
            <a:r>
              <a:rPr lang="zh-CN" altLang="en-US" dirty="0">
                <a:latin typeface="Arial" charset="0"/>
                <a:ea typeface="微软雅黑" charset="0"/>
                <a:cs typeface="微软雅黑" charset="0"/>
              </a:rPr>
              <a:t>原始数据</a:t>
            </a:r>
            <a:endParaRPr kumimoji="1" lang="zh-CN" altLang="en-US" dirty="0"/>
          </a:p>
        </p:txBody>
      </p:sp>
      <p:sp>
        <p:nvSpPr>
          <p:cNvPr id="3" name="标题 2"/>
          <p:cNvSpPr>
            <a:spLocks noGrp="1"/>
          </p:cNvSpPr>
          <p:nvPr>
            <p:ph type="title"/>
          </p:nvPr>
        </p:nvSpPr>
        <p:spPr/>
        <p:txBody>
          <a:bodyPr/>
          <a:lstStyle/>
          <a:p>
            <a:r>
              <a:rPr kumimoji="1" lang="zh-CN" altLang="en-US" dirty="0"/>
              <a:t>案例背景</a:t>
            </a:r>
          </a:p>
        </p:txBody>
      </p:sp>
      <p:sp>
        <p:nvSpPr>
          <p:cNvPr id="9" name="内容占位符 3"/>
          <p:cNvSpPr>
            <a:spLocks noGrp="1"/>
          </p:cNvSpPr>
          <p:nvPr>
            <p:ph idx="10"/>
          </p:nvPr>
        </p:nvSpPr>
        <p:spPr>
          <a:xfrm>
            <a:off x="5729612" y="1390704"/>
            <a:ext cx="1727630" cy="482642"/>
          </a:xfrm>
        </p:spPr>
        <p:txBody>
          <a:bodyPr/>
          <a:lstStyle/>
          <a:p>
            <a:pPr algn="ctr"/>
            <a:r>
              <a:rPr kumimoji="1" lang="zh-CN" altLang="en-US" sz="1800" dirty="0"/>
              <a:t>水质分类标准</a:t>
            </a:r>
          </a:p>
        </p:txBody>
      </p:sp>
      <p:graphicFrame>
        <p:nvGraphicFramePr>
          <p:cNvPr id="8" name="表格 7"/>
          <p:cNvGraphicFramePr>
            <a:graphicFrameLocks noGrp="1"/>
          </p:cNvGraphicFramePr>
          <p:nvPr>
            <p:extLst>
              <p:ext uri="{D42A27DB-BD31-4B8C-83A1-F6EECF244321}">
                <p14:modId xmlns:p14="http://schemas.microsoft.com/office/powerpoint/2010/main" val="237630583"/>
              </p:ext>
            </p:extLst>
          </p:nvPr>
        </p:nvGraphicFramePr>
        <p:xfrm>
          <a:off x="5729611" y="1923752"/>
          <a:ext cx="1825286" cy="2776893"/>
        </p:xfrm>
        <a:graphic>
          <a:graphicData uri="http://schemas.openxmlformats.org/drawingml/2006/table">
            <a:tbl>
              <a:tblPr/>
              <a:tblGrid>
                <a:gridCol w="1132827">
                  <a:extLst>
                    <a:ext uri="{9D8B030D-6E8A-4147-A177-3AD203B41FA5}">
                      <a16:colId xmlns:a16="http://schemas.microsoft.com/office/drawing/2014/main" val="20000"/>
                    </a:ext>
                  </a:extLst>
                </a:gridCol>
                <a:gridCol w="692459">
                  <a:extLst>
                    <a:ext uri="{9D8B030D-6E8A-4147-A177-3AD203B41FA5}">
                      <a16:colId xmlns:a16="http://schemas.microsoft.com/office/drawing/2014/main" val="20001"/>
                    </a:ext>
                  </a:extLst>
                </a:gridCol>
              </a:tblGrid>
              <a:tr h="527884">
                <a:tc>
                  <a:txBody>
                    <a:bodyPr/>
                    <a:lstStyle/>
                    <a:p>
                      <a:pPr algn="ctr" fontAlgn="ctr"/>
                      <a:r>
                        <a:rPr lang="zh-CN" altLang="en-US" sz="1600" b="0" i="0" u="none" strike="noStrike" dirty="0">
                          <a:solidFill>
                            <a:schemeClr val="bg1"/>
                          </a:solidFill>
                          <a:effectLst/>
                          <a:latin typeface="Kaiti SC Regular"/>
                          <a:cs typeface="Kaiti SC Regular"/>
                        </a:rPr>
                        <a:t>水色</a:t>
                      </a:r>
                      <a:endParaRPr lang="en-US" sz="1600" b="0" i="0" u="none" strike="noStrike" dirty="0">
                        <a:solidFill>
                          <a:schemeClr val="bg1"/>
                        </a:solidFill>
                        <a:effectLst/>
                        <a:latin typeface="Kaiti SC Regular"/>
                        <a:cs typeface="Kaiti SC Regular"/>
                      </a:endParaRPr>
                    </a:p>
                  </a:txBody>
                  <a:tcPr marL="13765" marR="13765" marT="13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ctr"/>
                      <a:r>
                        <a:rPr lang="zh-CN" altLang="en-US" sz="1600" b="0" i="0" u="none" strike="noStrike" dirty="0">
                          <a:solidFill>
                            <a:schemeClr val="bg1"/>
                          </a:solidFill>
                          <a:effectLst/>
                          <a:latin typeface="Kaiti SC Regular"/>
                          <a:cs typeface="Kaiti SC Regular"/>
                        </a:rPr>
                        <a:t>水质类别</a:t>
                      </a:r>
                      <a:endParaRPr lang="en-US" sz="1600" b="0" i="0" u="none" strike="noStrike" dirty="0">
                        <a:solidFill>
                          <a:schemeClr val="bg1"/>
                        </a:solidFill>
                        <a:effectLst/>
                        <a:latin typeface="Kaiti SC Regular"/>
                        <a:cs typeface="Kaiti SC Regular"/>
                      </a:endParaRPr>
                    </a:p>
                  </a:txBody>
                  <a:tcPr marL="13765" marR="13765" marT="13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458776">
                <a:tc>
                  <a:txBody>
                    <a:bodyPr/>
                    <a:lstStyle/>
                    <a:p>
                      <a:pPr marL="0" marR="0" indent="0" algn="ctr" defTabSz="967527" rtl="0" eaLnBrk="1" fontAlgn="ctr" latinLnBrk="0" hangingPunct="1">
                        <a:lnSpc>
                          <a:spcPct val="100000"/>
                        </a:lnSpc>
                        <a:spcBef>
                          <a:spcPts val="0"/>
                        </a:spcBef>
                        <a:spcAft>
                          <a:spcPts val="0"/>
                        </a:spcAft>
                        <a:buClrTx/>
                        <a:buSzTx/>
                        <a:buFontTx/>
                        <a:buNone/>
                        <a:tabLst/>
                        <a:defRPr/>
                      </a:pPr>
                      <a:r>
                        <a:rPr lang="zh-CN" altLang="en-US" sz="1600" b="0" i="0" u="none" strike="noStrike" dirty="0">
                          <a:solidFill>
                            <a:schemeClr val="bg1"/>
                          </a:solidFill>
                          <a:effectLst/>
                          <a:latin typeface="Kaiti SC Regular"/>
                          <a:cs typeface="Kaiti SC Regular"/>
                        </a:rPr>
                        <a:t>浅绿色</a:t>
                      </a:r>
                      <a:endParaRPr lang="en-US" altLang="zh-CN" sz="1600" b="0" i="0" u="none" strike="noStrike" dirty="0">
                        <a:solidFill>
                          <a:schemeClr val="bg1"/>
                        </a:solidFill>
                        <a:effectLst/>
                        <a:latin typeface="Kaiti SC Regular"/>
                        <a:cs typeface="Kaiti SC Regular"/>
                      </a:endParaRPr>
                    </a:p>
                  </a:txBody>
                  <a:tcPr marL="13765" marR="13765" marT="13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ctr"/>
                      <a:r>
                        <a:rPr lang="zh-CN" altLang="zh-CN" sz="1600" b="0" i="0" u="none" strike="noStrike" dirty="0">
                          <a:solidFill>
                            <a:schemeClr val="bg1"/>
                          </a:solidFill>
                          <a:effectLst/>
                          <a:latin typeface="Kaiti SC Regular"/>
                          <a:cs typeface="Kaiti SC Regular"/>
                        </a:rPr>
                        <a:t>1</a:t>
                      </a:r>
                      <a:endParaRPr lang="en-US" altLang="zh-CN" sz="1600" b="0" i="0" u="none" strike="noStrike" dirty="0">
                        <a:solidFill>
                          <a:schemeClr val="bg1"/>
                        </a:solidFill>
                        <a:effectLst/>
                        <a:latin typeface="Kaiti SC Regular"/>
                        <a:cs typeface="Kaiti SC Regular"/>
                      </a:endParaRPr>
                    </a:p>
                  </a:txBody>
                  <a:tcPr marL="13765" marR="13765" marT="13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423149">
                <a:tc>
                  <a:txBody>
                    <a:bodyPr/>
                    <a:lstStyle/>
                    <a:p>
                      <a:pPr marL="0" marR="0" indent="0" algn="ctr" defTabSz="967527" rtl="0" eaLnBrk="1" fontAlgn="ctr" latinLnBrk="0" hangingPunct="1">
                        <a:lnSpc>
                          <a:spcPct val="100000"/>
                        </a:lnSpc>
                        <a:spcBef>
                          <a:spcPts val="0"/>
                        </a:spcBef>
                        <a:spcAft>
                          <a:spcPts val="0"/>
                        </a:spcAft>
                        <a:buClrTx/>
                        <a:buSzTx/>
                        <a:buFontTx/>
                        <a:buNone/>
                        <a:tabLst/>
                        <a:defRPr/>
                      </a:pPr>
                      <a:r>
                        <a:rPr lang="zh-CN" altLang="en-US" sz="1600" b="0" i="0" u="none" strike="noStrike" dirty="0">
                          <a:solidFill>
                            <a:schemeClr val="bg1"/>
                          </a:solidFill>
                          <a:effectLst/>
                          <a:latin typeface="Kaiti SC Regular"/>
                          <a:cs typeface="Kaiti SC Regular"/>
                        </a:rPr>
                        <a:t>灰蓝色</a:t>
                      </a:r>
                    </a:p>
                  </a:txBody>
                  <a:tcPr marL="13765" marR="13765" marT="13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ctr"/>
                      <a:r>
                        <a:rPr lang="zh-CN" altLang="zh-CN" sz="1600" b="0" i="0" u="none" strike="noStrike" dirty="0">
                          <a:solidFill>
                            <a:schemeClr val="bg1"/>
                          </a:solidFill>
                          <a:effectLst/>
                          <a:latin typeface="Kaiti SC Regular"/>
                          <a:cs typeface="Kaiti SC Regular"/>
                        </a:rPr>
                        <a:t>2</a:t>
                      </a:r>
                      <a:endParaRPr lang="en-US" altLang="zh-CN" sz="1600" b="0" i="0" u="none" strike="noStrike" dirty="0">
                        <a:solidFill>
                          <a:schemeClr val="bg1"/>
                        </a:solidFill>
                        <a:effectLst/>
                        <a:latin typeface="Kaiti SC Regular"/>
                        <a:cs typeface="Kaiti SC Regular"/>
                      </a:endParaRPr>
                    </a:p>
                  </a:txBody>
                  <a:tcPr marL="13765" marR="13765" marT="13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360240">
                <a:tc>
                  <a:txBody>
                    <a:bodyPr/>
                    <a:lstStyle/>
                    <a:p>
                      <a:pPr algn="ctr" fontAlgn="ctr"/>
                      <a:r>
                        <a:rPr lang="zh-CN" altLang="en-US" sz="1600" b="0" i="0" u="none" strike="noStrike" dirty="0">
                          <a:solidFill>
                            <a:schemeClr val="bg1"/>
                          </a:solidFill>
                          <a:effectLst/>
                          <a:latin typeface="Kaiti SC Regular"/>
                          <a:cs typeface="Kaiti SC Regular"/>
                        </a:rPr>
                        <a:t>黄褐色</a:t>
                      </a:r>
                    </a:p>
                  </a:txBody>
                  <a:tcPr marL="13765" marR="13765" marT="13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ctr"/>
                      <a:r>
                        <a:rPr lang="zh-CN" altLang="zh-CN" sz="1600" b="0" i="0" u="none" strike="noStrike" dirty="0">
                          <a:solidFill>
                            <a:schemeClr val="bg1"/>
                          </a:solidFill>
                          <a:effectLst/>
                          <a:latin typeface="Kaiti SC Regular"/>
                          <a:cs typeface="Kaiti SC Regular"/>
                        </a:rPr>
                        <a:t>3</a:t>
                      </a:r>
                      <a:endParaRPr lang="en-US" altLang="zh-CN" sz="1600" b="0" i="0" u="none" strike="noStrike" dirty="0">
                        <a:solidFill>
                          <a:schemeClr val="bg1"/>
                        </a:solidFill>
                        <a:effectLst/>
                        <a:latin typeface="Kaiti SC Regular"/>
                        <a:cs typeface="Kaiti SC Regular"/>
                      </a:endParaRPr>
                    </a:p>
                  </a:txBody>
                  <a:tcPr marL="13765" marR="13765" marT="13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505397">
                <a:tc>
                  <a:txBody>
                    <a:bodyPr/>
                    <a:lstStyle/>
                    <a:p>
                      <a:pPr algn="ctr" fontAlgn="ctr"/>
                      <a:r>
                        <a:rPr lang="zh-CN" altLang="en-US" sz="1600" b="0" i="0" u="none" strike="noStrike" dirty="0">
                          <a:solidFill>
                            <a:schemeClr val="bg1"/>
                          </a:solidFill>
                          <a:effectLst/>
                          <a:latin typeface="Kaiti SC Regular"/>
                          <a:cs typeface="Kaiti SC Regular"/>
                        </a:rPr>
                        <a:t>茶褐色</a:t>
                      </a:r>
                      <a:r>
                        <a:rPr lang="en-US" altLang="zh-CN" sz="1600" b="0" i="0" u="none" strike="noStrike" dirty="0">
                          <a:solidFill>
                            <a:schemeClr val="bg1"/>
                          </a:solidFill>
                          <a:effectLst/>
                          <a:latin typeface="Kaiti SC Regular"/>
                          <a:cs typeface="Kaiti SC Regular"/>
                        </a:rPr>
                        <a:t>/</a:t>
                      </a:r>
                      <a:r>
                        <a:rPr lang="zh-CN" altLang="en-US" sz="1600" b="0" i="0" u="none" strike="noStrike" dirty="0">
                          <a:solidFill>
                            <a:schemeClr val="bg1"/>
                          </a:solidFill>
                          <a:effectLst/>
                          <a:latin typeface="Kaiti SC Regular"/>
                          <a:cs typeface="Kaiti SC Regular"/>
                        </a:rPr>
                        <a:t>姜黄</a:t>
                      </a:r>
                      <a:endParaRPr lang="en-US" altLang="zh-CN" sz="1600" b="0" i="0" u="none" strike="noStrike" dirty="0">
                        <a:solidFill>
                          <a:schemeClr val="bg1"/>
                        </a:solidFill>
                        <a:effectLst/>
                        <a:latin typeface="Kaiti SC Regular"/>
                        <a:cs typeface="Kaiti SC Regular"/>
                      </a:endParaRPr>
                    </a:p>
                  </a:txBody>
                  <a:tcPr marL="13765" marR="13765" marT="13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ctr"/>
                      <a:r>
                        <a:rPr lang="zh-CN" altLang="zh-CN" sz="1600" b="0" i="0" u="none" strike="noStrike" dirty="0">
                          <a:solidFill>
                            <a:schemeClr val="bg1"/>
                          </a:solidFill>
                          <a:effectLst/>
                          <a:latin typeface="Kaiti SC Regular"/>
                          <a:cs typeface="Kaiti SC Regular"/>
                        </a:rPr>
                        <a:t>4</a:t>
                      </a:r>
                      <a:endParaRPr lang="en-US" altLang="zh-CN" sz="1600" b="0" i="0" u="none" strike="noStrike" dirty="0">
                        <a:solidFill>
                          <a:schemeClr val="bg1"/>
                        </a:solidFill>
                        <a:effectLst/>
                        <a:latin typeface="Kaiti SC Regular"/>
                        <a:cs typeface="Kaiti SC Regular"/>
                      </a:endParaRPr>
                    </a:p>
                  </a:txBody>
                  <a:tcPr marL="13765" marR="13765" marT="13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352677">
                <a:tc>
                  <a:txBody>
                    <a:bodyPr/>
                    <a:lstStyle/>
                    <a:p>
                      <a:pPr algn="ctr" fontAlgn="ctr"/>
                      <a:r>
                        <a:rPr lang="zh-CN" altLang="en-US" sz="1600" b="0" i="0" u="none" strike="noStrike" dirty="0">
                          <a:solidFill>
                            <a:schemeClr val="bg1"/>
                          </a:solidFill>
                          <a:effectLst/>
                          <a:latin typeface="Kaiti SC Regular"/>
                          <a:cs typeface="Kaiti SC Regular"/>
                        </a:rPr>
                        <a:t>绿色</a:t>
                      </a:r>
                      <a:r>
                        <a:rPr lang="en-US" altLang="zh-CN" sz="1600" b="0" i="0" u="none" strike="noStrike" dirty="0">
                          <a:solidFill>
                            <a:schemeClr val="bg1"/>
                          </a:solidFill>
                          <a:effectLst/>
                          <a:latin typeface="Kaiti SC Regular"/>
                          <a:cs typeface="Kaiti SC Regular"/>
                        </a:rPr>
                        <a:t>/</a:t>
                      </a:r>
                      <a:r>
                        <a:rPr lang="zh-CN" altLang="en-US" sz="1600" b="0" i="0" u="none" strike="noStrike" dirty="0">
                          <a:solidFill>
                            <a:schemeClr val="bg1"/>
                          </a:solidFill>
                          <a:effectLst/>
                          <a:latin typeface="Kaiti SC Regular"/>
                          <a:cs typeface="Kaiti SC Regular"/>
                        </a:rPr>
                        <a:t>黄绿</a:t>
                      </a:r>
                      <a:r>
                        <a:rPr lang="en-US" altLang="zh-CN" sz="1600" b="0" i="0" u="none" strike="noStrike" dirty="0">
                          <a:solidFill>
                            <a:schemeClr val="bg1"/>
                          </a:solidFill>
                          <a:effectLst/>
                          <a:latin typeface="Kaiti SC Regular"/>
                          <a:cs typeface="Kaiti SC Regular"/>
                        </a:rPr>
                        <a:t>/</a:t>
                      </a:r>
                      <a:r>
                        <a:rPr lang="zh-CN" altLang="en-US" sz="1600" b="0" i="0" u="none" strike="noStrike" dirty="0">
                          <a:solidFill>
                            <a:schemeClr val="bg1"/>
                          </a:solidFill>
                          <a:effectLst/>
                          <a:latin typeface="Kaiti SC Regular"/>
                          <a:cs typeface="Kaiti SC Regular"/>
                        </a:rPr>
                        <a:t>油绿</a:t>
                      </a:r>
                    </a:p>
                  </a:txBody>
                  <a:tcPr marL="13765" marR="13765" marT="13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ctr"/>
                      <a:r>
                        <a:rPr lang="zh-CN" altLang="zh-CN" sz="1600" b="0" i="0" u="none" strike="noStrike" dirty="0">
                          <a:solidFill>
                            <a:schemeClr val="bg1"/>
                          </a:solidFill>
                          <a:effectLst/>
                          <a:latin typeface="Kaiti SC Regular"/>
                          <a:cs typeface="Kaiti SC Regular"/>
                        </a:rPr>
                        <a:t>5</a:t>
                      </a:r>
                      <a:endParaRPr lang="en-US" altLang="zh-CN" sz="1600" b="0" i="0" u="none" strike="noStrike" dirty="0">
                        <a:solidFill>
                          <a:schemeClr val="bg1"/>
                        </a:solidFill>
                        <a:effectLst/>
                        <a:latin typeface="Kaiti SC Regular"/>
                        <a:cs typeface="Kaiti SC Regular"/>
                      </a:endParaRPr>
                    </a:p>
                  </a:txBody>
                  <a:tcPr marL="13765" marR="13765" marT="137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bl>
          </a:graphicData>
        </a:graphic>
      </p:graphicFrame>
      <p:grpSp>
        <p:nvGrpSpPr>
          <p:cNvPr id="10" name="组合 9">
            <a:extLst>
              <a:ext uri="{FF2B5EF4-FFF2-40B4-BE49-F238E27FC236}">
                <a16:creationId xmlns:a16="http://schemas.microsoft.com/office/drawing/2014/main" id="{A3C89F1B-3DCF-4547-9190-DC57DC2F62C8}"/>
              </a:ext>
            </a:extLst>
          </p:cNvPr>
          <p:cNvGrpSpPr/>
          <p:nvPr/>
        </p:nvGrpSpPr>
        <p:grpSpPr>
          <a:xfrm>
            <a:off x="423820" y="1781484"/>
            <a:ext cx="5050522" cy="2604085"/>
            <a:chOff x="336204" y="1911557"/>
            <a:chExt cx="5842654" cy="3012514"/>
          </a:xfrm>
        </p:grpSpPr>
        <p:pic>
          <p:nvPicPr>
            <p:cNvPr id="6" name="图片 7"/>
            <p:cNvPicPr>
              <a:picLocks noChangeAspect="1" noChangeArrowheads="1"/>
            </p:cNvPicPr>
            <p:nvPr/>
          </p:nvPicPr>
          <p:blipFill rotWithShape="1">
            <a:blip r:embed="rId2">
              <a:extLst>
                <a:ext uri="{28A0092B-C50C-407E-A947-70E740481C1C}">
                  <a14:useLocalDpi xmlns:a14="http://schemas.microsoft.com/office/drawing/2010/main" val="0"/>
                </a:ext>
              </a:extLst>
            </a:blip>
            <a:srcRect t="1" r="43838" b="79928"/>
            <a:stretch/>
          </p:blipFill>
          <p:spPr bwMode="auto">
            <a:xfrm>
              <a:off x="336204" y="1911557"/>
              <a:ext cx="5842653" cy="1073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3E840296-2C56-4443-B7D7-FF46446FB94B}"/>
                </a:ext>
              </a:extLst>
            </p:cNvPr>
            <p:cNvPicPr>
              <a:picLocks noChangeAspect="1"/>
            </p:cNvPicPr>
            <p:nvPr/>
          </p:nvPicPr>
          <p:blipFill>
            <a:blip r:embed="rId3"/>
            <a:stretch>
              <a:fillRect/>
            </a:stretch>
          </p:blipFill>
          <p:spPr>
            <a:xfrm>
              <a:off x="336205" y="2951456"/>
              <a:ext cx="5842653" cy="993812"/>
            </a:xfrm>
            <a:prstGeom prst="rect">
              <a:avLst/>
            </a:prstGeom>
          </p:spPr>
        </p:pic>
        <p:pic>
          <p:nvPicPr>
            <p:cNvPr id="7" name="图片 6">
              <a:extLst>
                <a:ext uri="{FF2B5EF4-FFF2-40B4-BE49-F238E27FC236}">
                  <a16:creationId xmlns:a16="http://schemas.microsoft.com/office/drawing/2014/main" id="{54A1AC21-307C-49F0-B130-9E0989AC425F}"/>
                </a:ext>
              </a:extLst>
            </p:cNvPr>
            <p:cNvPicPr>
              <a:picLocks noChangeAspect="1"/>
            </p:cNvPicPr>
            <p:nvPr/>
          </p:nvPicPr>
          <p:blipFill>
            <a:blip r:embed="rId4"/>
            <a:stretch>
              <a:fillRect/>
            </a:stretch>
          </p:blipFill>
          <p:spPr>
            <a:xfrm>
              <a:off x="336205" y="3920624"/>
              <a:ext cx="5842653" cy="1003447"/>
            </a:xfrm>
            <a:prstGeom prst="rect">
              <a:avLst/>
            </a:prstGeom>
          </p:spPr>
        </p:pic>
      </p:grpSp>
    </p:spTree>
    <p:extLst>
      <p:ext uri="{BB962C8B-B14F-4D97-AF65-F5344CB8AC3E}">
        <p14:creationId xmlns:p14="http://schemas.microsoft.com/office/powerpoint/2010/main" val="92390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微软雅黑" charset="0"/>
                <a:ea typeface="微软雅黑" charset="0"/>
              </a:rPr>
              <a:t>挖掘目标</a:t>
            </a:r>
          </a:p>
        </p:txBody>
      </p:sp>
      <p:sp>
        <p:nvSpPr>
          <p:cNvPr id="2" name="矩形 1"/>
          <p:cNvSpPr/>
          <p:nvPr/>
        </p:nvSpPr>
        <p:spPr>
          <a:xfrm>
            <a:off x="429590" y="1305988"/>
            <a:ext cx="10123423" cy="400110"/>
          </a:xfrm>
          <a:prstGeom prst="rect">
            <a:avLst/>
          </a:prstGeom>
        </p:spPr>
        <p:txBody>
          <a:bodyPr wrap="square">
            <a:spAutoFit/>
          </a:bodyPr>
          <a:lstStyle/>
          <a:p>
            <a:r>
              <a:rPr lang="zh-CN" altLang="en-US" sz="2000" dirty="0">
                <a:solidFill>
                  <a:schemeClr val="bg1"/>
                </a:solidFill>
                <a:latin typeface="Heiti SC Light"/>
                <a:ea typeface="Heiti SC Light"/>
                <a:cs typeface="Heiti SC Light"/>
              </a:rPr>
              <a:t>请根据水质图片，利用图像处理技术和相应模型，实现水质的自动评价。</a:t>
            </a:r>
          </a:p>
        </p:txBody>
      </p:sp>
      <p:grpSp>
        <p:nvGrpSpPr>
          <p:cNvPr id="18" name="组 17"/>
          <p:cNvGrpSpPr/>
          <p:nvPr/>
        </p:nvGrpSpPr>
        <p:grpSpPr>
          <a:xfrm>
            <a:off x="2769822" y="3918242"/>
            <a:ext cx="6104519" cy="1785104"/>
            <a:chOff x="779153" y="3491365"/>
            <a:chExt cx="5593554" cy="1785104"/>
          </a:xfrm>
        </p:grpSpPr>
        <p:sp>
          <p:nvSpPr>
            <p:cNvPr id="19" name="Text Box 11"/>
            <p:cNvSpPr txBox="1">
              <a:spLocks noChangeArrowheads="1"/>
            </p:cNvSpPr>
            <p:nvPr/>
          </p:nvSpPr>
          <p:spPr bwMode="auto">
            <a:xfrm>
              <a:off x="779153" y="3491365"/>
              <a:ext cx="981335" cy="17851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fontAlgn="auto">
                <a:spcBef>
                  <a:spcPct val="50000"/>
                </a:spcBef>
                <a:spcAft>
                  <a:spcPts val="0"/>
                </a:spcAft>
                <a:defRPr/>
              </a:pPr>
              <a:r>
                <a:rPr lang="zh-CN" altLang="en-US" sz="2000" i="1" dirty="0">
                  <a:solidFill>
                    <a:schemeClr val="bg1"/>
                  </a:solidFill>
                </a:rPr>
                <a:t>新样本：</a:t>
              </a:r>
              <a:endParaRPr lang="en-US" altLang="zh-CN" sz="2000" i="1" dirty="0">
                <a:solidFill>
                  <a:schemeClr val="bg1"/>
                </a:solidFill>
              </a:endParaRPr>
            </a:p>
            <a:p>
              <a:pPr fontAlgn="auto">
                <a:spcBef>
                  <a:spcPct val="50000"/>
                </a:spcBef>
                <a:spcAft>
                  <a:spcPts val="0"/>
                </a:spcAft>
                <a:defRPr/>
              </a:pPr>
              <a:r>
                <a:rPr lang="zh-CN" altLang="en-US" sz="2000" i="1" dirty="0">
                  <a:solidFill>
                    <a:schemeClr val="bg1"/>
                  </a:solidFill>
                </a:rPr>
                <a:t>图片</a:t>
              </a:r>
              <a:r>
                <a:rPr lang="zh-CN" altLang="zh-CN" sz="2000" i="1" dirty="0">
                  <a:solidFill>
                    <a:schemeClr val="bg1"/>
                  </a:solidFill>
                </a:rPr>
                <a:t>1</a:t>
              </a:r>
              <a:endParaRPr lang="en-US" altLang="zh-CN" sz="2000" i="1" dirty="0">
                <a:solidFill>
                  <a:schemeClr val="bg1"/>
                </a:solidFill>
              </a:endParaRPr>
            </a:p>
            <a:p>
              <a:pPr>
                <a:spcBef>
                  <a:spcPct val="50000"/>
                </a:spcBef>
                <a:defRPr/>
              </a:pPr>
              <a:r>
                <a:rPr lang="zh-CN" altLang="en-US" sz="2000" i="1" dirty="0">
                  <a:solidFill>
                    <a:schemeClr val="bg1"/>
                  </a:solidFill>
                </a:rPr>
                <a:t>图片</a:t>
              </a:r>
              <a:r>
                <a:rPr lang="zh-CN" altLang="zh-CN" sz="2000" i="1" dirty="0">
                  <a:solidFill>
                    <a:schemeClr val="bg1"/>
                  </a:solidFill>
                </a:rPr>
                <a:t>2</a:t>
              </a:r>
              <a:endParaRPr lang="en-US" altLang="zh-CN" sz="2000" i="1" dirty="0">
                <a:solidFill>
                  <a:schemeClr val="bg1"/>
                </a:solidFill>
              </a:endParaRPr>
            </a:p>
            <a:p>
              <a:pPr>
                <a:spcBef>
                  <a:spcPct val="50000"/>
                </a:spcBef>
                <a:defRPr/>
              </a:pPr>
              <a:r>
                <a:rPr lang="zh-CN" altLang="en-US" sz="2000" i="1" dirty="0">
                  <a:solidFill>
                    <a:schemeClr val="bg1"/>
                  </a:solidFill>
                </a:rPr>
                <a:t>图片</a:t>
              </a:r>
              <a:r>
                <a:rPr lang="zh-CN" altLang="zh-CN" sz="2000" i="1" dirty="0">
                  <a:solidFill>
                    <a:schemeClr val="bg1"/>
                  </a:solidFill>
                </a:rPr>
                <a:t>3</a:t>
              </a:r>
              <a:endParaRPr lang="en-US" altLang="zh-CN" sz="2000" i="1" dirty="0">
                <a:solidFill>
                  <a:schemeClr val="bg1"/>
                </a:solidFill>
              </a:endParaRPr>
            </a:p>
          </p:txBody>
        </p:sp>
        <p:sp>
          <p:nvSpPr>
            <p:cNvPr id="20" name="Text Box 11"/>
            <p:cNvSpPr txBox="1">
              <a:spLocks noChangeArrowheads="1"/>
            </p:cNvSpPr>
            <p:nvPr/>
          </p:nvSpPr>
          <p:spPr bwMode="auto">
            <a:xfrm>
              <a:off x="5096289" y="4179765"/>
              <a:ext cx="127641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fontAlgn="auto">
                <a:spcBef>
                  <a:spcPct val="50000"/>
                </a:spcBef>
                <a:spcAft>
                  <a:spcPts val="0"/>
                </a:spcAft>
                <a:defRPr/>
              </a:pPr>
              <a:r>
                <a:rPr kumimoji="0" lang="zh-CN" altLang="en-US" sz="2000" b="1" i="1" dirty="0">
                  <a:solidFill>
                    <a:schemeClr val="bg1"/>
                  </a:solidFill>
                </a:rPr>
                <a:t>水质类别</a:t>
              </a:r>
            </a:p>
          </p:txBody>
        </p:sp>
        <p:sp>
          <p:nvSpPr>
            <p:cNvPr id="21" name="Text Box 11"/>
            <p:cNvSpPr txBox="1">
              <a:spLocks noChangeArrowheads="1"/>
            </p:cNvSpPr>
            <p:nvPr/>
          </p:nvSpPr>
          <p:spPr bwMode="auto">
            <a:xfrm>
              <a:off x="2299643" y="4153084"/>
              <a:ext cx="2290319" cy="461665"/>
            </a:xfrm>
            <a:prstGeom prst="rect">
              <a:avLst/>
            </a:prstGeom>
            <a:solidFill>
              <a:schemeClr val="bg1">
                <a:lumMod val="85000"/>
                <a:alpha val="67000"/>
              </a:schemeClr>
            </a:solidFill>
            <a:ln>
              <a:noFill/>
            </a:ln>
            <a:effectLst>
              <a:softEdge rad="12700"/>
            </a:effectLst>
            <a:extLst/>
          </p:spPr>
          <p:txBody>
            <a:bodyPr wrap="square">
              <a:spAutoFit/>
            </a:bodyPr>
            <a:lstStyle/>
            <a:p>
              <a:pPr algn="ctr" fontAlgn="auto">
                <a:spcBef>
                  <a:spcPct val="50000"/>
                </a:spcBef>
                <a:spcAft>
                  <a:spcPts val="0"/>
                </a:spcAft>
                <a:defRPr/>
              </a:pPr>
              <a:r>
                <a:rPr kumimoji="0" lang="zh-CN" altLang="en-US" sz="2400" dirty="0">
                  <a:solidFill>
                    <a:schemeClr val="bg1"/>
                  </a:solidFill>
                  <a:latin typeface="黑体"/>
                  <a:ea typeface="黑体"/>
                  <a:cs typeface="黑体"/>
                </a:rPr>
                <a:t>处理系统／模型</a:t>
              </a:r>
            </a:p>
          </p:txBody>
        </p:sp>
        <p:cxnSp>
          <p:nvCxnSpPr>
            <p:cNvPr id="22" name="直接箭头连接符 181"/>
            <p:cNvCxnSpPr>
              <a:cxnSpLocks/>
              <a:stCxn id="19" idx="3"/>
              <a:endCxn id="21" idx="1"/>
            </p:cNvCxnSpPr>
            <p:nvPr/>
          </p:nvCxnSpPr>
          <p:spPr>
            <a:xfrm>
              <a:off x="1760488" y="4383917"/>
              <a:ext cx="539155" cy="0"/>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cxnSp>
          <p:nvCxnSpPr>
            <p:cNvPr id="23" name="直接箭头连接符 181"/>
            <p:cNvCxnSpPr>
              <a:stCxn id="21" idx="3"/>
              <a:endCxn id="20" idx="1"/>
            </p:cNvCxnSpPr>
            <p:nvPr/>
          </p:nvCxnSpPr>
          <p:spPr>
            <a:xfrm flipV="1">
              <a:off x="4589962" y="4379820"/>
              <a:ext cx="506327" cy="4097"/>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grpSp>
      <p:grpSp>
        <p:nvGrpSpPr>
          <p:cNvPr id="29" name="组合 28">
            <a:extLst>
              <a:ext uri="{FF2B5EF4-FFF2-40B4-BE49-F238E27FC236}">
                <a16:creationId xmlns:a16="http://schemas.microsoft.com/office/drawing/2014/main" id="{F016A897-104D-4533-A1BA-064AB7E7B7C4}"/>
              </a:ext>
            </a:extLst>
          </p:cNvPr>
          <p:cNvGrpSpPr/>
          <p:nvPr/>
        </p:nvGrpSpPr>
        <p:grpSpPr>
          <a:xfrm>
            <a:off x="780153" y="2186386"/>
            <a:ext cx="5588912" cy="1785104"/>
            <a:chOff x="2324867" y="1822076"/>
            <a:chExt cx="5588912" cy="1785104"/>
          </a:xfrm>
        </p:grpSpPr>
        <p:sp>
          <p:nvSpPr>
            <p:cNvPr id="11" name="Text Box 11">
              <a:extLst>
                <a:ext uri="{FF2B5EF4-FFF2-40B4-BE49-F238E27FC236}">
                  <a16:creationId xmlns:a16="http://schemas.microsoft.com/office/drawing/2014/main" id="{34F44E2F-E52E-4637-B7F8-61478D7CBD54}"/>
                </a:ext>
              </a:extLst>
            </p:cNvPr>
            <p:cNvSpPr txBox="1">
              <a:spLocks noChangeArrowheads="1"/>
            </p:cNvSpPr>
            <p:nvPr/>
          </p:nvSpPr>
          <p:spPr bwMode="auto">
            <a:xfrm>
              <a:off x="2324867" y="1822076"/>
              <a:ext cx="1267756" cy="17851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fontAlgn="auto">
                <a:spcBef>
                  <a:spcPct val="50000"/>
                </a:spcBef>
                <a:spcAft>
                  <a:spcPts val="0"/>
                </a:spcAft>
                <a:defRPr/>
              </a:pPr>
              <a:r>
                <a:rPr lang="zh-CN" altLang="en-US" sz="2000" i="1" dirty="0">
                  <a:solidFill>
                    <a:schemeClr val="bg1"/>
                  </a:solidFill>
                </a:rPr>
                <a:t>历史数据：</a:t>
              </a:r>
              <a:endParaRPr lang="en-US" altLang="zh-CN" sz="2000" i="1" dirty="0">
                <a:solidFill>
                  <a:schemeClr val="bg1"/>
                </a:solidFill>
              </a:endParaRPr>
            </a:p>
            <a:p>
              <a:pPr fontAlgn="auto">
                <a:spcBef>
                  <a:spcPct val="50000"/>
                </a:spcBef>
                <a:spcAft>
                  <a:spcPts val="0"/>
                </a:spcAft>
                <a:defRPr/>
              </a:pPr>
              <a:r>
                <a:rPr lang="zh-CN" altLang="en-US" sz="2000" i="1" dirty="0">
                  <a:solidFill>
                    <a:schemeClr val="bg1"/>
                  </a:solidFill>
                </a:rPr>
                <a:t>图片</a:t>
              </a:r>
              <a:r>
                <a:rPr lang="zh-CN" altLang="zh-CN" sz="2000" i="1" dirty="0">
                  <a:solidFill>
                    <a:schemeClr val="bg1"/>
                  </a:solidFill>
                </a:rPr>
                <a:t>1</a:t>
              </a:r>
              <a:endParaRPr lang="en-US" altLang="zh-CN" sz="2000" i="1" dirty="0">
                <a:solidFill>
                  <a:schemeClr val="bg1"/>
                </a:solidFill>
              </a:endParaRPr>
            </a:p>
            <a:p>
              <a:pPr>
                <a:spcBef>
                  <a:spcPct val="50000"/>
                </a:spcBef>
                <a:defRPr/>
              </a:pPr>
              <a:r>
                <a:rPr lang="zh-CN" altLang="en-US" sz="2000" i="1" dirty="0">
                  <a:solidFill>
                    <a:schemeClr val="bg1"/>
                  </a:solidFill>
                </a:rPr>
                <a:t>图片</a:t>
              </a:r>
              <a:r>
                <a:rPr lang="zh-CN" altLang="zh-CN" sz="2000" i="1" dirty="0">
                  <a:solidFill>
                    <a:schemeClr val="bg1"/>
                  </a:solidFill>
                </a:rPr>
                <a:t>2</a:t>
              </a:r>
              <a:endParaRPr lang="en-US" altLang="zh-CN" sz="2000" i="1" dirty="0">
                <a:solidFill>
                  <a:schemeClr val="bg1"/>
                </a:solidFill>
              </a:endParaRPr>
            </a:p>
            <a:p>
              <a:pPr>
                <a:spcBef>
                  <a:spcPct val="50000"/>
                </a:spcBef>
                <a:defRPr/>
              </a:pPr>
              <a:r>
                <a:rPr lang="zh-CN" altLang="en-US" sz="2000" i="1" dirty="0">
                  <a:solidFill>
                    <a:schemeClr val="bg1"/>
                  </a:solidFill>
                </a:rPr>
                <a:t>图片</a:t>
              </a:r>
              <a:r>
                <a:rPr lang="zh-CN" altLang="zh-CN" sz="2000" i="1" dirty="0">
                  <a:solidFill>
                    <a:schemeClr val="bg1"/>
                  </a:solidFill>
                </a:rPr>
                <a:t>3</a:t>
              </a:r>
              <a:endParaRPr lang="en-US" altLang="zh-CN" sz="2000" i="1" dirty="0">
                <a:solidFill>
                  <a:schemeClr val="bg1"/>
                </a:solidFill>
              </a:endParaRPr>
            </a:p>
          </p:txBody>
        </p:sp>
        <p:sp>
          <p:nvSpPr>
            <p:cNvPr id="12" name="Text Box 11">
              <a:extLst>
                <a:ext uri="{FF2B5EF4-FFF2-40B4-BE49-F238E27FC236}">
                  <a16:creationId xmlns:a16="http://schemas.microsoft.com/office/drawing/2014/main" id="{618077BB-B0F3-4455-9AAC-31C83F695DF6}"/>
                </a:ext>
              </a:extLst>
            </p:cNvPr>
            <p:cNvSpPr txBox="1">
              <a:spLocks noChangeArrowheads="1"/>
            </p:cNvSpPr>
            <p:nvPr/>
          </p:nvSpPr>
          <p:spPr bwMode="auto">
            <a:xfrm>
              <a:off x="6520762" y="2510476"/>
              <a:ext cx="139301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fontAlgn="auto">
                <a:spcBef>
                  <a:spcPct val="50000"/>
                </a:spcBef>
                <a:spcAft>
                  <a:spcPts val="0"/>
                </a:spcAft>
                <a:defRPr/>
              </a:pPr>
              <a:r>
                <a:rPr kumimoji="0" lang="zh-CN" altLang="en-US" sz="2000" b="1" i="1" dirty="0">
                  <a:solidFill>
                    <a:schemeClr val="bg1"/>
                  </a:solidFill>
                </a:rPr>
                <a:t>总结学习</a:t>
              </a:r>
            </a:p>
          </p:txBody>
        </p:sp>
        <p:sp>
          <p:nvSpPr>
            <p:cNvPr id="13" name="Text Box 11">
              <a:extLst>
                <a:ext uri="{FF2B5EF4-FFF2-40B4-BE49-F238E27FC236}">
                  <a16:creationId xmlns:a16="http://schemas.microsoft.com/office/drawing/2014/main" id="{FCBFC60F-531F-4DF8-82E6-F9E2BF47A325}"/>
                </a:ext>
              </a:extLst>
            </p:cNvPr>
            <p:cNvSpPr txBox="1">
              <a:spLocks noChangeArrowheads="1"/>
            </p:cNvSpPr>
            <p:nvPr/>
          </p:nvSpPr>
          <p:spPr bwMode="auto">
            <a:xfrm>
              <a:off x="4305659" y="2315653"/>
              <a:ext cx="1502067" cy="784830"/>
            </a:xfrm>
            <a:prstGeom prst="rect">
              <a:avLst/>
            </a:prstGeom>
            <a:solidFill>
              <a:schemeClr val="bg1">
                <a:lumMod val="85000"/>
                <a:alpha val="67000"/>
              </a:schemeClr>
            </a:solidFill>
            <a:ln>
              <a:noFill/>
            </a:ln>
            <a:effectLst>
              <a:softEdge rad="12700"/>
            </a:effectLst>
            <a:extLst/>
          </p:spPr>
          <p:txBody>
            <a:bodyPr wrap="square">
              <a:spAutoFit/>
            </a:bodyPr>
            <a:lstStyle/>
            <a:p>
              <a:pPr algn="ctr" fontAlgn="auto">
                <a:spcBef>
                  <a:spcPct val="50000"/>
                </a:spcBef>
                <a:spcAft>
                  <a:spcPts val="0"/>
                </a:spcAft>
                <a:defRPr/>
              </a:pPr>
              <a:r>
                <a:rPr kumimoji="0" lang="zh-CN" altLang="en-US" dirty="0">
                  <a:solidFill>
                    <a:schemeClr val="bg1"/>
                  </a:solidFill>
                  <a:latin typeface="黑体"/>
                  <a:ea typeface="黑体"/>
                  <a:cs typeface="黑体"/>
                </a:rPr>
                <a:t>探究不同水</a:t>
              </a:r>
              <a:endParaRPr kumimoji="0" lang="en-US" altLang="zh-CN" dirty="0">
                <a:solidFill>
                  <a:schemeClr val="bg1"/>
                </a:solidFill>
                <a:latin typeface="黑体"/>
                <a:ea typeface="黑体"/>
                <a:cs typeface="黑体"/>
              </a:endParaRPr>
            </a:p>
            <a:p>
              <a:pPr algn="ctr" fontAlgn="auto">
                <a:spcBef>
                  <a:spcPct val="50000"/>
                </a:spcBef>
                <a:spcAft>
                  <a:spcPts val="0"/>
                </a:spcAft>
                <a:defRPr/>
              </a:pPr>
              <a:r>
                <a:rPr kumimoji="0" lang="zh-CN" altLang="en-US" dirty="0">
                  <a:solidFill>
                    <a:schemeClr val="bg1"/>
                  </a:solidFill>
                  <a:latin typeface="黑体"/>
                  <a:ea typeface="黑体"/>
                  <a:cs typeface="黑体"/>
                </a:rPr>
                <a:t>质样本特点</a:t>
              </a:r>
            </a:p>
          </p:txBody>
        </p:sp>
        <p:cxnSp>
          <p:nvCxnSpPr>
            <p:cNvPr id="14" name="直接箭头连接符 181">
              <a:extLst>
                <a:ext uri="{FF2B5EF4-FFF2-40B4-BE49-F238E27FC236}">
                  <a16:creationId xmlns:a16="http://schemas.microsoft.com/office/drawing/2014/main" id="{A76DAEAE-FB37-4487-A615-79F689BB4BC9}"/>
                </a:ext>
              </a:extLst>
            </p:cNvPr>
            <p:cNvCxnSpPr>
              <a:cxnSpLocks/>
              <a:stCxn id="11" idx="3"/>
              <a:endCxn id="13" idx="1"/>
            </p:cNvCxnSpPr>
            <p:nvPr/>
          </p:nvCxnSpPr>
          <p:spPr>
            <a:xfrm flipV="1">
              <a:off x="3592623" y="2708068"/>
              <a:ext cx="713036" cy="6560"/>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cxnSp>
          <p:nvCxnSpPr>
            <p:cNvPr id="15" name="直接箭头连接符 181">
              <a:extLst>
                <a:ext uri="{FF2B5EF4-FFF2-40B4-BE49-F238E27FC236}">
                  <a16:creationId xmlns:a16="http://schemas.microsoft.com/office/drawing/2014/main" id="{0F47D30C-7CC4-43EF-8E52-633542EF8DF6}"/>
                </a:ext>
              </a:extLst>
            </p:cNvPr>
            <p:cNvCxnSpPr>
              <a:cxnSpLocks/>
              <a:stCxn id="13" idx="3"/>
              <a:endCxn id="12" idx="1"/>
            </p:cNvCxnSpPr>
            <p:nvPr/>
          </p:nvCxnSpPr>
          <p:spPr>
            <a:xfrm>
              <a:off x="5807726" y="2708068"/>
              <a:ext cx="713036" cy="2463"/>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grpSp>
      <p:cxnSp>
        <p:nvCxnSpPr>
          <p:cNvPr id="25" name="直接箭头连接符 181">
            <a:extLst>
              <a:ext uri="{FF2B5EF4-FFF2-40B4-BE49-F238E27FC236}">
                <a16:creationId xmlns:a16="http://schemas.microsoft.com/office/drawing/2014/main" id="{760B685F-E654-418F-B795-CFEA2F356DC2}"/>
              </a:ext>
            </a:extLst>
          </p:cNvPr>
          <p:cNvCxnSpPr>
            <a:cxnSpLocks/>
            <a:stCxn id="12" idx="2"/>
            <a:endCxn id="21" idx="0"/>
          </p:cNvCxnSpPr>
          <p:nvPr/>
        </p:nvCxnSpPr>
        <p:spPr>
          <a:xfrm>
            <a:off x="5672557" y="3274896"/>
            <a:ext cx="6419" cy="1305065"/>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4822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分析方法与过程</a:t>
            </a:r>
          </a:p>
        </p:txBody>
      </p:sp>
      <p:graphicFrame>
        <p:nvGraphicFramePr>
          <p:cNvPr id="6" name="对象 13"/>
          <p:cNvGraphicFramePr>
            <a:graphicFrameLocks noChangeAspect="1"/>
          </p:cNvGraphicFramePr>
          <p:nvPr>
            <p:extLst>
              <p:ext uri="{D42A27DB-BD31-4B8C-83A1-F6EECF244321}">
                <p14:modId xmlns:p14="http://schemas.microsoft.com/office/powerpoint/2010/main" val="2870035421"/>
              </p:ext>
            </p:extLst>
          </p:nvPr>
        </p:nvGraphicFramePr>
        <p:xfrm>
          <a:off x="254876" y="1332385"/>
          <a:ext cx="7601244" cy="4193230"/>
        </p:xfrm>
        <a:graphic>
          <a:graphicData uri="http://schemas.openxmlformats.org/presentationml/2006/ole">
            <mc:AlternateContent xmlns:mc="http://schemas.openxmlformats.org/markup-compatibility/2006">
              <mc:Choice xmlns:v="urn:schemas-microsoft-com:vml" Requires="v">
                <p:oleObj spid="_x0000_s4127" r:id="rId3" imgW="7910280" imgH="4359240" progId="Visio.Drawing.11">
                  <p:embed/>
                </p:oleObj>
              </mc:Choice>
              <mc:Fallback>
                <p:oleObj r:id="rId3" imgW="7910280" imgH="435924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876" y="1332385"/>
                        <a:ext cx="7601244" cy="4193230"/>
                      </a:xfrm>
                      <a:prstGeom prst="rect">
                        <a:avLst/>
                      </a:prstGeom>
                      <a:solidFill>
                        <a:schemeClr val="bg1"/>
                      </a:solidFill>
                      <a:ln>
                        <a:noFill/>
                      </a:ln>
                      <a:extLst/>
                    </p:spPr>
                  </p:pic>
                </p:oleObj>
              </mc:Fallback>
            </mc:AlternateContent>
          </a:graphicData>
        </a:graphic>
      </p:graphicFrame>
    </p:spTree>
    <p:extLst>
      <p:ext uri="{BB962C8B-B14F-4D97-AF65-F5344CB8AC3E}">
        <p14:creationId xmlns:p14="http://schemas.microsoft.com/office/powerpoint/2010/main" val="1928738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177600"/>
            <a:ext cx="6048002" cy="4369231"/>
          </a:xfrm>
        </p:spPr>
        <p:txBody>
          <a:bodyPr/>
          <a:lstStyle/>
          <a:p>
            <a:pPr>
              <a:buFont typeface="Arial" panose="020B0604020202020204" pitchFamily="34" charset="0"/>
              <a:buChar char="•"/>
            </a:pPr>
            <a:r>
              <a:rPr lang="zh-CN" altLang="en-US" dirty="0"/>
              <a:t>采集水样图像</a:t>
            </a:r>
            <a:endParaRPr lang="en-US" altLang="zh-CN" dirty="0"/>
          </a:p>
          <a:p>
            <a:pPr>
              <a:buFont typeface="Arial" panose="020B0604020202020204" pitchFamily="34" charset="0"/>
              <a:buChar char="•"/>
            </a:pPr>
            <a:r>
              <a:rPr lang="zh-CN" altLang="en-US" dirty="0"/>
              <a:t>特征提取</a:t>
            </a:r>
            <a:endParaRPr lang="en-US" altLang="zh-CN" dirty="0"/>
          </a:p>
          <a:p>
            <a:pPr marL="0" indent="0">
              <a:buNone/>
            </a:pPr>
            <a:endParaRPr lang="en-US" altLang="zh-CN" dirty="0"/>
          </a:p>
          <a:p>
            <a:pPr>
              <a:buFont typeface="Arial" panose="020B0604020202020204" pitchFamily="34" charset="0"/>
              <a:buChar char="•"/>
            </a:pPr>
            <a:r>
              <a:rPr lang="zh-CN" altLang="en-US" dirty="0"/>
              <a:t>图像特征主要包括：颜色特征、纹理特征、形状特征、空间关系特征等。</a:t>
            </a:r>
            <a:endParaRPr lang="en-US" altLang="zh-CN" dirty="0"/>
          </a:p>
          <a:p>
            <a:pPr>
              <a:buFont typeface="Arial" panose="020B0604020202020204" pitchFamily="34" charset="0"/>
              <a:buChar char="•"/>
            </a:pPr>
            <a:r>
              <a:rPr lang="zh-CN" altLang="en-US" dirty="0"/>
              <a:t>与几何特征相比，颜色特征更为稳健，对于物体的大小和方向均不敏感，表现出较强的鲁棒性。</a:t>
            </a:r>
            <a:endParaRPr lang="en-US" altLang="zh-CN" dirty="0"/>
          </a:p>
          <a:p>
            <a:pPr>
              <a:buFont typeface="Arial" panose="020B0604020202020204" pitchFamily="34" charset="0"/>
              <a:buChar char="•"/>
            </a:pPr>
            <a:r>
              <a:rPr lang="zh-CN" altLang="en-US" dirty="0"/>
              <a:t>本案例中由于水色图像是均匀的，故主要关注颜色特征。</a:t>
            </a:r>
          </a:p>
          <a:p>
            <a:pPr>
              <a:buFont typeface="Arial" panose="020B0604020202020204" pitchFamily="34" charset="0"/>
              <a:buChar char="•"/>
            </a:pPr>
            <a:endParaRPr kumimoji="1" lang="zh-CN" altLang="en-US" dirty="0"/>
          </a:p>
        </p:txBody>
      </p:sp>
      <p:sp>
        <p:nvSpPr>
          <p:cNvPr id="3" name="标题 2"/>
          <p:cNvSpPr>
            <a:spLocks noGrp="1"/>
          </p:cNvSpPr>
          <p:nvPr>
            <p:ph type="title"/>
          </p:nvPr>
        </p:nvSpPr>
        <p:spPr/>
        <p:txBody>
          <a:bodyPr/>
          <a:lstStyle/>
          <a:p>
            <a:r>
              <a:rPr kumimoji="1" lang="zh-CN" altLang="en-US" dirty="0"/>
              <a:t>分析方法与过程</a:t>
            </a:r>
          </a:p>
        </p:txBody>
      </p:sp>
      <p:pic>
        <p:nvPicPr>
          <p:cNvPr id="7" name="图片 1012">
            <a:extLst>
              <a:ext uri="{FF2B5EF4-FFF2-40B4-BE49-F238E27FC236}">
                <a16:creationId xmlns:a16="http://schemas.microsoft.com/office/drawing/2014/main" id="{E8E99E33-62B6-4279-96CE-E7602164F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615" y="1177600"/>
            <a:ext cx="2746196" cy="2526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0517188"/>
      </p:ext>
    </p:extLst>
  </p:cSld>
  <p:clrMapOvr>
    <a:masterClrMapping/>
  </p:clrMapOvr>
</p:sld>
</file>

<file path=ppt/theme/theme1.xml><?xml version="1.0" encoding="utf-8"?>
<a:theme xmlns:a="http://schemas.openxmlformats.org/drawingml/2006/main" name="人邮在线师资培训PPT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txDef>
      <a:spPr>
        <a:noFill/>
      </a:spPr>
      <a:bodyPr wrap="square" numCol="1" rtlCol="0">
        <a:spAutoFit/>
      </a:bodyPr>
      <a:lstStyle>
        <a:defPPr algn="l">
          <a:defRPr sz="1800" dirty="0">
            <a:latin typeface="微软雅黑" panose="020B0503020204020204" pitchFamily="34" charset="-122"/>
            <a:ea typeface="微软雅黑" panose="020B0503020204020204" pitchFamily="34" charset="-122"/>
          </a:defRPr>
        </a:defPPr>
      </a:lstStyle>
    </a:tx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人邮在线师资培训PPT主题" id="{9450C822-C573-424A-ADC8-E0E003568AE4}" vid="{35EDA6EC-C44A-48A3-A5E2-2F288403C4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5429</TotalTime>
  <Words>736</Words>
  <Application>Microsoft Office PowerPoint</Application>
  <PresentationFormat>宽屏</PresentationFormat>
  <Paragraphs>97</Paragraphs>
  <Slides>16</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16</vt:i4>
      </vt:variant>
    </vt:vector>
  </HeadingPairs>
  <TitlesOfParts>
    <vt:vector size="31" baseType="lpstr">
      <vt:lpstr>Heiti SC Light</vt:lpstr>
      <vt:lpstr>Kaiti SC Regular</vt:lpstr>
      <vt:lpstr>等线</vt:lpstr>
      <vt:lpstr>仿宋</vt:lpstr>
      <vt:lpstr>黑体</vt:lpstr>
      <vt:lpstr>微软雅黑</vt:lpstr>
      <vt:lpstr>Arial</vt:lpstr>
      <vt:lpstr>Calibri</vt:lpstr>
      <vt:lpstr>Lucida Console</vt:lpstr>
      <vt:lpstr>Times New Roman</vt:lpstr>
      <vt:lpstr>Wingdings</vt:lpstr>
      <vt:lpstr>人邮在线师资培训PPT主题</vt:lpstr>
      <vt:lpstr>Visio.Drawing.11</vt:lpstr>
      <vt:lpstr>公式</vt:lpstr>
      <vt:lpstr>Equation.DSMT4</vt:lpstr>
      <vt:lpstr>基于水色图像的水质评价</vt:lpstr>
      <vt:lpstr>案例背景</vt:lpstr>
      <vt:lpstr>案例背景</vt:lpstr>
      <vt:lpstr>案例背景</vt:lpstr>
      <vt:lpstr>案例背景</vt:lpstr>
      <vt:lpstr>案例背景</vt:lpstr>
      <vt:lpstr>挖掘目标</vt:lpstr>
      <vt:lpstr>分析方法与过程</vt:lpstr>
      <vt:lpstr>分析方法与过程</vt:lpstr>
      <vt:lpstr>数据预处理</vt:lpstr>
      <vt:lpstr>数据预处理</vt:lpstr>
      <vt:lpstr>分析方法与过程</vt:lpstr>
      <vt:lpstr>数据预处理</vt:lpstr>
      <vt:lpstr>数据预处理</vt:lpstr>
      <vt:lpstr>模型构建与评价</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zhangmin@tipdm.com</cp:lastModifiedBy>
  <cp:revision>275</cp:revision>
  <dcterms:created xsi:type="dcterms:W3CDTF">2017-01-10T15:44:52Z</dcterms:created>
  <dcterms:modified xsi:type="dcterms:W3CDTF">2019-06-03T11:18:04Z</dcterms:modified>
</cp:coreProperties>
</file>