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1"/>
  </p:notesMasterIdLst>
  <p:sldIdLst>
    <p:sldId id="494" r:id="rId2"/>
    <p:sldId id="491" r:id="rId3"/>
    <p:sldId id="518" r:id="rId4"/>
    <p:sldId id="520" r:id="rId5"/>
    <p:sldId id="533" r:id="rId6"/>
    <p:sldId id="534" r:id="rId7"/>
    <p:sldId id="519" r:id="rId8"/>
    <p:sldId id="495" r:id="rId9"/>
    <p:sldId id="521" r:id="rId10"/>
    <p:sldId id="522" r:id="rId11"/>
    <p:sldId id="496" r:id="rId12"/>
    <p:sldId id="523" r:id="rId13"/>
    <p:sldId id="524" r:id="rId14"/>
    <p:sldId id="525" r:id="rId15"/>
    <p:sldId id="526" r:id="rId16"/>
    <p:sldId id="532" r:id="rId17"/>
    <p:sldId id="527" r:id="rId18"/>
    <p:sldId id="528" r:id="rId19"/>
    <p:sldId id="260" r:id="rId20"/>
  </p:sldIdLst>
  <p:sldSz cx="10160000" cy="5715000"/>
  <p:notesSz cx="6858000" cy="9144000"/>
  <p:defaultTextStyle>
    <a:defPPr>
      <a:defRPr lang="zh-CN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67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17"/>
    <a:srgbClr val="EBEBEB"/>
    <a:srgbClr val="1439FF"/>
    <a:srgbClr val="000000"/>
    <a:srgbClr val="1FFF22"/>
    <a:srgbClr val="064BB2"/>
    <a:srgbClr val="FB9708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51" y="77"/>
      </p:cViewPr>
      <p:guideLst>
        <p:guide orient="horz" pos="2160"/>
        <p:guide pos="4267"/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36" y="0"/>
            <a:ext cx="10185136" cy="57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120884" y="2934927"/>
            <a:ext cx="1915583" cy="400110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张敏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983303"/>
            <a:ext cx="10134865" cy="1718468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67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43" y="1709870"/>
            <a:ext cx="5617068" cy="576792"/>
          </a:xfrm>
        </p:spPr>
        <p:txBody>
          <a:bodyPr/>
          <a:lstStyle>
            <a:lvl1pPr algn="ctr">
              <a:defRPr sz="3333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7F29299-0135-4DCF-8453-F64DF7C226FF}"/>
              </a:ext>
            </a:extLst>
          </p:cNvPr>
          <p:cNvCxnSpPr>
            <a:cxnSpLocks/>
          </p:cNvCxnSpPr>
          <p:nvPr userDrawn="1"/>
        </p:nvCxnSpPr>
        <p:spPr>
          <a:xfrm>
            <a:off x="8774631" y="465455"/>
            <a:ext cx="1072116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43BF5D7-C9C3-4FAB-BCA7-9B30ADB5ADED}"/>
              </a:ext>
            </a:extLst>
          </p:cNvPr>
          <p:cNvCxnSpPr>
            <a:cxnSpLocks/>
          </p:cNvCxnSpPr>
          <p:nvPr userDrawn="1"/>
        </p:nvCxnSpPr>
        <p:spPr>
          <a:xfrm>
            <a:off x="5491059" y="465455"/>
            <a:ext cx="1072116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3202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16000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4"/>
            <a:ext cx="7997031" cy="38364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1451640"/>
            <a:ext cx="9253834" cy="3641026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5" name="AutoShape 23">
            <a:extLst>
              <a:ext uri="{FF2B5EF4-FFF2-40B4-BE49-F238E27FC236}">
                <a16:creationId xmlns:a16="http://schemas.microsoft.com/office/drawing/2014/main" id="{EB68CC52-7F6D-4D5E-A7F1-7FA0ECFFFD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B1A8FDE5-266F-496E-9BD9-1393FF61E1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390179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"/>
            <a:ext cx="10185560" cy="571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4" y="1514314"/>
            <a:ext cx="9253823" cy="3616434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01BBBBF9-FB06-4192-9721-C5D0369CCD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82216A78-05DA-41F5-920D-36F8122D87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039357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57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z="7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936705"/>
            <a:ext cx="9003206" cy="4155963"/>
          </a:xfrm>
        </p:spPr>
        <p:txBody>
          <a:bodyPr>
            <a:noAutofit/>
          </a:bodyPr>
          <a:lstStyle>
            <a:lvl1pPr marL="226753" indent="-226753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6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9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</p:spTree>
    <p:extLst>
      <p:ext uri="{BB962C8B-B14F-4D97-AF65-F5344CB8AC3E}">
        <p14:creationId xmlns:p14="http://schemas.microsoft.com/office/powerpoint/2010/main" val="17519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867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0417"/>
            <a:ext cx="10158678" cy="180710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595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4169907" y="1289423"/>
            <a:ext cx="5901709" cy="1625685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55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5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63" y="1872345"/>
            <a:ext cx="3914183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5269FC9-D63E-44BD-AD56-5783F9C916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39900"/>
            <a:ext cx="10158237" cy="1807243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0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F4574E-A34A-4CED-A566-CF0E7A90CDBD}"/>
              </a:ext>
            </a:extLst>
          </p:cNvPr>
          <p:cNvSpPr txBox="1">
            <a:spLocks/>
          </p:cNvSpPr>
          <p:nvPr userDrawn="1"/>
        </p:nvSpPr>
        <p:spPr>
          <a:xfrm>
            <a:off x="4169687" y="1381344"/>
            <a:ext cx="5901709" cy="1378208"/>
          </a:xfrm>
          <a:prstGeom prst="rect">
            <a:avLst/>
          </a:prstGeom>
        </p:spPr>
        <p:txBody>
          <a:bodyPr vert="horz" lIns="71323" tIns="35662" rIns="71323" bIns="35662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5100" b="1" cap="none" spc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1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5" name="图片 14" descr="AW视觉符号.jpg">
            <a:extLst>
              <a:ext uri="{FF2B5EF4-FFF2-40B4-BE49-F238E27FC236}">
                <a16:creationId xmlns:a16="http://schemas.microsoft.com/office/drawing/2014/main" id="{7933FAE1-D880-4B15-A20C-9ABE4929A0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8662" y="1872344"/>
            <a:ext cx="3914182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25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990" y="162719"/>
            <a:ext cx="9144000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1896" y="989542"/>
            <a:ext cx="91440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1896" y="4456907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8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0234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60468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90702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20936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26210" indent="-22621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250">
          <a:solidFill>
            <a:schemeClr val="tx1"/>
          </a:solidFill>
          <a:latin typeface="+mn-lt"/>
          <a:ea typeface="+mn-ea"/>
          <a:cs typeface="宋体" charset="0"/>
        </a:defRPr>
      </a:lvl1pPr>
      <a:lvl2pPr marL="490783" indent="-18784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33">
          <a:solidFill>
            <a:schemeClr val="tx1"/>
          </a:solidFill>
          <a:latin typeface="+mn-lt"/>
          <a:ea typeface="+mn-ea"/>
        </a:defRPr>
      </a:lvl2pPr>
      <a:lvl3pPr marL="755356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83">
          <a:solidFill>
            <a:schemeClr val="tx1"/>
          </a:solidFill>
          <a:latin typeface="+mn-lt"/>
          <a:ea typeface="+mn-ea"/>
        </a:defRPr>
      </a:lvl3pPr>
      <a:lvl4pPr marL="1056969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50">
          <a:solidFill>
            <a:schemeClr val="tx1"/>
          </a:solidFill>
          <a:latin typeface="+mn-lt"/>
          <a:ea typeface="+mn-ea"/>
        </a:defRPr>
      </a:lvl4pPr>
      <a:lvl5pPr marL="1359904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50">
          <a:solidFill>
            <a:schemeClr val="tx1"/>
          </a:solidFill>
          <a:latin typeface="+mn-lt"/>
          <a:ea typeface="+mn-ea"/>
        </a:defRPr>
      </a:lvl5pPr>
      <a:lvl6pPr marL="166287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6pPr>
      <a:lvl7pPr marL="1965211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7pPr>
      <a:lvl8pPr marL="226755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8pPr>
      <a:lvl9pPr marL="256989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3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6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0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36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170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0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63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87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机器学习绪论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4294" y="899935"/>
            <a:ext cx="6865777" cy="43689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学习（训练）：从数据中学得模型的过程</a:t>
            </a:r>
            <a:endParaRPr kumimoji="1"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训练集：参与模型训练的样本集合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测试：学得模型后，使用其样本进行预测的过程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测试集：被预测的样本集合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假设：学得模型对应的关于数据的某种潜在规律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分类：输出结果是离散值</a:t>
            </a:r>
            <a:endParaRPr kumimoji="1"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回归：输出结果是连续值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监督学习：训练样本有标记</a:t>
            </a:r>
            <a:endParaRPr kumimoji="1"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无监督学习：训练样本无标记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/>
              <a:t>泛化能力：学得模型适用于新样本的能力</a:t>
            </a:r>
            <a:endParaRPr lang="en-US" altLang="zh-CN" sz="1400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独立同分布：样本空间的全体样本都服从一个未知的分布，且相互独立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基本术语</a:t>
            </a:r>
          </a:p>
        </p:txBody>
      </p:sp>
    </p:spTree>
    <p:extLst>
      <p:ext uri="{BB962C8B-B14F-4D97-AF65-F5344CB8AC3E}">
        <p14:creationId xmlns:p14="http://schemas.microsoft.com/office/powerpoint/2010/main" val="1011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1123386"/>
            <a:ext cx="0" cy="294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2874358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422538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422538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039174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039174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基本术语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661233"/>
            <a:ext cx="403697" cy="406762"/>
          </a:xfrm>
          <a:prstGeom prst="ellipse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661233"/>
            <a:ext cx="3644888" cy="406762"/>
          </a:xfrm>
          <a:prstGeom prst="actionButtonBlank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假设空间</a:t>
            </a: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296234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296234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归纳偏好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9555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归纳：</a:t>
            </a:r>
            <a:endParaRPr kumimoji="1" lang="en-US" altLang="zh-CN" dirty="0"/>
          </a:p>
          <a:p>
            <a:r>
              <a:rPr kumimoji="1" lang="zh-CN" altLang="en-US" dirty="0"/>
              <a:t>从特殊到一般的“泛化”：从样例（训练样本）中学习。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演绎：</a:t>
            </a:r>
            <a:endParaRPr lang="en-US" altLang="zh-CN" dirty="0"/>
          </a:p>
          <a:p>
            <a:r>
              <a:rPr lang="zh-CN" altLang="en-US" dirty="0"/>
              <a:t>从一般到特殊的“特化”：从数学公理推导出定理。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假设空间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归纳与演绎</a:t>
            </a:r>
          </a:p>
        </p:txBody>
      </p:sp>
    </p:spTree>
    <p:extLst>
      <p:ext uri="{BB962C8B-B14F-4D97-AF65-F5344CB8AC3E}">
        <p14:creationId xmlns:p14="http://schemas.microsoft.com/office/powerpoint/2010/main" val="171071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1"/>
          <p:cNvSpPr>
            <a:spLocks noGrp="1"/>
          </p:cNvSpPr>
          <p:nvPr>
            <p:ph idx="1"/>
          </p:nvPr>
        </p:nvSpPr>
        <p:spPr>
          <a:xfrm>
            <a:off x="212398" y="1399601"/>
            <a:ext cx="8330701" cy="364102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根据已知数据集总结满足何种条件的西瓜是好瓜</a:t>
            </a:r>
            <a:endParaRPr kumimoji="1" lang="en-US" altLang="zh-CN" dirty="0"/>
          </a:p>
          <a:p>
            <a:r>
              <a:rPr lang="zh-CN" altLang="en-US" dirty="0"/>
              <a:t>色泽乌黑、根蒂蜷缩、敲声浊响的就是好瓜？</a:t>
            </a:r>
            <a:endParaRPr lang="en-US" altLang="zh-CN" dirty="0"/>
          </a:p>
          <a:p>
            <a:r>
              <a:rPr lang="zh-CN" altLang="en-US" dirty="0"/>
              <a:t>色泽乌黑、根蒂稍蜷、敲声沉闷的就不是好瓜？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假设空间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29814" y="959571"/>
            <a:ext cx="9256334" cy="355391"/>
          </a:xfrm>
        </p:spPr>
        <p:txBody>
          <a:bodyPr/>
          <a:lstStyle/>
          <a:p>
            <a:r>
              <a:rPr lang="zh-CN" altLang="en-US" dirty="0"/>
              <a:t>归纳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95384"/>
              </p:ext>
            </p:extLst>
          </p:nvPr>
        </p:nvGraphicFramePr>
        <p:xfrm>
          <a:off x="285045" y="2774842"/>
          <a:ext cx="3189202" cy="1663250"/>
        </p:xfrm>
        <a:graphic>
          <a:graphicData uri="http://schemas.openxmlformats.org/drawingml/2006/table">
            <a:tbl>
              <a:tblPr/>
              <a:tblGrid>
                <a:gridCol w="49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编号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色泽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根蒂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敲声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好瓜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青绿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蜷缩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浊响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是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乌黑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蜷缩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浊响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是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青绿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硬挺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清脆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否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乌黑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稍卷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沉闷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否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组 19"/>
          <p:cNvGrpSpPr/>
          <p:nvPr/>
        </p:nvGrpSpPr>
        <p:grpSpPr>
          <a:xfrm>
            <a:off x="3505996" y="3390890"/>
            <a:ext cx="3937693" cy="384721"/>
            <a:chOff x="5685370" y="3382067"/>
            <a:chExt cx="5250258" cy="461665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7953545" y="3408748"/>
              <a:ext cx="2982083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i="1" dirty="0">
                  <a:solidFill>
                    <a:schemeClr val="bg1"/>
                  </a:solidFill>
                </a:rPr>
                <a:t>好瓜的特点／规律？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109514" y="3382067"/>
              <a:ext cx="1526635" cy="461665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900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模型</a:t>
              </a:r>
            </a:p>
          </p:txBody>
        </p:sp>
        <p:cxnSp>
          <p:nvCxnSpPr>
            <p:cNvPr id="10" name="直接箭头连接符 181"/>
            <p:cNvCxnSpPr>
              <a:cxnSpLocks/>
              <a:endCxn id="9" idx="1"/>
            </p:cNvCxnSpPr>
            <p:nvPr/>
          </p:nvCxnSpPr>
          <p:spPr>
            <a:xfrm>
              <a:off x="5685370" y="3612900"/>
              <a:ext cx="424144" cy="0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箭头连接符 181"/>
            <p:cNvCxnSpPr>
              <a:stCxn id="9" idx="3"/>
              <a:endCxn id="8" idx="1"/>
            </p:cNvCxnSpPr>
            <p:nvPr/>
          </p:nvCxnSpPr>
          <p:spPr>
            <a:xfrm flipV="1">
              <a:off x="7636149" y="3611880"/>
              <a:ext cx="317396" cy="1020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3896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0605" y="1309691"/>
            <a:ext cx="8611178" cy="9175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若色泽、根蒂、敲声皆有</a:t>
            </a:r>
            <a:r>
              <a:rPr lang="en-US" altLang="zh-CN" dirty="0"/>
              <a:t>3</a:t>
            </a:r>
            <a:r>
              <a:rPr lang="zh-CN" altLang="en-US" dirty="0"/>
              <a:t>种取值，加上某种属性什么都不取和没有好瓜这个概念，则假设空间共有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 X 4 X 4 + 1 =65</a:t>
            </a:r>
            <a:r>
              <a:rPr lang="zh-CN" altLang="en-US" dirty="0"/>
              <a:t>种假设（规则）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假设空间</a:t>
            </a:r>
          </a:p>
        </p:txBody>
      </p:sp>
      <p:sp>
        <p:nvSpPr>
          <p:cNvPr id="33" name="内容占位符 3"/>
          <p:cNvSpPr>
            <a:spLocks noGrp="1"/>
          </p:cNvSpPr>
          <p:nvPr>
            <p:ph idx="10"/>
          </p:nvPr>
        </p:nvSpPr>
        <p:spPr>
          <a:xfrm>
            <a:off x="290607" y="921053"/>
            <a:ext cx="8330701" cy="355391"/>
          </a:xfrm>
        </p:spPr>
        <p:txBody>
          <a:bodyPr/>
          <a:lstStyle/>
          <a:p>
            <a:r>
              <a:rPr lang="zh-CN" altLang="en-US" dirty="0"/>
              <a:t>好瓜的假设空间</a:t>
            </a:r>
            <a:endParaRPr kumimoji="1" lang="zh-CN" alt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440864" y="2362753"/>
            <a:ext cx="2592728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</a:t>
            </a:r>
            <a:r>
              <a:rPr lang="en-US" altLang="zh-CN" b="1" i="1" dirty="0"/>
              <a:t>*:</a:t>
            </a:r>
            <a:r>
              <a:rPr lang="zh-CN" altLang="en-US" b="1" i="1" dirty="0"/>
              <a:t>根蒂＝</a:t>
            </a:r>
            <a:r>
              <a:rPr lang="en-US" altLang="zh-CN" b="1" i="1" dirty="0"/>
              <a:t>*;</a:t>
            </a:r>
            <a:r>
              <a:rPr lang="zh-CN" altLang="en-US" b="1" i="1" dirty="0"/>
              <a:t>敲声＝</a:t>
            </a:r>
            <a:r>
              <a:rPr lang="en-US" altLang="zh-CN" b="1" i="1" dirty="0"/>
              <a:t>*)</a:t>
            </a:r>
            <a:endParaRPr lang="zh-CN" altLang="en-US" b="1" i="1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63525" y="3048389"/>
            <a:ext cx="2822362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色泽＝青绿</a:t>
            </a:r>
            <a:r>
              <a:rPr lang="en-US" altLang="zh-CN" b="1" i="1" dirty="0"/>
              <a:t>:</a:t>
            </a:r>
            <a:r>
              <a:rPr lang="zh-CN" altLang="en-US" b="1" i="1" dirty="0"/>
              <a:t>根蒂＝</a:t>
            </a:r>
            <a:r>
              <a:rPr lang="en-US" altLang="zh-CN" b="1" i="1" dirty="0"/>
              <a:t>*;</a:t>
            </a:r>
            <a:r>
              <a:rPr lang="zh-CN" altLang="en-US" b="1" i="1" dirty="0"/>
              <a:t>敲声＝</a:t>
            </a:r>
            <a:r>
              <a:rPr lang="en-US" altLang="zh-CN" b="1" i="1" dirty="0"/>
              <a:t>*)</a:t>
            </a:r>
            <a:endParaRPr lang="zh-CN" altLang="en-US" b="1" i="1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811840" y="3048390"/>
            <a:ext cx="2809134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色泽＝乌黑</a:t>
            </a:r>
            <a:r>
              <a:rPr lang="en-US" altLang="zh-CN" b="1" i="1" dirty="0"/>
              <a:t>:</a:t>
            </a:r>
            <a:r>
              <a:rPr lang="zh-CN" altLang="en-US" b="1" i="1" dirty="0"/>
              <a:t>根蒂＝</a:t>
            </a:r>
            <a:r>
              <a:rPr lang="en-US" altLang="zh-CN" b="1" i="1" dirty="0"/>
              <a:t>*;</a:t>
            </a:r>
            <a:r>
              <a:rPr lang="zh-CN" altLang="en-US" b="1" i="1" dirty="0"/>
              <a:t>敲声＝</a:t>
            </a:r>
            <a:r>
              <a:rPr lang="en-US" altLang="zh-CN" b="1" i="1" dirty="0"/>
              <a:t>*)</a:t>
            </a:r>
            <a:endParaRPr lang="zh-CN" altLang="en-US" b="1" i="1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4520" y="3851634"/>
            <a:ext cx="3012311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色泽＝青绿</a:t>
            </a:r>
            <a:r>
              <a:rPr lang="en-US" altLang="zh-CN" b="1" i="1" dirty="0"/>
              <a:t>:</a:t>
            </a:r>
            <a:r>
              <a:rPr lang="zh-CN" altLang="en-US" b="1" i="1" dirty="0"/>
              <a:t>根蒂＝蜷缩</a:t>
            </a:r>
            <a:r>
              <a:rPr lang="en-US" altLang="zh-CN" b="1" i="1" dirty="0"/>
              <a:t>;</a:t>
            </a:r>
            <a:r>
              <a:rPr lang="zh-CN" altLang="en-US" b="1" i="1" dirty="0"/>
              <a:t>敲声＝</a:t>
            </a:r>
            <a:r>
              <a:rPr lang="en-US" altLang="zh-CN" b="1" i="1" dirty="0"/>
              <a:t>*)</a:t>
            </a:r>
            <a:endParaRPr lang="zh-CN" altLang="en-US" b="1" i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524546" y="3861025"/>
            <a:ext cx="3012311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色泽＝青绿</a:t>
            </a:r>
            <a:r>
              <a:rPr lang="en-US" altLang="zh-CN" b="1" i="1" dirty="0"/>
              <a:t>:</a:t>
            </a:r>
            <a:r>
              <a:rPr lang="zh-CN" altLang="en-US" b="1" i="1" dirty="0"/>
              <a:t>根蒂＝硬挺</a:t>
            </a:r>
            <a:r>
              <a:rPr lang="en-US" altLang="zh-CN" b="1" i="1" dirty="0"/>
              <a:t>;</a:t>
            </a:r>
            <a:r>
              <a:rPr lang="zh-CN" altLang="en-US" b="1" i="1" dirty="0"/>
              <a:t>敲声＝</a:t>
            </a:r>
            <a:r>
              <a:rPr lang="en-US" altLang="zh-CN" b="1" i="1" dirty="0"/>
              <a:t>*)</a:t>
            </a:r>
            <a:endParaRPr lang="zh-CN" altLang="en-US" b="1" i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4969" y="4669579"/>
            <a:ext cx="3916584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色泽＝青绿</a:t>
            </a:r>
            <a:r>
              <a:rPr lang="en-US" altLang="zh-CN" b="1" i="1" dirty="0"/>
              <a:t>:</a:t>
            </a:r>
            <a:r>
              <a:rPr lang="zh-CN" altLang="en-US" b="1" i="1" dirty="0"/>
              <a:t>根蒂＝蜷缩</a:t>
            </a:r>
            <a:r>
              <a:rPr lang="en-US" altLang="zh-CN" b="1" i="1" dirty="0"/>
              <a:t>;</a:t>
            </a:r>
            <a:r>
              <a:rPr lang="zh-CN" altLang="en-US" b="1" i="1" dirty="0"/>
              <a:t>敲声＝浊响</a:t>
            </a:r>
            <a:r>
              <a:rPr lang="en-US" altLang="zh-CN" b="1" i="1" dirty="0"/>
              <a:t>)</a:t>
            </a:r>
            <a:endParaRPr lang="zh-CN" altLang="en-US" b="1" i="1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86349" y="4670806"/>
            <a:ext cx="5423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705511" y="3856945"/>
            <a:ext cx="5423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837794" y="3048391"/>
            <a:ext cx="5423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/>
              <a:t>……</a:t>
            </a:r>
            <a:endParaRPr lang="zh-CN" altLang="en-US" b="1" dirty="0"/>
          </a:p>
        </p:txBody>
      </p:sp>
      <p:cxnSp>
        <p:nvCxnSpPr>
          <p:cNvPr id="15" name="直接箭头连接符 181"/>
          <p:cNvCxnSpPr>
            <a:stCxn id="7" idx="0"/>
          </p:cNvCxnSpPr>
          <p:nvPr/>
        </p:nvCxnSpPr>
        <p:spPr>
          <a:xfrm flipV="1">
            <a:off x="2074707" y="2697542"/>
            <a:ext cx="997800" cy="3508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81"/>
          <p:cNvCxnSpPr>
            <a:endCxn id="7" idx="2"/>
          </p:cNvCxnSpPr>
          <p:nvPr/>
        </p:nvCxnSpPr>
        <p:spPr>
          <a:xfrm flipV="1">
            <a:off x="1762914" y="3356166"/>
            <a:ext cx="311792" cy="48805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181"/>
          <p:cNvCxnSpPr>
            <a:stCxn id="10" idx="0"/>
          </p:cNvCxnSpPr>
          <p:nvPr/>
        </p:nvCxnSpPr>
        <p:spPr>
          <a:xfrm flipH="1" flipV="1">
            <a:off x="2688888" y="3388488"/>
            <a:ext cx="2341814" cy="47253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接箭头连接符 181"/>
          <p:cNvCxnSpPr>
            <a:stCxn id="8" idx="0"/>
          </p:cNvCxnSpPr>
          <p:nvPr/>
        </p:nvCxnSpPr>
        <p:spPr>
          <a:xfrm flipH="1" flipV="1">
            <a:off x="4236589" y="2697541"/>
            <a:ext cx="979818" cy="3508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181"/>
          <p:cNvCxnSpPr>
            <a:endCxn id="9" idx="2"/>
          </p:cNvCxnSpPr>
          <p:nvPr/>
        </p:nvCxnSpPr>
        <p:spPr>
          <a:xfrm flipV="1">
            <a:off x="1577719" y="4159411"/>
            <a:ext cx="282957" cy="50806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75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442514"/>
            <a:ext cx="3809937" cy="98872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1400" dirty="0"/>
              <a:t>与训练集一致的假设的集合称为“版本空间”</a:t>
            </a:r>
            <a:endParaRPr kumimoji="1"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右侧数据集好瓜的版本空间如下：</a:t>
            </a:r>
            <a:endParaRPr kumimoji="1"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假设空间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33231"/>
            <a:ext cx="3549280" cy="355391"/>
          </a:xfrm>
        </p:spPr>
        <p:txBody>
          <a:bodyPr/>
          <a:lstStyle/>
          <a:p>
            <a:r>
              <a:rPr kumimoji="1" lang="zh-CN" altLang="en-US" dirty="0"/>
              <a:t>版本空间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81019"/>
              </p:ext>
            </p:extLst>
          </p:nvPr>
        </p:nvGraphicFramePr>
        <p:xfrm>
          <a:off x="4093024" y="964403"/>
          <a:ext cx="2809134" cy="1657001"/>
        </p:xfrm>
        <a:graphic>
          <a:graphicData uri="http://schemas.openxmlformats.org/drawingml/2006/table">
            <a:tbl>
              <a:tblPr/>
              <a:tblGrid>
                <a:gridCol w="49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0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编号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色泽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根蒂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敲声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好瓜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青绿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蜷缩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浊响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是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乌黑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蜷缩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浊响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是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青绿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硬挺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清脆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否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乌黑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稍卷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沉闷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否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037926" y="3764939"/>
            <a:ext cx="2880442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</a:t>
            </a:r>
            <a:r>
              <a:rPr lang="en-US" altLang="zh-CN" b="1" i="1" dirty="0"/>
              <a:t>*:</a:t>
            </a:r>
            <a:r>
              <a:rPr lang="zh-CN" altLang="en-US" b="1" i="1" dirty="0"/>
              <a:t>根蒂＝蜷缩</a:t>
            </a:r>
            <a:r>
              <a:rPr lang="en-US" altLang="zh-CN" b="1" i="1" dirty="0"/>
              <a:t>;</a:t>
            </a:r>
            <a:r>
              <a:rPr lang="zh-CN" altLang="en-US" b="1" i="1" dirty="0"/>
              <a:t>敲声＝浊响</a:t>
            </a:r>
            <a:r>
              <a:rPr lang="en-US" altLang="zh-CN" b="1" i="1" dirty="0"/>
              <a:t>)</a:t>
            </a:r>
            <a:endParaRPr lang="zh-CN" altLang="en-US" b="1" i="1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3185" y="2980478"/>
            <a:ext cx="2822362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色泽＝青绿</a:t>
            </a:r>
            <a:r>
              <a:rPr lang="en-US" altLang="zh-CN" b="1" i="1" dirty="0"/>
              <a:t>:</a:t>
            </a:r>
            <a:r>
              <a:rPr lang="zh-CN" altLang="en-US" b="1" i="1" dirty="0"/>
              <a:t>根蒂＝蜷缩</a:t>
            </a:r>
            <a:r>
              <a:rPr lang="en-US" altLang="zh-CN" b="1" i="1" dirty="0"/>
              <a:t>;</a:t>
            </a:r>
            <a:r>
              <a:rPr lang="zh-CN" altLang="en-US" b="1" i="1" dirty="0"/>
              <a:t>敲声＝</a:t>
            </a:r>
            <a:r>
              <a:rPr lang="en-US" altLang="zh-CN" b="1" i="1" dirty="0"/>
              <a:t>*)</a:t>
            </a:r>
            <a:endParaRPr lang="zh-CN" altLang="en-US" b="1" i="1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342768" y="2980480"/>
            <a:ext cx="2809134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</a:t>
            </a:r>
            <a:r>
              <a:rPr lang="en-US" altLang="zh-CN" b="1" i="1" dirty="0"/>
              <a:t>*:</a:t>
            </a:r>
            <a:r>
              <a:rPr lang="zh-CN" altLang="en-US" b="1" i="1" dirty="0"/>
              <a:t>根蒂＝</a:t>
            </a:r>
            <a:r>
              <a:rPr lang="en-US" altLang="zh-CN" b="1" i="1" dirty="0"/>
              <a:t>*;</a:t>
            </a:r>
            <a:r>
              <a:rPr lang="zh-CN" altLang="en-US" b="1" i="1" dirty="0"/>
              <a:t>敲声＝浊响</a:t>
            </a:r>
            <a:r>
              <a:rPr lang="en-US" altLang="zh-CN" b="1" i="1" dirty="0"/>
              <a:t>)</a:t>
            </a:r>
            <a:endParaRPr lang="zh-CN" altLang="en-US" b="1" i="1" dirty="0"/>
          </a:p>
        </p:txBody>
      </p:sp>
      <p:cxnSp>
        <p:nvCxnSpPr>
          <p:cNvPr id="16" name="直接箭头连接符 181"/>
          <p:cNvCxnSpPr>
            <a:endCxn id="8" idx="2"/>
          </p:cNvCxnSpPr>
          <p:nvPr/>
        </p:nvCxnSpPr>
        <p:spPr>
          <a:xfrm flipH="1" flipV="1">
            <a:off x="1764366" y="3288255"/>
            <a:ext cx="1262368" cy="47335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1"/>
          <p:cNvCxnSpPr>
            <a:endCxn id="9" idx="2"/>
          </p:cNvCxnSpPr>
          <p:nvPr/>
        </p:nvCxnSpPr>
        <p:spPr>
          <a:xfrm flipV="1">
            <a:off x="3701373" y="3288256"/>
            <a:ext cx="1045962" cy="47335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75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1123386"/>
            <a:ext cx="0" cy="294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3503310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422538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422538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039174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039174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基本术语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661233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661233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假设空间</a:t>
            </a: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296234"/>
            <a:ext cx="403697" cy="406762"/>
          </a:xfrm>
          <a:prstGeom prst="ellipse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296234"/>
            <a:ext cx="3644888" cy="406762"/>
          </a:xfrm>
          <a:prstGeom prst="actionButtonBlank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归纳偏好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2540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/>
              <a:t>新西瓜：</a:t>
            </a:r>
            <a:r>
              <a:rPr lang="en-US" altLang="zh-CN" i="1" dirty="0"/>
              <a:t>(</a:t>
            </a:r>
            <a:r>
              <a:rPr lang="zh-CN" altLang="en-US" i="1" dirty="0"/>
              <a:t>色泽＝青绿</a:t>
            </a:r>
            <a:r>
              <a:rPr lang="en-US" altLang="zh-CN" i="1" dirty="0"/>
              <a:t>:</a:t>
            </a:r>
            <a:r>
              <a:rPr lang="zh-CN" altLang="en-US" i="1" dirty="0"/>
              <a:t>根蒂＝蜷缩</a:t>
            </a:r>
            <a:r>
              <a:rPr lang="en-US" altLang="zh-CN" i="1" dirty="0"/>
              <a:t>;</a:t>
            </a:r>
            <a:r>
              <a:rPr lang="zh-CN" altLang="en-US" i="1" dirty="0"/>
              <a:t>敲声＝沉闷</a:t>
            </a:r>
            <a:r>
              <a:rPr lang="en-US" altLang="zh-CN" i="1" dirty="0"/>
              <a:t>)</a:t>
            </a:r>
            <a:r>
              <a:rPr lang="zh-CN" altLang="en-US" dirty="0"/>
              <a:t>，是否为好瓜？</a:t>
            </a:r>
            <a:endParaRPr kumimoji="0"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/>
              <a:t>对新样本，不同假设可能输出不同结果。问题：该相信哪条假设？</a:t>
            </a:r>
            <a:endParaRPr kumimoji="1"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模型（学习器）应该有偏好</a:t>
            </a:r>
            <a:endParaRPr kumimoji="1"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归纳偏好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上述版本空间中哪条假设（规则）是正确的呢？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3185" y="3272417"/>
            <a:ext cx="2822362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色泽＝青绿</a:t>
            </a:r>
            <a:r>
              <a:rPr lang="en-US" altLang="zh-CN" b="1" i="1" dirty="0"/>
              <a:t>:</a:t>
            </a:r>
            <a:r>
              <a:rPr lang="zh-CN" altLang="en-US" b="1" i="1" dirty="0"/>
              <a:t>根蒂＝蜷缩</a:t>
            </a:r>
            <a:r>
              <a:rPr lang="en-US" altLang="zh-CN" b="1" i="1" dirty="0"/>
              <a:t>;</a:t>
            </a:r>
            <a:r>
              <a:rPr lang="zh-CN" altLang="en-US" b="1" i="1" dirty="0"/>
              <a:t>敲声＝</a:t>
            </a:r>
            <a:r>
              <a:rPr lang="en-US" altLang="zh-CN" b="1" i="1" dirty="0"/>
              <a:t>*)</a:t>
            </a:r>
            <a:endParaRPr lang="zh-CN" altLang="en-US" b="1" i="1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9799" y="4205366"/>
            <a:ext cx="2809134" cy="307777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i="1" dirty="0"/>
              <a:t>(</a:t>
            </a:r>
            <a:r>
              <a:rPr lang="zh-CN" altLang="en-US" b="1" i="1" dirty="0"/>
              <a:t>色泽＝</a:t>
            </a:r>
            <a:r>
              <a:rPr lang="en-US" altLang="zh-CN" b="1" i="1" dirty="0"/>
              <a:t>*:</a:t>
            </a:r>
            <a:r>
              <a:rPr lang="zh-CN" altLang="en-US" b="1" i="1" dirty="0"/>
              <a:t>根蒂＝</a:t>
            </a:r>
            <a:r>
              <a:rPr lang="en-US" altLang="zh-CN" b="1" i="1" dirty="0"/>
              <a:t>*;</a:t>
            </a:r>
            <a:r>
              <a:rPr lang="zh-CN" altLang="en-US" b="1" i="1" dirty="0"/>
              <a:t>敲声＝沉闷</a:t>
            </a:r>
            <a:r>
              <a:rPr lang="en-US" altLang="zh-CN" b="1" i="1" dirty="0"/>
              <a:t>)</a:t>
            </a:r>
            <a:endParaRPr lang="zh-CN" altLang="en-US" b="1" i="1" dirty="0"/>
          </a:p>
        </p:txBody>
      </p:sp>
      <p:cxnSp>
        <p:nvCxnSpPr>
          <p:cNvPr id="9" name="直接箭头连接符 181"/>
          <p:cNvCxnSpPr>
            <a:cxnSpLocks/>
            <a:stCxn id="7" idx="3"/>
          </p:cNvCxnSpPr>
          <p:nvPr/>
        </p:nvCxnSpPr>
        <p:spPr>
          <a:xfrm flipV="1">
            <a:off x="3175547" y="3410415"/>
            <a:ext cx="1006388" cy="158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181"/>
          <p:cNvCxnSpPr>
            <a:cxnSpLocks/>
            <a:stCxn id="8" idx="3"/>
          </p:cNvCxnSpPr>
          <p:nvPr/>
        </p:nvCxnSpPr>
        <p:spPr>
          <a:xfrm flipV="1">
            <a:off x="3168933" y="4343632"/>
            <a:ext cx="999774" cy="15623"/>
          </a:xfrm>
          <a:prstGeom prst="straightConnector1">
            <a:avLst/>
          </a:prstGeom>
          <a:noFill/>
          <a:ln w="12700" cap="flat">
            <a:solidFill>
              <a:srgbClr val="FFF917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B3D908-D6E8-419F-A530-EF39E585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8056"/>
              </p:ext>
            </p:extLst>
          </p:nvPr>
        </p:nvGraphicFramePr>
        <p:xfrm>
          <a:off x="4175321" y="2837010"/>
          <a:ext cx="2809134" cy="1657001"/>
        </p:xfrm>
        <a:graphic>
          <a:graphicData uri="http://schemas.openxmlformats.org/drawingml/2006/table">
            <a:tbl>
              <a:tblPr/>
              <a:tblGrid>
                <a:gridCol w="49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0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编号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色泽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根蒂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敲声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好瓜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青绿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蜷缩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浊响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是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乌黑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蜷缩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浊响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是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青绿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硬挺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清脆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否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乌黑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稍卷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沉闷</a:t>
                      </a:r>
                      <a:endParaRPr lang="en-US" altLang="zh-CN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否</a:t>
                      </a:r>
                      <a:endParaRPr lang="en-US" sz="15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0D8AE654-6249-4CAC-8D8C-A7F15146C9C4}"/>
              </a:ext>
            </a:extLst>
          </p:cNvPr>
          <p:cNvSpPr/>
          <p:nvPr/>
        </p:nvSpPr>
        <p:spPr bwMode="auto">
          <a:xfrm>
            <a:off x="4201777" y="3239165"/>
            <a:ext cx="2213891" cy="35564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F4ED9EA-CA55-4DEA-AB6A-B046529578D0}"/>
              </a:ext>
            </a:extLst>
          </p:cNvPr>
          <p:cNvSpPr/>
          <p:nvPr/>
        </p:nvSpPr>
        <p:spPr bwMode="auto">
          <a:xfrm>
            <a:off x="6519747" y="3159513"/>
            <a:ext cx="371708" cy="435300"/>
          </a:xfrm>
          <a:prstGeom prst="ellipse">
            <a:avLst/>
          </a:prstGeom>
          <a:solidFill>
            <a:srgbClr val="FF0000">
              <a:alpha val="27000"/>
            </a:srgbClr>
          </a:solidFill>
          <a:ln w="38100" cap="flat" cmpd="sng">
            <a:solidFill>
              <a:srgbClr val="FF0000"/>
            </a:solidFill>
            <a:prstDash val="sysDash"/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1E384A-72B4-40B2-94E7-4BCAC7F95EEC}"/>
              </a:ext>
            </a:extLst>
          </p:cNvPr>
          <p:cNvSpPr/>
          <p:nvPr/>
        </p:nvSpPr>
        <p:spPr bwMode="auto">
          <a:xfrm>
            <a:off x="6519747" y="4141604"/>
            <a:ext cx="371708" cy="435300"/>
          </a:xfrm>
          <a:prstGeom prst="ellipse">
            <a:avLst/>
          </a:prstGeom>
          <a:solidFill>
            <a:srgbClr val="FFF917">
              <a:alpha val="27000"/>
            </a:srgbClr>
          </a:solidFill>
          <a:ln w="38100" cap="flat" cmpd="sng">
            <a:solidFill>
              <a:srgbClr val="FFF917"/>
            </a:solidFill>
            <a:prstDash val="sysDash"/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5E091F-E4CB-40CE-A8C4-C5B665258EB0}"/>
              </a:ext>
            </a:extLst>
          </p:cNvPr>
          <p:cNvSpPr/>
          <p:nvPr/>
        </p:nvSpPr>
        <p:spPr bwMode="auto">
          <a:xfrm>
            <a:off x="4180523" y="4165809"/>
            <a:ext cx="2213891" cy="355647"/>
          </a:xfrm>
          <a:prstGeom prst="rect">
            <a:avLst/>
          </a:prstGeom>
          <a:noFill/>
          <a:ln w="28575" cap="flat" cmpd="sng">
            <a:solidFill>
              <a:srgbClr val="FFF917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已有训练集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个样例</a:t>
            </a:r>
            <a:r>
              <a:rPr kumimoji="1" lang="en-US" altLang="zh-CN" i="1" dirty="0">
                <a:latin typeface="Times"/>
                <a:cs typeface="Times"/>
              </a:rPr>
              <a:t>(</a:t>
            </a:r>
            <a:r>
              <a:rPr kumimoji="1" lang="en-US" altLang="zh-CN" i="1" dirty="0" err="1">
                <a:latin typeface="Times"/>
                <a:cs typeface="Times"/>
              </a:rPr>
              <a:t>x,y</a:t>
            </a:r>
            <a:r>
              <a:rPr kumimoji="1" lang="en-US" altLang="zh-CN" i="1" dirty="0">
                <a:latin typeface="Times"/>
                <a:cs typeface="Times"/>
              </a:rPr>
              <a:t>)</a:t>
            </a:r>
            <a:r>
              <a:rPr kumimoji="1" lang="zh-CN" altLang="en-US" dirty="0"/>
              <a:t>，</a:t>
            </a:r>
            <a:r>
              <a:rPr lang="zh-CN" altLang="en-US" dirty="0"/>
              <a:t>要学得与其一致的模型，相当于找到一条穿过所有点的曲线。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模型</a:t>
            </a:r>
            <a:r>
              <a:rPr kumimoji="1" lang="en-US" altLang="zh-CN" dirty="0"/>
              <a:t>A</a:t>
            </a:r>
            <a:r>
              <a:rPr kumimoji="1" lang="zh-CN" altLang="en-US" dirty="0"/>
              <a:t>与模型</a:t>
            </a:r>
            <a:r>
              <a:rPr kumimoji="1" lang="en-US" altLang="zh-CN" dirty="0"/>
              <a:t>B</a:t>
            </a:r>
            <a:r>
              <a:rPr kumimoji="1" lang="zh-CN" altLang="en-US" dirty="0"/>
              <a:t>孰优孰劣？</a:t>
            </a:r>
            <a:endParaRPr kumimoji="1" lang="en-US" altLang="zh-CN" dirty="0"/>
          </a:p>
          <a:p>
            <a:r>
              <a:rPr kumimoji="1" lang="zh-CN" altLang="en-US" dirty="0"/>
              <a:t>学习算法必有偏好</a:t>
            </a:r>
            <a:endParaRPr kumimoji="1" lang="en-US" altLang="zh-CN" dirty="0"/>
          </a:p>
          <a:p>
            <a:r>
              <a:rPr lang="zh-CN" altLang="en-US" dirty="0"/>
              <a:t>归纳偏好原则一：奥卡姆剃刀（简单优先）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归纳偏好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示例：回归问题的假设空间</a:t>
            </a:r>
          </a:p>
        </p:txBody>
      </p:sp>
      <p:pic>
        <p:nvPicPr>
          <p:cNvPr id="11" name="图片 10" descr="屏幕快照 2017-11-08 08.47.2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8" y="3272153"/>
            <a:ext cx="2974742" cy="17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651004" y="-256014"/>
            <a:ext cx="144039" cy="17974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23" tIns="35662" rIns="71323" bIns="35662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51004" y="-317570"/>
            <a:ext cx="144039" cy="3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71323" tIns="35662" rIns="71323" bIns="35662" anchor="ctr">
            <a:spAutoFit/>
          </a:bodyPr>
          <a:lstStyle/>
          <a:p>
            <a:pPr>
              <a:defRPr/>
            </a:pPr>
            <a:endParaRPr lang="zh-CN" altLang="en-US" sz="15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530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1123386"/>
            <a:ext cx="0" cy="294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1616453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422538"/>
            <a:ext cx="403697" cy="406762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422538"/>
            <a:ext cx="3644888" cy="406762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039174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039174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基本术语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661233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661233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假设空间</a:t>
            </a: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296234"/>
            <a:ext cx="403697" cy="406762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296234"/>
            <a:ext cx="3644888" cy="406762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归纳偏好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7214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grpSp>
        <p:nvGrpSpPr>
          <p:cNvPr id="31" name="组 30"/>
          <p:cNvGrpSpPr/>
          <p:nvPr/>
        </p:nvGrpSpPr>
        <p:grpSpPr>
          <a:xfrm>
            <a:off x="606146" y="1314774"/>
            <a:ext cx="4473854" cy="3085452"/>
            <a:chOff x="890065" y="1642775"/>
            <a:chExt cx="5965138" cy="3702542"/>
          </a:xfrm>
        </p:grpSpPr>
        <p:pic>
          <p:nvPicPr>
            <p:cNvPr id="5" name="图片 4" descr="屏幕快照 2017-03-21 21.34.30.png"/>
            <p:cNvPicPr preferRelativeResize="0"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7" r="9624"/>
            <a:stretch/>
          </p:blipFill>
          <p:spPr>
            <a:xfrm>
              <a:off x="890065" y="3545317"/>
              <a:ext cx="1523077" cy="1800000"/>
            </a:xfrm>
            <a:prstGeom prst="rect">
              <a:avLst/>
            </a:prstGeom>
          </p:spPr>
        </p:pic>
        <p:pic>
          <p:nvPicPr>
            <p:cNvPr id="6" name="图片 5" descr="屏幕快照 2017-03-21 21.38.42.png"/>
            <p:cNvPicPr preferRelativeResize="0"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78"/>
            <a:stretch/>
          </p:blipFill>
          <p:spPr>
            <a:xfrm>
              <a:off x="890717" y="1642775"/>
              <a:ext cx="1523077" cy="1800000"/>
            </a:xfrm>
            <a:prstGeom prst="rect">
              <a:avLst/>
            </a:prstGeom>
          </p:spPr>
        </p:pic>
        <p:cxnSp>
          <p:nvCxnSpPr>
            <p:cNvPr id="12" name="直线连接符 11"/>
            <p:cNvCxnSpPr/>
            <p:nvPr/>
          </p:nvCxnSpPr>
          <p:spPr>
            <a:xfrm flipV="1">
              <a:off x="2446360" y="2539699"/>
              <a:ext cx="875400" cy="3076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2429425" y="4445317"/>
              <a:ext cx="876052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3321760" y="2539699"/>
              <a:ext cx="16283" cy="192105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3338043" y="3402545"/>
              <a:ext cx="537344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836367" y="3176276"/>
              <a:ext cx="1526634" cy="443198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800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生活经验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85739" y="2948355"/>
              <a:ext cx="869464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i="1" dirty="0">
                  <a:solidFill>
                    <a:schemeClr val="bg1"/>
                  </a:solidFill>
                </a:rPr>
                <a:t>女性</a:t>
              </a:r>
              <a:endParaRPr lang="en-US" altLang="zh-CN" sz="1600" b="1" i="1" dirty="0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b="1" i="1" dirty="0">
                  <a:solidFill>
                    <a:schemeClr val="bg1"/>
                  </a:solidFill>
                </a:rPr>
                <a:t>男性</a:t>
              </a:r>
            </a:p>
          </p:txBody>
        </p:sp>
        <p:cxnSp>
          <p:nvCxnSpPr>
            <p:cNvPr id="26" name="直线箭头连接符 25"/>
            <p:cNvCxnSpPr/>
            <p:nvPr/>
          </p:nvCxnSpPr>
          <p:spPr>
            <a:xfrm>
              <a:off x="5363005" y="3408424"/>
              <a:ext cx="537344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3388361" y="2962022"/>
            <a:ext cx="3288512" cy="941881"/>
            <a:chOff x="3840482" y="3554422"/>
            <a:chExt cx="4384681" cy="1130255"/>
          </a:xfrm>
        </p:grpSpPr>
        <p:cxnSp>
          <p:nvCxnSpPr>
            <p:cNvPr id="29" name="直线连接符 28"/>
            <p:cNvCxnSpPr>
              <a:cxnSpLocks/>
              <a:stCxn id="24" idx="2"/>
            </p:cNvCxnSpPr>
            <p:nvPr/>
          </p:nvCxnSpPr>
          <p:spPr>
            <a:xfrm>
              <a:off x="3840482" y="3554422"/>
              <a:ext cx="1" cy="927123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181"/>
            <p:cNvCxnSpPr>
              <a:cxnSpLocks/>
              <a:endCxn id="44" idx="1"/>
            </p:cNvCxnSpPr>
            <p:nvPr/>
          </p:nvCxnSpPr>
          <p:spPr>
            <a:xfrm>
              <a:off x="3840482" y="4472079"/>
              <a:ext cx="1409958" cy="9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5250440" y="4278412"/>
              <a:ext cx="2974723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i="1" dirty="0">
                  <a:solidFill>
                    <a:schemeClr val="bg1"/>
                  </a:solidFill>
                </a:rPr>
                <a:t>能否由机器来学习？</a:t>
              </a:r>
              <a:endParaRPr lang="en-US" altLang="zh-CN" sz="16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9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449541"/>
            <a:ext cx="8330701" cy="540517"/>
          </a:xfrm>
        </p:spPr>
        <p:txBody>
          <a:bodyPr/>
          <a:lstStyle/>
          <a:p>
            <a:pPr marL="0" indent="0" defTabSz="356616" eaLnBrk="1" fontAlgn="auto" hangingPunct="1">
              <a:lnSpc>
                <a:spcPct val="120000"/>
              </a:lnSpc>
              <a:spcAft>
                <a:spcPts val="0"/>
              </a:spcAft>
              <a:buClrTx/>
              <a:buNone/>
            </a:pPr>
            <a:r>
              <a:rPr kumimoji="0" lang="zh-CN" altLang="en-US" sz="1900" kern="1200" dirty="0">
                <a:latin typeface="宋体"/>
                <a:ea typeface="宋体"/>
                <a:cs typeface="+mn-cs"/>
              </a:rPr>
              <a:t>请分别讨论下列各组数据的内部关系，并填空。</a:t>
            </a:r>
            <a:endParaRPr kumimoji="0" lang="en-US" altLang="zh-CN" sz="1900" kern="1200" dirty="0">
              <a:latin typeface="宋体"/>
              <a:ea typeface="宋体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48515"/>
            <a:ext cx="9256334" cy="355391"/>
          </a:xfrm>
        </p:spPr>
        <p:txBody>
          <a:bodyPr/>
          <a:lstStyle/>
          <a:p>
            <a:r>
              <a:rPr kumimoji="1" lang="zh-CN" altLang="en-US" dirty="0"/>
              <a:t>“学习”的概念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33008"/>
              </p:ext>
            </p:extLst>
          </p:nvPr>
        </p:nvGraphicFramePr>
        <p:xfrm>
          <a:off x="352856" y="1990058"/>
          <a:ext cx="3714750" cy="635008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zh-CN" sz="1700" baseline="-25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1700" baseline="-25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4.5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2.5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8.5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3.5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？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72870"/>
              </p:ext>
            </p:extLst>
          </p:nvPr>
        </p:nvGraphicFramePr>
        <p:xfrm>
          <a:off x="352856" y="2980923"/>
          <a:ext cx="3714750" cy="635008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zh-CN" sz="1700" baseline="-25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1700" baseline="-25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10.5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37.5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65.5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2.5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？</a:t>
                      </a:r>
                    </a:p>
                  </a:txBody>
                  <a:tcPr marL="9525" marR="9525" marT="10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66111"/>
              </p:ext>
            </p:extLst>
          </p:nvPr>
        </p:nvGraphicFramePr>
        <p:xfrm>
          <a:off x="352857" y="3941362"/>
          <a:ext cx="3800475" cy="952437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CN" sz="17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zh-CN" sz="1500" baseline="-25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52.8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96.7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21.2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6.0 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?</a:t>
                      </a:r>
                    </a:p>
                  </a:txBody>
                  <a:tcPr marL="9525" marR="9525" marT="105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478342" y="1990058"/>
            <a:ext cx="2159794" cy="50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1323" tIns="35662" rIns="71323" bIns="35662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solidFill>
                  <a:schemeClr val="bg1"/>
                </a:solidFill>
                <a:latin typeface="+mn-ea"/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  <a:latin typeface="+mn-ea"/>
              </a:rPr>
              <a:t>1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= </a:t>
            </a:r>
            <a:r>
              <a:rPr lang="en-US" altLang="zh-CN" sz="2800" i="1" dirty="0">
                <a:solidFill>
                  <a:schemeClr val="bg1"/>
                </a:solidFill>
                <a:latin typeface="+mn-ea"/>
              </a:rPr>
              <a:t>x</a:t>
            </a:r>
            <a:r>
              <a:rPr lang="en-US" altLang="zh-CN" sz="2800" baseline="-25000" dirty="0">
                <a:solidFill>
                  <a:schemeClr val="bg1"/>
                </a:solidFill>
                <a:latin typeface="+mn-ea"/>
              </a:rPr>
              <a:t>1 </a:t>
            </a:r>
            <a:r>
              <a:rPr lang="en-US" altLang="zh-CN" sz="2500" dirty="0">
                <a:solidFill>
                  <a:schemeClr val="bg1"/>
                </a:solidFill>
                <a:latin typeface="+mn-ea"/>
              </a:rPr>
              <a:t>+ 1.5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78336" y="2958434"/>
            <a:ext cx="2774337" cy="50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1323" tIns="35662" rIns="71323" bIns="35662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solidFill>
                  <a:schemeClr val="bg1"/>
                </a:solidFill>
                <a:latin typeface="+mn-ea"/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  <a:latin typeface="+mn-ea"/>
              </a:rPr>
              <a:t>2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= </a:t>
            </a:r>
            <a:r>
              <a:rPr lang="en-US" altLang="zh-CN" sz="2800" i="1" dirty="0">
                <a:solidFill>
                  <a:schemeClr val="bg1"/>
                </a:solidFill>
                <a:latin typeface="+mn-ea"/>
              </a:rPr>
              <a:t>x</a:t>
            </a:r>
            <a:r>
              <a:rPr lang="en-US" altLang="zh-CN" sz="2800" baseline="-25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zh-CN" sz="2800" baseline="30000" dirty="0">
                <a:solidFill>
                  <a:schemeClr val="bg1"/>
                </a:solidFill>
                <a:latin typeface="+mn-ea"/>
              </a:rPr>
              <a:t>2 </a:t>
            </a:r>
            <a:r>
              <a:rPr lang="en-US" altLang="zh-CN" sz="2500" dirty="0">
                <a:solidFill>
                  <a:schemeClr val="bg1"/>
                </a:solidFill>
                <a:latin typeface="+mn-ea"/>
              </a:rPr>
              <a:t>+ 1.5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208065" y="4090851"/>
            <a:ext cx="2928716" cy="50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1323" tIns="35662" rIns="71323" bIns="35662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solidFill>
                  <a:schemeClr val="bg1"/>
                </a:solidFill>
                <a:latin typeface="+mn-ea"/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= </a:t>
            </a:r>
            <a:r>
              <a:rPr lang="en-US" altLang="zh-CN" sz="2800" i="1" dirty="0">
                <a:solidFill>
                  <a:schemeClr val="bg1"/>
                </a:solidFill>
                <a:latin typeface="+mn-ea"/>
              </a:rPr>
              <a:t>x</a:t>
            </a:r>
            <a:r>
              <a:rPr lang="zh-CN" altLang="zh-CN" sz="2800" baseline="-250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zh-CN" sz="2800" baseline="30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zh-CN" sz="2800" baseline="30000" dirty="0">
                <a:solidFill>
                  <a:schemeClr val="bg1"/>
                </a:solidFill>
                <a:latin typeface="+mn-ea"/>
              </a:rPr>
              <a:t>/2 </a:t>
            </a:r>
            <a:r>
              <a:rPr lang="en-US" altLang="zh-CN" sz="2500" dirty="0">
                <a:solidFill>
                  <a:schemeClr val="bg1"/>
                </a:solidFill>
                <a:latin typeface="+mn-ea"/>
              </a:rPr>
              <a:t>+ </a:t>
            </a:r>
            <a:r>
              <a:rPr lang="en-US" altLang="zh-CN" sz="2500" i="1" dirty="0">
                <a:solidFill>
                  <a:schemeClr val="bg1"/>
                </a:solidFill>
                <a:latin typeface="+mn-ea"/>
              </a:rPr>
              <a:t>x</a:t>
            </a:r>
            <a:r>
              <a:rPr lang="zh-CN" altLang="zh-CN" sz="2500" baseline="-25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zh-CN" sz="2500" baseline="30000" dirty="0">
                <a:solidFill>
                  <a:schemeClr val="bg1"/>
                </a:solidFill>
                <a:latin typeface="+mn-ea"/>
              </a:rPr>
              <a:t>2 </a:t>
            </a:r>
            <a:r>
              <a:rPr lang="en-US" altLang="zh-CN" sz="2500" dirty="0">
                <a:solidFill>
                  <a:schemeClr val="bg1"/>
                </a:solidFill>
                <a:latin typeface="+mn-ea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38136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3185" y="975854"/>
            <a:ext cx="9253834" cy="36410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下列鸢尾花分别属于哪一类：</a:t>
            </a:r>
            <a:r>
              <a:rPr lang="en-US" altLang="zh-CN" sz="1800" dirty="0" err="1">
                <a:latin typeface="Arial"/>
                <a:cs typeface="Arial"/>
              </a:rPr>
              <a:t>setosa</a:t>
            </a:r>
            <a:r>
              <a:rPr lang="zh-CN" altLang="en-US" sz="1800" dirty="0">
                <a:latin typeface="Arial"/>
                <a:cs typeface="Arial"/>
              </a:rPr>
              <a:t>、</a:t>
            </a:r>
            <a:r>
              <a:rPr lang="en-US" altLang="zh-CN" sz="1800" dirty="0" err="1">
                <a:latin typeface="Arial"/>
                <a:cs typeface="Arial"/>
              </a:rPr>
              <a:t>versicolor</a:t>
            </a:r>
            <a:r>
              <a:rPr lang="zh-CN" altLang="en-US" sz="1800" dirty="0"/>
              <a:t>、</a:t>
            </a:r>
            <a:r>
              <a:rPr lang="en-US" altLang="zh-CN" sz="1800" dirty="0" err="1">
                <a:latin typeface="Arial"/>
                <a:cs typeface="Arial"/>
              </a:rPr>
              <a:t>virginica</a:t>
            </a:r>
            <a:endParaRPr lang="en-US" altLang="zh-CN" sz="1800" dirty="0">
              <a:latin typeface="Arial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47" y="1668454"/>
            <a:ext cx="2041281" cy="2850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93" y="1668431"/>
            <a:ext cx="2152602" cy="28508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673" y="1661828"/>
            <a:ext cx="1935498" cy="2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87AA-6B41-4CE1-93D3-8BECF87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32086"/>
              </p:ext>
            </p:extLst>
          </p:nvPr>
        </p:nvGraphicFramePr>
        <p:xfrm>
          <a:off x="259904" y="945954"/>
          <a:ext cx="6917833" cy="2435547"/>
        </p:xfrm>
        <a:graphic>
          <a:graphicData uri="http://schemas.openxmlformats.org/drawingml/2006/table">
            <a:tbl>
              <a:tblPr/>
              <a:tblGrid>
                <a:gridCol w="146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Sepal.Length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Sepal.Width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class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357660" y="4669274"/>
            <a:ext cx="3246244" cy="50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1323" tIns="35662" rIns="71323" bIns="35662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i="1" dirty="0">
                <a:solidFill>
                  <a:schemeClr val="bg1"/>
                </a:solidFill>
                <a:latin typeface="Times"/>
                <a:cs typeface="Times"/>
              </a:rPr>
              <a:t>y</a:t>
            </a:r>
            <a:r>
              <a:rPr lang="en-US" altLang="zh-CN" sz="2800" baseline="-25000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"/>
                <a:cs typeface="Times"/>
              </a:rPr>
              <a:t>= </a:t>
            </a:r>
            <a:r>
              <a:rPr lang="en-US" altLang="zh-CN" sz="2800" i="1" dirty="0">
                <a:solidFill>
                  <a:schemeClr val="bg1"/>
                </a:solidFill>
                <a:latin typeface="Times"/>
                <a:cs typeface="Times"/>
              </a:rPr>
              <a:t>f</a:t>
            </a:r>
            <a:r>
              <a:rPr lang="en-US" altLang="zh-CN" sz="2500" dirty="0">
                <a:solidFill>
                  <a:schemeClr val="bg1"/>
                </a:solidFill>
                <a:latin typeface="Times"/>
                <a:cs typeface="Times"/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  <a:latin typeface="Times"/>
                <a:cs typeface="Times"/>
              </a:rPr>
              <a:t>x</a:t>
            </a:r>
            <a:r>
              <a:rPr lang="zh-CN" altLang="zh-CN" sz="1600" baseline="-25000" dirty="0">
                <a:solidFill>
                  <a:schemeClr val="bg1"/>
                </a:solidFill>
                <a:latin typeface="Times"/>
                <a:cs typeface="Times"/>
              </a:rPr>
              <a:t>1</a:t>
            </a:r>
            <a:r>
              <a:rPr lang="en-US" altLang="zh-CN" sz="1600" dirty="0">
                <a:solidFill>
                  <a:schemeClr val="bg1"/>
                </a:solidFill>
                <a:latin typeface="Times"/>
                <a:cs typeface="Times"/>
              </a:rPr>
              <a:t>,</a:t>
            </a:r>
            <a:r>
              <a:rPr lang="en-US" altLang="zh-CN" sz="2800" i="1" dirty="0">
                <a:solidFill>
                  <a:schemeClr val="bg1"/>
                </a:solidFill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solidFill>
                  <a:schemeClr val="bg1"/>
                </a:solidFill>
                <a:latin typeface="Times"/>
                <a:cs typeface="Times"/>
              </a:rPr>
              <a:t>2</a:t>
            </a:r>
            <a:r>
              <a:rPr lang="en-US" altLang="zh-CN" sz="1600" dirty="0">
                <a:solidFill>
                  <a:schemeClr val="bg1"/>
                </a:solidFill>
                <a:latin typeface="Times"/>
                <a:cs typeface="Times"/>
              </a:rPr>
              <a:t>,</a:t>
            </a:r>
            <a:r>
              <a:rPr lang="en-US" altLang="zh-CN" sz="2800" i="1" dirty="0">
                <a:solidFill>
                  <a:schemeClr val="bg1"/>
                </a:solidFill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solidFill>
                  <a:schemeClr val="bg1"/>
                </a:solidFill>
                <a:latin typeface="Times"/>
                <a:cs typeface="Times"/>
              </a:rPr>
              <a:t>3</a:t>
            </a:r>
            <a:r>
              <a:rPr lang="en-US" altLang="zh-CN" sz="1600" dirty="0">
                <a:solidFill>
                  <a:schemeClr val="bg1"/>
                </a:solidFill>
                <a:latin typeface="Times"/>
                <a:cs typeface="Times"/>
              </a:rPr>
              <a:t>,</a:t>
            </a:r>
            <a:r>
              <a:rPr lang="en-US" altLang="zh-CN" sz="2800" i="1" dirty="0">
                <a:solidFill>
                  <a:schemeClr val="bg1"/>
                </a:solidFill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solidFill>
                  <a:schemeClr val="bg1"/>
                </a:solidFill>
                <a:latin typeface="Times"/>
                <a:cs typeface="Times"/>
              </a:rPr>
              <a:t>4</a:t>
            </a:r>
            <a:r>
              <a:rPr lang="en-US" altLang="zh-CN" sz="1600" dirty="0">
                <a:solidFill>
                  <a:schemeClr val="bg1"/>
                </a:solidFill>
                <a:latin typeface="Times"/>
                <a:cs typeface="Times"/>
              </a:rPr>
              <a:t>,</a:t>
            </a:r>
            <a:r>
              <a:rPr lang="en-US" altLang="zh-CN" sz="2800" i="1" dirty="0">
                <a:solidFill>
                  <a:schemeClr val="bg1"/>
                </a:solidFill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solidFill>
                  <a:schemeClr val="bg1"/>
                </a:solidFill>
                <a:latin typeface="Times"/>
                <a:cs typeface="Times"/>
              </a:rPr>
              <a:t>5</a:t>
            </a:r>
            <a:r>
              <a:rPr lang="en-US" altLang="zh-CN" sz="1600" dirty="0">
                <a:solidFill>
                  <a:schemeClr val="bg1"/>
                </a:solidFill>
                <a:latin typeface="Times"/>
                <a:cs typeface="Times"/>
              </a:rPr>
              <a:t>……</a:t>
            </a:r>
            <a:r>
              <a:rPr lang="en-US" altLang="zh-CN" sz="2500" dirty="0">
                <a:solidFill>
                  <a:schemeClr val="bg1"/>
                </a:solidFill>
                <a:latin typeface="Times"/>
                <a:cs typeface="Times"/>
              </a:rPr>
              <a:t>)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60B8F44-08CC-4015-8AC3-613954592D2F}"/>
              </a:ext>
            </a:extLst>
          </p:cNvPr>
          <p:cNvGrpSpPr/>
          <p:nvPr/>
        </p:nvGrpSpPr>
        <p:grpSpPr>
          <a:xfrm>
            <a:off x="212398" y="3579302"/>
            <a:ext cx="4401517" cy="1446550"/>
            <a:chOff x="2400730" y="3372537"/>
            <a:chExt cx="4401517" cy="144655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348975" y="3866498"/>
              <a:ext cx="1197017" cy="458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/>
                <a:t>模型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系统</a:t>
              </a:r>
            </a:p>
          </p:txBody>
        </p:sp>
        <p:cxnSp>
          <p:nvCxnSpPr>
            <p:cNvPr id="10" name="直接箭头连接符 181"/>
            <p:cNvCxnSpPr>
              <a:cxnSpLocks/>
              <a:stCxn id="16" idx="3"/>
              <a:endCxn id="12" idx="1"/>
            </p:cNvCxnSpPr>
            <p:nvPr/>
          </p:nvCxnSpPr>
          <p:spPr>
            <a:xfrm>
              <a:off x="3828891" y="4095812"/>
              <a:ext cx="520084" cy="0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箭头连接符 181"/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5545992" y="4095812"/>
              <a:ext cx="449682" cy="2727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4F900DBC-DD1B-4A33-B051-4A74114D1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730" y="3372537"/>
              <a:ext cx="1428161" cy="144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 i="1" dirty="0" err="1">
                  <a:solidFill>
                    <a:schemeClr val="bg1"/>
                  </a:solidFill>
                  <a:latin typeface="Arial"/>
                  <a:cs typeface="Arial"/>
                </a:rPr>
                <a:t>Sepal_length</a:t>
              </a:r>
              <a:endParaRPr lang="en-US" altLang="zh-CN" sz="1600" i="1" dirty="0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1600" i="1" dirty="0" err="1">
                  <a:solidFill>
                    <a:schemeClr val="bg1"/>
                  </a:solidFill>
                  <a:latin typeface="Arial"/>
                  <a:cs typeface="Arial"/>
                </a:rPr>
                <a:t>Sepal_width</a:t>
              </a:r>
              <a:endParaRPr lang="en-US" altLang="zh-CN" sz="1600" i="1" dirty="0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1600" i="1" dirty="0" err="1">
                  <a:solidFill>
                    <a:schemeClr val="bg1"/>
                  </a:solidFill>
                  <a:latin typeface="Arial"/>
                  <a:cs typeface="Arial"/>
                </a:rPr>
                <a:t>Petal_length</a:t>
              </a:r>
              <a:endParaRPr lang="en-US" altLang="zh-CN" sz="1600" i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1600" i="1" dirty="0" err="1">
                  <a:solidFill>
                    <a:schemeClr val="bg1"/>
                  </a:solidFill>
                  <a:latin typeface="Arial"/>
                  <a:cs typeface="Arial"/>
                </a:rPr>
                <a:t>Petal_width</a:t>
              </a:r>
              <a:endParaRPr lang="en-US" altLang="zh-CN" sz="1600" i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7B588609-76ED-4C9A-9711-A7C58F823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674" y="3898484"/>
              <a:ext cx="8065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i="1" dirty="0">
                  <a:solidFill>
                    <a:schemeClr val="bg1"/>
                  </a:solidFill>
                  <a:latin typeface="Arial"/>
                  <a:cs typeface="Arial"/>
                </a:rPr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9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2398" y="1426502"/>
            <a:ext cx="8330701" cy="901347"/>
          </a:xfrm>
        </p:spPr>
        <p:txBody>
          <a:bodyPr/>
          <a:lstStyle/>
          <a:p>
            <a:r>
              <a:rPr lang="zh-CN" altLang="en-US" dirty="0"/>
              <a:t>致力于研究如何通过计算的手段，利用经验（历史数据）来改善系统自身的性能［机器学习］。</a:t>
            </a:r>
            <a:endParaRPr lang="en-US" altLang="zh-CN" dirty="0"/>
          </a:p>
          <a:p>
            <a:r>
              <a:rPr kumimoji="1" lang="zh-CN" altLang="en-US" dirty="0"/>
              <a:t>从数据中产生模型的算法，即“学习算法”。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48013"/>
            <a:ext cx="9256334" cy="355391"/>
          </a:xfrm>
        </p:spPr>
        <p:txBody>
          <a:bodyPr/>
          <a:lstStyle/>
          <a:p>
            <a:r>
              <a:rPr kumimoji="1" lang="zh-CN" altLang="en-US" dirty="0"/>
              <a:t>机器学习的概念</a:t>
            </a:r>
          </a:p>
        </p:txBody>
      </p:sp>
      <p:grpSp>
        <p:nvGrpSpPr>
          <p:cNvPr id="48" name="组 47"/>
          <p:cNvGrpSpPr/>
          <p:nvPr/>
        </p:nvGrpSpPr>
        <p:grpSpPr>
          <a:xfrm>
            <a:off x="2345841" y="3673453"/>
            <a:ext cx="4543402" cy="1446550"/>
            <a:chOff x="2926956" y="4579872"/>
            <a:chExt cx="6057869" cy="1735860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926956" y="4579872"/>
              <a:ext cx="1649184" cy="1735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未剖开西瓜：</a:t>
              </a:r>
              <a:endParaRPr lang="en-US" altLang="zh-CN" sz="1600" i="1" dirty="0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色泽青绿</a:t>
              </a:r>
              <a:endParaRPr lang="en-US" altLang="zh-CN" sz="1600" i="1" dirty="0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根蒂蜷缩</a:t>
              </a:r>
              <a:endParaRPr lang="en-US" altLang="zh-CN" sz="1600" i="1" dirty="0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敲声混响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233574" y="5237399"/>
              <a:ext cx="1751251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i="1" dirty="0">
                  <a:solidFill>
                    <a:schemeClr val="bg1"/>
                  </a:solidFill>
                </a:rPr>
                <a:t>好瓜</a:t>
              </a:r>
              <a:r>
                <a:rPr lang="en-US" altLang="zh-CN" sz="1600" b="1" i="1" dirty="0">
                  <a:solidFill>
                    <a:schemeClr val="bg1"/>
                  </a:solidFill>
                </a:rPr>
                <a:t>or</a:t>
              </a:r>
              <a:r>
                <a:rPr lang="zh-CN" altLang="en-US" sz="1600" b="1" i="1" dirty="0">
                  <a:solidFill>
                    <a:schemeClr val="bg1"/>
                  </a:solidFill>
                </a:rPr>
                <a:t>坏瓜？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107034" y="5210718"/>
              <a:ext cx="1526635" cy="461665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900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模型</a:t>
              </a:r>
            </a:p>
          </p:txBody>
        </p:sp>
        <p:cxnSp>
          <p:nvCxnSpPr>
            <p:cNvPr id="15" name="直接箭头连接符 181"/>
            <p:cNvCxnSpPr>
              <a:stCxn id="12" idx="3"/>
              <a:endCxn id="14" idx="1"/>
            </p:cNvCxnSpPr>
            <p:nvPr/>
          </p:nvCxnSpPr>
          <p:spPr>
            <a:xfrm flipV="1">
              <a:off x="4576140" y="5441551"/>
              <a:ext cx="530895" cy="6251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箭头连接符 181"/>
            <p:cNvCxnSpPr>
              <a:stCxn id="14" idx="3"/>
              <a:endCxn id="13" idx="1"/>
            </p:cNvCxnSpPr>
            <p:nvPr/>
          </p:nvCxnSpPr>
          <p:spPr>
            <a:xfrm flipV="1">
              <a:off x="6633668" y="5440532"/>
              <a:ext cx="599907" cy="1020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9" name="组 38"/>
          <p:cNvGrpSpPr/>
          <p:nvPr/>
        </p:nvGrpSpPr>
        <p:grpSpPr>
          <a:xfrm>
            <a:off x="1163978" y="2407303"/>
            <a:ext cx="3916022" cy="1077218"/>
            <a:chOff x="1468741" y="2965923"/>
            <a:chExt cx="5221362" cy="1292662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468741" y="2965923"/>
              <a:ext cx="1854656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历史数据：</a:t>
              </a:r>
              <a:endParaRPr lang="en-US" altLang="zh-CN" sz="1600" i="1" dirty="0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很多已经剖</a:t>
              </a:r>
              <a:endParaRPr lang="en-US" altLang="zh-CN" sz="1600" i="1" dirty="0">
                <a:solidFill>
                  <a:schemeClr val="bg1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开了的西瓜</a:t>
              </a:r>
              <a:endParaRPr lang="en-US" altLang="zh-CN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5278258" y="3410713"/>
              <a:ext cx="1411845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i="1" dirty="0">
                  <a:solidFill>
                    <a:schemeClr val="bg1"/>
                  </a:solidFill>
                </a:rPr>
                <a:t>总结学习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651625" y="3289463"/>
              <a:ext cx="1306917" cy="646331"/>
            </a:xfrm>
            <a:prstGeom prst="rect">
              <a:avLst/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  <a:effectLst>
              <a:softEdge rad="12700"/>
            </a:effectLst>
            <a:ex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探究好瓜的特点</a:t>
              </a:r>
            </a:p>
          </p:txBody>
        </p:sp>
        <p:cxnSp>
          <p:nvCxnSpPr>
            <p:cNvPr id="21" name="直接箭头连接符 181"/>
            <p:cNvCxnSpPr>
              <a:stCxn id="18" idx="3"/>
              <a:endCxn id="20" idx="1"/>
            </p:cNvCxnSpPr>
            <p:nvPr/>
          </p:nvCxnSpPr>
          <p:spPr>
            <a:xfrm>
              <a:off x="3323397" y="3612254"/>
              <a:ext cx="328228" cy="376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181"/>
            <p:cNvCxnSpPr>
              <a:stCxn id="20" idx="3"/>
              <a:endCxn id="19" idx="1"/>
            </p:cNvCxnSpPr>
            <p:nvPr/>
          </p:nvCxnSpPr>
          <p:spPr>
            <a:xfrm>
              <a:off x="4958542" y="3612629"/>
              <a:ext cx="319716" cy="1217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7" name="直接箭头连接符 181"/>
          <p:cNvCxnSpPr>
            <a:stCxn id="19" idx="2"/>
            <a:endCxn id="14" idx="0"/>
          </p:cNvCxnSpPr>
          <p:nvPr/>
        </p:nvCxnSpPr>
        <p:spPr>
          <a:xfrm>
            <a:off x="4550559" y="3116516"/>
            <a:ext cx="2829" cy="108264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8847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2669861" y="1123386"/>
            <a:ext cx="0" cy="294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491" y="2245403"/>
            <a:ext cx="4953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71323" tIns="35662" rIns="71323" bIns="35662"/>
          <a:lstStyle/>
          <a:p>
            <a:pPr algn="ctr">
              <a:defRPr/>
            </a:pPr>
            <a:endParaRPr lang="zh-CN" altLang="en-US" sz="15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15" y="1422538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99A3D09A-A5D8-4A62-91DB-FCC3F99C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1422538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0A6B70E-E65A-4B80-9A11-4100460B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039174"/>
            <a:ext cx="403697" cy="406762"/>
          </a:xfrm>
          <a:prstGeom prst="ellipse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039174"/>
            <a:ext cx="3644888" cy="406762"/>
          </a:xfrm>
          <a:prstGeom prst="actionButtonBlank">
            <a:avLst/>
          </a:prstGeom>
          <a:solidFill>
            <a:srgbClr val="FB9708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基本术语</a:t>
            </a:r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C5ED2528-1F8F-4645-A203-4E9F2978A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2661233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ACE508B1-35EE-46F8-BE82-7AA8DDD1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549" y="2661233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假设空间</a:t>
            </a: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39799CB0-24C4-46EA-AA73-61543B94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447" y="3296234"/>
            <a:ext cx="403697" cy="406762"/>
          </a:xfrm>
          <a:prstGeom prst="ellipse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04D850D6-5B68-411A-A662-51B9B00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18" y="3296234"/>
            <a:ext cx="3644888" cy="406762"/>
          </a:xfrm>
          <a:prstGeom prst="actionButtonBlank">
            <a:avLst/>
          </a:prstGeom>
          <a:solidFill>
            <a:srgbClr val="064BB2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71323" tIns="35662" rIns="71323" bIns="35662" anchor="ctr"/>
          <a:lstStyle/>
          <a:p>
            <a:pPr algn="ctr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归纳偏好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06682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基本术语</a:t>
            </a: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2639"/>
              </p:ext>
            </p:extLst>
          </p:nvPr>
        </p:nvGraphicFramePr>
        <p:xfrm>
          <a:off x="2932687" y="1340022"/>
          <a:ext cx="3759439" cy="1595530"/>
        </p:xfrm>
        <a:graphic>
          <a:graphicData uri="http://schemas.openxmlformats.org/drawingml/2006/table">
            <a:tbl>
              <a:tblPr/>
              <a:tblGrid>
                <a:gridCol w="529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6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编号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色泽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根蒂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敲声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好瓜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青绿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蜷缩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浊响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是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乌黑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蜷缩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浊响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是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青绿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硬挺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清脆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否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乌黑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稍卷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沉闷</a:t>
                      </a:r>
                      <a:endParaRPr lang="en-US" altLang="zh-CN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否</a:t>
                      </a:r>
                      <a:endParaRPr 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 Box 11">
            <a:extLst>
              <a:ext uri="{FF2B5EF4-FFF2-40B4-BE49-F238E27FC236}">
                <a16:creationId xmlns:a16="http://schemas.microsoft.com/office/drawing/2014/main" id="{89116EBA-4011-4442-ADB3-D6CBC220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81" y="2158444"/>
            <a:ext cx="2119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i="1" dirty="0">
                <a:solidFill>
                  <a:schemeClr val="bg1"/>
                </a:solidFill>
              </a:rPr>
              <a:t>记录／对象／样本／示例／特征向量</a:t>
            </a:r>
            <a:endParaRPr lang="en-US" altLang="zh-CN" sz="1600" i="1" dirty="0">
              <a:solidFill>
                <a:schemeClr val="bg1"/>
              </a:solidFill>
            </a:endParaRP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1EC23736-6BAE-452D-8ADD-259545519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502" y="3287434"/>
            <a:ext cx="17846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i="1" dirty="0">
                <a:solidFill>
                  <a:schemeClr val="bg1"/>
                </a:solidFill>
              </a:rPr>
              <a:t>属性空间／样本空间／输入空间</a:t>
            </a:r>
            <a:endParaRPr lang="en-US" altLang="zh-CN" sz="1600" i="1" dirty="0">
              <a:solidFill>
                <a:schemeClr val="bg1"/>
              </a:solidFill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00707E9B-7C10-4592-8F25-442486AF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760" y="1354163"/>
            <a:ext cx="1023459" cy="11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i="1" dirty="0">
                <a:solidFill>
                  <a:schemeClr val="bg1"/>
                </a:solidFill>
              </a:rPr>
              <a:t>标记</a:t>
            </a:r>
            <a:endParaRPr lang="en-US" altLang="zh-CN" sz="1600" i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1600" i="1" dirty="0">
                <a:solidFill>
                  <a:schemeClr val="bg1"/>
                </a:solidFill>
              </a:rPr>
              <a:t>标记空间</a:t>
            </a:r>
            <a:endParaRPr lang="en-US" altLang="zh-CN" sz="1600" i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1600" i="1" dirty="0">
                <a:solidFill>
                  <a:schemeClr val="bg1"/>
                </a:solidFill>
              </a:rPr>
              <a:t>输出空间</a:t>
            </a:r>
            <a:endParaRPr lang="en-US" altLang="zh-CN" sz="1600" i="1" dirty="0">
              <a:solidFill>
                <a:schemeClr val="bg1"/>
              </a:solidFill>
            </a:endParaRP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C956C8C2-D830-4B37-B189-E587B096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313" y="892570"/>
            <a:ext cx="10236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数据集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14">
            <a:extLst>
              <a:ext uri="{FF2B5EF4-FFF2-40B4-BE49-F238E27FC236}">
                <a16:creationId xmlns:a16="http://schemas.microsoft.com/office/drawing/2014/main" id="{92EEA9CC-B56A-4712-B349-F8EB5A8D539A}"/>
              </a:ext>
            </a:extLst>
          </p:cNvPr>
          <p:cNvSpPr/>
          <p:nvPr/>
        </p:nvSpPr>
        <p:spPr bwMode="auto">
          <a:xfrm>
            <a:off x="3089753" y="2338556"/>
            <a:ext cx="2854745" cy="300816"/>
          </a:xfrm>
          <a:prstGeom prst="roundRect">
            <a:avLst/>
          </a:prstGeom>
          <a:noFill/>
          <a:ln w="25400" cap="flat" cmpd="sng">
            <a:solidFill>
              <a:srgbClr val="1FFF2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D1EE9C-81AE-4029-A61F-01CAACE3911A}"/>
              </a:ext>
            </a:extLst>
          </p:cNvPr>
          <p:cNvGrpSpPr/>
          <p:nvPr/>
        </p:nvGrpSpPr>
        <p:grpSpPr>
          <a:xfrm>
            <a:off x="1613209" y="934446"/>
            <a:ext cx="4331291" cy="793001"/>
            <a:chOff x="2408663" y="1447402"/>
            <a:chExt cx="4331291" cy="793001"/>
          </a:xfrm>
        </p:grpSpPr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5FC784C8-3FAC-4658-9BB9-DB746421C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663" y="1447402"/>
              <a:ext cx="65291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属性</a:t>
              </a:r>
              <a:endParaRPr lang="en-US" altLang="zh-CN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31" name="圆角矩形 12">
              <a:extLst>
                <a:ext uri="{FF2B5EF4-FFF2-40B4-BE49-F238E27FC236}">
                  <a16:creationId xmlns:a16="http://schemas.microsoft.com/office/drawing/2014/main" id="{51F11E69-A2B3-4417-96D5-CCC82F2D9FFA}"/>
                </a:ext>
              </a:extLst>
            </p:cNvPr>
            <p:cNvSpPr/>
            <p:nvPr/>
          </p:nvSpPr>
          <p:spPr bwMode="auto">
            <a:xfrm>
              <a:off x="4419438" y="1880137"/>
              <a:ext cx="2320516" cy="360266"/>
            </a:xfrm>
            <a:prstGeom prst="roundRect">
              <a:avLst/>
            </a:prstGeom>
            <a:noFill/>
            <a:ln w="25400" cap="flat" cmpd="sng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4" name="直接箭头连接符 181">
              <a:extLst>
                <a:ext uri="{FF2B5EF4-FFF2-40B4-BE49-F238E27FC236}">
                  <a16:creationId xmlns:a16="http://schemas.microsoft.com/office/drawing/2014/main" id="{FFB117A2-AB8C-4086-99E2-001A1047FD1C}"/>
                </a:ext>
              </a:extLst>
            </p:cNvPr>
            <p:cNvCxnSpPr>
              <a:cxnSpLocks/>
              <a:stCxn id="31" idx="1"/>
              <a:endCxn id="25" idx="3"/>
            </p:cNvCxnSpPr>
            <p:nvPr/>
          </p:nvCxnSpPr>
          <p:spPr>
            <a:xfrm flipH="1" flipV="1">
              <a:off x="3061580" y="1616678"/>
              <a:ext cx="1357858" cy="443592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8CE2F0-E0AC-4618-9BDC-26BB38CF65C6}"/>
              </a:ext>
            </a:extLst>
          </p:cNvPr>
          <p:cNvGrpSpPr/>
          <p:nvPr/>
        </p:nvGrpSpPr>
        <p:grpSpPr>
          <a:xfrm>
            <a:off x="1315844" y="1576170"/>
            <a:ext cx="2855335" cy="559735"/>
            <a:chOff x="2111298" y="2089126"/>
            <a:chExt cx="2855335" cy="559735"/>
          </a:xfrm>
        </p:grpSpPr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E47A9820-5B9E-49D0-9B9F-9631CC8EB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298" y="2089126"/>
              <a:ext cx="8793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i="1" dirty="0">
                  <a:solidFill>
                    <a:schemeClr val="bg1"/>
                  </a:solidFill>
                </a:rPr>
                <a:t>属性值</a:t>
              </a:r>
              <a:endParaRPr lang="en-US" altLang="zh-CN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32" name="圆角矩形 13">
              <a:extLst>
                <a:ext uri="{FF2B5EF4-FFF2-40B4-BE49-F238E27FC236}">
                  <a16:creationId xmlns:a16="http://schemas.microsoft.com/office/drawing/2014/main" id="{425D4470-37BF-4BB4-A121-1C667D35115B}"/>
                </a:ext>
              </a:extLst>
            </p:cNvPr>
            <p:cNvSpPr/>
            <p:nvPr/>
          </p:nvSpPr>
          <p:spPr bwMode="auto">
            <a:xfrm>
              <a:off x="4422272" y="2288595"/>
              <a:ext cx="544361" cy="360266"/>
            </a:xfrm>
            <a:prstGeom prst="roundRect">
              <a:avLst/>
            </a:prstGeom>
            <a:noFill/>
            <a:ln w="25400" cap="flat" cmpd="sng">
              <a:solidFill>
                <a:srgbClr val="FB9708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35" name="直接箭头连接符 181">
              <a:extLst>
                <a:ext uri="{FF2B5EF4-FFF2-40B4-BE49-F238E27FC236}">
                  <a16:creationId xmlns:a16="http://schemas.microsoft.com/office/drawing/2014/main" id="{3C68DA79-613E-4C4C-B805-20D9BC5D5F56}"/>
                </a:ext>
              </a:extLst>
            </p:cNvPr>
            <p:cNvCxnSpPr>
              <a:cxnSpLocks/>
              <a:stCxn id="32" idx="1"/>
              <a:endCxn id="26" idx="3"/>
            </p:cNvCxnSpPr>
            <p:nvPr/>
          </p:nvCxnSpPr>
          <p:spPr>
            <a:xfrm flipH="1" flipV="1">
              <a:off x="2990648" y="2258403"/>
              <a:ext cx="1431624" cy="210325"/>
            </a:xfrm>
            <a:prstGeom prst="straightConnector1">
              <a:avLst/>
            </a:prstGeom>
            <a:noFill/>
            <a:ln w="12700" cap="flat">
              <a:solidFill>
                <a:srgbClr val="FB9708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7" name="直接箭头连接符 181">
            <a:extLst>
              <a:ext uri="{FF2B5EF4-FFF2-40B4-BE49-F238E27FC236}">
                <a16:creationId xmlns:a16="http://schemas.microsoft.com/office/drawing/2014/main" id="{EF51D2BC-8131-4FD8-BE4E-26B69D90249A}"/>
              </a:ext>
            </a:extLst>
          </p:cNvPr>
          <p:cNvCxnSpPr>
            <a:cxnSpLocks/>
            <a:stCxn id="33" idx="1"/>
            <a:endCxn id="23" idx="3"/>
          </p:cNvCxnSpPr>
          <p:nvPr/>
        </p:nvCxnSpPr>
        <p:spPr>
          <a:xfrm flipH="1" flipV="1">
            <a:off x="2245861" y="2450832"/>
            <a:ext cx="843892" cy="38132"/>
          </a:xfrm>
          <a:prstGeom prst="straightConnector1">
            <a:avLst/>
          </a:prstGeom>
          <a:noFill/>
          <a:ln w="12700" cap="flat">
            <a:solidFill>
              <a:srgbClr val="1FFF22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181">
            <a:extLst>
              <a:ext uri="{FF2B5EF4-FFF2-40B4-BE49-F238E27FC236}">
                <a16:creationId xmlns:a16="http://schemas.microsoft.com/office/drawing/2014/main" id="{6BE08805-D6E8-4A61-8120-2410C4BB3B31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026121" y="3022153"/>
            <a:ext cx="1677056" cy="557669"/>
          </a:xfrm>
          <a:prstGeom prst="straightConnector1">
            <a:avLst/>
          </a:prstGeom>
          <a:noFill/>
          <a:ln w="12700" cap="flat">
            <a:solidFill>
              <a:srgbClr val="1439FF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圆角矩形 35">
            <a:extLst>
              <a:ext uri="{FF2B5EF4-FFF2-40B4-BE49-F238E27FC236}">
                <a16:creationId xmlns:a16="http://schemas.microsoft.com/office/drawing/2014/main" id="{ED4634CA-4313-4BFA-827E-BD8255F03670}"/>
              </a:ext>
            </a:extLst>
          </p:cNvPr>
          <p:cNvSpPr/>
          <p:nvPr/>
        </p:nvSpPr>
        <p:spPr bwMode="auto">
          <a:xfrm>
            <a:off x="6167434" y="1336566"/>
            <a:ext cx="425596" cy="1685588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41" name="直接箭头连接符 181">
            <a:extLst>
              <a:ext uri="{FF2B5EF4-FFF2-40B4-BE49-F238E27FC236}">
                <a16:creationId xmlns:a16="http://schemas.microsoft.com/office/drawing/2014/main" id="{9B7FB9A3-9BD6-4643-8915-DA7AF7DDDCF9}"/>
              </a:ext>
            </a:extLst>
          </p:cNvPr>
          <p:cNvCxnSpPr>
            <a:stCxn id="40" idx="3"/>
            <a:endCxn id="29" idx="1"/>
          </p:cNvCxnSpPr>
          <p:nvPr/>
        </p:nvCxnSpPr>
        <p:spPr>
          <a:xfrm flipV="1">
            <a:off x="6593030" y="1905593"/>
            <a:ext cx="435732" cy="27376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圆角矩形 15">
            <a:extLst>
              <a:ext uri="{FF2B5EF4-FFF2-40B4-BE49-F238E27FC236}">
                <a16:creationId xmlns:a16="http://schemas.microsoft.com/office/drawing/2014/main" id="{B0F63D06-3580-4FDD-BFD4-410EC6D111A6}"/>
              </a:ext>
            </a:extLst>
          </p:cNvPr>
          <p:cNvSpPr/>
          <p:nvPr/>
        </p:nvSpPr>
        <p:spPr bwMode="auto">
          <a:xfrm>
            <a:off x="3370652" y="1254598"/>
            <a:ext cx="2665048" cy="1767555"/>
          </a:xfrm>
          <a:prstGeom prst="roundRect">
            <a:avLst/>
          </a:prstGeom>
          <a:noFill/>
          <a:ln w="25400" cap="flat" cmpd="sng">
            <a:solidFill>
              <a:srgbClr val="1439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9" grpId="0"/>
      <p:bldP spid="33" grpId="0" animBg="1"/>
      <p:bldP spid="40" grpId="0" animBg="1"/>
      <p:bldP spid="42" grpId="0" animBg="1"/>
    </p:bldLst>
  </p:timing>
</p:sld>
</file>

<file path=ppt/theme/theme1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7015</TotalTime>
  <Words>1019</Words>
  <Application>Microsoft Office PowerPoint</Application>
  <PresentationFormat>自定义</PresentationFormat>
  <Paragraphs>328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仿宋</vt:lpstr>
      <vt:lpstr>黑体</vt:lpstr>
      <vt:lpstr>宋体</vt:lpstr>
      <vt:lpstr>微软雅黑</vt:lpstr>
      <vt:lpstr>Arial</vt:lpstr>
      <vt:lpstr>Calibri</vt:lpstr>
      <vt:lpstr>Lucida Console</vt:lpstr>
      <vt:lpstr>Times</vt:lpstr>
      <vt:lpstr>Times New Roman</vt:lpstr>
      <vt:lpstr>Wingdings</vt:lpstr>
      <vt:lpstr>人邮在线师资培训PPT主题</vt:lpstr>
      <vt:lpstr>机器学习绪论</vt:lpstr>
      <vt:lpstr>目录</vt:lpstr>
      <vt:lpstr>引言</vt:lpstr>
      <vt:lpstr>引言</vt:lpstr>
      <vt:lpstr>引言</vt:lpstr>
      <vt:lpstr>引言</vt:lpstr>
      <vt:lpstr>引言</vt:lpstr>
      <vt:lpstr>目录</vt:lpstr>
      <vt:lpstr>基本术语</vt:lpstr>
      <vt:lpstr>基本术语</vt:lpstr>
      <vt:lpstr>目录</vt:lpstr>
      <vt:lpstr>假设空间</vt:lpstr>
      <vt:lpstr>假设空间</vt:lpstr>
      <vt:lpstr>假设空间</vt:lpstr>
      <vt:lpstr>假设空间</vt:lpstr>
      <vt:lpstr>目录</vt:lpstr>
      <vt:lpstr>归纳偏好</vt:lpstr>
      <vt:lpstr>归纳偏好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zhangmin@tipdm.com</cp:lastModifiedBy>
  <cp:revision>338</cp:revision>
  <dcterms:created xsi:type="dcterms:W3CDTF">2017-01-10T15:44:52Z</dcterms:created>
  <dcterms:modified xsi:type="dcterms:W3CDTF">2019-05-24T07:16:34Z</dcterms:modified>
</cp:coreProperties>
</file>