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6"/>
  </p:notesMasterIdLst>
  <p:sldIdLst>
    <p:sldId id="494" r:id="rId2"/>
    <p:sldId id="491" r:id="rId3"/>
    <p:sldId id="500" r:id="rId4"/>
    <p:sldId id="501" r:id="rId5"/>
    <p:sldId id="502" r:id="rId6"/>
    <p:sldId id="503" r:id="rId7"/>
    <p:sldId id="495" r:id="rId8"/>
    <p:sldId id="504" r:id="rId9"/>
    <p:sldId id="505" r:id="rId10"/>
    <p:sldId id="506" r:id="rId11"/>
    <p:sldId id="507" r:id="rId12"/>
    <p:sldId id="508" r:id="rId13"/>
    <p:sldId id="496" r:id="rId14"/>
    <p:sldId id="510" r:id="rId15"/>
    <p:sldId id="511" r:id="rId16"/>
    <p:sldId id="518" r:id="rId17"/>
    <p:sldId id="515" r:id="rId18"/>
    <p:sldId id="519" r:id="rId19"/>
    <p:sldId id="513" r:id="rId20"/>
    <p:sldId id="514" r:id="rId21"/>
    <p:sldId id="520" r:id="rId22"/>
    <p:sldId id="497" r:id="rId23"/>
    <p:sldId id="499" r:id="rId24"/>
    <p:sldId id="260" r:id="rId25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67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2165B6"/>
    <a:srgbClr val="C4C6C9"/>
    <a:srgbClr val="A5A7AC"/>
    <a:srgbClr val="336D9D"/>
    <a:srgbClr val="FADF5D"/>
    <a:srgbClr val="31699A"/>
    <a:srgbClr val="2E6898"/>
    <a:srgbClr val="35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1" y="72"/>
      </p:cViewPr>
      <p:guideLst>
        <p:guide orient="horz" pos="2160"/>
        <p:guide pos="4267"/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36" y="0"/>
            <a:ext cx="10185136" cy="57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120884" y="2934927"/>
            <a:ext cx="1915583" cy="400110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983303"/>
            <a:ext cx="10134865" cy="1718468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67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43" y="1709870"/>
            <a:ext cx="5617068" cy="576792"/>
          </a:xfrm>
        </p:spPr>
        <p:txBody>
          <a:bodyPr/>
          <a:lstStyle>
            <a:lvl1pPr algn="ctr">
              <a:defRPr sz="3333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618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60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4"/>
            <a:ext cx="7997031" cy="38364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641026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5" name="AutoShape 23">
            <a:extLst>
              <a:ext uri="{FF2B5EF4-FFF2-40B4-BE49-F238E27FC236}">
                <a16:creationId xmlns:a16="http://schemas.microsoft.com/office/drawing/2014/main" id="{860FF3E1-4F29-42B9-BF52-C8B596CAB5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8DA30070-6481-4F7F-BD88-A9D3A92B6A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7451592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"/>
            <a:ext cx="10185560" cy="571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4" y="1514314"/>
            <a:ext cx="9253823" cy="3616434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DFA66E52-0EFF-4EE4-846A-A59BB40572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180F3DCC-2466-4642-ABF6-113422D6B8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0663856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57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z="7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936705"/>
            <a:ext cx="9003206" cy="4155963"/>
          </a:xfrm>
        </p:spPr>
        <p:txBody>
          <a:bodyPr>
            <a:noAutofit/>
          </a:bodyPr>
          <a:lstStyle>
            <a:lvl1pPr marL="226753" indent="-226753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6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24648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6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0417"/>
            <a:ext cx="10158678" cy="180710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595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4169907" y="1289423"/>
            <a:ext cx="5901709" cy="1625685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55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5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63" y="1872345"/>
            <a:ext cx="3914183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B4E2877-1EAC-4B36-92AB-3114DE1C4D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39900"/>
            <a:ext cx="10158237" cy="1807243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0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2515F9-6F6D-4C03-A3C7-609CD12BAD1E}"/>
              </a:ext>
            </a:extLst>
          </p:cNvPr>
          <p:cNvSpPr txBox="1">
            <a:spLocks/>
          </p:cNvSpPr>
          <p:nvPr userDrawn="1"/>
        </p:nvSpPr>
        <p:spPr>
          <a:xfrm>
            <a:off x="4169687" y="1381344"/>
            <a:ext cx="5901709" cy="1378208"/>
          </a:xfrm>
          <a:prstGeom prst="rect">
            <a:avLst/>
          </a:prstGeom>
        </p:spPr>
        <p:txBody>
          <a:bodyPr vert="horz" lIns="71323" tIns="35662" rIns="71323" bIns="35662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51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1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5" name="图片 14" descr="AW视觉符号.jpg">
            <a:extLst>
              <a:ext uri="{FF2B5EF4-FFF2-40B4-BE49-F238E27FC236}">
                <a16:creationId xmlns:a16="http://schemas.microsoft.com/office/drawing/2014/main" id="{75CF7A27-3EAA-474D-BC75-B4BF82945A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8662" y="1872344"/>
            <a:ext cx="3914182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990" y="162719"/>
            <a:ext cx="9144000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1896" y="989542"/>
            <a:ext cx="91440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1896" y="4456907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0234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60468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90702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20936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26210" indent="-22621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250">
          <a:solidFill>
            <a:schemeClr val="tx1"/>
          </a:solidFill>
          <a:latin typeface="+mn-lt"/>
          <a:ea typeface="+mn-ea"/>
          <a:cs typeface="宋体" charset="0"/>
        </a:defRPr>
      </a:lvl1pPr>
      <a:lvl2pPr marL="490783" indent="-18784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33">
          <a:solidFill>
            <a:schemeClr val="tx1"/>
          </a:solidFill>
          <a:latin typeface="+mn-lt"/>
          <a:ea typeface="+mn-ea"/>
        </a:defRPr>
      </a:lvl2pPr>
      <a:lvl3pPr marL="755356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83">
          <a:solidFill>
            <a:schemeClr val="tx1"/>
          </a:solidFill>
          <a:latin typeface="+mn-lt"/>
          <a:ea typeface="+mn-ea"/>
        </a:defRPr>
      </a:lvl3pPr>
      <a:lvl4pPr marL="1056969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50">
          <a:solidFill>
            <a:schemeClr val="tx1"/>
          </a:solidFill>
          <a:latin typeface="+mn-lt"/>
          <a:ea typeface="+mn-ea"/>
        </a:defRPr>
      </a:lvl4pPr>
      <a:lvl5pPr marL="1359904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50">
          <a:solidFill>
            <a:schemeClr val="tx1"/>
          </a:solidFill>
          <a:latin typeface="+mn-lt"/>
          <a:ea typeface="+mn-ea"/>
        </a:defRPr>
      </a:lvl5pPr>
      <a:lvl6pPr marL="166287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6pPr>
      <a:lvl7pPr marL="1965211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7pPr>
      <a:lvl8pPr marL="226755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8pPr>
      <a:lvl9pPr marL="256989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3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6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0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36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170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0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3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87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模型评估与选择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5698210" cy="364102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kumimoji="1" lang="zh-CN" altLang="en-US" dirty="0"/>
              <a:t>训练集＋测试集：互斥互补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训练集训练模型，测试集测试模型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合理划分、保持比例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单次留出与多次留出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多次留出法：如对专家样本随机进行</a:t>
            </a:r>
            <a:r>
              <a:rPr lang="en-US" altLang="zh-CN" dirty="0"/>
              <a:t>100</a:t>
            </a:r>
            <a:r>
              <a:rPr lang="zh-CN" altLang="en-US" dirty="0"/>
              <a:t>次训练集／测试集划分，评估结果取平均</a:t>
            </a:r>
            <a:endParaRPr kumimoji="1" lang="en-US" altLang="zh-CN" dirty="0"/>
          </a:p>
          <a:p>
            <a:pPr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留出法</a:t>
            </a:r>
          </a:p>
        </p:txBody>
      </p:sp>
    </p:spTree>
    <p:extLst>
      <p:ext uri="{BB962C8B-B14F-4D97-AF65-F5344CB8AC3E}">
        <p14:creationId xmlns:p14="http://schemas.microsoft.com/office/powerpoint/2010/main" val="37588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5663" y="1514316"/>
            <a:ext cx="8330701" cy="100120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kumimoji="1" lang="en-US" altLang="zh-CN" dirty="0"/>
              <a:t>K</a:t>
            </a:r>
            <a:r>
              <a:rPr kumimoji="1" lang="zh-CN" altLang="en-US" dirty="0"/>
              <a:t>折交叉验证</a:t>
            </a:r>
            <a:r>
              <a:rPr lang="zh-CN" altLang="zh-CN" dirty="0"/>
              <a:t>：</a:t>
            </a:r>
            <a:r>
              <a:rPr lang="zh-CN" altLang="en-US" dirty="0"/>
              <a:t>将专家样本等份划分为</a:t>
            </a:r>
            <a:r>
              <a:rPr lang="en-US" altLang="zh-CN" dirty="0"/>
              <a:t>K</a:t>
            </a:r>
            <a:r>
              <a:rPr lang="zh-CN" altLang="en-US" dirty="0"/>
              <a:t>个数据集，轮流用</a:t>
            </a:r>
            <a:r>
              <a:rPr lang="en-US" altLang="zh-CN" dirty="0"/>
              <a:t>K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个用于训练，</a:t>
            </a:r>
            <a:r>
              <a:rPr lang="en-US" altLang="zh-CN" dirty="0"/>
              <a:t>1</a:t>
            </a:r>
            <a:r>
              <a:rPr lang="zh-CN" altLang="en-US" dirty="0"/>
              <a:t>个用于测试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/>
              <a:t>P</a:t>
            </a:r>
            <a:r>
              <a:rPr lang="zh-CN" altLang="en-US" dirty="0"/>
              <a:t>次</a:t>
            </a:r>
            <a:r>
              <a:rPr lang="en-US" altLang="zh-CN" dirty="0"/>
              <a:t>K</a:t>
            </a:r>
            <a:r>
              <a:rPr lang="zh-CN" altLang="en-US" dirty="0"/>
              <a:t>折交叉验证</a:t>
            </a:r>
            <a:endParaRPr lang="en-US" altLang="zh-CN" dirty="0"/>
          </a:p>
          <a:p>
            <a:pPr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交叉验证法</a:t>
            </a:r>
          </a:p>
        </p:txBody>
      </p:sp>
      <p:pic>
        <p:nvPicPr>
          <p:cNvPr id="5" name="图片 4" descr="屏幕快照 2017-10-14 20.0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0" y="2414227"/>
            <a:ext cx="4530049" cy="24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5751" y="1429869"/>
            <a:ext cx="8330701" cy="36074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留出法与交叉验证法的训练集数据少于样本数据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给定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个样本的数据集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中有放回随机取</a:t>
            </a:r>
            <a:r>
              <a:rPr kumimoji="1" lang="en-US" altLang="zh-CN" dirty="0"/>
              <a:t>m</a:t>
            </a:r>
            <a:r>
              <a:rPr kumimoji="1" lang="zh-CN" altLang="en-US" dirty="0"/>
              <a:t>次数据，形成训练集</a:t>
            </a:r>
            <a:r>
              <a:rPr kumimoji="1" lang="en-US" altLang="zh-CN" dirty="0"/>
              <a:t>D</a:t>
            </a:r>
            <a:r>
              <a:rPr lang="en-US" altLang="zh-CN" dirty="0"/>
              <a:t>’</a:t>
            </a:r>
          </a:p>
          <a:p>
            <a:pPr>
              <a:buFont typeface="Arial"/>
              <a:buChar char="•"/>
            </a:pPr>
            <a:r>
              <a:rPr kumimoji="1" lang="zh-CN" altLang="en-US" dirty="0"/>
              <a:t>用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中不包含</a:t>
            </a:r>
            <a:r>
              <a:rPr kumimoji="1" lang="en-US" altLang="zh-CN" dirty="0"/>
              <a:t>D’</a:t>
            </a:r>
            <a:r>
              <a:rPr kumimoji="1" lang="zh-CN" altLang="en-US" dirty="0"/>
              <a:t>的样本作为测试集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en-US" altLang="zh-CN" sz="500" dirty="0"/>
              <a:t> </a:t>
            </a:r>
          </a:p>
          <a:p>
            <a:pPr>
              <a:buFont typeface="Arial"/>
              <a:buChar char="•"/>
            </a:pPr>
            <a:r>
              <a:rPr kumimoji="1" lang="en-US" altLang="zh-CN" dirty="0"/>
              <a:t>D</a:t>
            </a:r>
            <a:r>
              <a:rPr kumimoji="1" lang="zh-CN" altLang="en-US" dirty="0"/>
              <a:t>中某个样本不被抽到的概率：</a:t>
            </a:r>
            <a:endParaRPr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测试集数据量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缺点：改变了初始数据集的分布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自助法</a:t>
            </a:r>
          </a:p>
        </p:txBody>
      </p:sp>
      <p:pic>
        <p:nvPicPr>
          <p:cNvPr id="5" name="图片 4" descr="屏幕快照 2017-10-14 20.23.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81" y="2737185"/>
            <a:ext cx="1071916" cy="428883"/>
          </a:xfrm>
          <a:prstGeom prst="rect">
            <a:avLst/>
          </a:prstGeom>
        </p:spPr>
      </p:pic>
      <p:pic>
        <p:nvPicPr>
          <p:cNvPr id="6" name="图片 5" descr="屏幕快照 2017-10-14 20.23.4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66" y="3427675"/>
            <a:ext cx="2956785" cy="6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2874358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经验误差与过拟合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评估方法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性能度量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偏差与方差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9555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回归任务的评价标准：均方误差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评价方法与评价标准</a:t>
            </a:r>
          </a:p>
        </p:txBody>
      </p:sp>
      <p:pic>
        <p:nvPicPr>
          <p:cNvPr id="6" name="图片 5" descr="屏幕快照 2017-10-14 20.38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12" y="2178326"/>
            <a:ext cx="2924600" cy="8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错误率</a:t>
            </a:r>
            <a:r>
              <a:rPr lang="zh-CN" altLang="zh-CN" dirty="0"/>
              <a:t>：</a:t>
            </a:r>
            <a:r>
              <a:rPr lang="zh-CN" altLang="en-US" dirty="0"/>
              <a:t>分类错误样本数占总样本数比例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精度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－</a:t>
            </a:r>
            <a:r>
              <a:rPr lang="zh-CN" altLang="en-US" dirty="0"/>
              <a:t>错误率，分类正确样本数占总样本数比例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错误率与精度</a:t>
            </a:r>
          </a:p>
        </p:txBody>
      </p:sp>
      <p:pic>
        <p:nvPicPr>
          <p:cNvPr id="5" name="图片 4" descr="屏幕快照 2017-10-14 20.4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24" y="2058749"/>
            <a:ext cx="2550880" cy="747072"/>
          </a:xfrm>
          <a:prstGeom prst="rect">
            <a:avLst/>
          </a:prstGeom>
        </p:spPr>
      </p:pic>
      <p:pic>
        <p:nvPicPr>
          <p:cNvPr id="6" name="图片 5" descr="屏幕快照 2017-10-14 20.4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43" y="3508606"/>
            <a:ext cx="3362503" cy="13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5100558" cy="36410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犯错的代价：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is-IS" altLang="zh-CN" dirty="0"/>
              <a:t>2004</a:t>
            </a:r>
            <a:r>
              <a:rPr lang="zh-CN" altLang="is-IS" dirty="0"/>
              <a:t>年</a:t>
            </a:r>
            <a:r>
              <a:rPr lang="is-IS" altLang="zh-CN" dirty="0"/>
              <a:t>12</a:t>
            </a:r>
            <a:r>
              <a:rPr lang="zh-CN" altLang="is-IS" dirty="0"/>
              <a:t>月</a:t>
            </a:r>
            <a:r>
              <a:rPr lang="is-IS" altLang="zh-CN" dirty="0"/>
              <a:t>26</a:t>
            </a:r>
            <a:r>
              <a:rPr lang="zh-CN" altLang="is-IS" dirty="0"/>
              <a:t>日</a:t>
            </a:r>
            <a:r>
              <a:rPr lang="zh-CN" altLang="en-US" dirty="0"/>
              <a:t>印尼海啸与</a:t>
            </a:r>
            <a:r>
              <a:rPr lang="en-US" altLang="zh-CN" dirty="0"/>
              <a:t>1999</a:t>
            </a:r>
            <a:r>
              <a:rPr lang="zh-CN" altLang="en-US" dirty="0"/>
              <a:t>年“弗洛伊德” 飓风，真正率、假正率，印尼海啸的灾难预报与保险公司。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错误率与精度</a:t>
            </a:r>
          </a:p>
        </p:txBody>
      </p:sp>
    </p:spTree>
    <p:extLst>
      <p:ext uri="{BB962C8B-B14F-4D97-AF65-F5344CB8AC3E}">
        <p14:creationId xmlns:p14="http://schemas.microsoft.com/office/powerpoint/2010/main" val="246668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441090"/>
            <a:ext cx="5139401" cy="128444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查准率／</a:t>
            </a:r>
            <a:r>
              <a:rPr lang="zh-TW" altLang="en-US" dirty="0"/>
              <a:t>准确率</a:t>
            </a:r>
            <a:r>
              <a:rPr lang="zh-CN" altLang="en-US" dirty="0"/>
              <a:t>（</a:t>
            </a:r>
            <a:r>
              <a:rPr lang="en-US" altLang="zh-TW" dirty="0"/>
              <a:t>precision</a:t>
            </a:r>
            <a:r>
              <a:rPr lang="zh-CN" altLang="en-US" dirty="0"/>
              <a:t>）</a:t>
            </a:r>
            <a:r>
              <a:rPr lang="zh-TW" altLang="en-US" dirty="0"/>
              <a:t>： </a:t>
            </a:r>
            <a:r>
              <a:rPr lang="en-US" altLang="zh-CN" dirty="0"/>
              <a:t>P</a:t>
            </a:r>
            <a:r>
              <a:rPr lang="en-US" altLang="zh-TW" dirty="0"/>
              <a:t> = TP/(TP+FP)</a:t>
            </a:r>
          </a:p>
          <a:p>
            <a:pPr>
              <a:buFont typeface="Arial"/>
              <a:buChar char="•"/>
            </a:pPr>
            <a:r>
              <a:rPr lang="zh-CN" altLang="en-US" dirty="0"/>
              <a:t>查全率／</a:t>
            </a:r>
            <a:r>
              <a:rPr lang="zh-TW" altLang="en-US" dirty="0"/>
              <a:t>召回率</a:t>
            </a:r>
            <a:r>
              <a:rPr lang="zh-CN" altLang="en-US" dirty="0"/>
              <a:t>／</a:t>
            </a:r>
            <a:r>
              <a:rPr lang="zh-TW" altLang="en-US" dirty="0"/>
              <a:t>灵敏度</a:t>
            </a:r>
            <a:r>
              <a:rPr lang="zh-CN" altLang="en-US" dirty="0"/>
              <a:t>（</a:t>
            </a:r>
            <a:r>
              <a:rPr lang="en-US" altLang="zh-TW" dirty="0"/>
              <a:t>recall</a:t>
            </a:r>
            <a:r>
              <a:rPr lang="zh-CN" altLang="en-US" dirty="0"/>
              <a:t>）</a:t>
            </a:r>
            <a:r>
              <a:rPr lang="zh-TW" altLang="en-US" dirty="0"/>
              <a:t>：</a:t>
            </a:r>
            <a:r>
              <a:rPr lang="en-US" altLang="zh-CN" dirty="0"/>
              <a:t>R </a:t>
            </a:r>
            <a:r>
              <a:rPr lang="en-US" altLang="zh-TW" dirty="0"/>
              <a:t>= TP/(TP+FN)</a:t>
            </a:r>
          </a:p>
          <a:p>
            <a:pPr>
              <a:buFont typeface="Arial"/>
              <a:buChar char="•"/>
            </a:pPr>
            <a:r>
              <a:rPr kumimoji="1" lang="zh-CN" altLang="en-US" dirty="0"/>
              <a:t>“</a:t>
            </a:r>
            <a:r>
              <a:rPr kumimoji="1" lang="en-US" altLang="zh-CN" dirty="0"/>
              <a:t>1</a:t>
            </a:r>
            <a:r>
              <a:rPr kumimoji="1" lang="zh-CN" altLang="en-US" dirty="0"/>
              <a:t>”代表正例，“</a:t>
            </a:r>
            <a:r>
              <a:rPr kumimoji="1" lang="en-US" altLang="zh-CN" dirty="0"/>
              <a:t>0</a:t>
            </a:r>
            <a:r>
              <a:rPr kumimoji="1" lang="zh-CN" altLang="en-US" dirty="0"/>
              <a:t>”代表反例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35511"/>
            <a:ext cx="9256334" cy="355391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查准率与查全率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34360"/>
              </p:ext>
            </p:extLst>
          </p:nvPr>
        </p:nvGraphicFramePr>
        <p:xfrm>
          <a:off x="3704011" y="4045001"/>
          <a:ext cx="2263488" cy="1305011"/>
        </p:xfrm>
        <a:graphic>
          <a:graphicData uri="http://schemas.openxmlformats.org/drawingml/2006/table">
            <a:tbl>
              <a:tblPr/>
              <a:tblGrid>
                <a:gridCol w="565872">
                  <a:extLst>
                    <a:ext uri="{9D8B030D-6E8A-4147-A177-3AD203B41FA5}">
                      <a16:colId xmlns:a16="http://schemas.microsoft.com/office/drawing/2014/main" val="3736654263"/>
                    </a:ext>
                  </a:extLst>
                </a:gridCol>
                <a:gridCol w="565872">
                  <a:extLst>
                    <a:ext uri="{9D8B030D-6E8A-4147-A177-3AD203B41FA5}">
                      <a16:colId xmlns:a16="http://schemas.microsoft.com/office/drawing/2014/main" val="2954468982"/>
                    </a:ext>
                  </a:extLst>
                </a:gridCol>
                <a:gridCol w="565872">
                  <a:extLst>
                    <a:ext uri="{9D8B030D-6E8A-4147-A177-3AD203B41FA5}">
                      <a16:colId xmlns:a16="http://schemas.microsoft.com/office/drawing/2014/main" val="1711792740"/>
                    </a:ext>
                  </a:extLst>
                </a:gridCol>
                <a:gridCol w="565872">
                  <a:extLst>
                    <a:ext uri="{9D8B030D-6E8A-4147-A177-3AD203B41FA5}">
                      <a16:colId xmlns:a16="http://schemas.microsoft.com/office/drawing/2014/main" val="2266495852"/>
                    </a:ext>
                  </a:extLst>
                </a:gridCol>
              </a:tblGrid>
              <a:tr h="3268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预测值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08284"/>
                  </a:ext>
                </a:extLst>
              </a:tr>
              <a:tr h="319837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实际值</a:t>
                      </a:r>
                    </a:p>
                  </a:txBody>
                  <a:tcPr marL="9525" marR="9525" marT="10591" marB="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30238"/>
                  </a:ext>
                </a:extLst>
              </a:tr>
              <a:tr h="3385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21658"/>
                  </a:ext>
                </a:extLst>
              </a:tr>
              <a:tr h="319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588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02547"/>
              </p:ext>
            </p:extLst>
          </p:nvPr>
        </p:nvGraphicFramePr>
        <p:xfrm>
          <a:off x="3713630" y="2610366"/>
          <a:ext cx="2253869" cy="1284447"/>
        </p:xfrm>
        <a:graphic>
          <a:graphicData uri="http://schemas.openxmlformats.org/drawingml/2006/table">
            <a:tbl>
              <a:tblPr/>
              <a:tblGrid>
                <a:gridCol w="576371">
                  <a:extLst>
                    <a:ext uri="{9D8B030D-6E8A-4147-A177-3AD203B41FA5}">
                      <a16:colId xmlns:a16="http://schemas.microsoft.com/office/drawing/2014/main" val="966933028"/>
                    </a:ext>
                  </a:extLst>
                </a:gridCol>
                <a:gridCol w="559166">
                  <a:extLst>
                    <a:ext uri="{9D8B030D-6E8A-4147-A177-3AD203B41FA5}">
                      <a16:colId xmlns:a16="http://schemas.microsoft.com/office/drawing/2014/main" val="3248373626"/>
                    </a:ext>
                  </a:extLst>
                </a:gridCol>
                <a:gridCol w="559166">
                  <a:extLst>
                    <a:ext uri="{9D8B030D-6E8A-4147-A177-3AD203B41FA5}">
                      <a16:colId xmlns:a16="http://schemas.microsoft.com/office/drawing/2014/main" val="3010265826"/>
                    </a:ext>
                  </a:extLst>
                </a:gridCol>
                <a:gridCol w="559166">
                  <a:extLst>
                    <a:ext uri="{9D8B030D-6E8A-4147-A177-3AD203B41FA5}">
                      <a16:colId xmlns:a16="http://schemas.microsoft.com/office/drawing/2014/main" val="482009995"/>
                    </a:ext>
                  </a:extLst>
                </a:gridCol>
              </a:tblGrid>
              <a:tr h="3216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预测值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82173"/>
                  </a:ext>
                </a:extLst>
              </a:tr>
              <a:tr h="31479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实际值</a:t>
                      </a:r>
                    </a:p>
                  </a:txBody>
                  <a:tcPr marL="9525" marR="9525" marT="10578" marB="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9215"/>
                  </a:ext>
                </a:extLst>
              </a:tr>
              <a:tr h="3331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TP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FN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209272"/>
                  </a:ext>
                </a:extLst>
              </a:tr>
              <a:tr h="314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FP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TN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02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9327"/>
              </p:ext>
            </p:extLst>
          </p:nvPr>
        </p:nvGraphicFramePr>
        <p:xfrm>
          <a:off x="372052" y="2812225"/>
          <a:ext cx="1883139" cy="2165177"/>
        </p:xfrm>
        <a:graphic>
          <a:graphicData uri="http://schemas.openxmlformats.org/drawingml/2006/table">
            <a:tbl>
              <a:tblPr/>
              <a:tblGrid>
                <a:gridCol w="62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2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</a:t>
                      </a:r>
                      <a:r>
                        <a:rPr lang="en-US" altLang="zh-TW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ID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real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pre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584789" y="4191533"/>
            <a:ext cx="1120589" cy="39843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6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304543"/>
            <a:ext cx="5139401" cy="364102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查准率／</a:t>
            </a:r>
            <a:r>
              <a:rPr lang="zh-TW" altLang="en-US" dirty="0"/>
              <a:t>准确率</a:t>
            </a:r>
            <a:r>
              <a:rPr lang="zh-CN" altLang="en-US" dirty="0"/>
              <a:t>（</a:t>
            </a:r>
            <a:r>
              <a:rPr lang="en-US" altLang="zh-TW" dirty="0"/>
              <a:t>precision</a:t>
            </a:r>
            <a:r>
              <a:rPr lang="zh-CN" altLang="en-US" dirty="0"/>
              <a:t>）</a:t>
            </a:r>
            <a:r>
              <a:rPr lang="zh-TW" altLang="en-US" dirty="0"/>
              <a:t>： </a:t>
            </a:r>
            <a:r>
              <a:rPr lang="en-US" altLang="zh-CN" dirty="0"/>
              <a:t>P</a:t>
            </a:r>
            <a:r>
              <a:rPr lang="en-US" altLang="zh-TW" dirty="0"/>
              <a:t> = TP/(TP+FP)</a:t>
            </a:r>
          </a:p>
          <a:p>
            <a:pPr>
              <a:buFont typeface="Arial"/>
              <a:buChar char="•"/>
            </a:pPr>
            <a:r>
              <a:rPr lang="en-US" altLang="zh-CN" dirty="0"/>
              <a:t>from </a:t>
            </a:r>
            <a:r>
              <a:rPr lang="en-US" altLang="zh-CN" dirty="0" err="1"/>
              <a:t>sklearn.metrics</a:t>
            </a:r>
            <a:r>
              <a:rPr lang="en-US" altLang="zh-CN" dirty="0"/>
              <a:t> import </a:t>
            </a:r>
            <a:r>
              <a:rPr lang="en-US" altLang="zh-CN" dirty="0" err="1"/>
              <a:t>precision_score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 err="1"/>
              <a:t>y_true</a:t>
            </a:r>
            <a:r>
              <a:rPr lang="en-US" altLang="zh-CN" dirty="0"/>
              <a:t> = [1, 0, 1, 1, 0]</a:t>
            </a:r>
          </a:p>
          <a:p>
            <a:pPr>
              <a:buFont typeface="Arial"/>
              <a:buChar char="•"/>
            </a:pPr>
            <a:r>
              <a:rPr lang="en-US" altLang="zh-CN" dirty="0" err="1"/>
              <a:t>y_pred</a:t>
            </a:r>
            <a:r>
              <a:rPr lang="en-US" altLang="zh-CN" dirty="0"/>
              <a:t> = [1, 0, 1, 0, 0]</a:t>
            </a:r>
          </a:p>
          <a:p>
            <a:pPr>
              <a:buFont typeface="Arial"/>
              <a:buChar char="•"/>
            </a:pPr>
            <a:r>
              <a:rPr lang="en-US" altLang="zh-CN" dirty="0" err="1"/>
              <a:t>precision_score</a:t>
            </a:r>
            <a:r>
              <a:rPr lang="en-US" altLang="zh-CN" dirty="0"/>
              <a:t>(</a:t>
            </a:r>
            <a:r>
              <a:rPr lang="en-US" altLang="zh-CN" dirty="0" err="1"/>
              <a:t>y_true</a:t>
            </a:r>
            <a:r>
              <a:rPr lang="en-US" altLang="zh-CN" dirty="0"/>
              <a:t>, </a:t>
            </a:r>
            <a:r>
              <a:rPr lang="en-US" altLang="zh-CN" dirty="0" err="1"/>
              <a:t>y_pred</a:t>
            </a:r>
            <a:r>
              <a:rPr lang="en-US" altLang="zh-CN" dirty="0"/>
              <a:t>, average=None)</a:t>
            </a:r>
          </a:p>
          <a:p>
            <a:pPr>
              <a:buFont typeface="Arial"/>
              <a:buChar char="•"/>
            </a:pPr>
            <a:endParaRPr lang="en-US" altLang="zh-TW" dirty="0"/>
          </a:p>
          <a:p>
            <a:pPr>
              <a:buFont typeface="Arial"/>
              <a:buChar char="•"/>
            </a:pPr>
            <a:r>
              <a:rPr lang="mr-IN" altLang="zh-TW" dirty="0"/>
              <a:t>Out[22]: array([0.66666667, 1.        ])</a:t>
            </a:r>
            <a:endParaRPr lang="en-US" altLang="zh-TW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49152"/>
            <a:ext cx="9256334" cy="355391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查准率与查全率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EB9481B-B295-4314-BCD5-6EA1DBCA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38893"/>
              </p:ext>
            </p:extLst>
          </p:nvPr>
        </p:nvGraphicFramePr>
        <p:xfrm>
          <a:off x="4840565" y="3640558"/>
          <a:ext cx="2263488" cy="1305011"/>
        </p:xfrm>
        <a:graphic>
          <a:graphicData uri="http://schemas.openxmlformats.org/drawingml/2006/table">
            <a:tbl>
              <a:tblPr/>
              <a:tblGrid>
                <a:gridCol w="565872">
                  <a:extLst>
                    <a:ext uri="{9D8B030D-6E8A-4147-A177-3AD203B41FA5}">
                      <a16:colId xmlns:a16="http://schemas.microsoft.com/office/drawing/2014/main" val="3736654263"/>
                    </a:ext>
                  </a:extLst>
                </a:gridCol>
                <a:gridCol w="565872">
                  <a:extLst>
                    <a:ext uri="{9D8B030D-6E8A-4147-A177-3AD203B41FA5}">
                      <a16:colId xmlns:a16="http://schemas.microsoft.com/office/drawing/2014/main" val="2954468982"/>
                    </a:ext>
                  </a:extLst>
                </a:gridCol>
                <a:gridCol w="565872">
                  <a:extLst>
                    <a:ext uri="{9D8B030D-6E8A-4147-A177-3AD203B41FA5}">
                      <a16:colId xmlns:a16="http://schemas.microsoft.com/office/drawing/2014/main" val="1711792740"/>
                    </a:ext>
                  </a:extLst>
                </a:gridCol>
                <a:gridCol w="565872">
                  <a:extLst>
                    <a:ext uri="{9D8B030D-6E8A-4147-A177-3AD203B41FA5}">
                      <a16:colId xmlns:a16="http://schemas.microsoft.com/office/drawing/2014/main" val="2266495852"/>
                    </a:ext>
                  </a:extLst>
                </a:gridCol>
              </a:tblGrid>
              <a:tr h="3268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预测值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08284"/>
                  </a:ext>
                </a:extLst>
              </a:tr>
              <a:tr h="319837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实际值</a:t>
                      </a:r>
                    </a:p>
                  </a:txBody>
                  <a:tcPr marL="9525" marR="9525" marT="10591" marB="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30238"/>
                  </a:ext>
                </a:extLst>
              </a:tr>
              <a:tr h="3385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21658"/>
                  </a:ext>
                </a:extLst>
              </a:tr>
              <a:tr h="319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1059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5880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24867C8-18D3-4EBC-8CD5-C82562DA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94449"/>
              </p:ext>
            </p:extLst>
          </p:nvPr>
        </p:nvGraphicFramePr>
        <p:xfrm>
          <a:off x="4840567" y="1682079"/>
          <a:ext cx="2253869" cy="1284447"/>
        </p:xfrm>
        <a:graphic>
          <a:graphicData uri="http://schemas.openxmlformats.org/drawingml/2006/table">
            <a:tbl>
              <a:tblPr/>
              <a:tblGrid>
                <a:gridCol w="576371">
                  <a:extLst>
                    <a:ext uri="{9D8B030D-6E8A-4147-A177-3AD203B41FA5}">
                      <a16:colId xmlns:a16="http://schemas.microsoft.com/office/drawing/2014/main" val="966933028"/>
                    </a:ext>
                  </a:extLst>
                </a:gridCol>
                <a:gridCol w="559166">
                  <a:extLst>
                    <a:ext uri="{9D8B030D-6E8A-4147-A177-3AD203B41FA5}">
                      <a16:colId xmlns:a16="http://schemas.microsoft.com/office/drawing/2014/main" val="3248373626"/>
                    </a:ext>
                  </a:extLst>
                </a:gridCol>
                <a:gridCol w="559166">
                  <a:extLst>
                    <a:ext uri="{9D8B030D-6E8A-4147-A177-3AD203B41FA5}">
                      <a16:colId xmlns:a16="http://schemas.microsoft.com/office/drawing/2014/main" val="3010265826"/>
                    </a:ext>
                  </a:extLst>
                </a:gridCol>
                <a:gridCol w="559166">
                  <a:extLst>
                    <a:ext uri="{9D8B030D-6E8A-4147-A177-3AD203B41FA5}">
                      <a16:colId xmlns:a16="http://schemas.microsoft.com/office/drawing/2014/main" val="482009995"/>
                    </a:ext>
                  </a:extLst>
                </a:gridCol>
              </a:tblGrid>
              <a:tr h="3216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预测值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82173"/>
                  </a:ext>
                </a:extLst>
              </a:tr>
              <a:tr h="31479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实际值</a:t>
                      </a:r>
                    </a:p>
                  </a:txBody>
                  <a:tcPr marL="9525" marR="9525" marT="10578" marB="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9215"/>
                  </a:ext>
                </a:extLst>
              </a:tr>
              <a:tr h="3331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TP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FN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209272"/>
                  </a:ext>
                </a:extLst>
              </a:tr>
              <a:tr h="314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FP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TN</a:t>
                      </a:r>
                    </a:p>
                  </a:txBody>
                  <a:tcPr marL="9525" marR="9525" marT="1057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5866" y="1363452"/>
            <a:ext cx="8330701" cy="364102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kumimoji="1" lang="zh-CN" altLang="en-US" dirty="0"/>
              <a:t>综合查准率与查全率：</a:t>
            </a:r>
            <a:endParaRPr kumimoji="1"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更一般的形式：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sz="600" dirty="0"/>
              <a:t> </a:t>
            </a:r>
          </a:p>
          <a:p>
            <a:pPr>
              <a:buFont typeface="Arial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     </a:t>
            </a:r>
            <a:r>
              <a:rPr lang="zh-CN" altLang="en-US" dirty="0"/>
              <a:t>为正数，度量了查全率对查准率的相对重要性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/>
              <a:t>     </a:t>
            </a:r>
            <a:r>
              <a:rPr kumimoji="1" lang="en-US" altLang="zh-CN" dirty="0"/>
              <a:t>      </a:t>
            </a:r>
            <a:r>
              <a:rPr kumimoji="1" lang="zh-CN" altLang="en-US" dirty="0"/>
              <a:t>：标准的</a:t>
            </a:r>
            <a:r>
              <a:rPr kumimoji="1" lang="en-US" altLang="zh-CN" dirty="0"/>
              <a:t>F1</a:t>
            </a:r>
            <a:r>
              <a:rPr kumimoji="1" lang="zh-CN" altLang="en-US" dirty="0"/>
              <a:t>系数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en-US" altLang="zh-CN" dirty="0"/>
              <a:t>           </a:t>
            </a:r>
            <a:r>
              <a:rPr kumimoji="1" lang="zh-CN" altLang="en-US" dirty="0"/>
              <a:t>：查全率有更大影响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en-US" altLang="zh-CN" dirty="0"/>
              <a:t>           </a:t>
            </a:r>
            <a:r>
              <a:rPr lang="zh-CN" altLang="en-US" dirty="0"/>
              <a:t>：查准率有更大影响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en-US" altLang="zh-CN" dirty="0"/>
              <a:t>F1</a:t>
            </a:r>
            <a:r>
              <a:rPr kumimoji="1" lang="zh-CN" altLang="en-US" dirty="0"/>
              <a:t>系数</a:t>
            </a:r>
          </a:p>
        </p:txBody>
      </p:sp>
      <p:pic>
        <p:nvPicPr>
          <p:cNvPr id="5" name="图片 4" descr="屏幕快照 2017-10-15 12.2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27" y="1802674"/>
            <a:ext cx="3450415" cy="579270"/>
          </a:xfrm>
          <a:prstGeom prst="rect">
            <a:avLst/>
          </a:prstGeom>
        </p:spPr>
      </p:pic>
      <p:pic>
        <p:nvPicPr>
          <p:cNvPr id="6" name="图片 5" descr="屏幕快照 2017-10-15 12.31.2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7" y="2770054"/>
            <a:ext cx="1866893" cy="543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222576-8DFC-46D2-BCE3-C3241655550E}"/>
                  </a:ext>
                </a:extLst>
              </p:cNvPr>
              <p:cNvSpPr txBox="1"/>
              <p:nvPr/>
            </p:nvSpPr>
            <p:spPr>
              <a:xfrm>
                <a:off x="1187508" y="3926464"/>
                <a:ext cx="504690" cy="307777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222576-8DFC-46D2-BCE3-C32416555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08" y="3926464"/>
                <a:ext cx="504690" cy="307777"/>
              </a:xfrm>
              <a:prstGeom prst="rect">
                <a:avLst/>
              </a:prstGeom>
              <a:blipFill>
                <a:blip r:embed="rId4"/>
                <a:stretch>
                  <a:fillRect l="-24096" t="-25490" r="-3012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D5AB40-23DA-43B7-AEF6-AED62CD00E87}"/>
                  </a:ext>
                </a:extLst>
              </p:cNvPr>
              <p:cNvSpPr txBox="1"/>
              <p:nvPr/>
            </p:nvSpPr>
            <p:spPr>
              <a:xfrm>
                <a:off x="1154641" y="4321922"/>
                <a:ext cx="577530" cy="307777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D5AB40-23DA-43B7-AEF6-AED62CD00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41" y="4321922"/>
                <a:ext cx="577530" cy="307777"/>
              </a:xfrm>
              <a:prstGeom prst="rect">
                <a:avLst/>
              </a:prstGeom>
              <a:blipFill>
                <a:blip r:embed="rId5"/>
                <a:stretch>
                  <a:fillRect l="-20000" t="-26000" r="-2631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46E6CA-FD82-4714-8D64-BE9D750459B1}"/>
                  </a:ext>
                </a:extLst>
              </p:cNvPr>
              <p:cNvSpPr txBox="1"/>
              <p:nvPr/>
            </p:nvSpPr>
            <p:spPr>
              <a:xfrm>
                <a:off x="1151088" y="4721716"/>
                <a:ext cx="577530" cy="307777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46E6CA-FD82-4714-8D64-BE9D7504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88" y="4721716"/>
                <a:ext cx="577530" cy="307777"/>
              </a:xfrm>
              <a:prstGeom prst="rect">
                <a:avLst/>
              </a:prstGeom>
              <a:blipFill>
                <a:blip r:embed="rId6"/>
                <a:stretch>
                  <a:fillRect l="-21053" t="-26000" r="-2526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6CE1D8B-DAF9-4CFD-94B2-B03C816F2BA3}"/>
                  </a:ext>
                </a:extLst>
              </p:cNvPr>
              <p:cNvSpPr txBox="1"/>
              <p:nvPr/>
            </p:nvSpPr>
            <p:spPr>
              <a:xfrm>
                <a:off x="1538509" y="3550786"/>
                <a:ext cx="238591" cy="307777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𝛽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6CE1D8B-DAF9-4CFD-94B2-B03C816F2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09" y="3550786"/>
                <a:ext cx="238591" cy="307777"/>
              </a:xfrm>
              <a:prstGeom prst="rect">
                <a:avLst/>
              </a:prstGeom>
              <a:blipFill>
                <a:blip r:embed="rId7"/>
                <a:stretch>
                  <a:fillRect l="-32500" r="-27500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1616453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经验误差与过拟合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评估方法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性能度量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偏差与方差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7214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kumimoji="1" lang="zh-CN" altLang="en-US" dirty="0"/>
              <a:t>先分后总：先分别计算各混淆矩阵的查准率和查全率，再以均值汇总</a:t>
            </a:r>
            <a:endParaRPr kumimoji="1"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先总后分：先将各混淆矩阵的对应元素（</a:t>
            </a:r>
            <a:r>
              <a:rPr lang="en-US" altLang="zh-CN" dirty="0"/>
              <a:t>TP</a:t>
            </a:r>
            <a:r>
              <a:rPr lang="zh-CN" altLang="en-US" dirty="0"/>
              <a:t>、</a:t>
            </a:r>
            <a:r>
              <a:rPr lang="en-US" altLang="zh-CN" dirty="0"/>
              <a:t>FP</a:t>
            </a:r>
            <a:r>
              <a:rPr lang="zh-CN" altLang="en-US" dirty="0"/>
              <a:t>、</a:t>
            </a:r>
            <a:r>
              <a:rPr lang="en-US" altLang="zh-CN" dirty="0"/>
              <a:t>TN</a:t>
            </a:r>
            <a:r>
              <a:rPr lang="zh-CN" altLang="en-US" dirty="0"/>
              <a:t>、</a:t>
            </a:r>
            <a:r>
              <a:rPr lang="en-US" altLang="zh-CN" dirty="0"/>
              <a:t>FN</a:t>
            </a:r>
            <a:r>
              <a:rPr lang="zh-CN" altLang="en-US" dirty="0"/>
              <a:t>）进行汇总平均，再求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F1</a:t>
            </a:r>
            <a:r>
              <a:rPr lang="zh-CN" altLang="en-US" dirty="0"/>
              <a:t>值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多次训练／测试时的</a:t>
            </a:r>
            <a:r>
              <a:rPr kumimoji="1" lang="en-US" altLang="zh-CN" dirty="0"/>
              <a:t>F</a:t>
            </a:r>
            <a:r>
              <a:rPr lang="en-US" altLang="zh-CN" dirty="0"/>
              <a:t>1</a:t>
            </a:r>
            <a:r>
              <a:rPr lang="zh-CN" altLang="en-US" dirty="0"/>
              <a:t>系数</a:t>
            </a:r>
            <a:endParaRPr kumimoji="1" lang="en-US" altLang="zh-CN" dirty="0"/>
          </a:p>
        </p:txBody>
      </p:sp>
      <p:pic>
        <p:nvPicPr>
          <p:cNvPr id="5" name="图片 4" descr="屏幕快照 2017-10-15 12.56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r="24896" b="67847"/>
          <a:stretch/>
        </p:blipFill>
        <p:spPr>
          <a:xfrm>
            <a:off x="554876" y="2091542"/>
            <a:ext cx="1383431" cy="592370"/>
          </a:xfrm>
          <a:prstGeom prst="rect">
            <a:avLst/>
          </a:prstGeom>
        </p:spPr>
      </p:pic>
      <p:pic>
        <p:nvPicPr>
          <p:cNvPr id="6" name="图片 5" descr="屏幕快照 2017-10-15 12.56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73826" r="3287"/>
          <a:stretch/>
        </p:blipFill>
        <p:spPr>
          <a:xfrm>
            <a:off x="3911405" y="2091251"/>
            <a:ext cx="3107050" cy="589446"/>
          </a:xfrm>
          <a:prstGeom prst="rect">
            <a:avLst/>
          </a:prstGeom>
        </p:spPr>
      </p:pic>
      <p:pic>
        <p:nvPicPr>
          <p:cNvPr id="7" name="图片 6" descr="屏幕快照 2017-10-15 12.56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39611" r="23708" b="27219"/>
          <a:stretch/>
        </p:blipFill>
        <p:spPr>
          <a:xfrm>
            <a:off x="2176436" y="2091253"/>
            <a:ext cx="1406108" cy="599451"/>
          </a:xfrm>
          <a:prstGeom prst="rect">
            <a:avLst/>
          </a:prstGeom>
        </p:spPr>
      </p:pic>
      <p:pic>
        <p:nvPicPr>
          <p:cNvPr id="8" name="图片 7" descr="屏幕快照 2017-10-15 13.02.1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1" y="3937798"/>
            <a:ext cx="1353995" cy="509377"/>
          </a:xfrm>
          <a:prstGeom prst="rect">
            <a:avLst/>
          </a:prstGeom>
        </p:spPr>
      </p:pic>
      <p:pic>
        <p:nvPicPr>
          <p:cNvPr id="9" name="图片 8" descr="屏幕快照 2017-10-15 13.02.2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29" y="3910304"/>
            <a:ext cx="1406114" cy="493213"/>
          </a:xfrm>
          <a:prstGeom prst="rect">
            <a:avLst/>
          </a:prstGeom>
        </p:spPr>
      </p:pic>
      <p:pic>
        <p:nvPicPr>
          <p:cNvPr id="10" name="图片 9" descr="屏幕快照 2017-10-15 13.02.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93" y="3877615"/>
            <a:ext cx="3277155" cy="5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5641215" cy="364102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/>
              <a:t>from </a:t>
            </a:r>
            <a:r>
              <a:rPr lang="en-US" altLang="zh-CN" dirty="0" err="1"/>
              <a:t>sklearn.model_selection</a:t>
            </a:r>
            <a:r>
              <a:rPr lang="en-US" altLang="zh-CN" dirty="0"/>
              <a:t> import </a:t>
            </a:r>
            <a:r>
              <a:rPr lang="en-US" altLang="zh-CN" dirty="0" err="1"/>
              <a:t>cross_val_score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/>
              <a:t>from </a:t>
            </a:r>
            <a:r>
              <a:rPr lang="en-US" altLang="zh-CN" dirty="0" err="1"/>
              <a:t>sklearn.datasets</a:t>
            </a:r>
            <a:r>
              <a:rPr lang="en-US" altLang="zh-CN" dirty="0"/>
              <a:t> import </a:t>
            </a:r>
            <a:r>
              <a:rPr lang="en-US" altLang="zh-CN" dirty="0" err="1"/>
              <a:t>load_iris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/>
              <a:t>from </a:t>
            </a:r>
            <a:r>
              <a:rPr lang="en-US" altLang="zh-CN" dirty="0" err="1"/>
              <a:t>sklearn.svm</a:t>
            </a:r>
            <a:r>
              <a:rPr lang="en-US" altLang="zh-CN" dirty="0"/>
              <a:t> import SVC</a:t>
            </a:r>
          </a:p>
          <a:p>
            <a:pPr>
              <a:buFont typeface="Arial"/>
              <a:buChar char="•"/>
            </a:pPr>
            <a:r>
              <a:rPr lang="en-US" altLang="zh-CN" dirty="0"/>
              <a:t>iris = </a:t>
            </a:r>
            <a:r>
              <a:rPr lang="en-US" altLang="zh-CN" dirty="0" err="1"/>
              <a:t>load_iris</a:t>
            </a:r>
            <a:r>
              <a:rPr lang="en-US" altLang="zh-CN" dirty="0"/>
              <a:t>()</a:t>
            </a:r>
          </a:p>
          <a:p>
            <a:pPr>
              <a:buFont typeface="Arial"/>
              <a:buChar char="•"/>
            </a:pPr>
            <a:r>
              <a:rPr lang="en-US" altLang="zh-CN" dirty="0" err="1"/>
              <a:t>clf</a:t>
            </a:r>
            <a:r>
              <a:rPr lang="en-US" altLang="zh-CN" dirty="0"/>
              <a:t> = SVC(kernel=‘linear’, C=1)</a:t>
            </a:r>
          </a:p>
          <a:p>
            <a:pPr>
              <a:buFont typeface="Arial"/>
              <a:buChar char="•"/>
            </a:pPr>
            <a:r>
              <a:rPr lang="en-US" altLang="zh-CN" dirty="0"/>
              <a:t>scores = </a:t>
            </a:r>
            <a:r>
              <a:rPr lang="en-US" altLang="zh-CN" dirty="0" err="1"/>
              <a:t>cross_val_score</a:t>
            </a:r>
            <a:r>
              <a:rPr lang="en-US" altLang="zh-CN" dirty="0"/>
              <a:t>(</a:t>
            </a:r>
            <a:r>
              <a:rPr lang="en-US" altLang="zh-CN" dirty="0" err="1"/>
              <a:t>clf</a:t>
            </a:r>
            <a:r>
              <a:rPr lang="en-US" altLang="zh-CN" dirty="0"/>
              <a:t>, </a:t>
            </a:r>
            <a:r>
              <a:rPr lang="en-US" altLang="zh-CN" dirty="0" err="1"/>
              <a:t>iris.data</a:t>
            </a:r>
            <a:r>
              <a:rPr lang="en-US" altLang="zh-CN" dirty="0"/>
              <a:t>, </a:t>
            </a:r>
            <a:r>
              <a:rPr lang="en-US" altLang="zh-CN" dirty="0" err="1"/>
              <a:t>iris.target</a:t>
            </a:r>
            <a:r>
              <a:rPr lang="en-US" altLang="zh-CN" dirty="0"/>
              <a:t>, cv=5)</a:t>
            </a:r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更多内容详见：</a:t>
            </a:r>
            <a:r>
              <a:rPr lang="en-US" altLang="zh-CN" dirty="0"/>
              <a:t>http://</a:t>
            </a:r>
            <a:r>
              <a:rPr lang="en-US" altLang="zh-CN" dirty="0" err="1"/>
              <a:t>scikit-learn.org</a:t>
            </a:r>
            <a:r>
              <a:rPr lang="en-US" altLang="zh-CN" dirty="0"/>
              <a:t>/stable/modules/</a:t>
            </a:r>
            <a:r>
              <a:rPr lang="en-US" altLang="zh-CN" dirty="0" err="1"/>
              <a:t>classes.html#module-sklearn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折交叉验证的</a:t>
            </a:r>
            <a:r>
              <a:rPr lang="en-US" altLang="zh-CN" dirty="0" err="1"/>
              <a:t>sklearn</a:t>
            </a:r>
            <a:r>
              <a:rPr lang="zh-CN" altLang="en-US" dirty="0"/>
              <a:t>代码实现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74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3503310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经验误差与过拟合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评估方法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性能度量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偏差与方差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3017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725C7-67E8-434D-8939-8B5DEDAE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1020074"/>
            <a:ext cx="7280602" cy="41800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测试误差能代表泛化误差吗？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详见周志华：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》2.4</a:t>
            </a:r>
            <a:r>
              <a:rPr lang="zh-CN" altLang="en-US" dirty="0"/>
              <a:t>比较检验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泛化错误率的构成：偏差＋方差＋噪声</a:t>
            </a:r>
          </a:p>
          <a:p>
            <a:pPr>
              <a:buFont typeface="Arial"/>
              <a:buChar char="•"/>
            </a:pPr>
            <a:r>
              <a:rPr lang="zh-CN" altLang="en-US" dirty="0"/>
              <a:t>偏差：模型输出与真实值的偏离程度，刻画了算法的拟合能力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方差：同样大小的训练集的变动导致的学习性能的变化，即数据扰动造成的影响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噪声：当前学习器所能达到的泛化误差的下限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偏差大：拟合不足／欠拟合；方差大：过拟合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详见周志华：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》2.5</a:t>
            </a:r>
            <a:r>
              <a:rPr lang="zh-CN" altLang="en-US" dirty="0"/>
              <a:t>偏差与方差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3B87AA-6B41-4CE1-93D3-8BECF87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</a:rPr>
              <a:t>比较检验与偏差方差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651004" y="-256014"/>
            <a:ext cx="144039" cy="17974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23" tIns="35662" rIns="71323" bIns="35662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51004" y="-317570"/>
            <a:ext cx="144039" cy="3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71323" tIns="35662" rIns="71323" bIns="35662" anchor="ctr">
            <a:spAutoFit/>
          </a:bodyPr>
          <a:lstStyle/>
          <a:p>
            <a:pPr>
              <a:defRPr/>
            </a:pPr>
            <a:endParaRPr lang="zh-CN" altLang="en-US" sz="15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3185" y="924801"/>
            <a:ext cx="9253834" cy="364102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真实值与预测值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经验误差与过拟合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31392" y="3810762"/>
            <a:ext cx="1354948" cy="6538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bg1"/>
                </a:solidFill>
              </a:rPr>
              <a:t>分类器</a:t>
            </a:r>
            <a:r>
              <a:rPr lang="en-US" altLang="zh-CN" sz="1800" b="1" dirty="0">
                <a:solidFill>
                  <a:schemeClr val="bg1"/>
                </a:solidFill>
              </a:rPr>
              <a:t>/</a:t>
            </a:r>
            <a:r>
              <a:rPr lang="zh-CN" altLang="en-US" sz="1800" b="1" dirty="0">
                <a:solidFill>
                  <a:schemeClr val="bg1"/>
                </a:solidFill>
              </a:rPr>
              <a:t>模型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58507"/>
              </p:ext>
            </p:extLst>
          </p:nvPr>
        </p:nvGraphicFramePr>
        <p:xfrm>
          <a:off x="353185" y="1447678"/>
          <a:ext cx="2678207" cy="1409822"/>
        </p:xfrm>
        <a:graphic>
          <a:graphicData uri="http://schemas.openxmlformats.org/drawingml/2006/table">
            <a:tbl>
              <a:tblPr/>
              <a:tblGrid>
                <a:gridCol w="56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5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</a:t>
                      </a:r>
                      <a:r>
                        <a:rPr lang="en-US" altLang="zh-TW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ID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发型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喉结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胡须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性别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0.7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68993"/>
              </p:ext>
            </p:extLst>
          </p:nvPr>
        </p:nvGraphicFramePr>
        <p:xfrm>
          <a:off x="294024" y="3400194"/>
          <a:ext cx="2117912" cy="1493646"/>
        </p:xfrm>
        <a:graphic>
          <a:graphicData uri="http://schemas.openxmlformats.org/drawingml/2006/table">
            <a:tbl>
              <a:tblPr/>
              <a:tblGrid>
                <a:gridCol w="52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9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</a:t>
                      </a:r>
                      <a:r>
                        <a:rPr lang="en-US" altLang="zh-TW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ID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发型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喉结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胡须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0.7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37993"/>
              </p:ext>
            </p:extLst>
          </p:nvPr>
        </p:nvGraphicFramePr>
        <p:xfrm>
          <a:off x="4849469" y="3368441"/>
          <a:ext cx="1165412" cy="1556370"/>
        </p:xfrm>
        <a:graphic>
          <a:graphicData uri="http://schemas.openxmlformats.org/drawingml/2006/table">
            <a:tbl>
              <a:tblPr/>
              <a:tblGrid>
                <a:gridCol w="582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3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</a:t>
                      </a:r>
                      <a:r>
                        <a:rPr lang="en-US" altLang="zh-TW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ID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性别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6" name="直线箭头连接符 25"/>
          <p:cNvCxnSpPr>
            <a:cxnSpLocks/>
            <a:stCxn id="14" idx="3"/>
            <a:endCxn id="6" idx="1"/>
          </p:cNvCxnSpPr>
          <p:nvPr/>
        </p:nvCxnSpPr>
        <p:spPr>
          <a:xfrm flipV="1">
            <a:off x="2411936" y="4137663"/>
            <a:ext cx="619456" cy="93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cxnSpLocks/>
            <a:stCxn id="6" idx="3"/>
            <a:endCxn id="16" idx="1"/>
          </p:cNvCxnSpPr>
          <p:nvPr/>
        </p:nvCxnSpPr>
        <p:spPr>
          <a:xfrm>
            <a:off x="4386340" y="4137663"/>
            <a:ext cx="463129" cy="8963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016A5014-41C5-4B22-A642-F1E180659193}"/>
              </a:ext>
            </a:extLst>
          </p:cNvPr>
          <p:cNvSpPr/>
          <p:nvPr/>
        </p:nvSpPr>
        <p:spPr bwMode="auto">
          <a:xfrm>
            <a:off x="294024" y="1434524"/>
            <a:ext cx="2180206" cy="1469216"/>
          </a:xfrm>
          <a:prstGeom prst="roundRect">
            <a:avLst/>
          </a:prstGeom>
          <a:noFill/>
          <a:ln w="381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9">
            <a:extLst>
              <a:ext uri="{FF2B5EF4-FFF2-40B4-BE49-F238E27FC236}">
                <a16:creationId xmlns:a16="http://schemas.microsoft.com/office/drawing/2014/main" id="{0A15B0A7-9E12-4943-B8A2-9BC3846C88E5}"/>
              </a:ext>
            </a:extLst>
          </p:cNvPr>
          <p:cNvCxnSpPr/>
          <p:nvPr/>
        </p:nvCxnSpPr>
        <p:spPr>
          <a:xfrm>
            <a:off x="1384124" y="3003350"/>
            <a:ext cx="0" cy="3237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33C4F6F-22E0-4D75-8545-B8778B6F356F}"/>
              </a:ext>
            </a:extLst>
          </p:cNvPr>
          <p:cNvSpPr/>
          <p:nvPr/>
        </p:nvSpPr>
        <p:spPr bwMode="auto">
          <a:xfrm>
            <a:off x="2528285" y="1765105"/>
            <a:ext cx="492726" cy="109239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noFill/>
            <a:prstDash val="sysDash"/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FF6DA85-1DC2-4FDF-8C8C-FAF8A346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27794"/>
              </p:ext>
            </p:extLst>
          </p:nvPr>
        </p:nvGraphicFramePr>
        <p:xfrm>
          <a:off x="4820474" y="987198"/>
          <a:ext cx="1883139" cy="2165177"/>
        </p:xfrm>
        <a:graphic>
          <a:graphicData uri="http://schemas.openxmlformats.org/drawingml/2006/table">
            <a:tbl>
              <a:tblPr/>
              <a:tblGrid>
                <a:gridCol w="62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2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</a:t>
                      </a:r>
                      <a:r>
                        <a:rPr lang="en-US" altLang="zh-TW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ID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real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pre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2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416215"/>
            <a:ext cx="4310165" cy="36410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误差</a:t>
            </a:r>
            <a:r>
              <a:rPr lang="zh-CN" altLang="zh-CN" dirty="0"/>
              <a:t>：</a:t>
            </a:r>
            <a:r>
              <a:rPr lang="zh-CN" altLang="en-US" dirty="0"/>
              <a:t>模型输出与样本真实值之间的差异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错误率</a:t>
            </a:r>
            <a:r>
              <a:rPr lang="zh-CN" altLang="zh-CN" dirty="0"/>
              <a:t>：</a:t>
            </a:r>
            <a:r>
              <a:rPr lang="zh-CN" altLang="en-US" dirty="0"/>
              <a:t>分类错误样本数占总样本数比例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精度</a:t>
            </a:r>
            <a:r>
              <a:rPr lang="zh-CN" altLang="zh-CN" dirty="0"/>
              <a:t>：</a:t>
            </a:r>
            <a:r>
              <a:rPr kumimoji="1" lang="en-US" altLang="zh-CN" dirty="0"/>
              <a:t>1</a:t>
            </a:r>
            <a:r>
              <a:rPr lang="zh-CN" altLang="zh-CN" dirty="0"/>
              <a:t>－</a:t>
            </a:r>
            <a:r>
              <a:rPr lang="zh-CN" altLang="en-US" dirty="0"/>
              <a:t>错误率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训练误差</a:t>
            </a:r>
            <a:r>
              <a:rPr lang="zh-CN" altLang="zh-CN" dirty="0"/>
              <a:t>：</a:t>
            </a:r>
            <a:r>
              <a:rPr kumimoji="1" lang="zh-CN" altLang="en-US" dirty="0"/>
              <a:t>模型在训练集上的误差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泛化误差：模型在新样本上的误差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经验误差与过拟合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44602"/>
            <a:ext cx="9256334" cy="355391"/>
          </a:xfrm>
        </p:spPr>
        <p:txBody>
          <a:bodyPr/>
          <a:lstStyle/>
          <a:p>
            <a:r>
              <a:rPr lang="zh-CN" altLang="en-US" dirty="0"/>
              <a:t>真实值与预测值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07695"/>
              </p:ext>
            </p:extLst>
          </p:nvPr>
        </p:nvGraphicFramePr>
        <p:xfrm>
          <a:off x="4597402" y="1505216"/>
          <a:ext cx="1883139" cy="2165177"/>
        </p:xfrm>
        <a:graphic>
          <a:graphicData uri="http://schemas.openxmlformats.org/drawingml/2006/table">
            <a:tbl>
              <a:tblPr/>
              <a:tblGrid>
                <a:gridCol w="62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2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</a:t>
                      </a:r>
                      <a:r>
                        <a:rPr lang="en-US" altLang="zh-TW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ID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real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pre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 bwMode="auto">
          <a:xfrm>
            <a:off x="5264924" y="2943600"/>
            <a:ext cx="1120589" cy="39843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7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目标：得到泛化误差小的模型／学习器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实际：新样本未知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以经验误差代表泛化误差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模型从训练样本中学得适用于所有潜在样本的“普遍规律”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经验误差与过拟合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真实值与预测值</a:t>
            </a:r>
          </a:p>
        </p:txBody>
      </p:sp>
    </p:spTree>
    <p:extLst>
      <p:ext uri="{BB962C8B-B14F-4D97-AF65-F5344CB8AC3E}">
        <p14:creationId xmlns:p14="http://schemas.microsoft.com/office/powerpoint/2010/main" val="1502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514316"/>
            <a:ext cx="2144226" cy="86038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kumimoji="1" lang="zh-CN" altLang="en-US" dirty="0"/>
              <a:t>过拟合：用力过猛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欠拟合：用力不足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经验误差与过拟合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49152"/>
            <a:ext cx="9256334" cy="355391"/>
          </a:xfrm>
        </p:spPr>
        <p:txBody>
          <a:bodyPr/>
          <a:lstStyle/>
          <a:p>
            <a:r>
              <a:rPr kumimoji="1" lang="zh-CN" altLang="en-US" dirty="0"/>
              <a:t>“过”与“不及”</a:t>
            </a:r>
          </a:p>
        </p:txBody>
      </p:sp>
      <p:pic>
        <p:nvPicPr>
          <p:cNvPr id="5" name="图片 4" descr="屏幕快照 2017-10-14 19.18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9" y="2482796"/>
            <a:ext cx="4272283" cy="25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2245403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经验误差与过拟合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评估方法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性能度量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偏差与方差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06682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86" y="1514316"/>
            <a:ext cx="3126441" cy="364102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目标：对于模型／学习器的泛化误差进行评估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专家样本：训练集＋测试集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训练集：训练误差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测试集：测试误差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独立同分布</a:t>
            </a:r>
            <a:r>
              <a:rPr lang="zh-CN" altLang="zh-CN" dirty="0"/>
              <a:t>&amp;</a:t>
            </a:r>
            <a:r>
              <a:rPr lang="zh-CN" altLang="en-US" dirty="0"/>
              <a:t>互斥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用测试误差近似表示泛化误差</a:t>
            </a:r>
            <a:endParaRPr lang="en-US" altLang="zh-CN" dirty="0"/>
          </a:p>
          <a:p>
            <a:pPr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49152"/>
            <a:ext cx="9256334" cy="355391"/>
          </a:xfrm>
        </p:spPr>
        <p:txBody>
          <a:bodyPr/>
          <a:lstStyle/>
          <a:p>
            <a:r>
              <a:rPr kumimoji="1" lang="zh-CN" altLang="en-US" dirty="0"/>
              <a:t>训练集与测试集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66920"/>
              </p:ext>
            </p:extLst>
          </p:nvPr>
        </p:nvGraphicFramePr>
        <p:xfrm>
          <a:off x="2795570" y="2484704"/>
          <a:ext cx="3126442" cy="1941649"/>
        </p:xfrm>
        <a:graphic>
          <a:graphicData uri="http://schemas.openxmlformats.org/drawingml/2006/table">
            <a:tbl>
              <a:tblPr/>
              <a:tblGrid>
                <a:gridCol w="66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7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</a:t>
                      </a:r>
                      <a:r>
                        <a:rPr lang="en-US" altLang="zh-TW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ID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发型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喉结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胡须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性别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0.7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男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女</a:t>
                      </a:r>
                    </a:p>
                  </a:txBody>
                  <a:tcPr marL="5576" marR="5576" marT="6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2750750" y="2894883"/>
            <a:ext cx="3182471" cy="884020"/>
          </a:xfrm>
          <a:prstGeom prst="roundRect">
            <a:avLst/>
          </a:prstGeom>
          <a:solidFill>
            <a:schemeClr val="bg1">
              <a:lumMod val="95000"/>
              <a:alpha val="51000"/>
            </a:schemeClr>
          </a:solidFill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/>
        </p:spPr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 bwMode="auto">
          <a:xfrm>
            <a:off x="2730582" y="3878512"/>
            <a:ext cx="3202639" cy="525425"/>
          </a:xfrm>
          <a:prstGeom prst="roundRect">
            <a:avLst/>
          </a:prstGeom>
          <a:solidFill>
            <a:srgbClr val="0000FF">
              <a:alpha val="33000"/>
            </a:srgbClr>
          </a:solidFill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/>
        </p:spPr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6212989" y="3069195"/>
            <a:ext cx="831877" cy="53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  <a:noAutofit/>
          </a:bodyPr>
          <a:lstStyle>
            <a:lvl1pPr marL="362822" indent="-362822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训练集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 bwMode="auto">
          <a:xfrm>
            <a:off x="6212989" y="3910881"/>
            <a:ext cx="960639" cy="46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  <a:noAutofit/>
          </a:bodyPr>
          <a:lstStyle>
            <a:lvl1pPr marL="362822" indent="-362822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测试集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/>
          <p:cNvCxnSpPr>
            <a:cxnSpLocks/>
            <a:stCxn id="6" idx="3"/>
            <a:endCxn id="14" idx="1"/>
          </p:cNvCxnSpPr>
          <p:nvPr/>
        </p:nvCxnSpPr>
        <p:spPr>
          <a:xfrm>
            <a:off x="5933221" y="3336893"/>
            <a:ext cx="27976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cxnSpLocks/>
            <a:stCxn id="13" idx="3"/>
            <a:endCxn id="15" idx="1"/>
          </p:cNvCxnSpPr>
          <p:nvPr/>
        </p:nvCxnSpPr>
        <p:spPr>
          <a:xfrm flipV="1">
            <a:off x="5933221" y="4141224"/>
            <a:ext cx="279768" cy="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5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留出法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交叉验证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自助法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测试误差与泛化误差</a:t>
            </a:r>
          </a:p>
        </p:txBody>
      </p:sp>
    </p:spTree>
    <p:extLst>
      <p:ext uri="{BB962C8B-B14F-4D97-AF65-F5344CB8AC3E}">
        <p14:creationId xmlns:p14="http://schemas.microsoft.com/office/powerpoint/2010/main" val="37588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1193</Words>
  <Application>Microsoft Office PowerPoint</Application>
  <PresentationFormat>自定义</PresentationFormat>
  <Paragraphs>367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仿宋</vt:lpstr>
      <vt:lpstr>黑体</vt:lpstr>
      <vt:lpstr>宋体</vt:lpstr>
      <vt:lpstr>微软雅黑</vt:lpstr>
      <vt:lpstr>Arial</vt:lpstr>
      <vt:lpstr>Calibri</vt:lpstr>
      <vt:lpstr>Cambria Math</vt:lpstr>
      <vt:lpstr>Lucida Console</vt:lpstr>
      <vt:lpstr>Times New Roman</vt:lpstr>
      <vt:lpstr>Wingdings</vt:lpstr>
      <vt:lpstr>人邮在线师资培训PPT主题</vt:lpstr>
      <vt:lpstr>模型评估与选择</vt:lpstr>
      <vt:lpstr>目录</vt:lpstr>
      <vt:lpstr>经验误差与过拟合</vt:lpstr>
      <vt:lpstr>经验误差与过拟合</vt:lpstr>
      <vt:lpstr>经验误差与过拟合</vt:lpstr>
      <vt:lpstr>经验误差与过拟合</vt:lpstr>
      <vt:lpstr>目录</vt:lpstr>
      <vt:lpstr>评估方法</vt:lpstr>
      <vt:lpstr>评估方法</vt:lpstr>
      <vt:lpstr>评估方法</vt:lpstr>
      <vt:lpstr>评估方法</vt:lpstr>
      <vt:lpstr>评估方法</vt:lpstr>
      <vt:lpstr>目录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目录</vt:lpstr>
      <vt:lpstr>比较检验与偏差方差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302</cp:revision>
  <dcterms:created xsi:type="dcterms:W3CDTF">2017-01-10T15:44:52Z</dcterms:created>
  <dcterms:modified xsi:type="dcterms:W3CDTF">2019-05-23T13:27:47Z</dcterms:modified>
</cp:coreProperties>
</file>