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9"/>
  </p:notesMasterIdLst>
  <p:sldIdLst>
    <p:sldId id="494" r:id="rId2"/>
    <p:sldId id="525" r:id="rId3"/>
    <p:sldId id="526" r:id="rId4"/>
    <p:sldId id="527" r:id="rId5"/>
    <p:sldId id="528" r:id="rId6"/>
    <p:sldId id="529" r:id="rId7"/>
    <p:sldId id="530" r:id="rId8"/>
    <p:sldId id="506" r:id="rId9"/>
    <p:sldId id="507" r:id="rId10"/>
    <p:sldId id="508" r:id="rId11"/>
    <p:sldId id="509" r:id="rId12"/>
    <p:sldId id="510" r:id="rId13"/>
    <p:sldId id="511" r:id="rId14"/>
    <p:sldId id="512" r:id="rId15"/>
    <p:sldId id="513" r:id="rId16"/>
    <p:sldId id="531" r:id="rId17"/>
    <p:sldId id="532" r:id="rId18"/>
    <p:sldId id="533" r:id="rId19"/>
    <p:sldId id="534" r:id="rId20"/>
    <p:sldId id="535" r:id="rId21"/>
    <p:sldId id="536" r:id="rId22"/>
    <p:sldId id="517" r:id="rId23"/>
    <p:sldId id="521" r:id="rId24"/>
    <p:sldId id="522" r:id="rId25"/>
    <p:sldId id="523" r:id="rId26"/>
    <p:sldId id="524" r:id="rId27"/>
    <p:sldId id="260" r:id="rId28"/>
  </p:sldIdLst>
  <p:sldSz cx="10160000" cy="5715000"/>
  <p:notesSz cx="6858000" cy="9144000"/>
  <p:defaultTextStyle>
    <a:defPPr>
      <a:defRPr lang="zh-CN"/>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267" userDrawn="1">
          <p15:clr>
            <a:srgbClr val="A4A3A4"/>
          </p15:clr>
        </p15:guide>
        <p15:guide id="3" orient="horz" pos="1800" userDrawn="1">
          <p15:clr>
            <a:srgbClr val="A4A3A4"/>
          </p15:clr>
        </p15:guide>
        <p15:guide id="4"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4BB2"/>
    <a:srgbClr val="FB9708"/>
    <a:srgbClr val="2165B6"/>
    <a:srgbClr val="C4C6C9"/>
    <a:srgbClr val="A5A7AC"/>
    <a:srgbClr val="336D9D"/>
    <a:srgbClr val="FADF5D"/>
    <a:srgbClr val="31699A"/>
    <a:srgbClr val="2E6898"/>
    <a:srgbClr val="356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103" d="100"/>
          <a:sy n="103" d="100"/>
        </p:scale>
        <p:origin x="451" y="72"/>
      </p:cViewPr>
      <p:guideLst>
        <p:guide orient="horz" pos="2160"/>
        <p:guide pos="4267"/>
        <p:guide orient="horz" pos="1800"/>
        <p:guide pos="3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6.emf"/><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8.emf"/><Relationship Id="rId1" Type="http://schemas.openxmlformats.org/officeDocument/2006/relationships/image" Target="../media/image37.emf"/><Relationship Id="rId5" Type="http://schemas.openxmlformats.org/officeDocument/2006/relationships/image" Target="../media/image40.emf"/><Relationship Id="rId4"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5" Type="http://schemas.openxmlformats.org/officeDocument/2006/relationships/image" Target="../media/image12.emf"/><Relationship Id="rId4"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4"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5" Type="http://schemas.openxmlformats.org/officeDocument/2006/relationships/image" Target="../media/image34.emf"/><Relationship Id="rId4"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2019/5/23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713232" rtl="0" eaLnBrk="1" latinLnBrk="0" hangingPunct="1">
      <a:defRPr sz="900" kern="1200">
        <a:solidFill>
          <a:schemeClr val="tx1"/>
        </a:solidFill>
        <a:latin typeface="+mn-lt"/>
        <a:ea typeface="+mn-ea"/>
        <a:cs typeface="+mn-cs"/>
      </a:defRPr>
    </a:lvl1pPr>
    <a:lvl2pPr marL="356616" algn="l" defTabSz="713232" rtl="0" eaLnBrk="1" latinLnBrk="0" hangingPunct="1">
      <a:defRPr sz="900" kern="1200">
        <a:solidFill>
          <a:schemeClr val="tx1"/>
        </a:solidFill>
        <a:latin typeface="+mn-lt"/>
        <a:ea typeface="+mn-ea"/>
        <a:cs typeface="+mn-cs"/>
      </a:defRPr>
    </a:lvl2pPr>
    <a:lvl3pPr marL="713232" algn="l" defTabSz="713232" rtl="0" eaLnBrk="1" latinLnBrk="0" hangingPunct="1">
      <a:defRPr sz="900" kern="1200">
        <a:solidFill>
          <a:schemeClr val="tx1"/>
        </a:solidFill>
        <a:latin typeface="+mn-lt"/>
        <a:ea typeface="+mn-ea"/>
        <a:cs typeface="+mn-cs"/>
      </a:defRPr>
    </a:lvl3pPr>
    <a:lvl4pPr marL="1069848" algn="l" defTabSz="713232" rtl="0" eaLnBrk="1" latinLnBrk="0" hangingPunct="1">
      <a:defRPr sz="900" kern="1200">
        <a:solidFill>
          <a:schemeClr val="tx1"/>
        </a:solidFill>
        <a:latin typeface="+mn-lt"/>
        <a:ea typeface="+mn-ea"/>
        <a:cs typeface="+mn-cs"/>
      </a:defRPr>
    </a:lvl4pPr>
    <a:lvl5pPr marL="1426464" algn="l" defTabSz="713232" rtl="0" eaLnBrk="1" latinLnBrk="0" hangingPunct="1">
      <a:defRPr sz="900" kern="1200">
        <a:solidFill>
          <a:schemeClr val="tx1"/>
        </a:solidFill>
        <a:latin typeface="+mn-lt"/>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a:extLst>
              <a:ext uri="{FF2B5EF4-FFF2-40B4-BE49-F238E27FC236}">
                <a16:creationId xmlns:a16="http://schemas.microsoft.com/office/drawing/2014/main" id="{765ED638-C684-4136-AB55-D09D84288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6" y="0"/>
            <a:ext cx="10185136" cy="571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4">
            <a:extLst>
              <a:ext uri="{FF2B5EF4-FFF2-40B4-BE49-F238E27FC236}">
                <a16:creationId xmlns:a16="http://schemas.microsoft.com/office/drawing/2014/main" id="{6B331ED7-5421-493E-9FCE-6E0E9525E57C}"/>
              </a:ext>
            </a:extLst>
          </p:cNvPr>
          <p:cNvSpPr txBox="1">
            <a:spLocks/>
          </p:cNvSpPr>
          <p:nvPr/>
        </p:nvSpPr>
        <p:spPr>
          <a:xfrm>
            <a:off x="4120884" y="2934927"/>
            <a:ext cx="1915583" cy="400110"/>
          </a:xfrm>
          <a:prstGeom prst="rect">
            <a:avLst/>
          </a:prstGeom>
        </p:spPr>
        <p:txBody>
          <a:bodyPr anchor="ctr">
            <a:spAutoFit/>
          </a:bodyPr>
          <a:lstStyle>
            <a:defPPr>
              <a:defRPr lang="zh-CN"/>
            </a:defPPr>
            <a:lvl1pPr algn="r" rtl="0" fontAlgn="base">
              <a:spcBef>
                <a:spcPct val="0"/>
              </a:spcBef>
              <a:spcAft>
                <a:spcPct val="0"/>
              </a:spcAft>
              <a:buFont typeface="Arial" pitchFamily="34" charset="0"/>
              <a:defRPr sz="2400" b="1" kern="1200">
                <a:solidFill>
                  <a:srgbClr val="064BB2"/>
                </a:solidFill>
                <a:latin typeface="Times New Roman" panose="02020603050405020304" pitchFamily="18" charset="0"/>
                <a:ea typeface="宋体" pitchFamily="2" charset="-122"/>
                <a:cs typeface="Times New Roman" panose="02020603050405020304" pitchFamily="18" charset="0"/>
              </a:defRPr>
            </a:lvl1pPr>
            <a:lvl2pPr marL="4572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5pPr>
            <a:lvl6pPr marL="2286000" algn="l" defTabSz="914400" rtl="0" eaLnBrk="1" latinLnBrk="0" hangingPunct="1">
              <a:defRPr sz="900" kern="1200">
                <a:solidFill>
                  <a:srgbClr val="000000"/>
                </a:solidFill>
                <a:latin typeface="Calibri" pitchFamily="34" charset="0"/>
                <a:ea typeface="宋体" pitchFamily="2" charset="-122"/>
                <a:cs typeface="+mn-cs"/>
              </a:defRPr>
            </a:lvl6pPr>
            <a:lvl7pPr marL="2743200" algn="l" defTabSz="914400" rtl="0" eaLnBrk="1" latinLnBrk="0" hangingPunct="1">
              <a:defRPr sz="900" kern="1200">
                <a:solidFill>
                  <a:srgbClr val="000000"/>
                </a:solidFill>
                <a:latin typeface="Calibri" pitchFamily="34" charset="0"/>
                <a:ea typeface="宋体" pitchFamily="2" charset="-122"/>
                <a:cs typeface="+mn-cs"/>
              </a:defRPr>
            </a:lvl7pPr>
            <a:lvl8pPr marL="3200400" algn="l" defTabSz="914400" rtl="0" eaLnBrk="1" latinLnBrk="0" hangingPunct="1">
              <a:defRPr sz="900" kern="1200">
                <a:solidFill>
                  <a:srgbClr val="000000"/>
                </a:solidFill>
                <a:latin typeface="Calibri" pitchFamily="34" charset="0"/>
                <a:ea typeface="宋体" pitchFamily="2" charset="-122"/>
                <a:cs typeface="+mn-cs"/>
              </a:defRPr>
            </a:lvl8pPr>
            <a:lvl9pPr marL="3657600" algn="l" defTabSz="914400" rtl="0" eaLnBrk="1" latinLnBrk="0" hangingPunct="1">
              <a:defRPr sz="900" kern="1200">
                <a:solidFill>
                  <a:srgbClr val="000000"/>
                </a:solidFill>
                <a:latin typeface="Calibri" pitchFamily="34" charset="0"/>
                <a:ea typeface="宋体" pitchFamily="2" charset="-122"/>
                <a:cs typeface="+mn-cs"/>
              </a:defRPr>
            </a:lvl9pPr>
          </a:lstStyle>
          <a:p>
            <a:pPr algn="ctr">
              <a:defRPr/>
            </a:pPr>
            <a:r>
              <a:rPr lang="zh-CN" altLang="en-US" sz="2000" dirty="0">
                <a:solidFill>
                  <a:schemeClr val="bg1"/>
                </a:solidFill>
              </a:rPr>
              <a:t>张敏</a:t>
            </a:r>
          </a:p>
        </p:txBody>
      </p:sp>
      <p:sp>
        <p:nvSpPr>
          <p:cNvPr id="9" name="任意多边形: 形状 8">
            <a:extLst>
              <a:ext uri="{FF2B5EF4-FFF2-40B4-BE49-F238E27FC236}">
                <a16:creationId xmlns:a16="http://schemas.microsoft.com/office/drawing/2014/main" id="{D1C2481B-C9A9-4CF8-A2F5-C6DE7BFE3A26}"/>
              </a:ext>
            </a:extLst>
          </p:cNvPr>
          <p:cNvSpPr/>
          <p:nvPr/>
        </p:nvSpPr>
        <p:spPr bwMode="auto">
          <a:xfrm>
            <a:off x="0" y="3983303"/>
            <a:ext cx="10134865" cy="1718468"/>
          </a:xfrm>
          <a:custGeom>
            <a:avLst/>
            <a:gdLst>
              <a:gd name="connsiteX0" fmla="*/ 0 w 12612757"/>
              <a:gd name="connsiteY0" fmla="*/ 834887 h 1401417"/>
              <a:gd name="connsiteX1" fmla="*/ 1302026 w 12612757"/>
              <a:gd name="connsiteY1" fmla="*/ 0 h 1401417"/>
              <a:gd name="connsiteX2" fmla="*/ 1302026 w 12612757"/>
              <a:gd name="connsiteY2" fmla="*/ 0 h 1401417"/>
              <a:gd name="connsiteX3" fmla="*/ 2981740 w 12612757"/>
              <a:gd name="connsiteY3" fmla="*/ 1192695 h 1401417"/>
              <a:gd name="connsiteX4" fmla="*/ 4870174 w 12612757"/>
              <a:gd name="connsiteY4" fmla="*/ 19878 h 1401417"/>
              <a:gd name="connsiteX5" fmla="*/ 6450496 w 12612757"/>
              <a:gd name="connsiteY5" fmla="*/ 1292087 h 1401417"/>
              <a:gd name="connsiteX6" fmla="*/ 7444409 w 12612757"/>
              <a:gd name="connsiteY6" fmla="*/ 536713 h 1401417"/>
              <a:gd name="connsiteX7" fmla="*/ 9193696 w 12612757"/>
              <a:gd name="connsiteY7" fmla="*/ 1351721 h 1401417"/>
              <a:gd name="connsiteX8" fmla="*/ 10237305 w 12612757"/>
              <a:gd name="connsiteY8" fmla="*/ 467139 h 1401417"/>
              <a:gd name="connsiteX9" fmla="*/ 11509513 w 12612757"/>
              <a:gd name="connsiteY9" fmla="*/ 1083365 h 1401417"/>
              <a:gd name="connsiteX10" fmla="*/ 12066105 w 12612757"/>
              <a:gd name="connsiteY10" fmla="*/ 934278 h 1401417"/>
              <a:gd name="connsiteX11" fmla="*/ 12612757 w 12612757"/>
              <a:gd name="connsiteY11" fmla="*/ 1401417 h 14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2757" h="1401417">
                <a:moveTo>
                  <a:pt x="0" y="834887"/>
                </a:moveTo>
                <a:lnTo>
                  <a:pt x="1302026" y="0"/>
                </a:lnTo>
                <a:lnTo>
                  <a:pt x="1302026" y="0"/>
                </a:lnTo>
                <a:cubicBezTo>
                  <a:pt x="1581978" y="198782"/>
                  <a:pt x="2387049" y="1189382"/>
                  <a:pt x="2981740" y="1192695"/>
                </a:cubicBezTo>
                <a:cubicBezTo>
                  <a:pt x="3576431" y="1196008"/>
                  <a:pt x="4292048" y="3313"/>
                  <a:pt x="4870174" y="19878"/>
                </a:cubicBezTo>
                <a:cubicBezTo>
                  <a:pt x="5448300" y="36443"/>
                  <a:pt x="6021457" y="1205948"/>
                  <a:pt x="6450496" y="1292087"/>
                </a:cubicBezTo>
                <a:cubicBezTo>
                  <a:pt x="6879535" y="1378226"/>
                  <a:pt x="6987209" y="526774"/>
                  <a:pt x="7444409" y="536713"/>
                </a:cubicBezTo>
                <a:cubicBezTo>
                  <a:pt x="7901609" y="546652"/>
                  <a:pt x="8728213" y="1363317"/>
                  <a:pt x="9193696" y="1351721"/>
                </a:cubicBezTo>
                <a:cubicBezTo>
                  <a:pt x="9659179" y="1340125"/>
                  <a:pt x="9851335" y="511865"/>
                  <a:pt x="10237305" y="467139"/>
                </a:cubicBezTo>
                <a:cubicBezTo>
                  <a:pt x="10623275" y="422413"/>
                  <a:pt x="11204713" y="1005509"/>
                  <a:pt x="11509513" y="1083365"/>
                </a:cubicBezTo>
                <a:cubicBezTo>
                  <a:pt x="11814313" y="1161222"/>
                  <a:pt x="11882231" y="881269"/>
                  <a:pt x="12066105" y="934278"/>
                </a:cubicBezTo>
                <a:cubicBezTo>
                  <a:pt x="12249979" y="987287"/>
                  <a:pt x="12431368" y="1194352"/>
                  <a:pt x="12612757" y="1401417"/>
                </a:cubicBezTo>
              </a:path>
            </a:pathLst>
          </a:custGeom>
          <a:ln>
            <a:solidFill>
              <a:srgbClr val="006EBC"/>
            </a:solidFill>
            <a:headEnd/>
            <a:tailEnd/>
          </a:ln>
          <a:ex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167"/>
          </a:p>
        </p:txBody>
      </p:sp>
      <p:sp>
        <p:nvSpPr>
          <p:cNvPr id="15" name="标题 14">
            <a:extLst>
              <a:ext uri="{FF2B5EF4-FFF2-40B4-BE49-F238E27FC236}">
                <a16:creationId xmlns:a16="http://schemas.microsoft.com/office/drawing/2014/main" id="{D9E470F7-9C02-4BDE-A614-C8E5BE2C0E91}"/>
              </a:ext>
            </a:extLst>
          </p:cNvPr>
          <p:cNvSpPr>
            <a:spLocks noGrp="1"/>
          </p:cNvSpPr>
          <p:nvPr>
            <p:ph type="title"/>
          </p:nvPr>
        </p:nvSpPr>
        <p:spPr>
          <a:xfrm>
            <a:off x="2270143" y="1709870"/>
            <a:ext cx="5617068" cy="576792"/>
          </a:xfrm>
        </p:spPr>
        <p:txBody>
          <a:bodyPr/>
          <a:lstStyle>
            <a:lvl1pPr algn="ctr">
              <a:defRPr sz="3333" b="1" baseline="0">
                <a:solidFill>
                  <a:schemeClr val="bg1"/>
                </a:solidFill>
                <a:latin typeface="Times New Roman" panose="02020603050405020304" pitchFamily="18" charset="0"/>
              </a:defRPr>
            </a:lvl1pPr>
          </a:lstStyle>
          <a:p>
            <a:r>
              <a:rPr lang="zh-CN" altLang="en-US"/>
              <a:t>单击此处编辑母版标题样式</a:t>
            </a:r>
            <a:endParaRPr lang="zh-CN" altLang="en-US" dirty="0"/>
          </a:p>
        </p:txBody>
      </p:sp>
      <p:sp>
        <p:nvSpPr>
          <p:cNvPr id="11" name="文本框 10">
            <a:extLst>
              <a:ext uri="{FF2B5EF4-FFF2-40B4-BE49-F238E27FC236}">
                <a16:creationId xmlns:a16="http://schemas.microsoft.com/office/drawing/2014/main" id="{08BA6221-DDD4-40B2-9818-3FC333BB59AE}"/>
              </a:ext>
            </a:extLst>
          </p:cNvPr>
          <p:cNvSpPr txBox="1">
            <a:spLocks noChangeArrowheads="1"/>
          </p:cNvSpPr>
          <p:nvPr/>
        </p:nvSpPr>
        <p:spPr bwMode="auto">
          <a:xfrm>
            <a:off x="7190053" y="321618"/>
            <a:ext cx="1572948" cy="27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167" b="1" dirty="0">
                <a:solidFill>
                  <a:schemeClr val="bg1"/>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id="{F24137A8-B305-40EE-9750-F90B51DB95C7}"/>
              </a:ext>
            </a:extLst>
          </p:cNvPr>
          <p:cNvCxnSpPr>
            <a:cxnSpLocks/>
          </p:cNvCxnSpPr>
          <p:nvPr/>
        </p:nvCxnSpPr>
        <p:spPr>
          <a:xfrm>
            <a:off x="8774907" y="475077"/>
            <a:ext cx="1071563"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2BB03A77-A24D-4863-8213-1383A5DECCE1}"/>
              </a:ext>
            </a:extLst>
          </p:cNvPr>
          <p:cNvCxnSpPr>
            <a:cxnSpLocks/>
          </p:cNvCxnSpPr>
          <p:nvPr/>
        </p:nvCxnSpPr>
        <p:spPr>
          <a:xfrm>
            <a:off x="5491428" y="475077"/>
            <a:ext cx="1071563"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id="{10F7B615-BD14-4DDD-B51D-F18CE36C7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16449" y="250181"/>
            <a:ext cx="455083" cy="44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BBC8CB5D-02F8-4195-B11F-F50FCD9901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532" y="235077"/>
            <a:ext cx="1694333" cy="450000"/>
          </a:xfrm>
          <a:prstGeom prst="rect">
            <a:avLst/>
          </a:prstGeom>
        </p:spPr>
      </p:pic>
    </p:spTree>
    <p:extLst>
      <p:ext uri="{BB962C8B-B14F-4D97-AF65-F5344CB8AC3E}">
        <p14:creationId xmlns:p14="http://schemas.microsoft.com/office/powerpoint/2010/main" val="308512552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C6483C18-3F39-4180-A8C4-403315C4B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0160000" cy="571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CB4186AB-62A9-43F6-B5A6-C28D15BDEC58}"/>
              </a:ext>
            </a:extLst>
          </p:cNvPr>
          <p:cNvSpPr>
            <a:spLocks noChangeArrowheads="1"/>
          </p:cNvSpPr>
          <p:nvPr/>
        </p:nvSpPr>
        <p:spPr bwMode="auto">
          <a:xfrm>
            <a:off x="8281458" y="5327386"/>
            <a:ext cx="476250" cy="19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875" dirty="0">
                <a:solidFill>
                  <a:srgbClr val="7F7F7F"/>
                </a:solidFill>
                <a:cs typeface="Arial" panose="020B0604020202020204" pitchFamily="34" charset="0"/>
              </a:rPr>
              <a:t> </a:t>
            </a:r>
            <a:fld id="{BF5A7633-5557-4BC5-8B38-B33A9D9F18A1}" type="slidenum">
              <a:rPr kumimoji="0" lang="en-US" altLang="zh-CN" sz="875" smtClean="0">
                <a:solidFill>
                  <a:schemeClr val="bg1"/>
                </a:solidFill>
                <a:cs typeface="Arial" panose="020B0604020202020204" pitchFamily="34" charset="0"/>
              </a:rPr>
              <a:pPr algn="ctr" eaLnBrk="1" hangingPunct="1">
                <a:defRPr/>
              </a:pPr>
              <a:t>‹#›</a:t>
            </a:fld>
            <a:endParaRPr kumimoji="0" lang="en-US" altLang="zh-CN" sz="875"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068E5372-9767-4F9B-BF0E-0F683E5C1902}"/>
              </a:ext>
            </a:extLst>
          </p:cNvPr>
          <p:cNvCxnSpPr>
            <a:cxnSpLocks/>
            <a:stCxn id="6" idx="3"/>
          </p:cNvCxnSpPr>
          <p:nvPr/>
        </p:nvCxnSpPr>
        <p:spPr>
          <a:xfrm>
            <a:off x="8757709" y="5423958"/>
            <a:ext cx="849313"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08B0536-0CF6-475A-B637-40C94749F3A1}"/>
              </a:ext>
            </a:extLst>
          </p:cNvPr>
          <p:cNvSpPr>
            <a:spLocks noChangeArrowheads="1"/>
          </p:cNvSpPr>
          <p:nvPr/>
        </p:nvSpPr>
        <p:spPr bwMode="auto">
          <a:xfrm>
            <a:off x="2066396" y="5289021"/>
            <a:ext cx="1033198" cy="271036"/>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375"/>
              </a:spcBef>
              <a:defRPr/>
            </a:pPr>
            <a:r>
              <a:rPr lang="zh-CN" altLang="en-US" sz="917" dirty="0">
                <a:solidFill>
                  <a:schemeClr val="bg1"/>
                </a:solidFill>
                <a:latin typeface="黑体" pitchFamily="49" charset="-122"/>
                <a:ea typeface="黑体" pitchFamily="49" charset="-122"/>
              </a:rPr>
              <a:t>大数据挖掘专家</a:t>
            </a:r>
            <a:endParaRPr lang="en-US" altLang="zh-CN" sz="917"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7A53ABF0-AE1C-4005-AE28-87F676E4C151}"/>
              </a:ext>
            </a:extLst>
          </p:cNvPr>
          <p:cNvCxnSpPr>
            <a:cxnSpLocks/>
          </p:cNvCxnSpPr>
          <p:nvPr/>
        </p:nvCxnSpPr>
        <p:spPr>
          <a:xfrm flipV="1">
            <a:off x="3099595" y="5423958"/>
            <a:ext cx="5181864"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a16="http://schemas.microsoft.com/office/drawing/2014/main" id="{B13C618C-0E93-4245-8820-FEDB4121DAF3}"/>
              </a:ext>
            </a:extLst>
          </p:cNvPr>
          <p:cNvSpPr>
            <a:spLocks noChangeArrowheads="1"/>
          </p:cNvSpPr>
          <p:nvPr/>
        </p:nvSpPr>
        <p:spPr bwMode="auto">
          <a:xfrm>
            <a:off x="205053" y="763324"/>
            <a:ext cx="7997031" cy="38364"/>
          </a:xfrm>
          <a:prstGeom prst="rect">
            <a:avLst/>
          </a:prstGeom>
          <a:solidFill>
            <a:srgbClr val="105BCA"/>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595"/>
          </a:p>
        </p:txBody>
      </p:sp>
      <p:sp>
        <p:nvSpPr>
          <p:cNvPr id="11" name="AutoShape 23">
            <a:extLst>
              <a:ext uri="{FF2B5EF4-FFF2-40B4-BE49-F238E27FC236}">
                <a16:creationId xmlns:a16="http://schemas.microsoft.com/office/drawing/2014/main" id="{9C59BB13-7EBF-404D-AC39-2C95DB724583}"/>
              </a:ext>
            </a:extLst>
          </p:cNvPr>
          <p:cNvSpPr>
            <a:spLocks noChangeArrowheads="1"/>
          </p:cNvSpPr>
          <p:nvPr/>
        </p:nvSpPr>
        <p:spPr bwMode="auto">
          <a:xfrm>
            <a:off x="8202083" y="763323"/>
            <a:ext cx="1657615" cy="60000"/>
          </a:xfrm>
          <a:prstGeom prst="rect">
            <a:avLst/>
          </a:prstGeom>
          <a:solidFill>
            <a:srgbClr val="FFA20D"/>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595"/>
          </a:p>
        </p:txBody>
      </p:sp>
      <p:pic>
        <p:nvPicPr>
          <p:cNvPr id="12" name="图片 15">
            <a:extLst>
              <a:ext uri="{FF2B5EF4-FFF2-40B4-BE49-F238E27FC236}">
                <a16:creationId xmlns:a16="http://schemas.microsoft.com/office/drawing/2014/main" id="{730792E4-81E4-4B23-BAE1-85A6A4C57C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90" y="5138208"/>
            <a:ext cx="1780646" cy="576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6FFA5EAD-F195-4555-8183-03AFAB0233AD}"/>
              </a:ext>
            </a:extLst>
          </p:cNvPr>
          <p:cNvCxnSpPr>
            <a:cxnSpLocks/>
          </p:cNvCxnSpPr>
          <p:nvPr/>
        </p:nvCxnSpPr>
        <p:spPr>
          <a:xfrm>
            <a:off x="8757709" y="5423958"/>
            <a:ext cx="849313"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A2BCFF-5F33-41F9-AB08-4AC269BB107C}"/>
              </a:ext>
            </a:extLst>
          </p:cNvPr>
          <p:cNvCxnSpPr>
            <a:cxnSpLocks/>
          </p:cNvCxnSpPr>
          <p:nvPr/>
        </p:nvCxnSpPr>
        <p:spPr>
          <a:xfrm flipV="1">
            <a:off x="3099595" y="5423958"/>
            <a:ext cx="5181864"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16" name="AutoShape 23">
            <a:extLst>
              <a:ext uri="{FF2B5EF4-FFF2-40B4-BE49-F238E27FC236}">
                <a16:creationId xmlns:a16="http://schemas.microsoft.com/office/drawing/2014/main" id="{F893C1E2-7E9E-464E-AA5D-7A53ED39CA51}"/>
              </a:ext>
            </a:extLst>
          </p:cNvPr>
          <p:cNvSpPr>
            <a:spLocks noChangeArrowheads="1"/>
          </p:cNvSpPr>
          <p:nvPr/>
        </p:nvSpPr>
        <p:spPr bwMode="auto">
          <a:xfrm>
            <a:off x="205053" y="763323"/>
            <a:ext cx="7997031" cy="60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793"/>
          </a:p>
        </p:txBody>
      </p:sp>
      <p:cxnSp>
        <p:nvCxnSpPr>
          <p:cNvPr id="18" name="直接连接符 17">
            <a:extLst>
              <a:ext uri="{FF2B5EF4-FFF2-40B4-BE49-F238E27FC236}">
                <a16:creationId xmlns:a16="http://schemas.microsoft.com/office/drawing/2014/main" id="{8046B20E-2962-4EA0-A390-62F9FCEEE04E}"/>
              </a:ext>
            </a:extLst>
          </p:cNvPr>
          <p:cNvCxnSpPr>
            <a:cxnSpLocks/>
          </p:cNvCxnSpPr>
          <p:nvPr/>
        </p:nvCxnSpPr>
        <p:spPr>
          <a:xfrm>
            <a:off x="1993636" y="5289021"/>
            <a:ext cx="0" cy="326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53185" y="1451640"/>
            <a:ext cx="9253834" cy="3641026"/>
          </a:xfrm>
        </p:spPr>
        <p:txBody>
          <a:bodyPr>
            <a:noAutofit/>
          </a:bodyPr>
          <a:lstStyle>
            <a:lvl1pPr marL="226755" indent="-226755">
              <a:lnSpc>
                <a:spcPct val="150000"/>
              </a:lnSpc>
              <a:buClr>
                <a:schemeClr val="bg1"/>
              </a:buClr>
              <a:buFont typeface="Wingdings" panose="05000000000000000000" pitchFamily="2" charset="2"/>
              <a:buChar char="Ø"/>
              <a:defRPr sz="15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455" b="0">
                <a:latin typeface="微软雅黑" pitchFamily="34" charset="-122"/>
                <a:ea typeface="微软雅黑" pitchFamily="34" charset="-122"/>
              </a:defRPr>
            </a:lvl2pPr>
            <a:lvl3pPr>
              <a:defRPr sz="1191" b="0">
                <a:latin typeface="微软雅黑" pitchFamily="34" charset="-122"/>
                <a:ea typeface="微软雅黑" pitchFamily="34" charset="-122"/>
              </a:defRPr>
            </a:lvl3pPr>
            <a:lvl4pPr>
              <a:defRPr sz="1191" b="0">
                <a:latin typeface="微软雅黑" pitchFamily="34" charset="-122"/>
                <a:ea typeface="微软雅黑" pitchFamily="34" charset="-122"/>
              </a:defRPr>
            </a:lvl4pPr>
            <a:lvl5pPr>
              <a:defRPr sz="1191"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12398" y="299232"/>
            <a:ext cx="9144001" cy="440147"/>
          </a:xfrm>
        </p:spPr>
        <p:txBody>
          <a:bodyPr/>
          <a:lstStyle>
            <a:lvl1pPr>
              <a:defRPr sz="20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EE02724C-0D19-4E9B-828F-1241B79D4616}"/>
              </a:ext>
            </a:extLst>
          </p:cNvPr>
          <p:cNvSpPr>
            <a:spLocks noGrp="1"/>
          </p:cNvSpPr>
          <p:nvPr>
            <p:ph idx="10"/>
          </p:nvPr>
        </p:nvSpPr>
        <p:spPr>
          <a:xfrm>
            <a:off x="353185" y="949152"/>
            <a:ext cx="9256334" cy="355391"/>
          </a:xfrm>
          <a:noFill/>
          <a:ln>
            <a:noFill/>
          </a:ln>
        </p:spPr>
        <p:txBody>
          <a:bodyPr anchor="ctr">
            <a:noAutofit/>
          </a:bodyPr>
          <a:lstStyle>
            <a:lvl1pPr marL="0" indent="0">
              <a:buNone/>
              <a:defRPr lang="zh-CN" altLang="en-US" sz="1667"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pic>
        <p:nvPicPr>
          <p:cNvPr id="21" name="图片 20">
            <a:extLst>
              <a:ext uri="{FF2B5EF4-FFF2-40B4-BE49-F238E27FC236}">
                <a16:creationId xmlns:a16="http://schemas.microsoft.com/office/drawing/2014/main" id="{2C96D4B5-A085-45C3-97AA-68A6A3C3F5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198" y="227208"/>
            <a:ext cx="1694332" cy="450000"/>
          </a:xfrm>
          <a:prstGeom prst="rect">
            <a:avLst/>
          </a:prstGeom>
        </p:spPr>
      </p:pic>
      <p:sp>
        <p:nvSpPr>
          <p:cNvPr id="25" name="AutoShape 23">
            <a:extLst>
              <a:ext uri="{FF2B5EF4-FFF2-40B4-BE49-F238E27FC236}">
                <a16:creationId xmlns:a16="http://schemas.microsoft.com/office/drawing/2014/main" id="{AB3B7408-4C07-43F3-9D68-6E7824C772C3}"/>
              </a:ext>
            </a:extLst>
          </p:cNvPr>
          <p:cNvSpPr>
            <a:spLocks noChangeArrowheads="1"/>
          </p:cNvSpPr>
          <p:nvPr userDrawn="1"/>
        </p:nvSpPr>
        <p:spPr bwMode="auto">
          <a:xfrm>
            <a:off x="204854" y="763955"/>
            <a:ext cx="7997046" cy="38099"/>
          </a:xfrm>
          <a:prstGeom prst="rect">
            <a:avLst/>
          </a:prstGeom>
          <a:solidFill>
            <a:srgbClr val="064BB2"/>
          </a:solidFill>
          <a:ln>
            <a:noFill/>
          </a:ln>
          <a:extLst/>
        </p:spPr>
        <p:txBody>
          <a:bodyPr wrap="none" lIns="71323" tIns="35662" rIns="71323" bIns="35662"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00"/>
          </a:p>
        </p:txBody>
      </p:sp>
      <p:sp>
        <p:nvSpPr>
          <p:cNvPr id="26" name="AutoShape 23">
            <a:extLst>
              <a:ext uri="{FF2B5EF4-FFF2-40B4-BE49-F238E27FC236}">
                <a16:creationId xmlns:a16="http://schemas.microsoft.com/office/drawing/2014/main" id="{8B5371DA-3CAE-4705-9770-1B19384ADFA2}"/>
              </a:ext>
            </a:extLst>
          </p:cNvPr>
          <p:cNvSpPr>
            <a:spLocks noChangeArrowheads="1"/>
          </p:cNvSpPr>
          <p:nvPr userDrawn="1"/>
        </p:nvSpPr>
        <p:spPr bwMode="auto">
          <a:xfrm>
            <a:off x="8201900" y="763955"/>
            <a:ext cx="1657449" cy="38099"/>
          </a:xfrm>
          <a:prstGeom prst="rect">
            <a:avLst/>
          </a:prstGeom>
          <a:solidFill>
            <a:srgbClr val="FB9708"/>
          </a:solidFill>
          <a:ln>
            <a:noFill/>
          </a:ln>
          <a:extLst/>
        </p:spPr>
        <p:txBody>
          <a:bodyPr wrap="none" lIns="71323" tIns="35662" rIns="71323" bIns="35662"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00"/>
          </a:p>
        </p:txBody>
      </p:sp>
    </p:spTree>
    <p:extLst>
      <p:ext uri="{BB962C8B-B14F-4D97-AF65-F5344CB8AC3E}">
        <p14:creationId xmlns:p14="http://schemas.microsoft.com/office/powerpoint/2010/main" val="28235087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程序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EAA79C21-F47B-4541-938A-CB636282B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5"/>
            <a:ext cx="10185560" cy="571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9602543-24C0-498F-9075-AAECC729A606}"/>
              </a:ext>
            </a:extLst>
          </p:cNvPr>
          <p:cNvSpPr>
            <a:spLocks noChangeArrowheads="1"/>
          </p:cNvSpPr>
          <p:nvPr/>
        </p:nvSpPr>
        <p:spPr bwMode="auto">
          <a:xfrm>
            <a:off x="8281458" y="5327386"/>
            <a:ext cx="476250" cy="19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875" dirty="0">
                <a:solidFill>
                  <a:srgbClr val="7F7F7F"/>
                </a:solidFill>
                <a:cs typeface="Arial" panose="020B0604020202020204" pitchFamily="34" charset="0"/>
              </a:rPr>
              <a:t> </a:t>
            </a:r>
            <a:fld id="{75EEF2FC-FBBD-4E8B-8E18-467A588F37B0}" type="slidenum">
              <a:rPr kumimoji="0" lang="en-US" altLang="zh-CN" sz="875" smtClean="0">
                <a:solidFill>
                  <a:schemeClr val="bg1"/>
                </a:solidFill>
                <a:cs typeface="Arial" panose="020B0604020202020204" pitchFamily="34" charset="0"/>
              </a:rPr>
              <a:pPr algn="ctr" eaLnBrk="1" hangingPunct="1">
                <a:defRPr/>
              </a:pPr>
              <a:t>‹#›</a:t>
            </a:fld>
            <a:endParaRPr kumimoji="0" lang="en-US" altLang="zh-CN" sz="875"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A18E9D-EA20-4921-80F0-EDF8E41A840F}"/>
              </a:ext>
            </a:extLst>
          </p:cNvPr>
          <p:cNvCxnSpPr>
            <a:cxnSpLocks/>
            <a:stCxn id="6" idx="3"/>
          </p:cNvCxnSpPr>
          <p:nvPr/>
        </p:nvCxnSpPr>
        <p:spPr>
          <a:xfrm>
            <a:off x="8757709" y="5423958"/>
            <a:ext cx="849313"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906467-F160-4563-9CCE-4930A006A5CF}"/>
              </a:ext>
            </a:extLst>
          </p:cNvPr>
          <p:cNvSpPr>
            <a:spLocks noChangeArrowheads="1"/>
          </p:cNvSpPr>
          <p:nvPr userDrawn="1"/>
        </p:nvSpPr>
        <p:spPr bwMode="auto">
          <a:xfrm>
            <a:off x="2066396" y="5289021"/>
            <a:ext cx="1033198" cy="271036"/>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375"/>
              </a:spcBef>
              <a:defRPr/>
            </a:pPr>
            <a:r>
              <a:rPr lang="zh-CN" altLang="en-US" sz="917" dirty="0">
                <a:solidFill>
                  <a:schemeClr val="bg1"/>
                </a:solidFill>
                <a:latin typeface="黑体" pitchFamily="49" charset="-122"/>
                <a:ea typeface="黑体" pitchFamily="49" charset="-122"/>
              </a:rPr>
              <a:t>大数据挖掘专家</a:t>
            </a:r>
            <a:endParaRPr lang="en-US" altLang="zh-CN" sz="917"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BCE4A9FB-EC7D-43AD-876A-9D97B9BC6C0C}"/>
              </a:ext>
            </a:extLst>
          </p:cNvPr>
          <p:cNvCxnSpPr>
            <a:cxnSpLocks/>
          </p:cNvCxnSpPr>
          <p:nvPr/>
        </p:nvCxnSpPr>
        <p:spPr>
          <a:xfrm flipV="1">
            <a:off x="3099595" y="5423958"/>
            <a:ext cx="5181864"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pic>
        <p:nvPicPr>
          <p:cNvPr id="12" name="图片 15">
            <a:extLst>
              <a:ext uri="{FF2B5EF4-FFF2-40B4-BE49-F238E27FC236}">
                <a16:creationId xmlns:a16="http://schemas.microsoft.com/office/drawing/2014/main" id="{17B70F8C-036B-4711-B581-A1109771EA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90" y="5138208"/>
            <a:ext cx="1780646" cy="576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A69CFCDC-9E6B-482C-8823-01C30FF5405E}"/>
              </a:ext>
            </a:extLst>
          </p:cNvPr>
          <p:cNvCxnSpPr>
            <a:cxnSpLocks/>
          </p:cNvCxnSpPr>
          <p:nvPr/>
        </p:nvCxnSpPr>
        <p:spPr>
          <a:xfrm>
            <a:off x="8757709" y="5423958"/>
            <a:ext cx="849313"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4807450-86DC-40C8-B02A-F5352B1159A8}"/>
              </a:ext>
            </a:extLst>
          </p:cNvPr>
          <p:cNvCxnSpPr>
            <a:cxnSpLocks/>
          </p:cNvCxnSpPr>
          <p:nvPr/>
        </p:nvCxnSpPr>
        <p:spPr>
          <a:xfrm flipV="1">
            <a:off x="3099595" y="5423958"/>
            <a:ext cx="5181864"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53184" y="1514314"/>
            <a:ext cx="9253823" cy="3616434"/>
          </a:xfrm>
        </p:spPr>
        <p:txBody>
          <a:bodyPr>
            <a:noAutofit/>
          </a:bodyPr>
          <a:lstStyle>
            <a:lvl1pPr marL="226755" indent="-226755">
              <a:lnSpc>
                <a:spcPct val="150000"/>
              </a:lnSpc>
              <a:buClr>
                <a:schemeClr val="bg1"/>
              </a:buClr>
              <a:buFont typeface="Arial" panose="020B0604020202020204" pitchFamily="34" charset="0"/>
              <a:buChar char="•"/>
              <a:defRPr sz="1500" b="0">
                <a:solidFill>
                  <a:schemeClr val="bg1"/>
                </a:solidFill>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455" b="0">
                <a:latin typeface="微软雅黑" pitchFamily="34" charset="-122"/>
                <a:ea typeface="微软雅黑" pitchFamily="34" charset="-122"/>
              </a:defRPr>
            </a:lvl2pPr>
            <a:lvl3pPr>
              <a:defRPr sz="1191" b="0">
                <a:latin typeface="微软雅黑" pitchFamily="34" charset="-122"/>
                <a:ea typeface="微软雅黑" pitchFamily="34" charset="-122"/>
              </a:defRPr>
            </a:lvl3pPr>
            <a:lvl4pPr>
              <a:defRPr sz="1191" b="0">
                <a:latin typeface="微软雅黑" pitchFamily="34" charset="-122"/>
                <a:ea typeface="微软雅黑" pitchFamily="34" charset="-122"/>
              </a:defRPr>
            </a:lvl4pPr>
            <a:lvl5pPr>
              <a:defRPr sz="1191"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12398" y="299232"/>
            <a:ext cx="9144001" cy="440147"/>
          </a:xfrm>
        </p:spPr>
        <p:txBody>
          <a:bodyPr/>
          <a:lstStyle>
            <a:lvl1pPr>
              <a:defRPr sz="20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41F7D915-E201-49C1-ADF7-A3E3DB379CB6}"/>
              </a:ext>
            </a:extLst>
          </p:cNvPr>
          <p:cNvSpPr>
            <a:spLocks noGrp="1"/>
          </p:cNvSpPr>
          <p:nvPr>
            <p:ph idx="10"/>
          </p:nvPr>
        </p:nvSpPr>
        <p:spPr>
          <a:xfrm>
            <a:off x="353185" y="949152"/>
            <a:ext cx="9256334" cy="355391"/>
          </a:xfrm>
          <a:noFill/>
          <a:ln>
            <a:noFill/>
          </a:ln>
        </p:spPr>
        <p:txBody>
          <a:bodyPr anchor="ctr">
            <a:noAutofit/>
          </a:bodyPr>
          <a:lstStyle>
            <a:lvl1pPr marL="0" indent="0">
              <a:buNone/>
              <a:defRPr lang="zh-CN" altLang="en-US" sz="1667"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cxnSp>
        <p:nvCxnSpPr>
          <p:cNvPr id="19" name="直接连接符 18">
            <a:extLst>
              <a:ext uri="{FF2B5EF4-FFF2-40B4-BE49-F238E27FC236}">
                <a16:creationId xmlns:a16="http://schemas.microsoft.com/office/drawing/2014/main" id="{B2BE1B1B-D2D5-4F5C-BF9F-892A7690AFC6}"/>
              </a:ext>
            </a:extLst>
          </p:cNvPr>
          <p:cNvCxnSpPr>
            <a:cxnSpLocks/>
          </p:cNvCxnSpPr>
          <p:nvPr/>
        </p:nvCxnSpPr>
        <p:spPr>
          <a:xfrm>
            <a:off x="1993636" y="5289021"/>
            <a:ext cx="0" cy="326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8CFBE2F9-5FCF-40CA-80B0-16112E4121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198" y="227208"/>
            <a:ext cx="1694332" cy="450000"/>
          </a:xfrm>
          <a:prstGeom prst="rect">
            <a:avLst/>
          </a:prstGeom>
        </p:spPr>
      </p:pic>
      <p:sp>
        <p:nvSpPr>
          <p:cNvPr id="21" name="AutoShape 23">
            <a:extLst>
              <a:ext uri="{FF2B5EF4-FFF2-40B4-BE49-F238E27FC236}">
                <a16:creationId xmlns:a16="http://schemas.microsoft.com/office/drawing/2014/main" id="{F6FDF817-D9BC-4BDA-83BC-A36E2BC7B0F9}"/>
              </a:ext>
            </a:extLst>
          </p:cNvPr>
          <p:cNvSpPr>
            <a:spLocks noChangeArrowheads="1"/>
          </p:cNvSpPr>
          <p:nvPr/>
        </p:nvSpPr>
        <p:spPr bwMode="auto">
          <a:xfrm>
            <a:off x="205053" y="763323"/>
            <a:ext cx="7997031" cy="60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793"/>
          </a:p>
        </p:txBody>
      </p:sp>
      <p:sp>
        <p:nvSpPr>
          <p:cNvPr id="22" name="AutoShape 23">
            <a:extLst>
              <a:ext uri="{FF2B5EF4-FFF2-40B4-BE49-F238E27FC236}">
                <a16:creationId xmlns:a16="http://schemas.microsoft.com/office/drawing/2014/main" id="{7E0B93A2-D9A6-4645-9FE4-353B9787C580}"/>
              </a:ext>
            </a:extLst>
          </p:cNvPr>
          <p:cNvSpPr>
            <a:spLocks noChangeArrowheads="1"/>
          </p:cNvSpPr>
          <p:nvPr/>
        </p:nvSpPr>
        <p:spPr bwMode="auto">
          <a:xfrm>
            <a:off x="8202083" y="763323"/>
            <a:ext cx="1657615" cy="60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793"/>
          </a:p>
        </p:txBody>
      </p:sp>
      <p:sp>
        <p:nvSpPr>
          <p:cNvPr id="26" name="AutoShape 23">
            <a:extLst>
              <a:ext uri="{FF2B5EF4-FFF2-40B4-BE49-F238E27FC236}">
                <a16:creationId xmlns:a16="http://schemas.microsoft.com/office/drawing/2014/main" id="{E988CB24-B589-451C-9E3A-21633CA91297}"/>
              </a:ext>
            </a:extLst>
          </p:cNvPr>
          <p:cNvSpPr>
            <a:spLocks noChangeArrowheads="1"/>
          </p:cNvSpPr>
          <p:nvPr userDrawn="1"/>
        </p:nvSpPr>
        <p:spPr bwMode="auto">
          <a:xfrm>
            <a:off x="204854" y="763955"/>
            <a:ext cx="7997046" cy="38099"/>
          </a:xfrm>
          <a:prstGeom prst="rect">
            <a:avLst/>
          </a:prstGeom>
          <a:solidFill>
            <a:srgbClr val="064BB2"/>
          </a:solidFill>
          <a:ln>
            <a:noFill/>
          </a:ln>
          <a:extLst/>
        </p:spPr>
        <p:txBody>
          <a:bodyPr wrap="none" lIns="71323" tIns="35662" rIns="71323" bIns="35662"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00"/>
          </a:p>
        </p:txBody>
      </p:sp>
      <p:sp>
        <p:nvSpPr>
          <p:cNvPr id="27" name="AutoShape 23">
            <a:extLst>
              <a:ext uri="{FF2B5EF4-FFF2-40B4-BE49-F238E27FC236}">
                <a16:creationId xmlns:a16="http://schemas.microsoft.com/office/drawing/2014/main" id="{5C5D3B58-4C96-4833-A5C6-F5EFF2DA4138}"/>
              </a:ext>
            </a:extLst>
          </p:cNvPr>
          <p:cNvSpPr>
            <a:spLocks noChangeArrowheads="1"/>
          </p:cNvSpPr>
          <p:nvPr userDrawn="1"/>
        </p:nvSpPr>
        <p:spPr bwMode="auto">
          <a:xfrm>
            <a:off x="8201900" y="763955"/>
            <a:ext cx="1657449" cy="38099"/>
          </a:xfrm>
          <a:prstGeom prst="rect">
            <a:avLst/>
          </a:prstGeom>
          <a:solidFill>
            <a:srgbClr val="FB9708"/>
          </a:solidFill>
          <a:ln>
            <a:noFill/>
          </a:ln>
          <a:extLst/>
        </p:spPr>
        <p:txBody>
          <a:bodyPr wrap="none" lIns="71323" tIns="35662" rIns="71323" bIns="35662"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00"/>
          </a:p>
        </p:txBody>
      </p:sp>
    </p:spTree>
    <p:extLst>
      <p:ext uri="{BB962C8B-B14F-4D97-AF65-F5344CB8AC3E}">
        <p14:creationId xmlns:p14="http://schemas.microsoft.com/office/powerpoint/2010/main" val="16815612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40F8E9F8-6E55-4C8A-B557-828CC2C24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160000" cy="571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D5BD593-186D-41CC-AE46-6F622E8A9175}"/>
              </a:ext>
            </a:extLst>
          </p:cNvPr>
          <p:cNvSpPr>
            <a:spLocks noChangeArrowheads="1"/>
          </p:cNvSpPr>
          <p:nvPr/>
        </p:nvSpPr>
        <p:spPr bwMode="auto">
          <a:xfrm>
            <a:off x="8281458" y="5327386"/>
            <a:ext cx="476250" cy="19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750" dirty="0">
                <a:solidFill>
                  <a:srgbClr val="7F7F7F"/>
                </a:solidFill>
                <a:cs typeface="Arial" panose="020B0604020202020204" pitchFamily="34" charset="0"/>
              </a:rPr>
              <a:t> </a:t>
            </a:r>
            <a:fld id="{28F8727B-5A68-465B-8BDE-FC49768888F4}" type="slidenum">
              <a:rPr kumimoji="0" lang="en-US" altLang="zh-CN" sz="750" smtClean="0">
                <a:solidFill>
                  <a:schemeClr val="bg1"/>
                </a:solidFill>
                <a:cs typeface="Arial" panose="020B0604020202020204" pitchFamily="34" charset="0"/>
              </a:rPr>
              <a:pPr algn="ctr" eaLnBrk="1" hangingPunct="1">
                <a:defRPr/>
              </a:pPr>
              <a:t>‹#›</a:t>
            </a:fld>
            <a:endParaRPr kumimoji="0" lang="en-US" altLang="zh-CN" sz="7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468881D5-E6B7-4C79-92EA-26D239A4826C}"/>
              </a:ext>
            </a:extLst>
          </p:cNvPr>
          <p:cNvCxnSpPr>
            <a:cxnSpLocks/>
            <a:stCxn id="6" idx="3"/>
          </p:cNvCxnSpPr>
          <p:nvPr/>
        </p:nvCxnSpPr>
        <p:spPr>
          <a:xfrm>
            <a:off x="8757709" y="5423958"/>
            <a:ext cx="849313"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8BC83713-B66C-4E9F-A8CF-96E9CF985151}"/>
              </a:ext>
            </a:extLst>
          </p:cNvPr>
          <p:cNvCxnSpPr>
            <a:cxnSpLocks/>
          </p:cNvCxnSpPr>
          <p:nvPr/>
        </p:nvCxnSpPr>
        <p:spPr>
          <a:xfrm flipV="1">
            <a:off x="3099595" y="5423958"/>
            <a:ext cx="5181864"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pic>
        <p:nvPicPr>
          <p:cNvPr id="11" name="图片 14">
            <a:extLst>
              <a:ext uri="{FF2B5EF4-FFF2-40B4-BE49-F238E27FC236}">
                <a16:creationId xmlns:a16="http://schemas.microsoft.com/office/drawing/2014/main" id="{66E6DB8E-71C6-4E5C-88EB-775D7E2BF3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990" y="5138208"/>
            <a:ext cx="1780646" cy="576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0F213CF5-C59A-4781-B3E1-827D45CE5968}"/>
              </a:ext>
            </a:extLst>
          </p:cNvPr>
          <p:cNvSpPr>
            <a:spLocks noChangeArrowheads="1"/>
          </p:cNvSpPr>
          <p:nvPr/>
        </p:nvSpPr>
        <p:spPr bwMode="auto">
          <a:xfrm>
            <a:off x="2066396" y="5289021"/>
            <a:ext cx="1033198" cy="271036"/>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375"/>
              </a:spcBef>
              <a:defRPr/>
            </a:pPr>
            <a:r>
              <a:rPr lang="zh-CN" altLang="en-US" sz="917" dirty="0">
                <a:solidFill>
                  <a:schemeClr val="bg1"/>
                </a:solidFill>
                <a:latin typeface="黑体" pitchFamily="49" charset="-122"/>
                <a:ea typeface="黑体" pitchFamily="49" charset="-122"/>
              </a:rPr>
              <a:t>大数据挖掘专家</a:t>
            </a:r>
            <a:endParaRPr lang="en-US" altLang="zh-CN" sz="917" dirty="0">
              <a:solidFill>
                <a:schemeClr val="bg1"/>
              </a:solidFill>
              <a:latin typeface="黑体" pitchFamily="49" charset="-122"/>
              <a:ea typeface="黑体" pitchFamily="49" charset="-122"/>
              <a:cs typeface="Arial" charset="0"/>
            </a:endParaRPr>
          </a:p>
        </p:txBody>
      </p:sp>
      <p:sp>
        <p:nvSpPr>
          <p:cNvPr id="4" name="内容占位符 2"/>
          <p:cNvSpPr>
            <a:spLocks noGrp="1"/>
          </p:cNvSpPr>
          <p:nvPr>
            <p:ph idx="1"/>
          </p:nvPr>
        </p:nvSpPr>
        <p:spPr>
          <a:xfrm>
            <a:off x="353185" y="936705"/>
            <a:ext cx="9003206" cy="4155963"/>
          </a:xfrm>
        </p:spPr>
        <p:txBody>
          <a:bodyPr>
            <a:noAutofit/>
          </a:bodyPr>
          <a:lstStyle>
            <a:lvl1pPr marL="226753" indent="-226753">
              <a:lnSpc>
                <a:spcPct val="150000"/>
              </a:lnSpc>
              <a:buClr>
                <a:schemeClr val="bg1"/>
              </a:buClr>
              <a:buFont typeface="Wingdings" panose="05000000000000000000" pitchFamily="2" charset="2"/>
              <a:buChar char="Ø"/>
              <a:defRPr sz="15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456" b="0">
                <a:latin typeface="微软雅黑" pitchFamily="34" charset="-122"/>
                <a:ea typeface="微软雅黑" pitchFamily="34" charset="-122"/>
              </a:defRPr>
            </a:lvl2pPr>
            <a:lvl3pPr>
              <a:defRPr sz="1191" b="0">
                <a:latin typeface="微软雅黑" pitchFamily="34" charset="-122"/>
                <a:ea typeface="微软雅黑" pitchFamily="34" charset="-122"/>
              </a:defRPr>
            </a:lvl3pPr>
            <a:lvl4pPr>
              <a:defRPr sz="1191" b="0">
                <a:latin typeface="微软雅黑" pitchFamily="34" charset="-122"/>
                <a:ea typeface="微软雅黑" pitchFamily="34" charset="-122"/>
              </a:defRPr>
            </a:lvl4pPr>
            <a:lvl5pPr>
              <a:defRPr sz="1191"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12399" y="299232"/>
            <a:ext cx="9144001" cy="440147"/>
          </a:xfrm>
        </p:spPr>
        <p:txBody>
          <a:bodyPr/>
          <a:lstStyle>
            <a:lvl1pPr>
              <a:defRPr sz="2000" b="1">
                <a:solidFill>
                  <a:schemeClr val="bg1"/>
                </a:solidFill>
              </a:defRPr>
            </a:lvl1pPr>
          </a:lstStyle>
          <a:p>
            <a:r>
              <a:rPr lang="zh-CN" altLang="en-US"/>
              <a:t>单击此处编辑母版标题样式</a:t>
            </a:r>
            <a:endParaRPr lang="zh-CN" altLang="en-US" dirty="0"/>
          </a:p>
        </p:txBody>
      </p:sp>
      <p:cxnSp>
        <p:nvCxnSpPr>
          <p:cNvPr id="14" name="直接连接符 13">
            <a:extLst>
              <a:ext uri="{FF2B5EF4-FFF2-40B4-BE49-F238E27FC236}">
                <a16:creationId xmlns:a16="http://schemas.microsoft.com/office/drawing/2014/main" id="{52B62977-DF5C-401D-9194-2A93D80DBF0D}"/>
              </a:ext>
            </a:extLst>
          </p:cNvPr>
          <p:cNvCxnSpPr>
            <a:cxnSpLocks/>
          </p:cNvCxnSpPr>
          <p:nvPr/>
        </p:nvCxnSpPr>
        <p:spPr>
          <a:xfrm>
            <a:off x="1993636" y="5289021"/>
            <a:ext cx="0" cy="326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0E6CDBE-02ED-49D7-ACB4-9FD393570B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198" y="227208"/>
            <a:ext cx="1694332" cy="450000"/>
          </a:xfrm>
          <a:prstGeom prst="rect">
            <a:avLst/>
          </a:prstGeom>
        </p:spPr>
      </p:pic>
      <p:sp>
        <p:nvSpPr>
          <p:cNvPr id="16" name="AutoShape 23">
            <a:extLst>
              <a:ext uri="{FF2B5EF4-FFF2-40B4-BE49-F238E27FC236}">
                <a16:creationId xmlns:a16="http://schemas.microsoft.com/office/drawing/2014/main" id="{262C0CBD-6E3B-4308-AA0D-DDD7D2C7EAC0}"/>
              </a:ext>
            </a:extLst>
          </p:cNvPr>
          <p:cNvSpPr>
            <a:spLocks noChangeArrowheads="1"/>
          </p:cNvSpPr>
          <p:nvPr/>
        </p:nvSpPr>
        <p:spPr bwMode="auto">
          <a:xfrm>
            <a:off x="205053" y="763323"/>
            <a:ext cx="7997031" cy="60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793"/>
          </a:p>
        </p:txBody>
      </p:sp>
      <p:sp>
        <p:nvSpPr>
          <p:cNvPr id="17" name="AutoShape 23">
            <a:extLst>
              <a:ext uri="{FF2B5EF4-FFF2-40B4-BE49-F238E27FC236}">
                <a16:creationId xmlns:a16="http://schemas.microsoft.com/office/drawing/2014/main" id="{AF996E92-E59F-48E2-8F38-AEC6251E9557}"/>
              </a:ext>
            </a:extLst>
          </p:cNvPr>
          <p:cNvSpPr>
            <a:spLocks noChangeArrowheads="1"/>
          </p:cNvSpPr>
          <p:nvPr/>
        </p:nvSpPr>
        <p:spPr bwMode="auto">
          <a:xfrm>
            <a:off x="8202083" y="763323"/>
            <a:ext cx="1657615" cy="60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793"/>
          </a:p>
        </p:txBody>
      </p:sp>
    </p:spTree>
    <p:extLst>
      <p:ext uri="{BB962C8B-B14F-4D97-AF65-F5344CB8AC3E}">
        <p14:creationId xmlns:p14="http://schemas.microsoft.com/office/powerpoint/2010/main" val="426165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831CD9FE-875C-4F7F-9367-A6454EA3B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158678"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E604CFBA-095B-4CAA-92AB-A85A8D73CA81}"/>
              </a:ext>
            </a:extLst>
          </p:cNvPr>
          <p:cNvSpPr>
            <a:spLocks noChangeArrowheads="1"/>
          </p:cNvSpPr>
          <p:nvPr/>
        </p:nvSpPr>
        <p:spPr bwMode="auto">
          <a:xfrm>
            <a:off x="0" y="1640417"/>
            <a:ext cx="10158678" cy="1807104"/>
          </a:xfrm>
          <a:prstGeom prst="rect">
            <a:avLst/>
          </a:prstGeom>
          <a:solidFill>
            <a:srgbClr val="006EBC"/>
          </a:solidFill>
          <a:ln>
            <a:solidFill>
              <a:srgbClr val="006EBC"/>
            </a:solidFill>
          </a:ln>
          <a:effectLst>
            <a:outerShdw blurRad="50800" dist="38100" dir="5400000" algn="t" rotWithShape="0">
              <a:srgbClr val="000000">
                <a:alpha val="0"/>
              </a:srgbClr>
            </a:outerShdw>
          </a:effectLst>
          <a:extLst/>
        </p:spPr>
        <p:txBody>
          <a:bodyPr anchor="ctr"/>
          <a:lstStyle/>
          <a:p>
            <a:pPr algn="ctr">
              <a:defRPr/>
            </a:pPr>
            <a:endParaRPr lang="zh-CN" altLang="en-US" sz="595" dirty="0">
              <a:solidFill>
                <a:schemeClr val="bg1"/>
              </a:solidFill>
              <a:latin typeface="Calibri"/>
              <a:ea typeface="宋体"/>
              <a:cs typeface="宋体" charset="0"/>
            </a:endParaRPr>
          </a:p>
        </p:txBody>
      </p:sp>
      <p:sp>
        <p:nvSpPr>
          <p:cNvPr id="4" name="Title 1">
            <a:extLst>
              <a:ext uri="{FF2B5EF4-FFF2-40B4-BE49-F238E27FC236}">
                <a16:creationId xmlns:a16="http://schemas.microsoft.com/office/drawing/2014/main" id="{3F2FAA5F-6E9A-4231-9C25-2240E136C859}"/>
              </a:ext>
            </a:extLst>
          </p:cNvPr>
          <p:cNvSpPr txBox="1">
            <a:spLocks/>
          </p:cNvSpPr>
          <p:nvPr/>
        </p:nvSpPr>
        <p:spPr>
          <a:xfrm>
            <a:off x="4169907" y="1289423"/>
            <a:ext cx="5901709" cy="1625685"/>
          </a:xfrm>
          <a:prstGeom prst="rect">
            <a:avLst/>
          </a:prstGeom>
        </p:spPr>
        <p:txBody>
          <a:bodyPr lIns="57150" tIns="28575" rIns="57150" bIns="28575"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5500" dirty="0">
                <a:ln>
                  <a:solidFill>
                    <a:schemeClr val="bg1"/>
                  </a:solidFill>
                </a:ln>
                <a:effectLst>
                  <a:reflection blurRad="6350" stA="50000" endA="300" endPos="50000" dist="29997" dir="5400000" sy="-100000" algn="bl" rotWithShape="0"/>
                </a:effectLst>
              </a:rPr>
              <a:t>Thank you!</a:t>
            </a:r>
            <a:endParaRPr lang="zh-CN" altLang="en-US" sz="5500" dirty="0">
              <a:ln>
                <a:solidFill>
                  <a:schemeClr val="bg1"/>
                </a:solidFill>
              </a:ln>
              <a:effectLst>
                <a:reflection blurRad="6350" stA="50000" endA="300" endPos="50000" dist="29997" dir="5400000" sy="-100000" algn="bl" rotWithShape="0"/>
              </a:effectLst>
            </a:endParaRPr>
          </a:p>
        </p:txBody>
      </p:sp>
      <p:pic>
        <p:nvPicPr>
          <p:cNvPr id="5" name="图片 4" descr="AW视觉符号.jpg">
            <a:extLst>
              <a:ext uri="{FF2B5EF4-FFF2-40B4-BE49-F238E27FC236}">
                <a16:creationId xmlns:a16="http://schemas.microsoft.com/office/drawing/2014/main" id="{180ACF93-ED71-4187-A06E-196048843305}"/>
              </a:ext>
            </a:extLst>
          </p:cNvPr>
          <p:cNvPicPr>
            <a:picLocks noChangeAspect="1"/>
          </p:cNvPicPr>
          <p:nvPr/>
        </p:nvPicPr>
        <p:blipFill>
          <a:blip r:embed="rId3" cstate="print"/>
          <a:stretch>
            <a:fillRect/>
          </a:stretch>
        </p:blipFill>
        <p:spPr>
          <a:xfrm>
            <a:off x="168663" y="1872345"/>
            <a:ext cx="3914183" cy="20651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a:extLst>
              <a:ext uri="{FF2B5EF4-FFF2-40B4-BE49-F238E27FC236}">
                <a16:creationId xmlns:a16="http://schemas.microsoft.com/office/drawing/2014/main" id="{FAF63239-2AB9-4094-A404-E0F50B42EE7C}"/>
              </a:ext>
            </a:extLst>
          </p:cNvPr>
          <p:cNvSpPr txBox="1">
            <a:spLocks noChangeArrowheads="1"/>
          </p:cNvSpPr>
          <p:nvPr/>
        </p:nvSpPr>
        <p:spPr bwMode="auto">
          <a:xfrm>
            <a:off x="7190053" y="321618"/>
            <a:ext cx="1572948" cy="27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167" b="1" dirty="0">
                <a:solidFill>
                  <a:schemeClr val="bg1"/>
                </a:solidFill>
                <a:latin typeface="仿宋" panose="02010609060101010101" pitchFamily="49" charset="-122"/>
                <a:ea typeface="仿宋" panose="02010609060101010101" pitchFamily="49" charset="-122"/>
              </a:rPr>
              <a:t>大数据成就未来</a:t>
            </a:r>
          </a:p>
        </p:txBody>
      </p:sp>
      <p:cxnSp>
        <p:nvCxnSpPr>
          <p:cNvPr id="7" name="直接连接符 6">
            <a:extLst>
              <a:ext uri="{FF2B5EF4-FFF2-40B4-BE49-F238E27FC236}">
                <a16:creationId xmlns:a16="http://schemas.microsoft.com/office/drawing/2014/main" id="{7502F3F6-2236-4ADF-BEDF-9C9FB4A3CC72}"/>
              </a:ext>
            </a:extLst>
          </p:cNvPr>
          <p:cNvCxnSpPr>
            <a:cxnSpLocks/>
          </p:cNvCxnSpPr>
          <p:nvPr/>
        </p:nvCxnSpPr>
        <p:spPr>
          <a:xfrm>
            <a:off x="8774907" y="475077"/>
            <a:ext cx="1071563"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F316692-8756-418F-B477-42E805BAE288}"/>
              </a:ext>
            </a:extLst>
          </p:cNvPr>
          <p:cNvCxnSpPr>
            <a:cxnSpLocks/>
          </p:cNvCxnSpPr>
          <p:nvPr/>
        </p:nvCxnSpPr>
        <p:spPr>
          <a:xfrm>
            <a:off x="5491428" y="475077"/>
            <a:ext cx="1071563"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9" name="图片 16" descr="LOGO1.png">
            <a:extLst>
              <a:ext uri="{FF2B5EF4-FFF2-40B4-BE49-F238E27FC236}">
                <a16:creationId xmlns:a16="http://schemas.microsoft.com/office/drawing/2014/main" id="{DDB8B588-AD4F-4C74-AC79-3B44F8602C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16449" y="250181"/>
            <a:ext cx="455083" cy="44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AA483617-46EC-4C31-B363-5ADD5BB471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532" y="235077"/>
            <a:ext cx="1694333" cy="450000"/>
          </a:xfrm>
          <a:prstGeom prst="rect">
            <a:avLst/>
          </a:prstGeom>
        </p:spPr>
      </p:pic>
      <p:sp>
        <p:nvSpPr>
          <p:cNvPr id="11" name="矩形 10">
            <a:extLst>
              <a:ext uri="{FF2B5EF4-FFF2-40B4-BE49-F238E27FC236}">
                <a16:creationId xmlns:a16="http://schemas.microsoft.com/office/drawing/2014/main" id="{CCF0B46E-6F3B-4147-93CC-18F650F069B6}"/>
              </a:ext>
            </a:extLst>
          </p:cNvPr>
          <p:cNvSpPr>
            <a:spLocks noChangeArrowheads="1"/>
          </p:cNvSpPr>
          <p:nvPr userDrawn="1"/>
        </p:nvSpPr>
        <p:spPr bwMode="auto">
          <a:xfrm>
            <a:off x="2" y="1639902"/>
            <a:ext cx="10158237" cy="1807243"/>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xmlns="" w="25400">
                <a:solidFill>
                  <a:srgbClr val="000000"/>
                </a:solidFill>
                <a:miter lim="800000"/>
                <a:headEnd/>
                <a:tailEnd/>
              </a14:hiddenLine>
            </a:ext>
          </a:extLst>
        </p:spPr>
        <p:txBody>
          <a:bodyPr lIns="71323" tIns="35662" rIns="71323" bIns="35662" anchor="ctr"/>
          <a:lstStyle/>
          <a:p>
            <a:pPr algn="ctr" fontAlgn="base">
              <a:spcBef>
                <a:spcPct val="0"/>
              </a:spcBef>
              <a:spcAft>
                <a:spcPct val="0"/>
              </a:spcAft>
              <a:defRPr/>
            </a:pPr>
            <a:endParaRPr lang="zh-CN" altLang="en-US" sz="700" dirty="0">
              <a:solidFill>
                <a:schemeClr val="bg1"/>
              </a:solidFill>
              <a:latin typeface="Calibri"/>
              <a:ea typeface="宋体"/>
              <a:cs typeface="宋体" charset="0"/>
            </a:endParaRPr>
          </a:p>
        </p:txBody>
      </p:sp>
      <p:sp>
        <p:nvSpPr>
          <p:cNvPr id="12" name="Title 1">
            <a:extLst>
              <a:ext uri="{FF2B5EF4-FFF2-40B4-BE49-F238E27FC236}">
                <a16:creationId xmlns:a16="http://schemas.microsoft.com/office/drawing/2014/main" id="{8C4F2FC5-84F7-4E16-ADD0-A191E390F943}"/>
              </a:ext>
            </a:extLst>
          </p:cNvPr>
          <p:cNvSpPr txBox="1">
            <a:spLocks/>
          </p:cNvSpPr>
          <p:nvPr userDrawn="1"/>
        </p:nvSpPr>
        <p:spPr>
          <a:xfrm>
            <a:off x="4169688" y="1381344"/>
            <a:ext cx="5901709" cy="1378208"/>
          </a:xfrm>
          <a:prstGeom prst="rect">
            <a:avLst/>
          </a:prstGeom>
        </p:spPr>
        <p:txBody>
          <a:bodyPr vert="horz" lIns="71323" tIns="35662" rIns="71323" bIns="35662"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lang="en-US" altLang="zh-CN" sz="5100" b="1" cap="none" spc="0" dirty="0">
                <a:ln>
                  <a:solidFill>
                    <a:schemeClr val="bg1"/>
                  </a:solidFill>
                </a:ln>
                <a:solidFill>
                  <a:schemeClr val="bg1"/>
                </a:solidFill>
                <a:effectLst>
                  <a:reflection blurRad="6350" stA="50000" endA="300" endPos="50000" dist="29997" dir="5400000" sy="-100000" algn="bl" rotWithShape="0"/>
                </a:effectLst>
              </a:rPr>
              <a:t>Thank you!</a:t>
            </a:r>
            <a:endParaRPr lang="zh-CN" altLang="en-US" sz="5100" b="1" cap="none" spc="0" dirty="0">
              <a:ln>
                <a:solidFill>
                  <a:schemeClr val="bg1"/>
                </a:solidFill>
              </a:ln>
              <a:solidFill>
                <a:schemeClr val="bg1"/>
              </a:solidFill>
              <a:effectLst>
                <a:reflection blurRad="6350" stA="50000" endA="300" endPos="50000" dist="29997" dir="5400000" sy="-100000" algn="bl" rotWithShape="0"/>
              </a:effectLst>
            </a:endParaRPr>
          </a:p>
        </p:txBody>
      </p:sp>
      <p:pic>
        <p:nvPicPr>
          <p:cNvPr id="15" name="图片 14" descr="AW视觉符号.jpg">
            <a:extLst>
              <a:ext uri="{FF2B5EF4-FFF2-40B4-BE49-F238E27FC236}">
                <a16:creationId xmlns:a16="http://schemas.microsoft.com/office/drawing/2014/main" id="{462F6162-5D12-4BF9-B8F4-8A9CD0D6819A}"/>
              </a:ext>
            </a:extLst>
          </p:cNvPr>
          <p:cNvPicPr>
            <a:picLocks noChangeAspect="1"/>
          </p:cNvPicPr>
          <p:nvPr userDrawn="1"/>
        </p:nvPicPr>
        <p:blipFill>
          <a:blip r:embed="rId3" cstate="print"/>
          <a:stretch>
            <a:fillRect/>
          </a:stretch>
        </p:blipFill>
        <p:spPr>
          <a:xfrm>
            <a:off x="168662" y="1872346"/>
            <a:ext cx="3914182" cy="20651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050498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A5C0628-7CA7-4BB5-BE85-1CFBCC3D7498}"/>
              </a:ext>
            </a:extLst>
          </p:cNvPr>
          <p:cNvSpPr>
            <a:spLocks noGrp="1"/>
          </p:cNvSpPr>
          <p:nvPr>
            <p:ph type="title"/>
          </p:nvPr>
        </p:nvSpPr>
        <p:spPr bwMode="auto">
          <a:xfrm>
            <a:off x="212990" y="162719"/>
            <a:ext cx="9144000" cy="576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CD3DF16-D30F-4A32-A413-8471E0EEB5EB}"/>
              </a:ext>
            </a:extLst>
          </p:cNvPr>
          <p:cNvSpPr>
            <a:spLocks noGrp="1"/>
          </p:cNvSpPr>
          <p:nvPr>
            <p:ph type="body" idx="1"/>
          </p:nvPr>
        </p:nvSpPr>
        <p:spPr bwMode="auto">
          <a:xfrm>
            <a:off x="351896" y="989542"/>
            <a:ext cx="9144000" cy="84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B48537D-1FA4-41CE-9519-05273ED0A873}"/>
              </a:ext>
            </a:extLst>
          </p:cNvPr>
          <p:cNvSpPr>
            <a:spLocks noGrp="1"/>
          </p:cNvSpPr>
          <p:nvPr>
            <p:ph type="dt" sz="half" idx="2"/>
          </p:nvPr>
        </p:nvSpPr>
        <p:spPr>
          <a:xfrm>
            <a:off x="351896" y="4456907"/>
            <a:ext cx="2286000" cy="304271"/>
          </a:xfrm>
          <a:prstGeom prst="rect">
            <a:avLst/>
          </a:prstGeom>
        </p:spPr>
        <p:txBody>
          <a:bodyPr vert="horz" lIns="91440" tIns="45720" rIns="91440" bIns="45720" rtlCol="0" anchor="ctr"/>
          <a:lstStyle>
            <a:lvl1pPr algn="l">
              <a:defRPr sz="750">
                <a:solidFill>
                  <a:schemeClr val="tx1">
                    <a:tint val="75000"/>
                  </a:schemeClr>
                </a:solidFill>
              </a:defRPr>
            </a:lvl1pPr>
          </a:lstStyle>
          <a:p>
            <a:fld id="{8B362659-EDEF-4896-B44C-15816E2E4CD8}" type="datetimeFigureOut">
              <a:rPr lang="zh-CN" altLang="en-US" smtClean="0"/>
              <a:t>2019/5/23</a:t>
            </a:fld>
            <a:endParaRPr lang="zh-CN" altLang="en-US"/>
          </a:p>
        </p:txBody>
      </p:sp>
      <p:sp>
        <p:nvSpPr>
          <p:cNvPr id="14" name="灯片编号占位符 13">
            <a:extLst>
              <a:ext uri="{FF2B5EF4-FFF2-40B4-BE49-F238E27FC236}">
                <a16:creationId xmlns:a16="http://schemas.microsoft.com/office/drawing/2014/main" id="{86298DAB-2ED7-406A-B9B8-52E403787A8E}"/>
              </a:ext>
            </a:extLst>
          </p:cNvPr>
          <p:cNvSpPr>
            <a:spLocks noGrp="1"/>
          </p:cNvSpPr>
          <p:nvPr>
            <p:ph type="sldNum" sz="quarter" idx="4"/>
          </p:nvPr>
        </p:nvSpPr>
        <p:spPr>
          <a:xfrm>
            <a:off x="7175500" y="5296959"/>
            <a:ext cx="2286000" cy="304271"/>
          </a:xfrm>
          <a:prstGeom prst="rect">
            <a:avLst/>
          </a:prstGeom>
        </p:spPr>
        <p:txBody>
          <a:bodyPr vert="horz" lIns="91440" tIns="45720" rIns="91440" bIns="45720" rtlCol="0" anchor="ctr"/>
          <a:lstStyle>
            <a:lvl1pPr algn="r">
              <a:defRPr sz="750">
                <a:solidFill>
                  <a:schemeClr val="tx1">
                    <a:tint val="75000"/>
                  </a:schemeClr>
                </a:solidFill>
              </a:defRPr>
            </a:lvl1pPr>
          </a:lstStyle>
          <a:p>
            <a:fld id="{414597ED-A428-4847-8034-7A70C69917BC}" type="slidenum">
              <a:rPr lang="zh-CN" altLang="en-US" smtClean="0"/>
              <a:t>‹#›</a:t>
            </a:fld>
            <a:endParaRPr lang="zh-CN" altLang="en-US"/>
          </a:p>
        </p:txBody>
      </p:sp>
      <p:sp>
        <p:nvSpPr>
          <p:cNvPr id="2" name="页脚占位符 1">
            <a:extLst>
              <a:ext uri="{FF2B5EF4-FFF2-40B4-BE49-F238E27FC236}">
                <a16:creationId xmlns:a16="http://schemas.microsoft.com/office/drawing/2014/main" id="{BADDF76D-4621-4A86-8458-9AE080A51D8B}"/>
              </a:ext>
            </a:extLst>
          </p:cNvPr>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750">
                <a:solidFill>
                  <a:schemeClr val="tx1">
                    <a:tint val="75000"/>
                  </a:schemeClr>
                </a:solidFill>
              </a:defRPr>
            </a:lvl1pPr>
          </a:lstStyle>
          <a:p>
            <a:endParaRPr lang="zh-CN" altLang="en-US"/>
          </a:p>
        </p:txBody>
      </p:sp>
    </p:spTree>
    <p:extLst>
      <p:ext uri="{BB962C8B-B14F-4D97-AF65-F5344CB8AC3E}">
        <p14:creationId xmlns:p14="http://schemas.microsoft.com/office/powerpoint/2010/main" val="35127863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Lst>
  <p:txStyles>
    <p:titleStyle>
      <a:lvl1pPr algn="l" rtl="0" eaLnBrk="1" fontAlgn="base" hangingPunct="1">
        <a:spcBef>
          <a:spcPct val="0"/>
        </a:spcBef>
        <a:spcAft>
          <a:spcPct val="0"/>
        </a:spcAft>
        <a:defRPr kumimoji="1" sz="1583">
          <a:solidFill>
            <a:schemeClr val="tx1"/>
          </a:solidFill>
          <a:latin typeface="+mj-lt"/>
          <a:ea typeface="微软雅黑" pitchFamily="34" charset="-122"/>
          <a:cs typeface="微软雅黑" charset="0"/>
        </a:defRPr>
      </a:lvl1pPr>
      <a:lvl2pPr algn="l" rtl="0" eaLnBrk="1" fontAlgn="base" hangingPunct="1">
        <a:spcBef>
          <a:spcPct val="0"/>
        </a:spcBef>
        <a:spcAft>
          <a:spcPct val="0"/>
        </a:spcAft>
        <a:defRPr kumimoji="1" sz="1583">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kumimoji="1" sz="1583">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kumimoji="1" sz="1583">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kumimoji="1" sz="1583">
          <a:solidFill>
            <a:schemeClr val="tx1"/>
          </a:solidFill>
          <a:latin typeface="Calibri" pitchFamily="34" charset="0"/>
          <a:ea typeface="微软雅黑" pitchFamily="34" charset="-122"/>
          <a:cs typeface="微软雅黑" charset="0"/>
        </a:defRPr>
      </a:lvl5pPr>
      <a:lvl6pPr marL="302340" algn="l" rtl="0" eaLnBrk="1" fontAlgn="base" hangingPunct="1">
        <a:spcBef>
          <a:spcPct val="0"/>
        </a:spcBef>
        <a:spcAft>
          <a:spcPct val="0"/>
        </a:spcAft>
        <a:defRPr sz="1587">
          <a:solidFill>
            <a:schemeClr val="tx1"/>
          </a:solidFill>
          <a:latin typeface="Calibri" pitchFamily="34" charset="0"/>
          <a:ea typeface="黑体" pitchFamily="2" charset="-122"/>
        </a:defRPr>
      </a:lvl6pPr>
      <a:lvl7pPr marL="604680" algn="l" rtl="0" eaLnBrk="1" fontAlgn="base" hangingPunct="1">
        <a:spcBef>
          <a:spcPct val="0"/>
        </a:spcBef>
        <a:spcAft>
          <a:spcPct val="0"/>
        </a:spcAft>
        <a:defRPr sz="1587">
          <a:solidFill>
            <a:schemeClr val="tx1"/>
          </a:solidFill>
          <a:latin typeface="Calibri" pitchFamily="34" charset="0"/>
          <a:ea typeface="黑体" pitchFamily="2" charset="-122"/>
        </a:defRPr>
      </a:lvl7pPr>
      <a:lvl8pPr marL="907020" algn="l" rtl="0" eaLnBrk="1" fontAlgn="base" hangingPunct="1">
        <a:spcBef>
          <a:spcPct val="0"/>
        </a:spcBef>
        <a:spcAft>
          <a:spcPct val="0"/>
        </a:spcAft>
        <a:defRPr sz="1587">
          <a:solidFill>
            <a:schemeClr val="tx1"/>
          </a:solidFill>
          <a:latin typeface="Calibri" pitchFamily="34" charset="0"/>
          <a:ea typeface="黑体" pitchFamily="2" charset="-122"/>
        </a:defRPr>
      </a:lvl8pPr>
      <a:lvl9pPr marL="1209360" algn="l" rtl="0" eaLnBrk="1" fontAlgn="base" hangingPunct="1">
        <a:spcBef>
          <a:spcPct val="0"/>
        </a:spcBef>
        <a:spcAft>
          <a:spcPct val="0"/>
        </a:spcAft>
        <a:defRPr sz="1587">
          <a:solidFill>
            <a:schemeClr val="tx1"/>
          </a:solidFill>
          <a:latin typeface="Calibri" pitchFamily="34" charset="0"/>
          <a:ea typeface="黑体" pitchFamily="2" charset="-122"/>
        </a:defRPr>
      </a:lvl9pPr>
    </p:titleStyle>
    <p:bodyStyle>
      <a:lvl1pPr marL="226210" indent="-226210" algn="l" rtl="0" eaLnBrk="1" fontAlgn="base" hangingPunct="1">
        <a:spcBef>
          <a:spcPct val="20000"/>
        </a:spcBef>
        <a:spcAft>
          <a:spcPct val="0"/>
        </a:spcAft>
        <a:buClr>
          <a:srgbClr val="000066"/>
        </a:buClr>
        <a:buFont typeface="Wingdings" panose="05000000000000000000" pitchFamily="2" charset="2"/>
        <a:buChar char="n"/>
        <a:defRPr kumimoji="1" sz="1250">
          <a:solidFill>
            <a:schemeClr val="tx1"/>
          </a:solidFill>
          <a:latin typeface="+mn-lt"/>
          <a:ea typeface="+mn-ea"/>
          <a:cs typeface="宋体" charset="0"/>
        </a:defRPr>
      </a:lvl1pPr>
      <a:lvl2pPr marL="490783" indent="-187847" algn="l" rtl="0" eaLnBrk="1" fontAlgn="base" hangingPunct="1">
        <a:spcBef>
          <a:spcPct val="20000"/>
        </a:spcBef>
        <a:spcAft>
          <a:spcPct val="0"/>
        </a:spcAft>
        <a:buFont typeface="Arial" panose="020B0604020202020204" pitchFamily="34" charset="0"/>
        <a:buChar char="–"/>
        <a:defRPr kumimoji="1" sz="1833">
          <a:solidFill>
            <a:schemeClr val="tx1"/>
          </a:solidFill>
          <a:latin typeface="+mn-lt"/>
          <a:ea typeface="+mn-ea"/>
        </a:defRPr>
      </a:lvl2pPr>
      <a:lvl3pPr marL="755356" indent="-150806" algn="l" rtl="0" eaLnBrk="1" fontAlgn="base" hangingPunct="1">
        <a:spcBef>
          <a:spcPct val="20000"/>
        </a:spcBef>
        <a:spcAft>
          <a:spcPct val="0"/>
        </a:spcAft>
        <a:buFont typeface="Arial" panose="020B0604020202020204" pitchFamily="34" charset="0"/>
        <a:buChar char="•"/>
        <a:defRPr kumimoji="1" sz="1583">
          <a:solidFill>
            <a:schemeClr val="tx1"/>
          </a:solidFill>
          <a:latin typeface="+mn-lt"/>
          <a:ea typeface="+mn-ea"/>
        </a:defRPr>
      </a:lvl3pPr>
      <a:lvl4pPr marL="1056969" indent="-150806" algn="l" rtl="0" eaLnBrk="1" fontAlgn="base" hangingPunct="1">
        <a:spcBef>
          <a:spcPct val="20000"/>
        </a:spcBef>
        <a:spcAft>
          <a:spcPct val="0"/>
        </a:spcAft>
        <a:buFont typeface="Arial" panose="020B0604020202020204" pitchFamily="34" charset="0"/>
        <a:buChar char="–"/>
        <a:defRPr kumimoji="1" sz="1250">
          <a:solidFill>
            <a:schemeClr val="tx1"/>
          </a:solidFill>
          <a:latin typeface="+mn-lt"/>
          <a:ea typeface="+mn-ea"/>
        </a:defRPr>
      </a:lvl4pPr>
      <a:lvl5pPr marL="1359904" indent="-150806" algn="l" rtl="0" eaLnBrk="1" fontAlgn="base" hangingPunct="1">
        <a:spcBef>
          <a:spcPct val="20000"/>
        </a:spcBef>
        <a:spcAft>
          <a:spcPct val="0"/>
        </a:spcAft>
        <a:buFont typeface="Arial" panose="020B0604020202020204" pitchFamily="34" charset="0"/>
        <a:buChar char="»"/>
        <a:defRPr kumimoji="1" sz="1250">
          <a:solidFill>
            <a:schemeClr val="tx1"/>
          </a:solidFill>
          <a:latin typeface="+mn-lt"/>
          <a:ea typeface="+mn-ea"/>
        </a:defRPr>
      </a:lvl5pPr>
      <a:lvl6pPr marL="1662870" indent="-151171" algn="l" rtl="0" eaLnBrk="1" fontAlgn="base" hangingPunct="1">
        <a:spcBef>
          <a:spcPct val="20000"/>
        </a:spcBef>
        <a:spcAft>
          <a:spcPct val="0"/>
        </a:spcAft>
        <a:buFont typeface="Arial" charset="0"/>
        <a:buChar char="»"/>
        <a:defRPr sz="1322">
          <a:solidFill>
            <a:schemeClr val="tx1"/>
          </a:solidFill>
          <a:latin typeface="+mn-lt"/>
          <a:ea typeface="+mn-ea"/>
        </a:defRPr>
      </a:lvl6pPr>
      <a:lvl7pPr marL="1965211" indent="-151171" algn="l" rtl="0" eaLnBrk="1" fontAlgn="base" hangingPunct="1">
        <a:spcBef>
          <a:spcPct val="20000"/>
        </a:spcBef>
        <a:spcAft>
          <a:spcPct val="0"/>
        </a:spcAft>
        <a:buFont typeface="Arial" charset="0"/>
        <a:buChar char="»"/>
        <a:defRPr sz="1322">
          <a:solidFill>
            <a:schemeClr val="tx1"/>
          </a:solidFill>
          <a:latin typeface="+mn-lt"/>
          <a:ea typeface="+mn-ea"/>
        </a:defRPr>
      </a:lvl7pPr>
      <a:lvl8pPr marL="2267550" indent="-151171" algn="l" rtl="0" eaLnBrk="1" fontAlgn="base" hangingPunct="1">
        <a:spcBef>
          <a:spcPct val="20000"/>
        </a:spcBef>
        <a:spcAft>
          <a:spcPct val="0"/>
        </a:spcAft>
        <a:buFont typeface="Arial" charset="0"/>
        <a:buChar char="»"/>
        <a:defRPr sz="1322">
          <a:solidFill>
            <a:schemeClr val="tx1"/>
          </a:solidFill>
          <a:latin typeface="+mn-lt"/>
          <a:ea typeface="+mn-ea"/>
        </a:defRPr>
      </a:lvl8pPr>
      <a:lvl9pPr marL="2569890" indent="-151171" algn="l" rtl="0" eaLnBrk="1" fontAlgn="base" hangingPunct="1">
        <a:spcBef>
          <a:spcPct val="20000"/>
        </a:spcBef>
        <a:spcAft>
          <a:spcPct val="0"/>
        </a:spcAft>
        <a:buFont typeface="Arial" charset="0"/>
        <a:buChar char="»"/>
        <a:defRPr sz="1322">
          <a:solidFill>
            <a:schemeClr val="tx1"/>
          </a:solidFill>
          <a:latin typeface="+mn-lt"/>
          <a:ea typeface="+mn-ea"/>
        </a:defRPr>
      </a:lvl9pPr>
    </p:bodyStyle>
    <p:otherStyle>
      <a:defPPr>
        <a:defRPr lang="zh-CN"/>
      </a:defPPr>
      <a:lvl1pPr marL="0" algn="l" defTabSz="604680" rtl="0" eaLnBrk="1" latinLnBrk="0" hangingPunct="1">
        <a:defRPr sz="1191" kern="1200">
          <a:solidFill>
            <a:schemeClr val="tx1"/>
          </a:solidFill>
          <a:latin typeface="+mn-lt"/>
          <a:ea typeface="+mn-ea"/>
          <a:cs typeface="+mn-cs"/>
        </a:defRPr>
      </a:lvl1pPr>
      <a:lvl2pPr marL="302340" algn="l" defTabSz="604680" rtl="0" eaLnBrk="1" latinLnBrk="0" hangingPunct="1">
        <a:defRPr sz="1191" kern="1200">
          <a:solidFill>
            <a:schemeClr val="tx1"/>
          </a:solidFill>
          <a:latin typeface="+mn-lt"/>
          <a:ea typeface="+mn-ea"/>
          <a:cs typeface="+mn-cs"/>
        </a:defRPr>
      </a:lvl2pPr>
      <a:lvl3pPr marL="604680" algn="l" defTabSz="604680" rtl="0" eaLnBrk="1" latinLnBrk="0" hangingPunct="1">
        <a:defRPr sz="1191" kern="1200">
          <a:solidFill>
            <a:schemeClr val="tx1"/>
          </a:solidFill>
          <a:latin typeface="+mn-lt"/>
          <a:ea typeface="+mn-ea"/>
          <a:cs typeface="+mn-cs"/>
        </a:defRPr>
      </a:lvl3pPr>
      <a:lvl4pPr marL="907020" algn="l" defTabSz="604680" rtl="0" eaLnBrk="1" latinLnBrk="0" hangingPunct="1">
        <a:defRPr sz="1191" kern="1200">
          <a:solidFill>
            <a:schemeClr val="tx1"/>
          </a:solidFill>
          <a:latin typeface="+mn-lt"/>
          <a:ea typeface="+mn-ea"/>
          <a:cs typeface="+mn-cs"/>
        </a:defRPr>
      </a:lvl4pPr>
      <a:lvl5pPr marL="1209360" algn="l" defTabSz="604680" rtl="0" eaLnBrk="1" latinLnBrk="0" hangingPunct="1">
        <a:defRPr sz="1191" kern="1200">
          <a:solidFill>
            <a:schemeClr val="tx1"/>
          </a:solidFill>
          <a:latin typeface="+mn-lt"/>
          <a:ea typeface="+mn-ea"/>
          <a:cs typeface="+mn-cs"/>
        </a:defRPr>
      </a:lvl5pPr>
      <a:lvl6pPr marL="1511700" algn="l" defTabSz="604680" rtl="0" eaLnBrk="1" latinLnBrk="0" hangingPunct="1">
        <a:defRPr sz="1191" kern="1200">
          <a:solidFill>
            <a:schemeClr val="tx1"/>
          </a:solidFill>
          <a:latin typeface="+mn-lt"/>
          <a:ea typeface="+mn-ea"/>
          <a:cs typeface="+mn-cs"/>
        </a:defRPr>
      </a:lvl6pPr>
      <a:lvl7pPr marL="1814040" algn="l" defTabSz="604680" rtl="0" eaLnBrk="1" latinLnBrk="0" hangingPunct="1">
        <a:defRPr sz="1191" kern="1200">
          <a:solidFill>
            <a:schemeClr val="tx1"/>
          </a:solidFill>
          <a:latin typeface="+mn-lt"/>
          <a:ea typeface="+mn-ea"/>
          <a:cs typeface="+mn-cs"/>
        </a:defRPr>
      </a:lvl7pPr>
      <a:lvl8pPr marL="2116380" algn="l" defTabSz="604680" rtl="0" eaLnBrk="1" latinLnBrk="0" hangingPunct="1">
        <a:defRPr sz="1191" kern="1200">
          <a:solidFill>
            <a:schemeClr val="tx1"/>
          </a:solidFill>
          <a:latin typeface="+mn-lt"/>
          <a:ea typeface="+mn-ea"/>
          <a:cs typeface="+mn-cs"/>
        </a:defRPr>
      </a:lvl8pPr>
      <a:lvl9pPr marL="2418720" algn="l" defTabSz="604680" rtl="0" eaLnBrk="1" latinLnBrk="0" hangingPunct="1">
        <a:defRPr sz="11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emf"/><Relationship Id="rId5" Type="http://schemas.openxmlformats.org/officeDocument/2006/relationships/oleObject" Target="../embeddings/oleObject18.bin"/><Relationship Id="rId4" Type="http://schemas.openxmlformats.org/officeDocument/2006/relationships/image" Target="../media/image26.emf"/><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image" Target="../media/image35.png"/><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1.e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emf"/><Relationship Id="rId5" Type="http://schemas.openxmlformats.org/officeDocument/2006/relationships/oleObject" Target="../embeddings/oleObject26.bin"/><Relationship Id="rId4" Type="http://schemas.openxmlformats.org/officeDocument/2006/relationships/image" Target="../media/image3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8.e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9.emf"/><Relationship Id="rId4" Type="http://schemas.openxmlformats.org/officeDocument/2006/relationships/image" Target="../media/image37.emf"/><Relationship Id="rId9" Type="http://schemas.openxmlformats.org/officeDocument/2006/relationships/oleObject" Target="../embeddings/oleObject3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png"/><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oleObject" Target="../embeddings/oleObject10.bin"/><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emf"/><Relationship Id="rId5" Type="http://schemas.openxmlformats.org/officeDocument/2006/relationships/oleObject" Target="../embeddings/oleObject14.bin"/><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B75B0B3-9C45-43B9-B23D-D3FD629246B1}"/>
              </a:ext>
            </a:extLst>
          </p:cNvPr>
          <p:cNvSpPr>
            <a:spLocks noGrp="1"/>
          </p:cNvSpPr>
          <p:nvPr>
            <p:ph type="title"/>
          </p:nvPr>
        </p:nvSpPr>
        <p:spPr/>
        <p:txBody>
          <a:bodyPr/>
          <a:lstStyle/>
          <a:p>
            <a:r>
              <a:rPr lang="zh-CN" altLang="en-US" dirty="0"/>
              <a:t>回归分析</a:t>
            </a:r>
          </a:p>
        </p:txBody>
      </p:sp>
    </p:spTree>
    <p:extLst>
      <p:ext uri="{BB962C8B-B14F-4D97-AF65-F5344CB8AC3E}">
        <p14:creationId xmlns:p14="http://schemas.microsoft.com/office/powerpoint/2010/main" val="15074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67E8DE-0DEB-4C61-AFFF-5B8B91D266C3}"/>
              </a:ext>
            </a:extLst>
          </p:cNvPr>
          <p:cNvSpPr>
            <a:spLocks noGrp="1"/>
          </p:cNvSpPr>
          <p:nvPr>
            <p:ph idx="1"/>
          </p:nvPr>
        </p:nvSpPr>
        <p:spPr>
          <a:xfrm>
            <a:off x="353185" y="1451640"/>
            <a:ext cx="4181644" cy="1405860"/>
          </a:xfrm>
        </p:spPr>
        <p:txBody>
          <a:bodyPr/>
          <a:lstStyle/>
          <a:p>
            <a:pPr marL="0" indent="0">
              <a:buNone/>
            </a:pPr>
            <a:r>
              <a:rPr lang="zh-CN" altLang="en-US" dirty="0"/>
              <a:t>输入：</a:t>
            </a:r>
            <a:r>
              <a:rPr lang="en-US" altLang="zh-CN" dirty="0"/>
              <a:t>[[0, 0], [1, 1], [2, 2]]——</a:t>
            </a:r>
            <a:r>
              <a:rPr lang="zh-CN" altLang="en-US" dirty="0"/>
              <a:t>两个输入</a:t>
            </a:r>
            <a:r>
              <a:rPr lang="en-US" altLang="zh-CN" dirty="0"/>
              <a:t> </a:t>
            </a:r>
          </a:p>
          <a:p>
            <a:pPr marL="0" indent="0">
              <a:buNone/>
            </a:pPr>
            <a:r>
              <a:rPr lang="zh-CN" altLang="en-US" dirty="0"/>
              <a:t>输出：</a:t>
            </a:r>
            <a:r>
              <a:rPr lang="en-US" altLang="zh-CN" dirty="0"/>
              <a:t>[0, 1, 2]</a:t>
            </a:r>
          </a:p>
          <a:p>
            <a:pPr marL="0" indent="0">
              <a:buNone/>
            </a:pPr>
            <a:r>
              <a:rPr lang="zh-CN" altLang="en-US" dirty="0"/>
              <a:t>预测：</a:t>
            </a:r>
            <a:r>
              <a:rPr lang="en-US" altLang="zh-CN" dirty="0"/>
              <a:t>[3, 3]</a:t>
            </a:r>
          </a:p>
          <a:p>
            <a:pPr marL="0" indent="0">
              <a:buNone/>
            </a:pPr>
            <a:endParaRPr lang="en-US" altLang="zh-CN" dirty="0"/>
          </a:p>
        </p:txBody>
      </p:sp>
      <p:sp>
        <p:nvSpPr>
          <p:cNvPr id="3" name="标题 2">
            <a:extLst>
              <a:ext uri="{FF2B5EF4-FFF2-40B4-BE49-F238E27FC236}">
                <a16:creationId xmlns:a16="http://schemas.microsoft.com/office/drawing/2014/main" id="{FCF1CC98-59CF-4278-8DF2-12DB1979BF54}"/>
              </a:ext>
            </a:extLst>
          </p:cNvPr>
          <p:cNvSpPr>
            <a:spLocks noGrp="1"/>
          </p:cNvSpPr>
          <p:nvPr>
            <p:ph type="title"/>
          </p:nvPr>
        </p:nvSpPr>
        <p:spPr/>
        <p:txBody>
          <a:bodyPr/>
          <a:lstStyle/>
          <a:p>
            <a:r>
              <a:rPr lang="zh-CN" altLang="en-US" dirty="0"/>
              <a:t>回归练习</a:t>
            </a:r>
          </a:p>
        </p:txBody>
      </p:sp>
      <p:sp>
        <p:nvSpPr>
          <p:cNvPr id="4" name="内容占位符 3">
            <a:extLst>
              <a:ext uri="{FF2B5EF4-FFF2-40B4-BE49-F238E27FC236}">
                <a16:creationId xmlns:a16="http://schemas.microsoft.com/office/drawing/2014/main" id="{9C51EF91-91A0-4531-A8B3-92D2F08895CD}"/>
              </a:ext>
            </a:extLst>
          </p:cNvPr>
          <p:cNvSpPr>
            <a:spLocks noGrp="1"/>
          </p:cNvSpPr>
          <p:nvPr>
            <p:ph idx="10"/>
          </p:nvPr>
        </p:nvSpPr>
        <p:spPr/>
        <p:txBody>
          <a:bodyPr/>
          <a:lstStyle/>
          <a:p>
            <a:r>
              <a:rPr lang="zh-CN" altLang="en-US" dirty="0"/>
              <a:t>使用</a:t>
            </a:r>
            <a:r>
              <a:rPr lang="en-US" altLang="zh-CN" dirty="0"/>
              <a:t>Python</a:t>
            </a:r>
            <a:r>
              <a:rPr lang="zh-CN" altLang="en-US" dirty="0"/>
              <a:t>实现下面输入与输出的线性回归</a:t>
            </a:r>
          </a:p>
        </p:txBody>
      </p:sp>
    </p:spTree>
    <p:extLst>
      <p:ext uri="{BB962C8B-B14F-4D97-AF65-F5344CB8AC3E}">
        <p14:creationId xmlns:p14="http://schemas.microsoft.com/office/powerpoint/2010/main" val="212528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A284074-C3B9-4FD0-9C88-8B040C777416}"/>
              </a:ext>
            </a:extLst>
          </p:cNvPr>
          <p:cNvSpPr>
            <a:spLocks noGrp="1"/>
          </p:cNvSpPr>
          <p:nvPr>
            <p:ph idx="1"/>
          </p:nvPr>
        </p:nvSpPr>
        <p:spPr>
          <a:xfrm>
            <a:off x="353184" y="1451640"/>
            <a:ext cx="6612611" cy="3641026"/>
          </a:xfrm>
        </p:spPr>
        <p:txBody>
          <a:bodyPr/>
          <a:lstStyle/>
          <a:p>
            <a:pPr>
              <a:buFont typeface="Arial"/>
              <a:buChar char="•"/>
            </a:pPr>
            <a:r>
              <a:rPr lang="zh-CN" altLang="en-US" dirty="0"/>
              <a:t>波士顿房价数据集（</a:t>
            </a:r>
            <a:r>
              <a:rPr lang="en-US" altLang="zh-CN" dirty="0"/>
              <a:t>Boston House Price Dataset</a:t>
            </a:r>
            <a:r>
              <a:rPr lang="zh-CN" altLang="en-US" dirty="0"/>
              <a:t>）包含对房价的预测，以千美元计，给定的条件是房屋及其相邻房屋的详细信息。</a:t>
            </a:r>
          </a:p>
          <a:p>
            <a:pPr>
              <a:buFont typeface="Arial"/>
              <a:buChar char="•"/>
            </a:pPr>
            <a:r>
              <a:rPr lang="zh-CN" altLang="en-US" dirty="0"/>
              <a:t>该数据集是一个回归问题。每个类的观察值数量是均等的，共有 </a:t>
            </a:r>
            <a:r>
              <a:rPr lang="en-US" altLang="zh-CN" dirty="0"/>
              <a:t>506 </a:t>
            </a:r>
            <a:r>
              <a:rPr lang="zh-CN" altLang="en-US" dirty="0"/>
              <a:t>个观察，</a:t>
            </a:r>
            <a:r>
              <a:rPr lang="en-US" altLang="zh-CN" dirty="0"/>
              <a:t>13 </a:t>
            </a:r>
            <a:r>
              <a:rPr lang="zh-CN" altLang="en-US" dirty="0"/>
              <a:t>个输入变量和</a:t>
            </a:r>
            <a:r>
              <a:rPr lang="en-US" altLang="zh-CN" dirty="0"/>
              <a:t>1</a:t>
            </a:r>
            <a:r>
              <a:rPr lang="zh-CN" altLang="en-US" dirty="0"/>
              <a:t>个输出变量。</a:t>
            </a:r>
            <a:endParaRPr lang="en-US" altLang="zh-CN" dirty="0"/>
          </a:p>
          <a:p>
            <a:pPr>
              <a:buFont typeface="Arial"/>
              <a:buChar char="•"/>
            </a:pPr>
            <a:r>
              <a:rPr lang="en-US" altLang="zh-CN" dirty="0" err="1"/>
              <a:t>sklearn</a:t>
            </a:r>
            <a:r>
              <a:rPr lang="zh-CN" altLang="en-US" dirty="0"/>
              <a:t>库的</a:t>
            </a:r>
            <a:r>
              <a:rPr lang="en-US" altLang="zh-CN" dirty="0"/>
              <a:t>datasets</a:t>
            </a:r>
            <a:r>
              <a:rPr lang="zh-CN" altLang="en-US" dirty="0"/>
              <a:t>包含该数据集（</a:t>
            </a:r>
            <a:r>
              <a:rPr lang="en-US" altLang="zh-CN" dirty="0"/>
              <a:t> </a:t>
            </a:r>
            <a:r>
              <a:rPr lang="en-US" altLang="zh-CN" dirty="0" err="1"/>
              <a:t>load_boston</a:t>
            </a:r>
            <a:r>
              <a:rPr lang="zh-CN" altLang="en-US" dirty="0"/>
              <a:t>）</a:t>
            </a:r>
          </a:p>
        </p:txBody>
      </p:sp>
      <p:sp>
        <p:nvSpPr>
          <p:cNvPr id="3" name="标题 2">
            <a:extLst>
              <a:ext uri="{FF2B5EF4-FFF2-40B4-BE49-F238E27FC236}">
                <a16:creationId xmlns:a16="http://schemas.microsoft.com/office/drawing/2014/main" id="{B3EC8847-C8E1-46A2-BA25-797E9EFA8F6B}"/>
              </a:ext>
            </a:extLst>
          </p:cNvPr>
          <p:cNvSpPr>
            <a:spLocks noGrp="1"/>
          </p:cNvSpPr>
          <p:nvPr>
            <p:ph type="title"/>
          </p:nvPr>
        </p:nvSpPr>
        <p:spPr/>
        <p:txBody>
          <a:bodyPr/>
          <a:lstStyle/>
          <a:p>
            <a:r>
              <a:rPr lang="zh-CN" altLang="en-US" b="0" dirty="0"/>
              <a:t>波士顿房价数据集（</a:t>
            </a:r>
            <a:r>
              <a:rPr lang="en-US" altLang="zh-CN" b="0" dirty="0"/>
              <a:t>Boston House Price Dataset</a:t>
            </a:r>
            <a:r>
              <a:rPr lang="zh-CN" altLang="en-US" b="0" dirty="0"/>
              <a:t>）</a:t>
            </a:r>
            <a:endParaRPr lang="zh-CN" altLang="en-US" dirty="0"/>
          </a:p>
        </p:txBody>
      </p:sp>
      <p:sp>
        <p:nvSpPr>
          <p:cNvPr id="4" name="内容占位符 3">
            <a:extLst>
              <a:ext uri="{FF2B5EF4-FFF2-40B4-BE49-F238E27FC236}">
                <a16:creationId xmlns:a16="http://schemas.microsoft.com/office/drawing/2014/main" id="{48882FDF-F49C-4ACC-9176-27D6EE70DD17}"/>
              </a:ext>
            </a:extLst>
          </p:cNvPr>
          <p:cNvSpPr>
            <a:spLocks noGrp="1"/>
          </p:cNvSpPr>
          <p:nvPr>
            <p:ph idx="10"/>
          </p:nvPr>
        </p:nvSpPr>
        <p:spPr/>
        <p:txBody>
          <a:bodyPr/>
          <a:lstStyle/>
          <a:p>
            <a:r>
              <a:rPr lang="zh-CN" altLang="en-US" dirty="0"/>
              <a:t>数据说明</a:t>
            </a:r>
          </a:p>
        </p:txBody>
      </p:sp>
    </p:spTree>
    <p:extLst>
      <p:ext uri="{BB962C8B-B14F-4D97-AF65-F5344CB8AC3E}">
        <p14:creationId xmlns:p14="http://schemas.microsoft.com/office/powerpoint/2010/main" val="1400371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A284074-C3B9-4FD0-9C88-8B040C777416}"/>
              </a:ext>
            </a:extLst>
          </p:cNvPr>
          <p:cNvSpPr>
            <a:spLocks noGrp="1"/>
          </p:cNvSpPr>
          <p:nvPr>
            <p:ph idx="1"/>
          </p:nvPr>
        </p:nvSpPr>
        <p:spPr>
          <a:xfrm>
            <a:off x="108065" y="1451640"/>
            <a:ext cx="6984111" cy="3641026"/>
          </a:xfrm>
        </p:spPr>
        <p:txBody>
          <a:bodyPr numCol="2"/>
          <a:lstStyle/>
          <a:p>
            <a:pPr>
              <a:buFont typeface="Arial"/>
              <a:buChar char="•"/>
            </a:pPr>
            <a:r>
              <a:rPr lang="en-US" altLang="zh-CN" sz="1400" dirty="0"/>
              <a:t>CRIM</a:t>
            </a:r>
            <a:r>
              <a:rPr lang="zh-CN" altLang="en-US" sz="1400" dirty="0"/>
              <a:t>：城镇人均犯罪率。</a:t>
            </a:r>
          </a:p>
          <a:p>
            <a:pPr>
              <a:buFont typeface="Arial"/>
              <a:buChar char="•"/>
            </a:pPr>
            <a:r>
              <a:rPr lang="en-US" altLang="zh-CN" sz="1400" dirty="0"/>
              <a:t>ZN</a:t>
            </a:r>
            <a:r>
              <a:rPr lang="zh-CN" altLang="en-US" sz="1400" dirty="0"/>
              <a:t>：住宅用地超过 </a:t>
            </a:r>
            <a:r>
              <a:rPr lang="en-US" altLang="zh-CN" sz="1400" dirty="0"/>
              <a:t>25000 </a:t>
            </a:r>
            <a:r>
              <a:rPr lang="en-US" altLang="zh-CN" sz="1400" dirty="0" err="1"/>
              <a:t>sq.ft</a:t>
            </a:r>
            <a:r>
              <a:rPr lang="en-US" altLang="zh-CN" sz="1400" dirty="0"/>
              <a:t>. </a:t>
            </a:r>
            <a:r>
              <a:rPr lang="zh-CN" altLang="en-US" sz="1400" dirty="0"/>
              <a:t>的比例。</a:t>
            </a:r>
          </a:p>
          <a:p>
            <a:pPr>
              <a:buFont typeface="Arial"/>
              <a:buChar char="•"/>
            </a:pPr>
            <a:r>
              <a:rPr lang="en-US" altLang="zh-CN" sz="1400" dirty="0"/>
              <a:t>INDUS</a:t>
            </a:r>
            <a:r>
              <a:rPr lang="zh-CN" altLang="en-US" sz="1400" dirty="0"/>
              <a:t>：城镇非零售商用土地的比例。</a:t>
            </a:r>
          </a:p>
          <a:p>
            <a:pPr>
              <a:buFont typeface="Arial"/>
              <a:buChar char="•"/>
            </a:pPr>
            <a:r>
              <a:rPr lang="en-US" altLang="zh-CN" sz="1400" dirty="0"/>
              <a:t>CHAS</a:t>
            </a:r>
            <a:r>
              <a:rPr lang="zh-CN" altLang="en-US" sz="1400" dirty="0"/>
              <a:t>：查理斯河空变量（如果边界是河流，则为</a:t>
            </a:r>
            <a:r>
              <a:rPr lang="en-US" altLang="zh-CN" sz="1400" dirty="0"/>
              <a:t>1</a:t>
            </a:r>
            <a:r>
              <a:rPr lang="zh-CN" altLang="en-US" sz="1400" dirty="0"/>
              <a:t>；否则为</a:t>
            </a:r>
            <a:r>
              <a:rPr lang="en-US" altLang="zh-CN" sz="1400" dirty="0"/>
              <a:t>0</a:t>
            </a:r>
            <a:r>
              <a:rPr lang="zh-CN" altLang="en-US" sz="1400" dirty="0"/>
              <a:t>）。</a:t>
            </a:r>
          </a:p>
          <a:p>
            <a:pPr>
              <a:buFont typeface="Arial"/>
              <a:buChar char="•"/>
            </a:pPr>
            <a:r>
              <a:rPr lang="en-US" altLang="zh-CN" sz="1400" dirty="0"/>
              <a:t>NOX</a:t>
            </a:r>
            <a:r>
              <a:rPr lang="zh-CN" altLang="en-US" sz="1400" dirty="0"/>
              <a:t>：一氧化氮浓度。</a:t>
            </a:r>
          </a:p>
          <a:p>
            <a:pPr>
              <a:buFont typeface="Arial"/>
              <a:buChar char="•"/>
            </a:pPr>
            <a:r>
              <a:rPr lang="en-US" altLang="zh-CN" sz="1400" dirty="0"/>
              <a:t>RM</a:t>
            </a:r>
            <a:r>
              <a:rPr lang="zh-CN" altLang="en-US" sz="1400" dirty="0"/>
              <a:t>：住宅平均房间数。</a:t>
            </a:r>
          </a:p>
          <a:p>
            <a:pPr>
              <a:buFont typeface="Arial"/>
              <a:buChar char="•"/>
            </a:pPr>
            <a:r>
              <a:rPr lang="en-US" altLang="zh-CN" sz="1400" dirty="0"/>
              <a:t>AGE</a:t>
            </a:r>
            <a:r>
              <a:rPr lang="zh-CN" altLang="en-US" sz="1400" dirty="0"/>
              <a:t>：</a:t>
            </a:r>
            <a:r>
              <a:rPr lang="en-US" altLang="zh-CN" sz="1400" dirty="0"/>
              <a:t>1940 </a:t>
            </a:r>
            <a:r>
              <a:rPr lang="zh-CN" altLang="en-US" sz="1400" dirty="0"/>
              <a:t>年之前建成的自用房屋比例。</a:t>
            </a:r>
          </a:p>
          <a:p>
            <a:pPr>
              <a:buFont typeface="Arial"/>
              <a:buChar char="•"/>
            </a:pPr>
            <a:r>
              <a:rPr lang="en-US" altLang="zh-CN" sz="1400" dirty="0"/>
              <a:t>DIS</a:t>
            </a:r>
            <a:r>
              <a:rPr lang="zh-CN" altLang="en-US" sz="1400" dirty="0"/>
              <a:t>：到波士顿五个中心区域的加权距离。</a:t>
            </a:r>
          </a:p>
          <a:p>
            <a:pPr>
              <a:buFont typeface="Arial"/>
              <a:buChar char="•"/>
            </a:pPr>
            <a:r>
              <a:rPr lang="en-US" altLang="zh-CN" sz="1400" dirty="0"/>
              <a:t>RAD</a:t>
            </a:r>
            <a:r>
              <a:rPr lang="zh-CN" altLang="en-US" sz="1400" dirty="0"/>
              <a:t>：辐射性公路的接近指数。</a:t>
            </a:r>
          </a:p>
          <a:p>
            <a:pPr>
              <a:buFont typeface="Arial"/>
              <a:buChar char="•"/>
            </a:pPr>
            <a:r>
              <a:rPr lang="en-US" altLang="zh-CN" sz="1400" dirty="0"/>
              <a:t>TAX</a:t>
            </a:r>
            <a:r>
              <a:rPr lang="zh-CN" altLang="en-US" sz="1400" dirty="0"/>
              <a:t>：每 </a:t>
            </a:r>
            <a:r>
              <a:rPr lang="en-US" altLang="zh-CN" sz="1400" dirty="0"/>
              <a:t>10000 </a:t>
            </a:r>
            <a:r>
              <a:rPr lang="zh-CN" altLang="en-US" sz="1400" dirty="0"/>
              <a:t>美元的全值财产税率。</a:t>
            </a:r>
          </a:p>
          <a:p>
            <a:pPr>
              <a:buFont typeface="Arial"/>
              <a:buChar char="•"/>
            </a:pPr>
            <a:r>
              <a:rPr lang="en-US" altLang="zh-CN" sz="1400" dirty="0"/>
              <a:t>PTRATIO</a:t>
            </a:r>
            <a:r>
              <a:rPr lang="zh-CN" altLang="en-US" sz="1400" dirty="0"/>
              <a:t>：城镇师生比例。</a:t>
            </a:r>
          </a:p>
          <a:p>
            <a:pPr>
              <a:buFont typeface="Arial"/>
              <a:buChar char="•"/>
            </a:pPr>
            <a:r>
              <a:rPr lang="en-US" altLang="zh-CN" sz="1400" dirty="0"/>
              <a:t>B</a:t>
            </a:r>
            <a:r>
              <a:rPr lang="zh-CN" altLang="en-US" sz="1400" dirty="0"/>
              <a:t>：</a:t>
            </a:r>
            <a:r>
              <a:rPr lang="en-US" altLang="zh-CN" sz="1400" dirty="0"/>
              <a:t>1000</a:t>
            </a:r>
            <a:r>
              <a:rPr lang="zh-CN" altLang="en-US" sz="1400" dirty="0"/>
              <a:t>（</a:t>
            </a:r>
            <a:r>
              <a:rPr lang="en-US" altLang="zh-CN" sz="1400" dirty="0"/>
              <a:t>Bk-0.63</a:t>
            </a:r>
            <a:r>
              <a:rPr lang="zh-CN" altLang="en-US" sz="1400" dirty="0"/>
              <a:t>）</a:t>
            </a:r>
            <a:r>
              <a:rPr lang="en-US" altLang="zh-CN" sz="1400" dirty="0"/>
              <a:t>^ 2</a:t>
            </a:r>
            <a:r>
              <a:rPr lang="zh-CN" altLang="en-US" sz="1400" dirty="0"/>
              <a:t>，其中 </a:t>
            </a:r>
            <a:r>
              <a:rPr lang="en-US" altLang="zh-CN" sz="1400" dirty="0"/>
              <a:t>Bk </a:t>
            </a:r>
            <a:r>
              <a:rPr lang="zh-CN" altLang="en-US" sz="1400" dirty="0"/>
              <a:t>指代城镇中黑人的比例。</a:t>
            </a:r>
          </a:p>
          <a:p>
            <a:pPr>
              <a:buFont typeface="Arial"/>
              <a:buChar char="•"/>
            </a:pPr>
            <a:r>
              <a:rPr lang="en-US" altLang="zh-CN" sz="1400" dirty="0"/>
              <a:t>LSTAT</a:t>
            </a:r>
            <a:r>
              <a:rPr lang="zh-CN" altLang="en-US" sz="1400" dirty="0"/>
              <a:t>：人口中地位低下者的比例。</a:t>
            </a:r>
          </a:p>
          <a:p>
            <a:pPr>
              <a:buFont typeface="Arial"/>
              <a:buChar char="•"/>
            </a:pPr>
            <a:r>
              <a:rPr lang="en-US" altLang="zh-CN" sz="1400" dirty="0"/>
              <a:t>MEDV</a:t>
            </a:r>
            <a:r>
              <a:rPr lang="zh-CN" altLang="en-US" sz="1400" dirty="0"/>
              <a:t>：自住房的平均房价，以千美元计。</a:t>
            </a:r>
          </a:p>
        </p:txBody>
      </p:sp>
      <p:sp>
        <p:nvSpPr>
          <p:cNvPr id="3" name="标题 2">
            <a:extLst>
              <a:ext uri="{FF2B5EF4-FFF2-40B4-BE49-F238E27FC236}">
                <a16:creationId xmlns:a16="http://schemas.microsoft.com/office/drawing/2014/main" id="{B3EC8847-C8E1-46A2-BA25-797E9EFA8F6B}"/>
              </a:ext>
            </a:extLst>
          </p:cNvPr>
          <p:cNvSpPr>
            <a:spLocks noGrp="1"/>
          </p:cNvSpPr>
          <p:nvPr>
            <p:ph type="title"/>
          </p:nvPr>
        </p:nvSpPr>
        <p:spPr/>
        <p:txBody>
          <a:bodyPr/>
          <a:lstStyle/>
          <a:p>
            <a:r>
              <a:rPr lang="zh-CN" altLang="en-US" b="0" dirty="0"/>
              <a:t>波士顿房价数据集（</a:t>
            </a:r>
            <a:r>
              <a:rPr lang="en-US" altLang="zh-CN" b="0" dirty="0"/>
              <a:t>Boston House Price Dataset</a:t>
            </a:r>
            <a:r>
              <a:rPr lang="zh-CN" altLang="en-US" b="0" dirty="0"/>
              <a:t>）</a:t>
            </a:r>
            <a:endParaRPr lang="zh-CN" altLang="en-US" dirty="0"/>
          </a:p>
        </p:txBody>
      </p:sp>
      <p:sp>
        <p:nvSpPr>
          <p:cNvPr id="4" name="内容占位符 3">
            <a:extLst>
              <a:ext uri="{FF2B5EF4-FFF2-40B4-BE49-F238E27FC236}">
                <a16:creationId xmlns:a16="http://schemas.microsoft.com/office/drawing/2014/main" id="{48882FDF-F49C-4ACC-9176-27D6EE70DD17}"/>
              </a:ext>
            </a:extLst>
          </p:cNvPr>
          <p:cNvSpPr>
            <a:spLocks noGrp="1"/>
          </p:cNvSpPr>
          <p:nvPr>
            <p:ph idx="10"/>
          </p:nvPr>
        </p:nvSpPr>
        <p:spPr/>
        <p:txBody>
          <a:bodyPr/>
          <a:lstStyle/>
          <a:p>
            <a:r>
              <a:rPr lang="zh-CN" altLang="en-US" dirty="0"/>
              <a:t>变量名说明：</a:t>
            </a:r>
          </a:p>
        </p:txBody>
      </p:sp>
    </p:spTree>
    <p:extLst>
      <p:ext uri="{BB962C8B-B14F-4D97-AF65-F5344CB8AC3E}">
        <p14:creationId xmlns:p14="http://schemas.microsoft.com/office/powerpoint/2010/main" val="12064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CA6DD8A2-3DA3-42A2-816B-EEC342562529}"/>
              </a:ext>
            </a:extLst>
          </p:cNvPr>
          <p:cNvSpPr>
            <a:spLocks noGrp="1"/>
          </p:cNvSpPr>
          <p:nvPr>
            <p:ph idx="1"/>
          </p:nvPr>
        </p:nvSpPr>
        <p:spPr>
          <a:xfrm>
            <a:off x="212398" y="918661"/>
            <a:ext cx="6770293" cy="4019100"/>
          </a:xfrm>
        </p:spPr>
        <p:txBody>
          <a:bodyPr/>
          <a:lstStyle/>
          <a:p>
            <a:pPr marL="0" indent="0">
              <a:buNone/>
            </a:pPr>
            <a:r>
              <a:rPr lang="zh-CN" altLang="zh-CN" dirty="0"/>
              <a:t>波士顿房价预测的部分数据</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直觉告诉我们：上表的第</a:t>
            </a:r>
            <a:r>
              <a:rPr lang="en-US" altLang="zh-CN" dirty="0"/>
              <a:t>6</a:t>
            </a:r>
            <a:r>
              <a:rPr lang="zh-CN" altLang="en-US" dirty="0"/>
              <a:t>列（住宅平均房间数）与最终房价一般是成正比的，具有某种线性关系。我们利用线性回归来验证想法。</a:t>
            </a:r>
            <a:endParaRPr lang="en-US" altLang="zh-CN" dirty="0"/>
          </a:p>
          <a:p>
            <a:pPr marL="0" indent="0">
              <a:buNone/>
            </a:pPr>
            <a:r>
              <a:rPr lang="zh-CN" altLang="en-US" dirty="0"/>
              <a:t>同时，作为一个二维的例子，可以在平面上绘出图形，进一步观察图形。</a:t>
            </a:r>
          </a:p>
        </p:txBody>
      </p:sp>
      <p:sp>
        <p:nvSpPr>
          <p:cNvPr id="5" name="标题 4">
            <a:extLst>
              <a:ext uri="{FF2B5EF4-FFF2-40B4-BE49-F238E27FC236}">
                <a16:creationId xmlns:a16="http://schemas.microsoft.com/office/drawing/2014/main" id="{5AC0AD77-5021-417A-A28E-E634D7EF5C89}"/>
              </a:ext>
            </a:extLst>
          </p:cNvPr>
          <p:cNvSpPr>
            <a:spLocks noGrp="1"/>
          </p:cNvSpPr>
          <p:nvPr>
            <p:ph type="title"/>
          </p:nvPr>
        </p:nvSpPr>
        <p:spPr/>
        <p:txBody>
          <a:bodyPr/>
          <a:lstStyle/>
          <a:p>
            <a:r>
              <a:rPr lang="zh-CN" altLang="zh-CN" dirty="0"/>
              <a:t>实现线性回归</a:t>
            </a:r>
            <a:endParaRPr lang="zh-CN" altLang="en-US" dirty="0"/>
          </a:p>
        </p:txBody>
      </p:sp>
      <p:graphicFrame>
        <p:nvGraphicFramePr>
          <p:cNvPr id="14" name="内容占位符 13">
            <a:extLst>
              <a:ext uri="{FF2B5EF4-FFF2-40B4-BE49-F238E27FC236}">
                <a16:creationId xmlns:a16="http://schemas.microsoft.com/office/drawing/2014/main" id="{AC6C4D0A-8FB6-4A4F-BF7E-91078E5DD449}"/>
              </a:ext>
            </a:extLst>
          </p:cNvPr>
          <p:cNvGraphicFramePr>
            <a:graphicFrameLocks noGrp="1"/>
          </p:cNvGraphicFramePr>
          <p:nvPr>
            <p:ph idx="10"/>
            <p:extLst>
              <p:ext uri="{D42A27DB-BD31-4B8C-83A1-F6EECF244321}">
                <p14:modId xmlns:p14="http://schemas.microsoft.com/office/powerpoint/2010/main" val="2870236496"/>
              </p:ext>
            </p:extLst>
          </p:nvPr>
        </p:nvGraphicFramePr>
        <p:xfrm>
          <a:off x="212398" y="1553641"/>
          <a:ext cx="7281364" cy="1543908"/>
        </p:xfrm>
        <a:graphic>
          <a:graphicData uri="http://schemas.openxmlformats.org/drawingml/2006/table">
            <a:tbl>
              <a:tblPr firstRow="1" firstCol="1" bandRow="1">
                <a:tableStyleId>{5C22544A-7EE6-4342-B048-85BDC9FD1C3A}</a:tableStyleId>
              </a:tblPr>
              <a:tblGrid>
                <a:gridCol w="1340975">
                  <a:extLst>
                    <a:ext uri="{9D8B030D-6E8A-4147-A177-3AD203B41FA5}">
                      <a16:colId xmlns:a16="http://schemas.microsoft.com/office/drawing/2014/main" val="3925706327"/>
                    </a:ext>
                  </a:extLst>
                </a:gridCol>
                <a:gridCol w="953107">
                  <a:extLst>
                    <a:ext uri="{9D8B030D-6E8A-4147-A177-3AD203B41FA5}">
                      <a16:colId xmlns:a16="http://schemas.microsoft.com/office/drawing/2014/main" val="3953326260"/>
                    </a:ext>
                  </a:extLst>
                </a:gridCol>
                <a:gridCol w="1346600">
                  <a:extLst>
                    <a:ext uri="{9D8B030D-6E8A-4147-A177-3AD203B41FA5}">
                      <a16:colId xmlns:a16="http://schemas.microsoft.com/office/drawing/2014/main" val="2159799323"/>
                    </a:ext>
                  </a:extLst>
                </a:gridCol>
                <a:gridCol w="971267">
                  <a:extLst>
                    <a:ext uri="{9D8B030D-6E8A-4147-A177-3AD203B41FA5}">
                      <a16:colId xmlns:a16="http://schemas.microsoft.com/office/drawing/2014/main" val="3579610617"/>
                    </a:ext>
                  </a:extLst>
                </a:gridCol>
                <a:gridCol w="1792142">
                  <a:extLst>
                    <a:ext uri="{9D8B030D-6E8A-4147-A177-3AD203B41FA5}">
                      <a16:colId xmlns:a16="http://schemas.microsoft.com/office/drawing/2014/main" val="3265590897"/>
                    </a:ext>
                  </a:extLst>
                </a:gridCol>
                <a:gridCol w="877273">
                  <a:extLst>
                    <a:ext uri="{9D8B030D-6E8A-4147-A177-3AD203B41FA5}">
                      <a16:colId xmlns:a16="http://schemas.microsoft.com/office/drawing/2014/main" val="1528038109"/>
                    </a:ext>
                  </a:extLst>
                </a:gridCol>
              </a:tblGrid>
              <a:tr h="324132">
                <a:tc>
                  <a:txBody>
                    <a:bodyPr/>
                    <a:lstStyle/>
                    <a:p>
                      <a:pPr algn="ctr">
                        <a:spcAft>
                          <a:spcPts val="0"/>
                        </a:spcAft>
                      </a:pPr>
                      <a:r>
                        <a:rPr lang="zh-CN" sz="1500" kern="100" dirty="0">
                          <a:effectLst/>
                        </a:rPr>
                        <a:t>城镇人均犯罪率</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dirty="0">
                          <a:effectLst/>
                        </a:rPr>
                        <a:t>……</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a:effectLst/>
                        </a:rPr>
                        <a:t>住宅平均房间数</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a:effectLst/>
                        </a:rPr>
                        <a:t>……</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a:effectLst/>
                        </a:rPr>
                        <a:t>与五大就业中心的距离</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a:effectLst/>
                        </a:rPr>
                        <a:t>……</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extLst>
                  <a:ext uri="{0D108BD9-81ED-4DB2-BD59-A6C34878D82A}">
                    <a16:rowId xmlns:a16="http://schemas.microsoft.com/office/drawing/2014/main" val="3218373749"/>
                  </a:ext>
                </a:extLst>
              </a:tr>
              <a:tr h="271677">
                <a:tc>
                  <a:txBody>
                    <a:bodyPr/>
                    <a:lstStyle/>
                    <a:p>
                      <a:pPr algn="ctr">
                        <a:spcAft>
                          <a:spcPts val="0"/>
                        </a:spcAft>
                      </a:pPr>
                      <a:r>
                        <a:rPr lang="en-US" sz="1500" kern="100">
                          <a:effectLst/>
                        </a:rPr>
                        <a:t>0.00632</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a:effectLst/>
                        </a:rPr>
                        <a:t>……</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en-US" sz="1500" kern="100" dirty="0">
                          <a:effectLst/>
                        </a:rPr>
                        <a:t>6.575</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a:effectLst/>
                        </a:rPr>
                        <a:t>……</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en-US" sz="1500" kern="100">
                          <a:effectLst/>
                        </a:rPr>
                        <a:t>4.09</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a:effectLst/>
                        </a:rPr>
                        <a:t>……</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extLst>
                  <a:ext uri="{0D108BD9-81ED-4DB2-BD59-A6C34878D82A}">
                    <a16:rowId xmlns:a16="http://schemas.microsoft.com/office/drawing/2014/main" val="685403192"/>
                  </a:ext>
                </a:extLst>
              </a:tr>
              <a:tr h="271677">
                <a:tc>
                  <a:txBody>
                    <a:bodyPr/>
                    <a:lstStyle/>
                    <a:p>
                      <a:pPr algn="ctr">
                        <a:spcAft>
                          <a:spcPts val="0"/>
                        </a:spcAft>
                      </a:pPr>
                      <a:r>
                        <a:rPr lang="en-US" sz="1500" kern="100">
                          <a:effectLst/>
                        </a:rPr>
                        <a:t>0.02731</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a:effectLst/>
                        </a:rPr>
                        <a:t>……</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en-US" sz="1500" kern="100">
                          <a:effectLst/>
                        </a:rPr>
                        <a:t>6.421</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a:effectLst/>
                        </a:rPr>
                        <a:t>……</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en-US" sz="1500" kern="100">
                          <a:effectLst/>
                        </a:rPr>
                        <a:t>4.9671</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a:effectLst/>
                        </a:rPr>
                        <a:t>……</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extLst>
                  <a:ext uri="{0D108BD9-81ED-4DB2-BD59-A6C34878D82A}">
                    <a16:rowId xmlns:a16="http://schemas.microsoft.com/office/drawing/2014/main" val="1241477670"/>
                  </a:ext>
                </a:extLst>
              </a:tr>
              <a:tr h="271677">
                <a:tc>
                  <a:txBody>
                    <a:bodyPr/>
                    <a:lstStyle/>
                    <a:p>
                      <a:pPr algn="ctr">
                        <a:spcAft>
                          <a:spcPts val="0"/>
                        </a:spcAft>
                      </a:pPr>
                      <a:r>
                        <a:rPr lang="en-US" sz="1500" kern="100">
                          <a:effectLst/>
                        </a:rPr>
                        <a:t>0.02729</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a:effectLst/>
                        </a:rPr>
                        <a:t>……</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en-US" sz="1500" kern="100" dirty="0">
                          <a:effectLst/>
                        </a:rPr>
                        <a:t>7.185</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a:effectLst/>
                        </a:rPr>
                        <a:t>……</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en-US" sz="1500" kern="100">
                          <a:effectLst/>
                        </a:rPr>
                        <a:t>4.9671</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a:effectLst/>
                        </a:rPr>
                        <a:t>……</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extLst>
                  <a:ext uri="{0D108BD9-81ED-4DB2-BD59-A6C34878D82A}">
                    <a16:rowId xmlns:a16="http://schemas.microsoft.com/office/drawing/2014/main" val="2177839189"/>
                  </a:ext>
                </a:extLst>
              </a:tr>
              <a:tr h="271677">
                <a:tc>
                  <a:txBody>
                    <a:bodyPr/>
                    <a:lstStyle/>
                    <a:p>
                      <a:pPr algn="ctr">
                        <a:spcAft>
                          <a:spcPts val="0"/>
                        </a:spcAft>
                      </a:pPr>
                      <a:r>
                        <a:rPr lang="en-US" sz="1500" kern="100" dirty="0">
                          <a:effectLst/>
                        </a:rPr>
                        <a:t>0.06905</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dirty="0">
                          <a:effectLst/>
                        </a:rPr>
                        <a:t>……</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en-US" sz="1500" kern="100">
                          <a:effectLst/>
                        </a:rPr>
                        <a:t>7.147</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dirty="0">
                          <a:effectLst/>
                        </a:rPr>
                        <a:t>……</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en-US" sz="1500" kern="100" dirty="0">
                          <a:effectLst/>
                        </a:rPr>
                        <a:t>6.0622</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tc>
                  <a:txBody>
                    <a:bodyPr/>
                    <a:lstStyle/>
                    <a:p>
                      <a:pPr algn="ctr">
                        <a:spcAft>
                          <a:spcPts val="0"/>
                        </a:spcAft>
                      </a:pPr>
                      <a:r>
                        <a:rPr lang="zh-CN" sz="1500" kern="100" dirty="0">
                          <a:effectLst/>
                        </a:rPr>
                        <a:t>……</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1352" marR="21352" marT="0" marB="0"/>
                </a:tc>
                <a:extLst>
                  <a:ext uri="{0D108BD9-81ED-4DB2-BD59-A6C34878D82A}">
                    <a16:rowId xmlns:a16="http://schemas.microsoft.com/office/drawing/2014/main" val="2641730710"/>
                  </a:ext>
                </a:extLst>
              </a:tr>
            </a:tbl>
          </a:graphicData>
        </a:graphic>
      </p:graphicFrame>
    </p:spTree>
    <p:extLst>
      <p:ext uri="{BB962C8B-B14F-4D97-AF65-F5344CB8AC3E}">
        <p14:creationId xmlns:p14="http://schemas.microsoft.com/office/powerpoint/2010/main" val="23599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fade">
                                      <p:cBhvr>
                                        <p:cTn id="7" dur="500"/>
                                        <p:tgtEl>
                                          <p:spTgt spid="8">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7" end="7"/>
                                            </p:txEl>
                                          </p:spTgt>
                                        </p:tgtEl>
                                        <p:attrNameLst>
                                          <p:attrName>style.visibility</p:attrName>
                                        </p:attrNameLst>
                                      </p:cBhvr>
                                      <p:to>
                                        <p:strVal val="visible"/>
                                      </p:to>
                                    </p:set>
                                    <p:animEffect transition="in" filter="fade">
                                      <p:cBhvr>
                                        <p:cTn id="1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53185" y="977815"/>
            <a:ext cx="9253834" cy="3641026"/>
          </a:xfrm>
        </p:spPr>
        <p:txBody>
          <a:bodyPr/>
          <a:lstStyle/>
          <a:p>
            <a:pPr marL="0" indent="0">
              <a:buNone/>
            </a:pPr>
            <a:r>
              <a:rPr lang="zh-CN" altLang="en-US" dirty="0"/>
              <a:t>我们利用线性回归来验证想法。如下见图 ：</a:t>
            </a:r>
          </a:p>
          <a:p>
            <a:endParaRPr lang="zh-CN" altLang="en-US" dirty="0"/>
          </a:p>
        </p:txBody>
      </p:sp>
      <p:sp>
        <p:nvSpPr>
          <p:cNvPr id="3" name="标题 2"/>
          <p:cNvSpPr>
            <a:spLocks noGrp="1"/>
          </p:cNvSpPr>
          <p:nvPr>
            <p:ph type="title"/>
          </p:nvPr>
        </p:nvSpPr>
        <p:spPr/>
        <p:txBody>
          <a:bodyPr/>
          <a:lstStyle/>
          <a:p>
            <a:r>
              <a:rPr lang="zh-CN" altLang="en-US" dirty="0"/>
              <a:t>线性回归例子</a:t>
            </a:r>
          </a:p>
        </p:txBody>
      </p:sp>
      <p:pic>
        <p:nvPicPr>
          <p:cNvPr id="2" name="图片 1"/>
          <p:cNvPicPr>
            <a:picLocks noChangeAspect="1"/>
          </p:cNvPicPr>
          <p:nvPr/>
        </p:nvPicPr>
        <p:blipFill>
          <a:blip r:embed="rId2"/>
          <a:stretch>
            <a:fillRect/>
          </a:stretch>
        </p:blipFill>
        <p:spPr>
          <a:xfrm>
            <a:off x="3085351" y="1725804"/>
            <a:ext cx="3398093" cy="2893037"/>
          </a:xfrm>
          <a:prstGeom prst="rect">
            <a:avLst/>
          </a:prstGeom>
        </p:spPr>
      </p:pic>
    </p:spTree>
    <p:extLst>
      <p:ext uri="{BB962C8B-B14F-4D97-AF65-F5344CB8AC3E}">
        <p14:creationId xmlns:p14="http://schemas.microsoft.com/office/powerpoint/2010/main" val="418802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2399" y="1111494"/>
            <a:ext cx="7052926" cy="3882431"/>
          </a:xfrm>
        </p:spPr>
        <p:txBody>
          <a:bodyPr/>
          <a:lstStyle/>
          <a:p>
            <a:pPr>
              <a:buFont typeface="Arial"/>
              <a:buChar char="•"/>
            </a:pPr>
            <a:r>
              <a:rPr lang="zh-CN" altLang="zh-CN" dirty="0"/>
              <a:t>分类和回归二者不存在不可逾越的鸿沟。就波士顿房价预测作为例子：如果将房价按高低分为“高级”、“中级”和“普通”三个档次，那么这个预测问题也属于分类问题。</a:t>
            </a:r>
            <a:endParaRPr lang="en-US" altLang="zh-CN" dirty="0"/>
          </a:p>
          <a:p>
            <a:pPr>
              <a:buFont typeface="Arial"/>
              <a:buChar char="•"/>
            </a:pPr>
            <a:r>
              <a:rPr lang="zh-CN" altLang="zh-CN" dirty="0"/>
              <a:t>准确地说，逻辑回归（</a:t>
            </a:r>
            <a:r>
              <a:rPr lang="en-US" altLang="zh-CN" dirty="0"/>
              <a:t>Logistic Regression</a:t>
            </a:r>
            <a:r>
              <a:rPr lang="zh-CN" altLang="zh-CN" dirty="0"/>
              <a:t>）是对数几率回归，属于广义线性模型（</a:t>
            </a:r>
            <a:r>
              <a:rPr lang="en-US" altLang="zh-CN" dirty="0"/>
              <a:t>GLM</a:t>
            </a:r>
            <a:r>
              <a:rPr lang="zh-CN" altLang="zh-CN" dirty="0"/>
              <a:t>），它的因变量一般只有</a:t>
            </a:r>
            <a:r>
              <a:rPr lang="en-US" altLang="zh-CN" dirty="0"/>
              <a:t>0</a:t>
            </a:r>
            <a:r>
              <a:rPr lang="zh-CN" altLang="zh-CN" dirty="0"/>
              <a:t>或</a:t>
            </a:r>
            <a:r>
              <a:rPr lang="en-US" altLang="zh-CN" dirty="0"/>
              <a:t>1. </a:t>
            </a:r>
          </a:p>
          <a:p>
            <a:pPr>
              <a:buFont typeface="Arial"/>
              <a:buChar char="•"/>
            </a:pPr>
            <a:r>
              <a:rPr lang="zh-CN" altLang="zh-CN" dirty="0"/>
              <a:t>需要明确一件事情：线性回归并没有对数据的分布进行任何假设，而逻辑回归隐含了一个基本假设</a:t>
            </a:r>
            <a:r>
              <a:rPr lang="en-US" altLang="zh-CN" dirty="0"/>
              <a:t> </a:t>
            </a:r>
            <a:r>
              <a:rPr lang="zh-CN" altLang="zh-CN" dirty="0"/>
              <a:t>：每个样本均独立服从于伯努利分布（</a:t>
            </a:r>
            <a:r>
              <a:rPr lang="en-US" altLang="zh-CN" dirty="0"/>
              <a:t>0-1</a:t>
            </a:r>
            <a:r>
              <a:rPr lang="zh-CN" altLang="zh-CN" dirty="0"/>
              <a:t>分布）。</a:t>
            </a:r>
            <a:endParaRPr lang="en-US" altLang="zh-CN" dirty="0"/>
          </a:p>
          <a:p>
            <a:pPr>
              <a:buFont typeface="Arial"/>
              <a:buChar char="•"/>
            </a:pPr>
            <a:r>
              <a:rPr lang="zh-CN" altLang="zh-CN" dirty="0"/>
              <a:t>伯努利分布属于指数分布族，这个大家庭还包括：高斯（正态）分布、多项式分布、泊松分布、伽马分布、</a:t>
            </a:r>
            <a:r>
              <a:rPr lang="en-US" altLang="zh-CN" dirty="0" err="1"/>
              <a:t>Dirichlet</a:t>
            </a:r>
            <a:r>
              <a:rPr lang="zh-CN" altLang="zh-CN" dirty="0"/>
              <a:t>分布等。</a:t>
            </a:r>
          </a:p>
          <a:p>
            <a:pPr>
              <a:buFont typeface="Arial"/>
              <a:buChar char="•"/>
            </a:pPr>
            <a:endParaRPr lang="zh-CN" altLang="en-US" dirty="0"/>
          </a:p>
        </p:txBody>
      </p:sp>
      <p:sp>
        <p:nvSpPr>
          <p:cNvPr id="3" name="标题 2"/>
          <p:cNvSpPr>
            <a:spLocks noGrp="1"/>
          </p:cNvSpPr>
          <p:nvPr>
            <p:ph type="title"/>
          </p:nvPr>
        </p:nvSpPr>
        <p:spPr/>
        <p:txBody>
          <a:bodyPr/>
          <a:lstStyle/>
          <a:p>
            <a:r>
              <a:rPr lang="zh-CN" altLang="en-US" dirty="0">
                <a:latin typeface="Arial" charset="0"/>
                <a:cs typeface="Arial" charset="0"/>
              </a:rPr>
              <a:t>逻辑回归</a:t>
            </a:r>
            <a:endParaRPr lang="zh-CN" altLang="en-US" dirty="0"/>
          </a:p>
        </p:txBody>
      </p:sp>
    </p:spTree>
    <p:extLst>
      <p:ext uri="{BB962C8B-B14F-4D97-AF65-F5344CB8AC3E}">
        <p14:creationId xmlns:p14="http://schemas.microsoft.com/office/powerpoint/2010/main" val="414033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2398" y="1303988"/>
            <a:ext cx="8330701" cy="3641026"/>
          </a:xfrm>
        </p:spPr>
        <p:txBody>
          <a:bodyPr/>
          <a:lstStyle/>
          <a:p>
            <a:pPr>
              <a:lnSpc>
                <a:spcPct val="200000"/>
              </a:lnSpc>
              <a:buFont typeface="Arial"/>
              <a:buChar char="•"/>
            </a:pPr>
            <a:r>
              <a:rPr lang="zh-CN" altLang="en-US" dirty="0"/>
              <a:t>对数线性回归</a:t>
            </a:r>
            <a:endParaRPr lang="en-US" altLang="zh-CN" dirty="0"/>
          </a:p>
          <a:p>
            <a:pPr>
              <a:lnSpc>
                <a:spcPct val="200000"/>
              </a:lnSpc>
              <a:buFont typeface="Arial"/>
              <a:buChar char="•"/>
            </a:pPr>
            <a:r>
              <a:rPr lang="zh-CN" altLang="en-US" dirty="0"/>
              <a:t>将线性回归模型的预测值和实际值关联起来</a:t>
            </a:r>
            <a:endParaRPr lang="en-US" altLang="zh-CN" dirty="0"/>
          </a:p>
        </p:txBody>
      </p:sp>
      <p:sp>
        <p:nvSpPr>
          <p:cNvPr id="3" name="标题 2"/>
          <p:cNvSpPr>
            <a:spLocks noGrp="1"/>
          </p:cNvSpPr>
          <p:nvPr>
            <p:ph type="title"/>
          </p:nvPr>
        </p:nvSpPr>
        <p:spPr/>
        <p:txBody>
          <a:bodyPr/>
          <a:lstStyle/>
          <a:p>
            <a:r>
              <a:rPr kumimoji="1" lang="zh-CN" altLang="en-US" dirty="0"/>
              <a:t>线性模型（</a:t>
            </a:r>
            <a:r>
              <a:rPr kumimoji="1" lang="en-US" altLang="zh-CN" dirty="0"/>
              <a:t>linear model</a:t>
            </a:r>
            <a:r>
              <a:rPr kumimoji="1" lang="zh-CN" altLang="en-US" dirty="0"/>
              <a:t>）</a:t>
            </a:r>
          </a:p>
        </p:txBody>
      </p:sp>
      <p:sp>
        <p:nvSpPr>
          <p:cNvPr id="4" name="内容占位符 3"/>
          <p:cNvSpPr>
            <a:spLocks noGrp="1"/>
          </p:cNvSpPr>
          <p:nvPr>
            <p:ph idx="10"/>
          </p:nvPr>
        </p:nvSpPr>
        <p:spPr>
          <a:xfrm>
            <a:off x="241568" y="948597"/>
            <a:ext cx="9256334" cy="355391"/>
          </a:xfrm>
        </p:spPr>
        <p:txBody>
          <a:bodyPr/>
          <a:lstStyle/>
          <a:p>
            <a:r>
              <a:rPr kumimoji="1" lang="zh-CN" altLang="en-US" dirty="0"/>
              <a:t>对数几率回归／逻辑回归（</a:t>
            </a:r>
            <a:r>
              <a:rPr kumimoji="1" lang="en-US" altLang="zh-CN" dirty="0"/>
              <a:t>logistic regression</a:t>
            </a:r>
            <a:r>
              <a:rPr kumimoji="1" lang="zh-CN" altLang="en-US" dirty="0"/>
              <a:t>）</a:t>
            </a:r>
          </a:p>
        </p:txBody>
      </p:sp>
      <p:graphicFrame>
        <p:nvGraphicFramePr>
          <p:cNvPr id="7"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1209786955"/>
              </p:ext>
            </p:extLst>
          </p:nvPr>
        </p:nvGraphicFramePr>
        <p:xfrm>
          <a:off x="1781298" y="1393838"/>
          <a:ext cx="1531144" cy="469636"/>
        </p:xfrm>
        <a:graphic>
          <a:graphicData uri="http://schemas.openxmlformats.org/presentationml/2006/ole">
            <mc:AlternateContent xmlns:mc="http://schemas.openxmlformats.org/markup-compatibility/2006">
              <mc:Choice xmlns:v="urn:schemas-microsoft-com:vml" Requires="v">
                <p:oleObj spid="_x0000_s1068" name="公式" r:id="rId3" imgW="863600" imgH="241300" progId="Equation.3">
                  <p:embed/>
                </p:oleObj>
              </mc:Choice>
              <mc:Fallback>
                <p:oleObj name="公式" r:id="rId3" imgW="863600" imgH="241300" progId="Equation.3">
                  <p:embed/>
                  <p:pic>
                    <p:nvPicPr>
                      <p:cNvPr id="0" name=""/>
                      <p:cNvPicPr>
                        <a:picLocks noChangeAspect="1" noChangeArrowheads="1"/>
                      </p:cNvPicPr>
                      <p:nvPr/>
                    </p:nvPicPr>
                    <p:blipFill>
                      <a:blip r:embed="rId4"/>
                      <a:srcRect/>
                      <a:stretch>
                        <a:fillRect/>
                      </a:stretch>
                    </p:blipFill>
                    <p:spPr bwMode="auto">
                      <a:xfrm>
                        <a:off x="1781298" y="1393838"/>
                        <a:ext cx="1531144" cy="469636"/>
                      </a:xfrm>
                      <a:prstGeom prst="rect">
                        <a:avLst/>
                      </a:prstGeom>
                      <a:solidFill>
                        <a:schemeClr val="bg1"/>
                      </a:solidFill>
                      <a:ln>
                        <a:noFill/>
                      </a:ln>
                    </p:spPr>
                  </p:pic>
                </p:oleObj>
              </mc:Fallback>
            </mc:AlternateContent>
          </a:graphicData>
        </a:graphic>
      </p:graphicFrame>
      <p:pic>
        <p:nvPicPr>
          <p:cNvPr id="5" name="图片 4" descr="屏幕快照 2017-12-18 11.32.11.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5061" y="2590428"/>
            <a:ext cx="2529185" cy="2469081"/>
          </a:xfrm>
          <a:prstGeom prst="rect">
            <a:avLst/>
          </a:prstGeom>
        </p:spPr>
      </p:pic>
      <p:grpSp>
        <p:nvGrpSpPr>
          <p:cNvPr id="8" name="组 7"/>
          <p:cNvGrpSpPr/>
          <p:nvPr/>
        </p:nvGrpSpPr>
        <p:grpSpPr>
          <a:xfrm>
            <a:off x="813159" y="2590429"/>
            <a:ext cx="2585571" cy="2469081"/>
            <a:chOff x="6059804" y="1399884"/>
            <a:chExt cx="5480552" cy="4437878"/>
          </a:xfrm>
        </p:grpSpPr>
        <p:pic>
          <p:nvPicPr>
            <p:cNvPr id="9" name="图片 8" descr="屏幕快照 2017-11-19 23.02.33.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59804" y="1399884"/>
              <a:ext cx="5480552" cy="4437878"/>
            </a:xfrm>
            <a:prstGeom prst="rect">
              <a:avLst/>
            </a:prstGeom>
          </p:spPr>
        </p:pic>
        <p:cxnSp>
          <p:nvCxnSpPr>
            <p:cNvPr id="10" name="直线连接符 9"/>
            <p:cNvCxnSpPr/>
            <p:nvPr/>
          </p:nvCxnSpPr>
          <p:spPr>
            <a:xfrm flipV="1">
              <a:off x="6772714" y="1649041"/>
              <a:ext cx="4678520" cy="3788333"/>
            </a:xfrm>
            <a:prstGeom prst="line">
              <a:avLst/>
            </a:prstGeom>
            <a:ln w="6350" cmpd="sng">
              <a:solidFill>
                <a:srgbClr val="FF0000"/>
              </a:solidFill>
              <a:prstDash val="lg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0431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2398" y="1451640"/>
            <a:ext cx="9253834" cy="3641026"/>
          </a:xfrm>
        </p:spPr>
        <p:txBody>
          <a:bodyPr/>
          <a:lstStyle/>
          <a:p>
            <a:pPr>
              <a:buFont typeface="Arial"/>
              <a:buChar char="•"/>
            </a:pPr>
            <a:r>
              <a:rPr kumimoji="1" lang="zh-CN" altLang="en-US" dirty="0"/>
              <a:t>更一般的形式：广义线性模型</a:t>
            </a:r>
            <a:endParaRPr kumimoji="1" lang="en-US" altLang="zh-CN" dirty="0"/>
          </a:p>
          <a:p>
            <a:pPr>
              <a:buFont typeface="Arial"/>
              <a:buChar char="•"/>
            </a:pPr>
            <a:endParaRPr kumimoji="1" lang="en-US" altLang="zh-CN" dirty="0"/>
          </a:p>
          <a:p>
            <a:pPr>
              <a:buFont typeface="Arial"/>
              <a:buChar char="•"/>
            </a:pPr>
            <a:r>
              <a:rPr lang="en-US" altLang="zh-CN" dirty="0"/>
              <a:t>         </a:t>
            </a:r>
            <a:r>
              <a:rPr lang="zh-CN" altLang="en-US" dirty="0"/>
              <a:t>称为联系函数</a:t>
            </a:r>
            <a:endParaRPr lang="en-US" altLang="zh-CN" dirty="0"/>
          </a:p>
          <a:p>
            <a:pPr>
              <a:buFont typeface="Arial"/>
              <a:buChar char="•"/>
            </a:pPr>
            <a:endParaRPr kumimoji="1" lang="en-US" altLang="zh-CN" dirty="0"/>
          </a:p>
          <a:p>
            <a:pPr>
              <a:buFont typeface="Arial"/>
              <a:buChar char="•"/>
            </a:pPr>
            <a:r>
              <a:rPr lang="zh-CN" altLang="en-US" dirty="0"/>
              <a:t>二分类问题的理想联系函数：单位阶跃函数</a:t>
            </a:r>
            <a:endParaRPr kumimoji="1" lang="en-US" altLang="zh-CN" dirty="0"/>
          </a:p>
        </p:txBody>
      </p:sp>
      <p:sp>
        <p:nvSpPr>
          <p:cNvPr id="3" name="标题 2"/>
          <p:cNvSpPr>
            <a:spLocks noGrp="1"/>
          </p:cNvSpPr>
          <p:nvPr>
            <p:ph type="title"/>
          </p:nvPr>
        </p:nvSpPr>
        <p:spPr/>
        <p:txBody>
          <a:bodyPr/>
          <a:lstStyle/>
          <a:p>
            <a:r>
              <a:rPr kumimoji="1" lang="zh-CN" altLang="en-US" dirty="0"/>
              <a:t>线性模型（</a:t>
            </a:r>
            <a:r>
              <a:rPr kumimoji="1" lang="en-US" altLang="zh-CN" dirty="0"/>
              <a:t>linear model</a:t>
            </a:r>
            <a:r>
              <a:rPr kumimoji="1" lang="zh-CN" altLang="en-US" dirty="0"/>
              <a:t>）</a:t>
            </a:r>
          </a:p>
        </p:txBody>
      </p:sp>
      <p:sp>
        <p:nvSpPr>
          <p:cNvPr id="4" name="内容占位符 3"/>
          <p:cNvSpPr>
            <a:spLocks noGrp="1"/>
          </p:cNvSpPr>
          <p:nvPr>
            <p:ph idx="10"/>
          </p:nvPr>
        </p:nvSpPr>
        <p:spPr>
          <a:xfrm>
            <a:off x="212398" y="949152"/>
            <a:ext cx="9256334" cy="355391"/>
          </a:xfrm>
        </p:spPr>
        <p:txBody>
          <a:bodyPr/>
          <a:lstStyle/>
          <a:p>
            <a:r>
              <a:rPr lang="zh-CN" altLang="en-US" dirty="0"/>
              <a:t>对数几率回归／逻辑回归（</a:t>
            </a:r>
            <a:r>
              <a:rPr lang="en-US" altLang="zh-CN" dirty="0"/>
              <a:t>logistic regression</a:t>
            </a:r>
            <a:r>
              <a:rPr lang="zh-CN" altLang="en-US" dirty="0"/>
              <a:t>）</a:t>
            </a:r>
          </a:p>
        </p:txBody>
      </p:sp>
      <p:graphicFrame>
        <p:nvGraphicFramePr>
          <p:cNvPr id="9"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4193886448"/>
              </p:ext>
            </p:extLst>
          </p:nvPr>
        </p:nvGraphicFramePr>
        <p:xfrm>
          <a:off x="2233093" y="2192313"/>
          <a:ext cx="1824038" cy="469636"/>
        </p:xfrm>
        <a:graphic>
          <a:graphicData uri="http://schemas.openxmlformats.org/presentationml/2006/ole">
            <mc:AlternateContent xmlns:mc="http://schemas.openxmlformats.org/markup-compatibility/2006">
              <mc:Choice xmlns:v="urn:schemas-microsoft-com:vml" Requires="v">
                <p:oleObj spid="_x0000_s39032" name="公式" r:id="rId3" imgW="1028700" imgH="241300" progId="Equation.3">
                  <p:embed/>
                </p:oleObj>
              </mc:Choice>
              <mc:Fallback>
                <p:oleObj name="公式" r:id="rId3" imgW="1028700" imgH="241300" progId="Equation.3">
                  <p:embed/>
                  <p:pic>
                    <p:nvPicPr>
                      <p:cNvPr id="0" name=""/>
                      <p:cNvPicPr>
                        <a:picLocks noChangeAspect="1" noChangeArrowheads="1"/>
                      </p:cNvPicPr>
                      <p:nvPr/>
                    </p:nvPicPr>
                    <p:blipFill>
                      <a:blip r:embed="rId4"/>
                      <a:srcRect/>
                      <a:stretch>
                        <a:fillRect/>
                      </a:stretch>
                    </p:blipFill>
                    <p:spPr bwMode="auto">
                      <a:xfrm>
                        <a:off x="2233093" y="2192313"/>
                        <a:ext cx="1824038" cy="469636"/>
                      </a:xfrm>
                      <a:prstGeom prst="rect">
                        <a:avLst/>
                      </a:prstGeom>
                      <a:solidFill>
                        <a:schemeClr val="bg1"/>
                      </a:solidFill>
                      <a:ln>
                        <a:noFill/>
                      </a:ln>
                    </p:spPr>
                  </p:pic>
                </p:oleObj>
              </mc:Fallback>
            </mc:AlternateContent>
          </a:graphicData>
        </a:graphic>
      </p:graphicFrame>
      <p:graphicFrame>
        <p:nvGraphicFramePr>
          <p:cNvPr id="10"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3078331270"/>
              </p:ext>
            </p:extLst>
          </p:nvPr>
        </p:nvGraphicFramePr>
        <p:xfrm>
          <a:off x="503634" y="2267130"/>
          <a:ext cx="501519" cy="326058"/>
        </p:xfrm>
        <a:graphic>
          <a:graphicData uri="http://schemas.openxmlformats.org/presentationml/2006/ole">
            <mc:AlternateContent xmlns:mc="http://schemas.openxmlformats.org/markup-compatibility/2006">
              <mc:Choice xmlns:v="urn:schemas-microsoft-com:vml" Requires="v">
                <p:oleObj spid="_x0000_s39033" name="公式" r:id="rId5" imgW="342900" imgH="203200" progId="Equation.3">
                  <p:embed/>
                </p:oleObj>
              </mc:Choice>
              <mc:Fallback>
                <p:oleObj name="公式" r:id="rId5" imgW="342900" imgH="203200" progId="Equation.3">
                  <p:embed/>
                  <p:pic>
                    <p:nvPicPr>
                      <p:cNvPr id="0" name=""/>
                      <p:cNvPicPr>
                        <a:picLocks noChangeAspect="1" noChangeArrowheads="1"/>
                      </p:cNvPicPr>
                      <p:nvPr/>
                    </p:nvPicPr>
                    <p:blipFill>
                      <a:blip r:embed="rId6"/>
                      <a:srcRect/>
                      <a:stretch>
                        <a:fillRect/>
                      </a:stretch>
                    </p:blipFill>
                    <p:spPr bwMode="auto">
                      <a:xfrm>
                        <a:off x="503634" y="2267130"/>
                        <a:ext cx="501519" cy="326058"/>
                      </a:xfrm>
                      <a:prstGeom prst="rect">
                        <a:avLst/>
                      </a:prstGeom>
                      <a:solidFill>
                        <a:schemeClr val="bg1"/>
                      </a:solidFill>
                      <a:ln>
                        <a:noFill/>
                      </a:ln>
                    </p:spPr>
                  </p:pic>
                </p:oleObj>
              </mc:Fallback>
            </mc:AlternateContent>
          </a:graphicData>
        </a:graphic>
      </p:graphicFrame>
      <p:graphicFrame>
        <p:nvGraphicFramePr>
          <p:cNvPr id="11"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326872137"/>
              </p:ext>
            </p:extLst>
          </p:nvPr>
        </p:nvGraphicFramePr>
        <p:xfrm>
          <a:off x="1208745" y="3615958"/>
          <a:ext cx="1823339" cy="1348616"/>
        </p:xfrm>
        <a:graphic>
          <a:graphicData uri="http://schemas.openxmlformats.org/presentationml/2006/ole">
            <mc:AlternateContent xmlns:mc="http://schemas.openxmlformats.org/markup-compatibility/2006">
              <mc:Choice xmlns:v="urn:schemas-microsoft-com:vml" Requires="v">
                <p:oleObj spid="_x0000_s39034" name="公式" r:id="rId7" imgW="1130300" imgH="762000" progId="Equation.3">
                  <p:embed/>
                </p:oleObj>
              </mc:Choice>
              <mc:Fallback>
                <p:oleObj name="公式" r:id="rId7" imgW="1130300" imgH="762000" progId="Equation.3">
                  <p:embed/>
                  <p:pic>
                    <p:nvPicPr>
                      <p:cNvPr id="0" name=""/>
                      <p:cNvPicPr>
                        <a:picLocks noChangeAspect="1" noChangeArrowheads="1"/>
                      </p:cNvPicPr>
                      <p:nvPr/>
                    </p:nvPicPr>
                    <p:blipFill>
                      <a:blip r:embed="rId8"/>
                      <a:srcRect/>
                      <a:stretch>
                        <a:fillRect/>
                      </a:stretch>
                    </p:blipFill>
                    <p:spPr bwMode="auto">
                      <a:xfrm>
                        <a:off x="1208745" y="3615958"/>
                        <a:ext cx="1823339" cy="1348616"/>
                      </a:xfrm>
                      <a:prstGeom prst="rect">
                        <a:avLst/>
                      </a:prstGeom>
                      <a:solidFill>
                        <a:schemeClr val="bg1"/>
                      </a:solidFill>
                      <a:ln>
                        <a:noFill/>
                      </a:ln>
                    </p:spPr>
                  </p:pic>
                </p:oleObj>
              </mc:Fallback>
            </mc:AlternateContent>
          </a:graphicData>
        </a:graphic>
      </p:graphicFrame>
      <p:pic>
        <p:nvPicPr>
          <p:cNvPr id="5" name="图片 4" descr="屏幕快照 2017-12-18 13.58.13.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90409" y="1386895"/>
            <a:ext cx="2820600" cy="2086528"/>
          </a:xfrm>
          <a:prstGeom prst="rect">
            <a:avLst/>
          </a:prstGeom>
        </p:spPr>
      </p:pic>
    </p:spTree>
    <p:extLst>
      <p:ext uri="{BB962C8B-B14F-4D97-AF65-F5344CB8AC3E}">
        <p14:creationId xmlns:p14="http://schemas.microsoft.com/office/powerpoint/2010/main" val="186606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a:buChar char="•"/>
            </a:pPr>
            <a:r>
              <a:rPr lang="zh-CN" altLang="en-US" dirty="0"/>
              <a:t>阶跃函数的代替函数：</a:t>
            </a:r>
            <a:r>
              <a:rPr lang="en-US" altLang="zh-CN" dirty="0"/>
              <a:t>Sigmoid</a:t>
            </a:r>
            <a:r>
              <a:rPr lang="zh-CN" altLang="en-US" dirty="0"/>
              <a:t>函数</a:t>
            </a:r>
            <a:endParaRPr lang="en-US" altLang="zh-CN" dirty="0"/>
          </a:p>
          <a:p>
            <a:pPr>
              <a:buFont typeface="Arial"/>
              <a:buChar char="•"/>
            </a:pPr>
            <a:endParaRPr kumimoji="1" lang="en-US" altLang="zh-CN" dirty="0"/>
          </a:p>
          <a:p>
            <a:pPr marL="0" indent="0">
              <a:buNone/>
            </a:pPr>
            <a:endParaRPr kumimoji="1" lang="en-US" altLang="zh-CN" dirty="0"/>
          </a:p>
          <a:p>
            <a:pPr>
              <a:buFont typeface="Arial"/>
              <a:buChar char="•"/>
            </a:pPr>
            <a:r>
              <a:rPr lang="zh-CN" altLang="en-US" dirty="0"/>
              <a:t>带入线性模型可得</a:t>
            </a:r>
            <a:endParaRPr lang="en-US" altLang="zh-CN" dirty="0"/>
          </a:p>
          <a:p>
            <a:pPr>
              <a:buFont typeface="Arial"/>
              <a:buChar char="•"/>
            </a:pPr>
            <a:endParaRPr kumimoji="1" lang="en-US" altLang="zh-CN" dirty="0"/>
          </a:p>
          <a:p>
            <a:pPr>
              <a:buFont typeface="Arial"/>
              <a:buChar char="•"/>
            </a:pPr>
            <a:endParaRPr lang="en-US" altLang="zh-CN" dirty="0"/>
          </a:p>
          <a:p>
            <a:pPr>
              <a:buFont typeface="Arial"/>
              <a:buChar char="•"/>
            </a:pPr>
            <a:r>
              <a:rPr kumimoji="1" lang="en-US" altLang="zh-CN" dirty="0"/>
              <a:t>              </a:t>
            </a:r>
            <a:r>
              <a:rPr lang="zh-CN" altLang="en-US" dirty="0"/>
              <a:t>称为几率，表示样本取正例的可能性比例，</a:t>
            </a:r>
            <a:r>
              <a:rPr lang="en-US" altLang="zh-CN" dirty="0"/>
              <a:t>                </a:t>
            </a:r>
            <a:r>
              <a:rPr lang="zh-CN" altLang="en-US" dirty="0"/>
              <a:t>称为对数几率</a:t>
            </a:r>
            <a:endParaRPr kumimoji="1" lang="zh-CN" altLang="en-US" dirty="0"/>
          </a:p>
        </p:txBody>
      </p:sp>
      <p:sp>
        <p:nvSpPr>
          <p:cNvPr id="3" name="标题 2"/>
          <p:cNvSpPr>
            <a:spLocks noGrp="1"/>
          </p:cNvSpPr>
          <p:nvPr>
            <p:ph type="title"/>
          </p:nvPr>
        </p:nvSpPr>
        <p:spPr/>
        <p:txBody>
          <a:bodyPr/>
          <a:lstStyle/>
          <a:p>
            <a:r>
              <a:rPr kumimoji="1" lang="zh-CN" altLang="en-US" dirty="0"/>
              <a:t>线性模型（</a:t>
            </a:r>
            <a:r>
              <a:rPr kumimoji="1" lang="en-US" altLang="zh-CN" dirty="0"/>
              <a:t>linear model</a:t>
            </a:r>
            <a:r>
              <a:rPr kumimoji="1" lang="zh-CN" altLang="en-US" dirty="0"/>
              <a:t>）</a:t>
            </a:r>
          </a:p>
        </p:txBody>
      </p:sp>
      <p:sp>
        <p:nvSpPr>
          <p:cNvPr id="4" name="内容占位符 3"/>
          <p:cNvSpPr>
            <a:spLocks noGrp="1"/>
          </p:cNvSpPr>
          <p:nvPr>
            <p:ph idx="10"/>
          </p:nvPr>
        </p:nvSpPr>
        <p:spPr/>
        <p:txBody>
          <a:bodyPr/>
          <a:lstStyle/>
          <a:p>
            <a:r>
              <a:rPr lang="zh-CN" altLang="en-US" dirty="0"/>
              <a:t>对数几率回归／逻辑回归（</a:t>
            </a:r>
            <a:r>
              <a:rPr lang="en-US" altLang="zh-CN" dirty="0"/>
              <a:t>logistic regression</a:t>
            </a:r>
            <a:r>
              <a:rPr lang="zh-CN" altLang="en-US" dirty="0"/>
              <a:t>）</a:t>
            </a:r>
          </a:p>
        </p:txBody>
      </p:sp>
      <p:graphicFrame>
        <p:nvGraphicFramePr>
          <p:cNvPr id="6"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1491534254"/>
              </p:ext>
            </p:extLst>
          </p:nvPr>
        </p:nvGraphicFramePr>
        <p:xfrm>
          <a:off x="3808527" y="1313704"/>
          <a:ext cx="1171575" cy="814917"/>
        </p:xfrm>
        <a:graphic>
          <a:graphicData uri="http://schemas.openxmlformats.org/presentationml/2006/ole">
            <mc:AlternateContent xmlns:mc="http://schemas.openxmlformats.org/markup-compatibility/2006">
              <mc:Choice xmlns:v="urn:schemas-microsoft-com:vml" Requires="v">
                <p:oleObj spid="_x0000_s40137" name="公式" r:id="rId3" imgW="660400" imgH="419100" progId="Equation.3">
                  <p:embed/>
                </p:oleObj>
              </mc:Choice>
              <mc:Fallback>
                <p:oleObj name="公式" r:id="rId3" imgW="660400" imgH="419100" progId="Equation.3">
                  <p:embed/>
                  <p:pic>
                    <p:nvPicPr>
                      <p:cNvPr id="0" name=""/>
                      <p:cNvPicPr>
                        <a:picLocks noChangeAspect="1" noChangeArrowheads="1"/>
                      </p:cNvPicPr>
                      <p:nvPr/>
                    </p:nvPicPr>
                    <p:blipFill>
                      <a:blip r:embed="rId4"/>
                      <a:srcRect/>
                      <a:stretch>
                        <a:fillRect/>
                      </a:stretch>
                    </p:blipFill>
                    <p:spPr bwMode="auto">
                      <a:xfrm>
                        <a:off x="3808527" y="1313704"/>
                        <a:ext cx="1171575" cy="814917"/>
                      </a:xfrm>
                      <a:prstGeom prst="rect">
                        <a:avLst/>
                      </a:prstGeom>
                      <a:solidFill>
                        <a:schemeClr val="bg1"/>
                      </a:solidFill>
                      <a:ln>
                        <a:noFill/>
                      </a:ln>
                    </p:spPr>
                  </p:pic>
                </p:oleObj>
              </mc:Fallback>
            </mc:AlternateContent>
          </a:graphicData>
        </a:graphic>
      </p:graphicFrame>
      <p:graphicFrame>
        <p:nvGraphicFramePr>
          <p:cNvPr id="8"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1202701291"/>
              </p:ext>
            </p:extLst>
          </p:nvPr>
        </p:nvGraphicFramePr>
        <p:xfrm>
          <a:off x="2304714" y="2433424"/>
          <a:ext cx="1668066" cy="838729"/>
        </p:xfrm>
        <a:graphic>
          <a:graphicData uri="http://schemas.openxmlformats.org/presentationml/2006/ole">
            <mc:AlternateContent xmlns:mc="http://schemas.openxmlformats.org/markup-compatibility/2006">
              <mc:Choice xmlns:v="urn:schemas-microsoft-com:vml" Requires="v">
                <p:oleObj spid="_x0000_s40138" name="公式" r:id="rId5" imgW="939800" imgH="431800" progId="Equation.3">
                  <p:embed/>
                </p:oleObj>
              </mc:Choice>
              <mc:Fallback>
                <p:oleObj name="公式" r:id="rId5" imgW="939800" imgH="431800" progId="Equation.3">
                  <p:embed/>
                  <p:pic>
                    <p:nvPicPr>
                      <p:cNvPr id="0" name=""/>
                      <p:cNvPicPr>
                        <a:picLocks noChangeAspect="1" noChangeArrowheads="1"/>
                      </p:cNvPicPr>
                      <p:nvPr/>
                    </p:nvPicPr>
                    <p:blipFill>
                      <a:blip r:embed="rId6"/>
                      <a:srcRect/>
                      <a:stretch>
                        <a:fillRect/>
                      </a:stretch>
                    </p:blipFill>
                    <p:spPr bwMode="auto">
                      <a:xfrm>
                        <a:off x="2304714" y="2433424"/>
                        <a:ext cx="1668066" cy="838729"/>
                      </a:xfrm>
                      <a:prstGeom prst="rect">
                        <a:avLst/>
                      </a:prstGeom>
                      <a:solidFill>
                        <a:schemeClr val="bg1"/>
                      </a:solidFill>
                      <a:ln>
                        <a:noFill/>
                      </a:ln>
                    </p:spPr>
                  </p:pic>
                </p:oleObj>
              </mc:Fallback>
            </mc:AlternateContent>
          </a:graphicData>
        </a:graphic>
      </p:graphicFrame>
      <p:graphicFrame>
        <p:nvGraphicFramePr>
          <p:cNvPr id="9"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3210645517"/>
              </p:ext>
            </p:extLst>
          </p:nvPr>
        </p:nvGraphicFramePr>
        <p:xfrm>
          <a:off x="4246755" y="2410140"/>
          <a:ext cx="1892300" cy="862013"/>
        </p:xfrm>
        <a:graphic>
          <a:graphicData uri="http://schemas.openxmlformats.org/presentationml/2006/ole">
            <mc:AlternateContent xmlns:mc="http://schemas.openxmlformats.org/markup-compatibility/2006">
              <mc:Choice xmlns:v="urn:schemas-microsoft-com:vml" Requires="v">
                <p:oleObj spid="_x0000_s40139" name="公式" r:id="rId7" imgW="1066800" imgH="444500" progId="Equation.3">
                  <p:embed/>
                </p:oleObj>
              </mc:Choice>
              <mc:Fallback>
                <p:oleObj name="公式" r:id="rId7" imgW="1066800" imgH="444500" progId="Equation.3">
                  <p:embed/>
                  <p:pic>
                    <p:nvPicPr>
                      <p:cNvPr id="0" name=""/>
                      <p:cNvPicPr>
                        <a:picLocks noChangeAspect="1" noChangeArrowheads="1"/>
                      </p:cNvPicPr>
                      <p:nvPr/>
                    </p:nvPicPr>
                    <p:blipFill>
                      <a:blip r:embed="rId8"/>
                      <a:srcRect/>
                      <a:stretch>
                        <a:fillRect/>
                      </a:stretch>
                    </p:blipFill>
                    <p:spPr bwMode="auto">
                      <a:xfrm>
                        <a:off x="4246755" y="2410140"/>
                        <a:ext cx="1892300" cy="862013"/>
                      </a:xfrm>
                      <a:prstGeom prst="rect">
                        <a:avLst/>
                      </a:prstGeom>
                      <a:solidFill>
                        <a:schemeClr val="bg1"/>
                      </a:solidFill>
                      <a:ln>
                        <a:noFill/>
                      </a:ln>
                    </p:spPr>
                  </p:pic>
                </p:oleObj>
              </mc:Fallback>
            </mc:AlternateContent>
          </a:graphicData>
        </a:graphic>
      </p:graphicFrame>
      <p:graphicFrame>
        <p:nvGraphicFramePr>
          <p:cNvPr id="10"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1755491551"/>
              </p:ext>
            </p:extLst>
          </p:nvPr>
        </p:nvGraphicFramePr>
        <p:xfrm>
          <a:off x="5080000" y="3618278"/>
          <a:ext cx="834629" cy="862542"/>
        </p:xfrm>
        <a:graphic>
          <a:graphicData uri="http://schemas.openxmlformats.org/presentationml/2006/ole">
            <mc:AlternateContent xmlns:mc="http://schemas.openxmlformats.org/markup-compatibility/2006">
              <mc:Choice xmlns:v="urn:schemas-microsoft-com:vml" Requires="v">
                <p:oleObj spid="_x0000_s40140" name="公式" r:id="rId9" imgW="469900" imgH="444500" progId="Equation.3">
                  <p:embed/>
                </p:oleObj>
              </mc:Choice>
              <mc:Fallback>
                <p:oleObj name="公式" r:id="rId9" imgW="469900" imgH="444500" progId="Equation.3">
                  <p:embed/>
                  <p:pic>
                    <p:nvPicPr>
                      <p:cNvPr id="0" name=""/>
                      <p:cNvPicPr>
                        <a:picLocks noChangeAspect="1" noChangeArrowheads="1"/>
                      </p:cNvPicPr>
                      <p:nvPr/>
                    </p:nvPicPr>
                    <p:blipFill>
                      <a:blip r:embed="rId10"/>
                      <a:srcRect/>
                      <a:stretch>
                        <a:fillRect/>
                      </a:stretch>
                    </p:blipFill>
                    <p:spPr bwMode="auto">
                      <a:xfrm>
                        <a:off x="5080000" y="3618278"/>
                        <a:ext cx="834629" cy="862542"/>
                      </a:xfrm>
                      <a:prstGeom prst="rect">
                        <a:avLst/>
                      </a:prstGeom>
                      <a:solidFill>
                        <a:schemeClr val="bg1"/>
                      </a:solidFill>
                      <a:ln>
                        <a:noFill/>
                      </a:ln>
                    </p:spPr>
                  </p:pic>
                </p:oleObj>
              </mc:Fallback>
            </mc:AlternateContent>
          </a:graphicData>
        </a:graphic>
      </p:graphicFrame>
      <p:graphicFrame>
        <p:nvGraphicFramePr>
          <p:cNvPr id="11"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2761600097"/>
              </p:ext>
            </p:extLst>
          </p:nvPr>
        </p:nvGraphicFramePr>
        <p:xfrm>
          <a:off x="785813" y="3617913"/>
          <a:ext cx="609600" cy="863600"/>
        </p:xfrm>
        <a:graphic>
          <a:graphicData uri="http://schemas.openxmlformats.org/presentationml/2006/ole">
            <mc:AlternateContent xmlns:mc="http://schemas.openxmlformats.org/markup-compatibility/2006">
              <mc:Choice xmlns:v="urn:schemas-microsoft-com:vml" Requires="v">
                <p:oleObj spid="_x0000_s40141" name="公式" r:id="rId11" imgW="342900" imgH="444500" progId="Equation.3">
                  <p:embed/>
                </p:oleObj>
              </mc:Choice>
              <mc:Fallback>
                <p:oleObj name="公式" r:id="rId11" imgW="342900" imgH="444500" progId="Equation.3">
                  <p:embed/>
                  <p:pic>
                    <p:nvPicPr>
                      <p:cNvPr id="0" name=""/>
                      <p:cNvPicPr>
                        <a:picLocks noChangeAspect="1" noChangeArrowheads="1"/>
                      </p:cNvPicPr>
                      <p:nvPr/>
                    </p:nvPicPr>
                    <p:blipFill>
                      <a:blip r:embed="rId12"/>
                      <a:srcRect/>
                      <a:stretch>
                        <a:fillRect/>
                      </a:stretch>
                    </p:blipFill>
                    <p:spPr bwMode="auto">
                      <a:xfrm>
                        <a:off x="785813" y="3617913"/>
                        <a:ext cx="609600" cy="863600"/>
                      </a:xfrm>
                      <a:prstGeom prst="rect">
                        <a:avLst/>
                      </a:prstGeom>
                      <a:solidFill>
                        <a:schemeClr val="bg1"/>
                      </a:solidFill>
                      <a:ln>
                        <a:noFill/>
                      </a:ln>
                    </p:spPr>
                  </p:pic>
                </p:oleObj>
              </mc:Fallback>
            </mc:AlternateContent>
          </a:graphicData>
        </a:graphic>
      </p:graphicFrame>
      <p:pic>
        <p:nvPicPr>
          <p:cNvPr id="12" name="图片 11" descr="untitled2.bmp"/>
          <p:cNvPicPr>
            <a:picLocks noChangeAspect="1"/>
          </p:cNvPicPr>
          <p:nvPr/>
        </p:nvPicPr>
        <p:blipFill rotWithShape="1">
          <a:blip r:embed="rId13">
            <a:extLst>
              <a:ext uri="{28A0092B-C50C-407E-A947-70E740481C1C}">
                <a14:useLocalDpi xmlns:a14="http://schemas.microsoft.com/office/drawing/2010/main" val="0"/>
              </a:ext>
            </a:extLst>
          </a:blip>
          <a:srcRect l="8648" t="5699" r="7857" b="6741"/>
          <a:stretch/>
        </p:blipFill>
        <p:spPr>
          <a:xfrm>
            <a:off x="6413030" y="902100"/>
            <a:ext cx="2371168" cy="1565220"/>
          </a:xfrm>
          <a:prstGeom prst="rect">
            <a:avLst/>
          </a:prstGeom>
        </p:spPr>
      </p:pic>
    </p:spTree>
    <p:extLst>
      <p:ext uri="{BB962C8B-B14F-4D97-AF65-F5344CB8AC3E}">
        <p14:creationId xmlns:p14="http://schemas.microsoft.com/office/powerpoint/2010/main" val="358202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2399" y="1585839"/>
            <a:ext cx="4582626" cy="651554"/>
          </a:xfrm>
        </p:spPr>
        <p:txBody>
          <a:bodyPr/>
          <a:lstStyle/>
          <a:p>
            <a:pPr marL="0" indent="0">
              <a:buNone/>
            </a:pPr>
            <a:r>
              <a:rPr lang="zh-CN" altLang="en-US" dirty="0"/>
              <a:t>目标</a:t>
            </a:r>
            <a:r>
              <a:rPr lang="zh-CN" altLang="zh-CN" dirty="0"/>
              <a:t>：</a:t>
            </a:r>
            <a:r>
              <a:rPr lang="zh-CN" altLang="en-US" dirty="0"/>
              <a:t>寻找合适的</a:t>
            </a:r>
            <a:r>
              <a:rPr lang="en-US" altLang="zh-CN" dirty="0"/>
              <a:t>       </a:t>
            </a:r>
            <a:r>
              <a:rPr lang="zh-CN" altLang="en-US" dirty="0"/>
              <a:t>，使函数输出逼近真实类别</a:t>
            </a:r>
            <a:endParaRPr lang="en-US" altLang="zh-CN" dirty="0"/>
          </a:p>
        </p:txBody>
      </p:sp>
      <p:sp>
        <p:nvSpPr>
          <p:cNvPr id="3" name="标题 2"/>
          <p:cNvSpPr>
            <a:spLocks noGrp="1"/>
          </p:cNvSpPr>
          <p:nvPr>
            <p:ph type="title"/>
          </p:nvPr>
        </p:nvSpPr>
        <p:spPr/>
        <p:txBody>
          <a:bodyPr/>
          <a:lstStyle/>
          <a:p>
            <a:r>
              <a:rPr kumimoji="1" lang="zh-CN" altLang="en-US" dirty="0"/>
              <a:t>线性模型（</a:t>
            </a:r>
            <a:r>
              <a:rPr kumimoji="1" lang="en-US" altLang="zh-CN" dirty="0"/>
              <a:t>linear model</a:t>
            </a:r>
            <a:r>
              <a:rPr kumimoji="1" lang="zh-CN" altLang="en-US" dirty="0"/>
              <a:t>）</a:t>
            </a:r>
          </a:p>
        </p:txBody>
      </p:sp>
      <p:sp>
        <p:nvSpPr>
          <p:cNvPr id="4" name="内容占位符 3"/>
          <p:cNvSpPr>
            <a:spLocks noGrp="1"/>
          </p:cNvSpPr>
          <p:nvPr>
            <p:ph idx="10"/>
          </p:nvPr>
        </p:nvSpPr>
        <p:spPr>
          <a:xfrm>
            <a:off x="212398" y="947192"/>
            <a:ext cx="9256334" cy="355391"/>
          </a:xfrm>
        </p:spPr>
        <p:txBody>
          <a:bodyPr/>
          <a:lstStyle/>
          <a:p>
            <a:r>
              <a:rPr lang="zh-CN" altLang="en-US" dirty="0"/>
              <a:t>对数几率回归／逻辑回归（</a:t>
            </a:r>
            <a:r>
              <a:rPr lang="en-US" altLang="zh-CN" dirty="0"/>
              <a:t>logistic regression</a:t>
            </a:r>
            <a:r>
              <a:rPr lang="zh-CN" altLang="en-US" dirty="0"/>
              <a:t>）</a:t>
            </a:r>
          </a:p>
        </p:txBody>
      </p:sp>
      <p:graphicFrame>
        <p:nvGraphicFramePr>
          <p:cNvPr id="6"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3394142583"/>
              </p:ext>
            </p:extLst>
          </p:nvPr>
        </p:nvGraphicFramePr>
        <p:xfrm>
          <a:off x="4581027" y="1398663"/>
          <a:ext cx="1668066" cy="838729"/>
        </p:xfrm>
        <a:graphic>
          <a:graphicData uri="http://schemas.openxmlformats.org/presentationml/2006/ole">
            <mc:AlternateContent xmlns:mc="http://schemas.openxmlformats.org/markup-compatibility/2006">
              <mc:Choice xmlns:v="urn:schemas-microsoft-com:vml" Requires="v">
                <p:oleObj spid="_x0000_s41080" name="公式" r:id="rId3" imgW="939800" imgH="431800" progId="Equation.3">
                  <p:embed/>
                </p:oleObj>
              </mc:Choice>
              <mc:Fallback>
                <p:oleObj name="公式" r:id="rId3" imgW="939800" imgH="431800" progId="Equation.3">
                  <p:embed/>
                  <p:pic>
                    <p:nvPicPr>
                      <p:cNvPr id="0" name=""/>
                      <p:cNvPicPr>
                        <a:picLocks noChangeAspect="1" noChangeArrowheads="1"/>
                      </p:cNvPicPr>
                      <p:nvPr/>
                    </p:nvPicPr>
                    <p:blipFill>
                      <a:blip r:embed="rId4"/>
                      <a:srcRect/>
                      <a:stretch>
                        <a:fillRect/>
                      </a:stretch>
                    </p:blipFill>
                    <p:spPr bwMode="auto">
                      <a:xfrm>
                        <a:off x="4581027" y="1398663"/>
                        <a:ext cx="1668066" cy="838729"/>
                      </a:xfrm>
                      <a:prstGeom prst="rect">
                        <a:avLst/>
                      </a:prstGeom>
                      <a:solidFill>
                        <a:schemeClr val="bg1"/>
                      </a:solidFill>
                      <a:ln>
                        <a:noFill/>
                      </a:ln>
                    </p:spPr>
                  </p:pic>
                </p:oleObj>
              </mc:Fallback>
            </mc:AlternateContent>
          </a:graphicData>
        </a:graphic>
      </p:graphicFrame>
      <p:graphicFrame>
        <p:nvGraphicFramePr>
          <p:cNvPr id="8"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369616113"/>
              </p:ext>
            </p:extLst>
          </p:nvPr>
        </p:nvGraphicFramePr>
        <p:xfrm>
          <a:off x="1871108" y="1664859"/>
          <a:ext cx="430007" cy="321586"/>
        </p:xfrm>
        <a:graphic>
          <a:graphicData uri="http://schemas.openxmlformats.org/presentationml/2006/ole">
            <mc:AlternateContent xmlns:mc="http://schemas.openxmlformats.org/markup-compatibility/2006">
              <mc:Choice xmlns:v="urn:schemas-microsoft-com:vml" Requires="v">
                <p:oleObj spid="_x0000_s41081" name="公式" r:id="rId5" imgW="279400" imgH="190500" progId="Equation.3">
                  <p:embed/>
                </p:oleObj>
              </mc:Choice>
              <mc:Fallback>
                <p:oleObj name="公式" r:id="rId5" imgW="279400" imgH="190500" progId="Equation.3">
                  <p:embed/>
                  <p:pic>
                    <p:nvPicPr>
                      <p:cNvPr id="0" name=""/>
                      <p:cNvPicPr>
                        <a:picLocks noChangeAspect="1" noChangeArrowheads="1"/>
                      </p:cNvPicPr>
                      <p:nvPr/>
                    </p:nvPicPr>
                    <p:blipFill>
                      <a:blip r:embed="rId6"/>
                      <a:srcRect/>
                      <a:stretch>
                        <a:fillRect/>
                      </a:stretch>
                    </p:blipFill>
                    <p:spPr bwMode="auto">
                      <a:xfrm>
                        <a:off x="1871108" y="1664859"/>
                        <a:ext cx="430007" cy="321586"/>
                      </a:xfrm>
                      <a:prstGeom prst="rect">
                        <a:avLst/>
                      </a:prstGeom>
                      <a:solidFill>
                        <a:schemeClr val="bg1"/>
                      </a:solidFill>
                      <a:ln>
                        <a:noFill/>
                      </a:ln>
                    </p:spPr>
                  </p:pic>
                </p:oleObj>
              </mc:Fallback>
            </mc:AlternateContent>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673381023"/>
              </p:ext>
            </p:extLst>
          </p:nvPr>
        </p:nvGraphicFramePr>
        <p:xfrm>
          <a:off x="212398" y="2577915"/>
          <a:ext cx="7008113" cy="2149635"/>
        </p:xfrm>
        <a:graphic>
          <a:graphicData uri="http://schemas.openxmlformats.org/drawingml/2006/table">
            <a:tbl>
              <a:tblPr/>
              <a:tblGrid>
                <a:gridCol w="1481210">
                  <a:extLst>
                    <a:ext uri="{9D8B030D-6E8A-4147-A177-3AD203B41FA5}">
                      <a16:colId xmlns:a16="http://schemas.microsoft.com/office/drawing/2014/main" val="20000"/>
                    </a:ext>
                  </a:extLst>
                </a:gridCol>
                <a:gridCol w="1414889">
                  <a:extLst>
                    <a:ext uri="{9D8B030D-6E8A-4147-A177-3AD203B41FA5}">
                      <a16:colId xmlns:a16="http://schemas.microsoft.com/office/drawing/2014/main" val="20001"/>
                    </a:ext>
                  </a:extLst>
                </a:gridCol>
                <a:gridCol w="1536481">
                  <a:extLst>
                    <a:ext uri="{9D8B030D-6E8A-4147-A177-3AD203B41FA5}">
                      <a16:colId xmlns:a16="http://schemas.microsoft.com/office/drawing/2014/main" val="20002"/>
                    </a:ext>
                  </a:extLst>
                </a:gridCol>
                <a:gridCol w="1326352">
                  <a:extLst>
                    <a:ext uri="{9D8B030D-6E8A-4147-A177-3AD203B41FA5}">
                      <a16:colId xmlns:a16="http://schemas.microsoft.com/office/drawing/2014/main" val="20003"/>
                    </a:ext>
                  </a:extLst>
                </a:gridCol>
                <a:gridCol w="1249181">
                  <a:extLst>
                    <a:ext uri="{9D8B030D-6E8A-4147-A177-3AD203B41FA5}">
                      <a16:colId xmlns:a16="http://schemas.microsoft.com/office/drawing/2014/main" val="20004"/>
                    </a:ext>
                  </a:extLst>
                </a:gridCol>
              </a:tblGrid>
              <a:tr h="526125">
                <a:tc>
                  <a:txBody>
                    <a:bodyPr/>
                    <a:lstStyle/>
                    <a:p>
                      <a:pPr algn="ctr" fontAlgn="ctr"/>
                      <a:r>
                        <a:rPr lang="en-US" sz="1700" b="0" i="0" u="none" strike="noStrike" dirty="0" err="1">
                          <a:solidFill>
                            <a:schemeClr val="bg1"/>
                          </a:solidFill>
                          <a:effectLst/>
                          <a:latin typeface="Arial"/>
                          <a:cs typeface="Arial"/>
                        </a:rPr>
                        <a:t>Sepal.Length</a:t>
                      </a:r>
                      <a:endParaRPr lang="en-US" sz="1700" b="0" i="0" u="none" strike="noStrike" dirty="0">
                        <a:solidFill>
                          <a:schemeClr val="bg1"/>
                        </a:solidFill>
                        <a:effectLst/>
                        <a:latin typeface="Arial"/>
                        <a:cs typeface="Arial"/>
                      </a:endParaRP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700" b="0" i="0" u="none" strike="noStrike" dirty="0" err="1">
                          <a:solidFill>
                            <a:schemeClr val="bg1"/>
                          </a:solidFill>
                          <a:effectLst/>
                          <a:latin typeface="Arial"/>
                          <a:cs typeface="Arial"/>
                        </a:rPr>
                        <a:t>Sepal.Width</a:t>
                      </a:r>
                      <a:endParaRPr lang="en-US" sz="1700" b="0" i="0" u="none" strike="noStrike" dirty="0">
                        <a:solidFill>
                          <a:schemeClr val="bg1"/>
                        </a:solidFill>
                        <a:effectLst/>
                        <a:latin typeface="Arial"/>
                        <a:cs typeface="Arial"/>
                      </a:endParaRP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700" b="0" i="0" u="none" strike="noStrike" dirty="0" err="1">
                          <a:solidFill>
                            <a:schemeClr val="bg1"/>
                          </a:solidFill>
                          <a:effectLst/>
                          <a:latin typeface="Arial"/>
                          <a:cs typeface="Arial"/>
                        </a:rPr>
                        <a:t>Petal.Length</a:t>
                      </a:r>
                      <a:endParaRPr lang="en-US" sz="1700" b="0" i="0" u="none" strike="noStrike" dirty="0">
                        <a:solidFill>
                          <a:schemeClr val="bg1"/>
                        </a:solidFill>
                        <a:effectLst/>
                        <a:latin typeface="Arial"/>
                        <a:cs typeface="Arial"/>
                      </a:endParaRP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700" b="0" i="0" u="none" strike="noStrike" dirty="0" err="1">
                          <a:solidFill>
                            <a:schemeClr val="bg1"/>
                          </a:solidFill>
                          <a:effectLst/>
                          <a:latin typeface="Arial"/>
                          <a:cs typeface="Arial"/>
                        </a:rPr>
                        <a:t>Petal.Width</a:t>
                      </a:r>
                      <a:endParaRPr lang="en-US" sz="1700" b="0" i="0" u="none" strike="noStrike" dirty="0">
                        <a:solidFill>
                          <a:schemeClr val="bg1"/>
                        </a:solidFill>
                        <a:effectLst/>
                        <a:latin typeface="Arial"/>
                        <a:cs typeface="Arial"/>
                      </a:endParaRP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T-class</a:t>
                      </a:r>
                      <a:endParaRPr lang="en-US" sz="1700" b="0" i="0" u="none" strike="noStrike" dirty="0">
                        <a:solidFill>
                          <a:schemeClr val="bg1"/>
                        </a:solidFill>
                        <a:effectLst/>
                        <a:latin typeface="Arial"/>
                        <a:cs typeface="Arial"/>
                      </a:endParaRP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70585">
                <a:tc>
                  <a:txBody>
                    <a:bodyPr/>
                    <a:lstStyle/>
                    <a:p>
                      <a:pPr algn="ctr" fontAlgn="ctr"/>
                      <a:r>
                        <a:rPr lang="en-US" altLang="zh-CN" sz="1700" b="0" i="0" u="none" strike="noStrike" dirty="0">
                          <a:solidFill>
                            <a:schemeClr val="bg1"/>
                          </a:solidFill>
                          <a:effectLst/>
                          <a:latin typeface="Arial"/>
                          <a:cs typeface="Arial"/>
                        </a:rPr>
                        <a:t>5.1</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3.5</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1.4</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0.2</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0</a:t>
                      </a:r>
                      <a:endParaRPr lang="en-US" sz="1700" b="0" i="0" u="none" strike="noStrike" dirty="0">
                        <a:solidFill>
                          <a:schemeClr val="bg1"/>
                        </a:solidFill>
                        <a:effectLst/>
                        <a:latin typeface="Arial"/>
                        <a:cs typeface="Arial"/>
                      </a:endParaRP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270585">
                <a:tc>
                  <a:txBody>
                    <a:bodyPr/>
                    <a:lstStyle/>
                    <a:p>
                      <a:pPr algn="ctr" fontAlgn="ctr"/>
                      <a:r>
                        <a:rPr lang="en-US" altLang="zh-CN" sz="1700" b="0" i="0" u="none" strike="noStrike" dirty="0">
                          <a:solidFill>
                            <a:schemeClr val="bg1"/>
                          </a:solidFill>
                          <a:effectLst/>
                          <a:latin typeface="Arial"/>
                          <a:cs typeface="Arial"/>
                        </a:rPr>
                        <a:t>4.9</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3</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1.4</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0.2</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700" b="0" i="0" u="none" strike="noStrike" dirty="0">
                          <a:solidFill>
                            <a:schemeClr val="bg1"/>
                          </a:solidFill>
                          <a:effectLst/>
                          <a:latin typeface="Arial"/>
                          <a:cs typeface="Arial"/>
                        </a:rPr>
                        <a:t>0</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2"/>
                  </a:ext>
                </a:extLst>
              </a:tr>
              <a:tr h="270585">
                <a:tc>
                  <a:txBody>
                    <a:bodyPr/>
                    <a:lstStyle/>
                    <a:p>
                      <a:pPr algn="ctr" fontAlgn="ctr"/>
                      <a:r>
                        <a:rPr lang="en-US" altLang="zh-CN" sz="1700" b="0" i="0" u="none" strike="noStrike" dirty="0">
                          <a:solidFill>
                            <a:schemeClr val="bg1"/>
                          </a:solidFill>
                          <a:effectLst/>
                          <a:latin typeface="Arial"/>
                          <a:cs typeface="Arial"/>
                        </a:rPr>
                        <a:t>7</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3.2</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a:solidFill>
                            <a:schemeClr val="bg1"/>
                          </a:solidFill>
                          <a:effectLst/>
                          <a:latin typeface="Arial"/>
                          <a:cs typeface="Arial"/>
                        </a:rPr>
                        <a:t>4.7</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a:solidFill>
                            <a:schemeClr val="bg1"/>
                          </a:solidFill>
                          <a:effectLst/>
                          <a:latin typeface="Arial"/>
                          <a:cs typeface="Arial"/>
                        </a:rPr>
                        <a:t>1.4</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700" b="0" i="0" u="none" strike="noStrike" dirty="0">
                          <a:solidFill>
                            <a:schemeClr val="bg1"/>
                          </a:solidFill>
                          <a:effectLst/>
                          <a:latin typeface="Arial"/>
                          <a:cs typeface="Arial"/>
                        </a:rPr>
                        <a:t>1</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270585">
                <a:tc>
                  <a:txBody>
                    <a:bodyPr/>
                    <a:lstStyle/>
                    <a:p>
                      <a:pPr algn="ctr" fontAlgn="ctr"/>
                      <a:r>
                        <a:rPr lang="en-US" altLang="zh-CN" sz="1700" b="0" i="0" u="none" strike="noStrike">
                          <a:solidFill>
                            <a:schemeClr val="bg1"/>
                          </a:solidFill>
                          <a:effectLst/>
                          <a:latin typeface="Arial"/>
                          <a:cs typeface="Arial"/>
                        </a:rPr>
                        <a:t>6.4</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a:solidFill>
                            <a:schemeClr val="bg1"/>
                          </a:solidFill>
                          <a:effectLst/>
                          <a:latin typeface="Arial"/>
                          <a:cs typeface="Arial"/>
                        </a:rPr>
                        <a:t>3.2</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4.5</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a:solidFill>
                            <a:schemeClr val="bg1"/>
                          </a:solidFill>
                          <a:effectLst/>
                          <a:latin typeface="Arial"/>
                          <a:cs typeface="Arial"/>
                        </a:rPr>
                        <a:t>1.5</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700" b="0" i="0" u="none" strike="noStrike" dirty="0">
                          <a:solidFill>
                            <a:schemeClr val="bg1"/>
                          </a:solidFill>
                          <a:effectLst/>
                          <a:latin typeface="Arial"/>
                          <a:cs typeface="Arial"/>
                        </a:rPr>
                        <a:t>1</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4"/>
                  </a:ext>
                </a:extLst>
              </a:tr>
              <a:tr h="270585">
                <a:tc>
                  <a:txBody>
                    <a:bodyPr/>
                    <a:lstStyle/>
                    <a:p>
                      <a:pPr algn="ctr" fontAlgn="ctr"/>
                      <a:r>
                        <a:rPr lang="en-US" altLang="zh-CN" sz="1700" b="0" i="0" u="none" strike="noStrike" dirty="0">
                          <a:solidFill>
                            <a:schemeClr val="bg1"/>
                          </a:solidFill>
                          <a:effectLst/>
                          <a:latin typeface="Arial"/>
                          <a:cs typeface="Arial"/>
                        </a:rPr>
                        <a:t>6.5</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a:solidFill>
                            <a:schemeClr val="bg1"/>
                          </a:solidFill>
                          <a:effectLst/>
                          <a:latin typeface="Arial"/>
                          <a:cs typeface="Arial"/>
                        </a:rPr>
                        <a:t>3</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5.8</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a:solidFill>
                            <a:schemeClr val="bg1"/>
                          </a:solidFill>
                          <a:effectLst/>
                          <a:latin typeface="Arial"/>
                          <a:cs typeface="Arial"/>
                        </a:rPr>
                        <a:t>2.2</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270585">
                <a:tc>
                  <a:txBody>
                    <a:bodyPr/>
                    <a:lstStyle/>
                    <a:p>
                      <a:pPr algn="ctr" fontAlgn="ctr"/>
                      <a:r>
                        <a:rPr lang="en-US" altLang="zh-CN" sz="1700" b="0" i="0" u="none" strike="noStrike" dirty="0">
                          <a:solidFill>
                            <a:schemeClr val="bg1"/>
                          </a:solidFill>
                          <a:effectLst/>
                          <a:latin typeface="Arial"/>
                          <a:cs typeface="Arial"/>
                        </a:rPr>
                        <a:t>6.2</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2.9</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a:solidFill>
                            <a:schemeClr val="bg1"/>
                          </a:solidFill>
                          <a:effectLst/>
                          <a:latin typeface="Arial"/>
                          <a:cs typeface="Arial"/>
                        </a:rPr>
                        <a:t>4.3</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1.3</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700" b="0" i="0" u="none" strike="noStrike" dirty="0">
                          <a:solidFill>
                            <a:schemeClr val="bg1"/>
                          </a:solidFill>
                          <a:effectLst/>
                          <a:latin typeface="Arial"/>
                          <a:cs typeface="Arial"/>
                        </a:rPr>
                        <a:t>?</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6"/>
                  </a:ext>
                </a:extLst>
              </a:tr>
            </a:tbl>
          </a:graphicData>
        </a:graphic>
      </p:graphicFrame>
      <p:graphicFrame>
        <p:nvGraphicFramePr>
          <p:cNvPr id="10"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1962911936"/>
              </p:ext>
            </p:extLst>
          </p:nvPr>
        </p:nvGraphicFramePr>
        <p:xfrm>
          <a:off x="6366421" y="1398663"/>
          <a:ext cx="1840830" cy="838729"/>
        </p:xfrm>
        <a:graphic>
          <a:graphicData uri="http://schemas.openxmlformats.org/presentationml/2006/ole">
            <mc:AlternateContent xmlns:mc="http://schemas.openxmlformats.org/markup-compatibility/2006">
              <mc:Choice xmlns:v="urn:schemas-microsoft-com:vml" Requires="v">
                <p:oleObj spid="_x0000_s41082" name="公式" r:id="rId7" imgW="1066800" imgH="444500" progId="Equation.3">
                  <p:embed/>
                </p:oleObj>
              </mc:Choice>
              <mc:Fallback>
                <p:oleObj name="公式" r:id="rId7" imgW="1066800" imgH="444500" progId="Equation.3">
                  <p:embed/>
                  <p:pic>
                    <p:nvPicPr>
                      <p:cNvPr id="0" name=""/>
                      <p:cNvPicPr>
                        <a:picLocks noChangeAspect="1" noChangeArrowheads="1"/>
                      </p:cNvPicPr>
                      <p:nvPr/>
                    </p:nvPicPr>
                    <p:blipFill>
                      <a:blip r:embed="rId8"/>
                      <a:srcRect/>
                      <a:stretch>
                        <a:fillRect/>
                      </a:stretch>
                    </p:blipFill>
                    <p:spPr bwMode="auto">
                      <a:xfrm>
                        <a:off x="6366421" y="1398663"/>
                        <a:ext cx="1840830" cy="838729"/>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264082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3185" y="1451640"/>
            <a:ext cx="7363459" cy="451501"/>
          </a:xfrm>
        </p:spPr>
        <p:txBody>
          <a:bodyPr/>
          <a:lstStyle/>
          <a:p>
            <a:pPr marL="0" indent="0">
              <a:buNone/>
            </a:pPr>
            <a:r>
              <a:rPr kumimoji="1" lang="zh-CN" altLang="en-US" dirty="0"/>
              <a:t>线性模型试图学得一个通过属性的线性组合来进行预测（目标属性）的函数</a:t>
            </a:r>
          </a:p>
        </p:txBody>
      </p:sp>
      <p:sp>
        <p:nvSpPr>
          <p:cNvPr id="3" name="标题 2"/>
          <p:cNvSpPr>
            <a:spLocks noGrp="1"/>
          </p:cNvSpPr>
          <p:nvPr>
            <p:ph type="title"/>
          </p:nvPr>
        </p:nvSpPr>
        <p:spPr/>
        <p:txBody>
          <a:bodyPr/>
          <a:lstStyle/>
          <a:p>
            <a:r>
              <a:rPr kumimoji="1" lang="zh-CN" altLang="en-US" dirty="0"/>
              <a:t>线性模型（</a:t>
            </a:r>
            <a:r>
              <a:rPr kumimoji="1" lang="en-US" altLang="zh-CN" dirty="0"/>
              <a:t>linear model</a:t>
            </a:r>
            <a:r>
              <a:rPr kumimoji="1" lang="zh-CN" altLang="en-US" dirty="0"/>
              <a:t>）</a:t>
            </a:r>
          </a:p>
        </p:txBody>
      </p:sp>
      <p:sp>
        <p:nvSpPr>
          <p:cNvPr id="4" name="内容占位符 3"/>
          <p:cNvSpPr>
            <a:spLocks noGrp="1"/>
          </p:cNvSpPr>
          <p:nvPr>
            <p:ph idx="10"/>
          </p:nvPr>
        </p:nvSpPr>
        <p:spPr/>
        <p:txBody>
          <a:bodyPr/>
          <a:lstStyle/>
          <a:p>
            <a:r>
              <a:rPr kumimoji="1" lang="zh-CN" altLang="en-US" dirty="0"/>
              <a:t>基本形式</a:t>
            </a:r>
          </a:p>
        </p:txBody>
      </p:sp>
      <p:graphicFrame>
        <p:nvGraphicFramePr>
          <p:cNvPr id="6" name="表格 5"/>
          <p:cNvGraphicFramePr>
            <a:graphicFrameLocks noGrp="1"/>
          </p:cNvGraphicFramePr>
          <p:nvPr>
            <p:extLst>
              <p:ext uri="{D42A27DB-BD31-4B8C-83A1-F6EECF244321}">
                <p14:modId xmlns:p14="http://schemas.microsoft.com/office/powerpoint/2010/main" val="2641186080"/>
              </p:ext>
            </p:extLst>
          </p:nvPr>
        </p:nvGraphicFramePr>
        <p:xfrm>
          <a:off x="2384665" y="2225019"/>
          <a:ext cx="3800475" cy="952437"/>
        </p:xfrm>
        <a:graphic>
          <a:graphicData uri="http://schemas.openxmlformats.org/drawingml/2006/table">
            <a:tbl>
              <a:tblPr/>
              <a:tblGrid>
                <a:gridCol w="619125">
                  <a:extLst>
                    <a:ext uri="{9D8B030D-6E8A-4147-A177-3AD203B41FA5}">
                      <a16:colId xmlns:a16="http://schemas.microsoft.com/office/drawing/2014/main" val="20000"/>
                    </a:ext>
                  </a:extLst>
                </a:gridCol>
                <a:gridCol w="638175">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638175">
                  <a:extLst>
                    <a:ext uri="{9D8B030D-6E8A-4147-A177-3AD203B41FA5}">
                      <a16:colId xmlns:a16="http://schemas.microsoft.com/office/drawing/2014/main" val="20005"/>
                    </a:ext>
                  </a:extLst>
                </a:gridCol>
              </a:tblGrid>
              <a:tr h="317479">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schemeClr val="bg1"/>
                          </a:solidFill>
                          <a:effectLst/>
                          <a:uLnTx/>
                          <a:uFillTx/>
                          <a:latin typeface="宋体"/>
                          <a:ea typeface="+mn-ea"/>
                          <a:cs typeface="+mn-cs"/>
                        </a:rPr>
                        <a:t>x</a:t>
                      </a:r>
                      <a:r>
                        <a:rPr kumimoji="0" lang="en-US" altLang="zh-CN" sz="1700" b="0" i="0" u="none" strike="noStrike" kern="1200" cap="none" spc="0" normalizeH="0" baseline="-25000" noProof="0" dirty="0">
                          <a:ln>
                            <a:noFill/>
                          </a:ln>
                          <a:solidFill>
                            <a:schemeClr val="bg1"/>
                          </a:solidFill>
                          <a:effectLst/>
                          <a:uLnTx/>
                          <a:uFillTx/>
                          <a:latin typeface="宋体"/>
                          <a:ea typeface="+mn-ea"/>
                          <a:cs typeface="+mn-cs"/>
                        </a:rPr>
                        <a:t>1</a:t>
                      </a:r>
                      <a:endParaRPr kumimoji="0" lang="en-US" altLang="zh-CN" sz="1800" b="0" i="0" u="none" strike="noStrike" kern="1200" cap="none" spc="0" normalizeH="0" baseline="0" noProof="0" dirty="0">
                        <a:ln>
                          <a:noFill/>
                        </a:ln>
                        <a:solidFill>
                          <a:schemeClr val="bg1"/>
                        </a:solidFill>
                        <a:effectLst/>
                        <a:uLnTx/>
                        <a:uFillTx/>
                        <a:latin typeface="宋体"/>
                        <a:ea typeface="+mn-ea"/>
                        <a:cs typeface="+mn-cs"/>
                      </a:endParaRP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2.0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6.0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a:solidFill>
                            <a:schemeClr val="bg1"/>
                          </a:solidFill>
                          <a:effectLst/>
                          <a:latin typeface="宋体"/>
                        </a:rPr>
                        <a:t>5.0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a:solidFill>
                            <a:schemeClr val="bg1"/>
                          </a:solidFill>
                          <a:effectLst/>
                          <a:latin typeface="宋体"/>
                        </a:rPr>
                        <a:t>1.0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a:solidFill>
                            <a:schemeClr val="bg1"/>
                          </a:solidFill>
                          <a:effectLst/>
                          <a:latin typeface="宋体"/>
                        </a:rPr>
                        <a:t>4.0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31747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2000" i="1" dirty="0">
                          <a:solidFill>
                            <a:schemeClr val="bg1"/>
                          </a:solidFill>
                          <a:latin typeface="+mn-ea"/>
                          <a:ea typeface="+mn-ea"/>
                        </a:rPr>
                        <a:t>x</a:t>
                      </a:r>
                      <a:r>
                        <a:rPr lang="en-US" altLang="zh-CN" sz="1500" baseline="-25000" dirty="0">
                          <a:solidFill>
                            <a:schemeClr val="bg1"/>
                          </a:solidFill>
                          <a:latin typeface="+mn-ea"/>
                          <a:ea typeface="+mn-ea"/>
                        </a:rPr>
                        <a:t>2</a:t>
                      </a:r>
                      <a:endParaRPr lang="en-US" altLang="zh-CN" sz="1700" b="0" i="0" u="none" strike="noStrike" dirty="0">
                        <a:solidFill>
                          <a:schemeClr val="bg1"/>
                        </a:solidFill>
                        <a:effectLst/>
                        <a:latin typeface="宋体"/>
                      </a:endParaRP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a:solidFill>
                            <a:schemeClr val="bg1"/>
                          </a:solidFill>
                          <a:effectLst/>
                          <a:latin typeface="宋体"/>
                        </a:rPr>
                        <a:t>7.0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a:solidFill>
                            <a:schemeClr val="bg1"/>
                          </a:solidFill>
                          <a:effectLst/>
                          <a:latin typeface="宋体"/>
                        </a:rPr>
                        <a:t>9.0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a:solidFill>
                            <a:schemeClr val="bg1"/>
                          </a:solidFill>
                          <a:effectLst/>
                          <a:latin typeface="宋体"/>
                        </a:rPr>
                        <a:t>3.0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2.0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a:solidFill>
                            <a:schemeClr val="bg1"/>
                          </a:solidFill>
                          <a:effectLst/>
                          <a:latin typeface="宋体"/>
                        </a:rPr>
                        <a:t>5.0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1"/>
                  </a:ext>
                </a:extLst>
              </a:tr>
              <a:tr h="31747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2000" i="1" dirty="0">
                          <a:solidFill>
                            <a:schemeClr val="bg1"/>
                          </a:solidFill>
                          <a:latin typeface="+mn-ea"/>
                          <a:ea typeface="+mn-ea"/>
                        </a:rPr>
                        <a:t>y</a:t>
                      </a:r>
                      <a:endParaRPr lang="en-US" altLang="zh-CN" sz="2000" b="0" i="0" u="none" strike="noStrike" dirty="0">
                        <a:solidFill>
                          <a:schemeClr val="bg1"/>
                        </a:solidFill>
                        <a:effectLst/>
                        <a:latin typeface="宋体"/>
                      </a:endParaRP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52.8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96.7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21.2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6.0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bl>
          </a:graphicData>
        </a:graphic>
      </p:graphicFrame>
      <p:grpSp>
        <p:nvGrpSpPr>
          <p:cNvPr id="5" name="组合 4">
            <a:extLst>
              <a:ext uri="{FF2B5EF4-FFF2-40B4-BE49-F238E27FC236}">
                <a16:creationId xmlns:a16="http://schemas.microsoft.com/office/drawing/2014/main" id="{88F2BB7B-5354-44FE-BB31-AF036D8BDD28}"/>
              </a:ext>
            </a:extLst>
          </p:cNvPr>
          <p:cNvGrpSpPr/>
          <p:nvPr/>
        </p:nvGrpSpPr>
        <p:grpSpPr>
          <a:xfrm>
            <a:off x="2557816" y="3177455"/>
            <a:ext cx="2431902" cy="921078"/>
            <a:chOff x="2557816" y="3177455"/>
            <a:chExt cx="2431902" cy="921078"/>
          </a:xfrm>
        </p:grpSpPr>
        <p:cxnSp>
          <p:nvCxnSpPr>
            <p:cNvPr id="7" name="直接箭头连接符 181"/>
            <p:cNvCxnSpPr>
              <a:cxnSpLocks/>
              <a:stCxn id="6" idx="2"/>
            </p:cNvCxnSpPr>
            <p:nvPr/>
          </p:nvCxnSpPr>
          <p:spPr>
            <a:xfrm flipH="1">
              <a:off x="4281767" y="3177455"/>
              <a:ext cx="3132" cy="451019"/>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graphicFrame>
          <p:nvGraphicFramePr>
            <p:cNvPr id="14" name="对象 2">
              <a:extLst>
                <a:ext uri="{FF2B5EF4-FFF2-40B4-BE49-F238E27FC236}">
                  <a16:creationId xmlns:a16="http://schemas.microsoft.com/office/drawing/2014/main" id="{995C4BE9-0367-4BEF-B4F4-7FAEDB4CA395}"/>
                </a:ext>
              </a:extLst>
            </p:cNvPr>
            <p:cNvGraphicFramePr>
              <a:graphicFrameLocks noChangeAspect="1"/>
            </p:cNvGraphicFramePr>
            <p:nvPr>
              <p:extLst>
                <p:ext uri="{D42A27DB-BD31-4B8C-83A1-F6EECF244321}">
                  <p14:modId xmlns:p14="http://schemas.microsoft.com/office/powerpoint/2010/main" val="598285428"/>
                </p:ext>
              </p:extLst>
            </p:nvPr>
          </p:nvGraphicFramePr>
          <p:xfrm>
            <a:off x="2557816" y="3628471"/>
            <a:ext cx="2431902" cy="470062"/>
          </p:xfrm>
          <a:graphic>
            <a:graphicData uri="http://schemas.openxmlformats.org/presentationml/2006/ole">
              <mc:AlternateContent xmlns:mc="http://schemas.openxmlformats.org/markup-compatibility/2006">
                <mc:Choice xmlns:v="urn:schemas-microsoft-com:vml" Requires="v">
                  <p:oleObj spid="_x0000_s5250" name="公式" r:id="rId3" imgW="1371600" imgH="241300" progId="Equation.3">
                    <p:embed/>
                  </p:oleObj>
                </mc:Choice>
                <mc:Fallback>
                  <p:oleObj name="公式" r:id="rId3" imgW="1371600" imgH="241300" progId="Equation.3">
                    <p:embed/>
                    <p:pic>
                      <p:nvPicPr>
                        <p:cNvPr id="5" name="对象 2">
                          <a:extLst>
                            <a:ext uri="{FF2B5EF4-FFF2-40B4-BE49-F238E27FC236}">
                              <a16:creationId xmlns:a16="http://schemas.microsoft.com/office/drawing/2014/main" id="{C3EEF644-B412-4AA3-A3AD-C4BEF2C905FD}"/>
                            </a:ext>
                          </a:extLst>
                        </p:cNvPr>
                        <p:cNvPicPr>
                          <a:picLocks noChangeAspect="1" noChangeArrowheads="1"/>
                        </p:cNvPicPr>
                        <p:nvPr/>
                      </p:nvPicPr>
                      <p:blipFill>
                        <a:blip r:embed="rId4"/>
                        <a:srcRect/>
                        <a:stretch>
                          <a:fillRect/>
                        </a:stretch>
                      </p:blipFill>
                      <p:spPr bwMode="auto">
                        <a:xfrm>
                          <a:off x="2557816" y="3628471"/>
                          <a:ext cx="2431902" cy="470062"/>
                        </a:xfrm>
                        <a:prstGeom prst="rect">
                          <a:avLst/>
                        </a:prstGeom>
                        <a:solidFill>
                          <a:schemeClr val="bg1"/>
                        </a:solidFill>
                        <a:ln>
                          <a:noFill/>
                        </a:ln>
                      </p:spPr>
                    </p:pic>
                  </p:oleObj>
                </mc:Fallback>
              </mc:AlternateContent>
            </a:graphicData>
          </a:graphic>
        </p:graphicFrame>
      </p:grpSp>
      <p:graphicFrame>
        <p:nvGraphicFramePr>
          <p:cNvPr id="16" name="对象 2">
            <a:extLst>
              <a:ext uri="{FF2B5EF4-FFF2-40B4-BE49-F238E27FC236}">
                <a16:creationId xmlns:a16="http://schemas.microsoft.com/office/drawing/2014/main" id="{4AAD843E-F189-46C0-B03E-7F636D61094C}"/>
              </a:ext>
            </a:extLst>
          </p:cNvPr>
          <p:cNvGraphicFramePr>
            <a:graphicFrameLocks noChangeAspect="1"/>
          </p:cNvGraphicFramePr>
          <p:nvPr>
            <p:extLst>
              <p:ext uri="{D42A27DB-BD31-4B8C-83A1-F6EECF244321}">
                <p14:modId xmlns:p14="http://schemas.microsoft.com/office/powerpoint/2010/main" val="1464985972"/>
              </p:ext>
            </p:extLst>
          </p:nvPr>
        </p:nvGraphicFramePr>
        <p:xfrm>
          <a:off x="2555954" y="4277722"/>
          <a:ext cx="1306116" cy="469636"/>
        </p:xfrm>
        <a:graphic>
          <a:graphicData uri="http://schemas.openxmlformats.org/presentationml/2006/ole">
            <mc:AlternateContent xmlns:mc="http://schemas.openxmlformats.org/markup-compatibility/2006">
              <mc:Choice xmlns:v="urn:schemas-microsoft-com:vml" Requires="v">
                <p:oleObj spid="_x0000_s5251" name="公式" r:id="rId5" imgW="736600" imgH="241300" progId="Equation.3">
                  <p:embed/>
                </p:oleObj>
              </mc:Choice>
              <mc:Fallback>
                <p:oleObj name="公式" r:id="rId5" imgW="736600" imgH="241300" progId="Equation.3">
                  <p:embed/>
                  <p:pic>
                    <p:nvPicPr>
                      <p:cNvPr id="11" name="对象 2">
                        <a:extLst>
                          <a:ext uri="{FF2B5EF4-FFF2-40B4-BE49-F238E27FC236}">
                            <a16:creationId xmlns:a16="http://schemas.microsoft.com/office/drawing/2014/main" id="{C3EEF644-B412-4AA3-A3AD-C4BEF2C905FD}"/>
                          </a:ext>
                        </a:extLst>
                      </p:cNvPr>
                      <p:cNvPicPr>
                        <a:picLocks noChangeAspect="1" noChangeArrowheads="1"/>
                      </p:cNvPicPr>
                      <p:nvPr/>
                    </p:nvPicPr>
                    <p:blipFill>
                      <a:blip r:embed="rId6"/>
                      <a:srcRect/>
                      <a:stretch>
                        <a:fillRect/>
                      </a:stretch>
                    </p:blipFill>
                    <p:spPr bwMode="auto">
                      <a:xfrm>
                        <a:off x="2555954" y="4277722"/>
                        <a:ext cx="1306116" cy="469636"/>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322010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5868" y="1340227"/>
            <a:ext cx="8330701" cy="3641026"/>
          </a:xfrm>
        </p:spPr>
        <p:txBody>
          <a:bodyPr/>
          <a:lstStyle/>
          <a:p>
            <a:pPr marL="0" indent="0">
              <a:buNone/>
            </a:pPr>
            <a:r>
              <a:rPr lang="zh-CN" altLang="en-US" dirty="0"/>
              <a:t>将</a:t>
            </a:r>
            <a:r>
              <a:rPr lang="en-US" altLang="zh-CN" sz="1700" i="1" dirty="0">
                <a:latin typeface="Times"/>
                <a:cs typeface="Times"/>
              </a:rPr>
              <a:t>y</a:t>
            </a:r>
            <a:r>
              <a:rPr lang="zh-CN" altLang="en-US" dirty="0"/>
              <a:t>视为类别取值为</a:t>
            </a:r>
            <a:r>
              <a:rPr lang="en-US" altLang="zh-CN" dirty="0"/>
              <a:t>1</a:t>
            </a:r>
            <a:r>
              <a:rPr lang="zh-CN" altLang="en-US" dirty="0"/>
              <a:t>或</a:t>
            </a:r>
            <a:r>
              <a:rPr lang="en-US" altLang="zh-CN" dirty="0"/>
              <a:t>0</a:t>
            </a:r>
            <a:r>
              <a:rPr lang="zh-CN" altLang="en-US" dirty="0"/>
              <a:t>的概率，可得：</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则目标函数变为：</a:t>
            </a:r>
            <a:endParaRPr lang="en-US" altLang="zh-CN" dirty="0"/>
          </a:p>
        </p:txBody>
      </p:sp>
      <p:sp>
        <p:nvSpPr>
          <p:cNvPr id="3" name="标题 2"/>
          <p:cNvSpPr>
            <a:spLocks noGrp="1"/>
          </p:cNvSpPr>
          <p:nvPr>
            <p:ph type="title"/>
          </p:nvPr>
        </p:nvSpPr>
        <p:spPr/>
        <p:txBody>
          <a:bodyPr/>
          <a:lstStyle/>
          <a:p>
            <a:r>
              <a:rPr kumimoji="1" lang="zh-CN" altLang="en-US" dirty="0"/>
              <a:t>线性模型（</a:t>
            </a:r>
            <a:r>
              <a:rPr kumimoji="1" lang="en-US" altLang="zh-CN" dirty="0"/>
              <a:t>linear model</a:t>
            </a:r>
            <a:r>
              <a:rPr kumimoji="1" lang="zh-CN" altLang="en-US" dirty="0"/>
              <a:t>）</a:t>
            </a:r>
          </a:p>
        </p:txBody>
      </p:sp>
      <p:sp>
        <p:nvSpPr>
          <p:cNvPr id="4" name="内容占位符 3"/>
          <p:cNvSpPr>
            <a:spLocks noGrp="1"/>
          </p:cNvSpPr>
          <p:nvPr>
            <p:ph idx="10"/>
          </p:nvPr>
        </p:nvSpPr>
        <p:spPr/>
        <p:txBody>
          <a:bodyPr/>
          <a:lstStyle/>
          <a:p>
            <a:r>
              <a:rPr lang="zh-CN" altLang="en-US" dirty="0"/>
              <a:t>对数几率回归／逻辑回归（</a:t>
            </a:r>
            <a:r>
              <a:rPr lang="en-US" altLang="zh-CN" dirty="0"/>
              <a:t>logistic regression</a:t>
            </a:r>
            <a:r>
              <a:rPr lang="zh-CN" altLang="en-US" dirty="0"/>
              <a:t>）</a:t>
            </a:r>
          </a:p>
        </p:txBody>
      </p:sp>
      <p:graphicFrame>
        <p:nvGraphicFramePr>
          <p:cNvPr id="6"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1580731925"/>
              </p:ext>
            </p:extLst>
          </p:nvPr>
        </p:nvGraphicFramePr>
        <p:xfrm>
          <a:off x="4236004" y="2000992"/>
          <a:ext cx="2191587" cy="722988"/>
        </p:xfrm>
        <a:graphic>
          <a:graphicData uri="http://schemas.openxmlformats.org/presentationml/2006/ole">
            <mc:AlternateContent xmlns:mc="http://schemas.openxmlformats.org/markup-compatibility/2006">
              <mc:Choice xmlns:v="urn:schemas-microsoft-com:vml" Requires="v">
                <p:oleObj spid="_x0000_s42180" name="公式" r:id="rId3" imgW="1473200" imgH="444500" progId="Equation.3">
                  <p:embed/>
                </p:oleObj>
              </mc:Choice>
              <mc:Fallback>
                <p:oleObj name="公式" r:id="rId3" imgW="1473200" imgH="444500" progId="Equation.3">
                  <p:embed/>
                  <p:pic>
                    <p:nvPicPr>
                      <p:cNvPr id="0" name=""/>
                      <p:cNvPicPr>
                        <a:picLocks noChangeAspect="1" noChangeArrowheads="1"/>
                      </p:cNvPicPr>
                      <p:nvPr/>
                    </p:nvPicPr>
                    <p:blipFill>
                      <a:blip r:embed="rId4"/>
                      <a:srcRect/>
                      <a:stretch>
                        <a:fillRect/>
                      </a:stretch>
                    </p:blipFill>
                    <p:spPr bwMode="auto">
                      <a:xfrm>
                        <a:off x="4236004" y="2000992"/>
                        <a:ext cx="2191587" cy="722988"/>
                      </a:xfrm>
                      <a:prstGeom prst="rect">
                        <a:avLst/>
                      </a:prstGeom>
                      <a:solidFill>
                        <a:schemeClr val="bg1"/>
                      </a:solidFill>
                      <a:ln>
                        <a:noFill/>
                      </a:ln>
                    </p:spPr>
                  </p:pic>
                </p:oleObj>
              </mc:Fallback>
            </mc:AlternateContent>
          </a:graphicData>
        </a:graphic>
      </p:graphicFrame>
      <p:graphicFrame>
        <p:nvGraphicFramePr>
          <p:cNvPr id="8"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2429414009"/>
              </p:ext>
            </p:extLst>
          </p:nvPr>
        </p:nvGraphicFramePr>
        <p:xfrm>
          <a:off x="1809179" y="3154916"/>
          <a:ext cx="2120187" cy="795243"/>
        </p:xfrm>
        <a:graphic>
          <a:graphicData uri="http://schemas.openxmlformats.org/presentationml/2006/ole">
            <mc:AlternateContent xmlns:mc="http://schemas.openxmlformats.org/markup-compatibility/2006">
              <mc:Choice xmlns:v="urn:schemas-microsoft-com:vml" Requires="v">
                <p:oleObj spid="_x0000_s42181" name="公式" r:id="rId5" imgW="1371600" imgH="469900" progId="Equation.3">
                  <p:embed/>
                </p:oleObj>
              </mc:Choice>
              <mc:Fallback>
                <p:oleObj name="公式" r:id="rId5" imgW="1371600" imgH="469900" progId="Equation.3">
                  <p:embed/>
                  <p:pic>
                    <p:nvPicPr>
                      <p:cNvPr id="0" name=""/>
                      <p:cNvPicPr>
                        <a:picLocks noChangeAspect="1" noChangeArrowheads="1"/>
                      </p:cNvPicPr>
                      <p:nvPr/>
                    </p:nvPicPr>
                    <p:blipFill>
                      <a:blip r:embed="rId6"/>
                      <a:srcRect/>
                      <a:stretch>
                        <a:fillRect/>
                      </a:stretch>
                    </p:blipFill>
                    <p:spPr bwMode="auto">
                      <a:xfrm>
                        <a:off x="1809179" y="3154916"/>
                        <a:ext cx="2120187" cy="795243"/>
                      </a:xfrm>
                      <a:prstGeom prst="rect">
                        <a:avLst/>
                      </a:prstGeom>
                      <a:solidFill>
                        <a:schemeClr val="bg1"/>
                      </a:solidFill>
                      <a:ln>
                        <a:noFill/>
                      </a:ln>
                    </p:spPr>
                  </p:pic>
                </p:oleObj>
              </mc:Fallback>
            </mc:AlternateContent>
          </a:graphicData>
        </a:graphic>
      </p:graphicFrame>
      <p:graphicFrame>
        <p:nvGraphicFramePr>
          <p:cNvPr id="9"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70643481"/>
              </p:ext>
            </p:extLst>
          </p:nvPr>
        </p:nvGraphicFramePr>
        <p:xfrm>
          <a:off x="1839417" y="2014276"/>
          <a:ext cx="1576116" cy="718118"/>
        </p:xfrm>
        <a:graphic>
          <a:graphicData uri="http://schemas.openxmlformats.org/presentationml/2006/ole">
            <mc:AlternateContent xmlns:mc="http://schemas.openxmlformats.org/markup-compatibility/2006">
              <mc:Choice xmlns:v="urn:schemas-microsoft-com:vml" Requires="v">
                <p:oleObj spid="_x0000_s42182" name="公式" r:id="rId7" imgW="1066800" imgH="444500" progId="Equation.3">
                  <p:embed/>
                </p:oleObj>
              </mc:Choice>
              <mc:Fallback>
                <p:oleObj name="公式" r:id="rId7" imgW="1066800" imgH="444500" progId="Equation.3">
                  <p:embed/>
                  <p:pic>
                    <p:nvPicPr>
                      <p:cNvPr id="0" name=""/>
                      <p:cNvPicPr>
                        <a:picLocks noChangeAspect="1" noChangeArrowheads="1"/>
                      </p:cNvPicPr>
                      <p:nvPr/>
                    </p:nvPicPr>
                    <p:blipFill>
                      <a:blip r:embed="rId8"/>
                      <a:srcRect/>
                      <a:stretch>
                        <a:fillRect/>
                      </a:stretch>
                    </p:blipFill>
                    <p:spPr bwMode="auto">
                      <a:xfrm>
                        <a:off x="1839417" y="2014276"/>
                        <a:ext cx="1576116" cy="718118"/>
                      </a:xfrm>
                      <a:prstGeom prst="rect">
                        <a:avLst/>
                      </a:prstGeom>
                      <a:solidFill>
                        <a:schemeClr val="bg1"/>
                      </a:solidFill>
                      <a:ln>
                        <a:noFill/>
                      </a:ln>
                    </p:spPr>
                  </p:pic>
                </p:oleObj>
              </mc:Fallback>
            </mc:AlternateContent>
          </a:graphicData>
        </a:graphic>
      </p:graphicFrame>
      <p:graphicFrame>
        <p:nvGraphicFramePr>
          <p:cNvPr id="10"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3815715563"/>
              </p:ext>
            </p:extLst>
          </p:nvPr>
        </p:nvGraphicFramePr>
        <p:xfrm>
          <a:off x="4294550" y="3153538"/>
          <a:ext cx="2366895" cy="799575"/>
        </p:xfrm>
        <a:graphic>
          <a:graphicData uri="http://schemas.openxmlformats.org/presentationml/2006/ole">
            <mc:AlternateContent xmlns:mc="http://schemas.openxmlformats.org/markup-compatibility/2006">
              <mc:Choice xmlns:v="urn:schemas-microsoft-com:vml" Requires="v">
                <p:oleObj spid="_x0000_s42183" name="公式" r:id="rId9" imgW="1397000" imgH="431800" progId="Equation.3">
                  <p:embed/>
                </p:oleObj>
              </mc:Choice>
              <mc:Fallback>
                <p:oleObj name="公式" r:id="rId9" imgW="1397000" imgH="431800" progId="Equation.3">
                  <p:embed/>
                  <p:pic>
                    <p:nvPicPr>
                      <p:cNvPr id="0" name=""/>
                      <p:cNvPicPr>
                        <a:picLocks noChangeAspect="1" noChangeArrowheads="1"/>
                      </p:cNvPicPr>
                      <p:nvPr/>
                    </p:nvPicPr>
                    <p:blipFill>
                      <a:blip r:embed="rId10"/>
                      <a:srcRect/>
                      <a:stretch>
                        <a:fillRect/>
                      </a:stretch>
                    </p:blipFill>
                    <p:spPr bwMode="auto">
                      <a:xfrm>
                        <a:off x="4294550" y="3153538"/>
                        <a:ext cx="2366895" cy="799575"/>
                      </a:xfrm>
                      <a:prstGeom prst="rect">
                        <a:avLst/>
                      </a:prstGeom>
                      <a:solidFill>
                        <a:schemeClr val="bg1"/>
                      </a:solidFill>
                      <a:ln>
                        <a:noFill/>
                      </a:ln>
                    </p:spPr>
                  </p:pic>
                </p:oleObj>
              </mc:Fallback>
            </mc:AlternateContent>
          </a:graphicData>
        </a:graphic>
      </p:graphicFrame>
      <p:cxnSp>
        <p:nvCxnSpPr>
          <p:cNvPr id="11" name="直接箭头连接符 181"/>
          <p:cNvCxnSpPr>
            <a:stCxn id="9" idx="3"/>
            <a:endCxn id="6" idx="1"/>
          </p:cNvCxnSpPr>
          <p:nvPr/>
        </p:nvCxnSpPr>
        <p:spPr>
          <a:xfrm flipV="1">
            <a:off x="3415535" y="2362489"/>
            <a:ext cx="820469" cy="10849"/>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cxnSp>
        <p:nvCxnSpPr>
          <p:cNvPr id="13" name="直接箭头连接符 181"/>
          <p:cNvCxnSpPr>
            <a:cxnSpLocks/>
          </p:cNvCxnSpPr>
          <p:nvPr/>
        </p:nvCxnSpPr>
        <p:spPr>
          <a:xfrm>
            <a:off x="4159214" y="2857500"/>
            <a:ext cx="0" cy="284042"/>
          </a:xfrm>
          <a:prstGeom prst="straightConnector1">
            <a:avLst/>
          </a:prstGeom>
          <a:noFill/>
          <a:ln w="12700" cap="flat">
            <a:solidFill>
              <a:srgbClr val="FF0000"/>
            </a:solidFill>
            <a:prstDash val="sysDash"/>
            <a:miter lim="800000"/>
            <a:tailEnd type="arrow"/>
          </a:ln>
          <a:effectLst/>
          <a:sp3d/>
        </p:spPr>
        <p:style>
          <a:lnRef idx="0">
            <a:scrgbClr r="0" g="0" b="0"/>
          </a:lnRef>
          <a:fillRef idx="0">
            <a:scrgbClr r="0" g="0" b="0"/>
          </a:fillRef>
          <a:effectRef idx="0">
            <a:scrgbClr r="0" g="0" b="0"/>
          </a:effectRef>
          <a:fontRef idx="none"/>
        </p:style>
      </p:cxnSp>
      <p:graphicFrame>
        <p:nvGraphicFramePr>
          <p:cNvPr id="18"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3378375162"/>
              </p:ext>
            </p:extLst>
          </p:nvPr>
        </p:nvGraphicFramePr>
        <p:xfrm>
          <a:off x="2627475" y="4326687"/>
          <a:ext cx="3063479" cy="795073"/>
        </p:xfrm>
        <a:graphic>
          <a:graphicData uri="http://schemas.openxmlformats.org/presentationml/2006/ole">
            <mc:AlternateContent xmlns:mc="http://schemas.openxmlformats.org/markup-compatibility/2006">
              <mc:Choice xmlns:v="urn:schemas-microsoft-com:vml" Requires="v">
                <p:oleObj spid="_x0000_s42184" name="公式" r:id="rId11" imgW="1981200" imgH="469900" progId="Equation.3">
                  <p:embed/>
                </p:oleObj>
              </mc:Choice>
              <mc:Fallback>
                <p:oleObj name="公式" r:id="rId11" imgW="1981200" imgH="469900" progId="Equation.3">
                  <p:embed/>
                  <p:pic>
                    <p:nvPicPr>
                      <p:cNvPr id="0" name=""/>
                      <p:cNvPicPr>
                        <a:picLocks noChangeAspect="1" noChangeArrowheads="1"/>
                      </p:cNvPicPr>
                      <p:nvPr/>
                    </p:nvPicPr>
                    <p:blipFill>
                      <a:blip r:embed="rId12"/>
                      <a:srcRect/>
                      <a:stretch>
                        <a:fillRect/>
                      </a:stretch>
                    </p:blipFill>
                    <p:spPr bwMode="auto">
                      <a:xfrm>
                        <a:off x="2627475" y="4326687"/>
                        <a:ext cx="3063479" cy="795073"/>
                      </a:xfrm>
                      <a:prstGeom prst="rect">
                        <a:avLst/>
                      </a:prstGeom>
                      <a:solidFill>
                        <a:schemeClr val="bg1"/>
                      </a:solidFill>
                      <a:ln>
                        <a:noFill/>
                      </a:ln>
                    </p:spPr>
                  </p:pic>
                </p:oleObj>
              </mc:Fallback>
            </mc:AlternateContent>
          </a:graphicData>
        </a:graphic>
      </p:graphicFrame>
      <p:graphicFrame>
        <p:nvGraphicFramePr>
          <p:cNvPr id="12" name="表格 11">
            <a:extLst>
              <a:ext uri="{FF2B5EF4-FFF2-40B4-BE49-F238E27FC236}">
                <a16:creationId xmlns:a16="http://schemas.microsoft.com/office/drawing/2014/main" id="{A6602ABB-6153-4D8D-9D95-BCF6E8EE7272}"/>
              </a:ext>
            </a:extLst>
          </p:cNvPr>
          <p:cNvGraphicFramePr>
            <a:graphicFrameLocks noGrp="1"/>
          </p:cNvGraphicFramePr>
          <p:nvPr>
            <p:extLst>
              <p:ext uri="{D42A27DB-BD31-4B8C-83A1-F6EECF244321}">
                <p14:modId xmlns:p14="http://schemas.microsoft.com/office/powerpoint/2010/main" val="876638999"/>
              </p:ext>
            </p:extLst>
          </p:nvPr>
        </p:nvGraphicFramePr>
        <p:xfrm>
          <a:off x="5385792" y="927326"/>
          <a:ext cx="4643863" cy="1002213"/>
        </p:xfrm>
        <a:graphic>
          <a:graphicData uri="http://schemas.openxmlformats.org/drawingml/2006/table">
            <a:tbl>
              <a:tblPr/>
              <a:tblGrid>
                <a:gridCol w="981510">
                  <a:extLst>
                    <a:ext uri="{9D8B030D-6E8A-4147-A177-3AD203B41FA5}">
                      <a16:colId xmlns:a16="http://schemas.microsoft.com/office/drawing/2014/main" val="20000"/>
                    </a:ext>
                  </a:extLst>
                </a:gridCol>
                <a:gridCol w="937563">
                  <a:extLst>
                    <a:ext uri="{9D8B030D-6E8A-4147-A177-3AD203B41FA5}">
                      <a16:colId xmlns:a16="http://schemas.microsoft.com/office/drawing/2014/main" val="20001"/>
                    </a:ext>
                  </a:extLst>
                </a:gridCol>
                <a:gridCol w="1018136">
                  <a:extLst>
                    <a:ext uri="{9D8B030D-6E8A-4147-A177-3AD203B41FA5}">
                      <a16:colId xmlns:a16="http://schemas.microsoft.com/office/drawing/2014/main" val="20002"/>
                    </a:ext>
                  </a:extLst>
                </a:gridCol>
                <a:gridCol w="878895">
                  <a:extLst>
                    <a:ext uri="{9D8B030D-6E8A-4147-A177-3AD203B41FA5}">
                      <a16:colId xmlns:a16="http://schemas.microsoft.com/office/drawing/2014/main" val="20003"/>
                    </a:ext>
                  </a:extLst>
                </a:gridCol>
                <a:gridCol w="827759">
                  <a:extLst>
                    <a:ext uri="{9D8B030D-6E8A-4147-A177-3AD203B41FA5}">
                      <a16:colId xmlns:a16="http://schemas.microsoft.com/office/drawing/2014/main" val="20004"/>
                    </a:ext>
                  </a:extLst>
                </a:gridCol>
              </a:tblGrid>
              <a:tr h="319793">
                <a:tc>
                  <a:txBody>
                    <a:bodyPr/>
                    <a:lstStyle/>
                    <a:p>
                      <a:pPr algn="ctr" fontAlgn="ctr"/>
                      <a:r>
                        <a:rPr lang="en-US" sz="1050" b="0" i="0" u="none" strike="noStrike" dirty="0" err="1">
                          <a:solidFill>
                            <a:schemeClr val="bg1"/>
                          </a:solidFill>
                          <a:effectLst/>
                          <a:latin typeface="Arial"/>
                          <a:cs typeface="Arial"/>
                        </a:rPr>
                        <a:t>Sepal.Length</a:t>
                      </a:r>
                      <a:endParaRPr lang="en-US" sz="1050" b="0" i="0" u="none" strike="noStrike" dirty="0">
                        <a:solidFill>
                          <a:schemeClr val="bg1"/>
                        </a:solidFill>
                        <a:effectLst/>
                        <a:latin typeface="Arial"/>
                        <a:cs typeface="Arial"/>
                      </a:endParaRP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050" b="0" i="0" u="none" strike="noStrike" dirty="0" err="1">
                          <a:solidFill>
                            <a:schemeClr val="bg1"/>
                          </a:solidFill>
                          <a:effectLst/>
                          <a:latin typeface="Arial"/>
                          <a:cs typeface="Arial"/>
                        </a:rPr>
                        <a:t>Sepal.Width</a:t>
                      </a:r>
                      <a:endParaRPr lang="en-US" sz="1050" b="0" i="0" u="none" strike="noStrike" dirty="0">
                        <a:solidFill>
                          <a:schemeClr val="bg1"/>
                        </a:solidFill>
                        <a:effectLst/>
                        <a:latin typeface="Arial"/>
                        <a:cs typeface="Arial"/>
                      </a:endParaRP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050" b="0" i="0" u="none" strike="noStrike" dirty="0" err="1">
                          <a:solidFill>
                            <a:schemeClr val="bg1"/>
                          </a:solidFill>
                          <a:effectLst/>
                          <a:latin typeface="Arial"/>
                          <a:cs typeface="Arial"/>
                        </a:rPr>
                        <a:t>Petal.Length</a:t>
                      </a:r>
                      <a:endParaRPr lang="en-US" sz="1050" b="0" i="0" u="none" strike="noStrike" dirty="0">
                        <a:solidFill>
                          <a:schemeClr val="bg1"/>
                        </a:solidFill>
                        <a:effectLst/>
                        <a:latin typeface="Arial"/>
                        <a:cs typeface="Arial"/>
                      </a:endParaRP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050" b="0" i="0" u="none" strike="noStrike" dirty="0" err="1">
                          <a:solidFill>
                            <a:schemeClr val="bg1"/>
                          </a:solidFill>
                          <a:effectLst/>
                          <a:latin typeface="Arial"/>
                          <a:cs typeface="Arial"/>
                        </a:rPr>
                        <a:t>Petal.Width</a:t>
                      </a:r>
                      <a:endParaRPr lang="en-US" sz="1050" b="0" i="0" u="none" strike="noStrike" dirty="0">
                        <a:solidFill>
                          <a:schemeClr val="bg1"/>
                        </a:solidFill>
                        <a:effectLst/>
                        <a:latin typeface="Arial"/>
                        <a:cs typeface="Arial"/>
                      </a:endParaRP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dirty="0">
                          <a:solidFill>
                            <a:schemeClr val="bg1"/>
                          </a:solidFill>
                          <a:effectLst/>
                          <a:latin typeface="Arial"/>
                          <a:cs typeface="Arial"/>
                        </a:rPr>
                        <a:t>T-class</a:t>
                      </a:r>
                      <a:endParaRPr lang="en-US" sz="1050" b="0" i="0" u="none" strike="noStrike" dirty="0">
                        <a:solidFill>
                          <a:schemeClr val="bg1"/>
                        </a:solidFill>
                        <a:effectLst/>
                        <a:latin typeface="Arial"/>
                        <a:cs typeface="Arial"/>
                      </a:endParaRP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164469">
                <a:tc>
                  <a:txBody>
                    <a:bodyPr/>
                    <a:lstStyle/>
                    <a:p>
                      <a:pPr algn="ctr" fontAlgn="ctr"/>
                      <a:r>
                        <a:rPr lang="en-US" altLang="zh-CN" sz="1050" b="0" i="0" u="none" strike="noStrike" dirty="0">
                          <a:solidFill>
                            <a:schemeClr val="bg1"/>
                          </a:solidFill>
                          <a:effectLst/>
                          <a:latin typeface="Arial"/>
                          <a:cs typeface="Arial"/>
                        </a:rPr>
                        <a:t>5.1</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dirty="0">
                          <a:solidFill>
                            <a:schemeClr val="bg1"/>
                          </a:solidFill>
                          <a:effectLst/>
                          <a:latin typeface="Arial"/>
                          <a:cs typeface="Arial"/>
                        </a:rPr>
                        <a:t>3.5</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dirty="0">
                          <a:solidFill>
                            <a:schemeClr val="bg1"/>
                          </a:solidFill>
                          <a:effectLst/>
                          <a:latin typeface="Arial"/>
                          <a:cs typeface="Arial"/>
                        </a:rPr>
                        <a:t>1.4</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dirty="0">
                          <a:solidFill>
                            <a:schemeClr val="bg1"/>
                          </a:solidFill>
                          <a:effectLst/>
                          <a:latin typeface="Arial"/>
                          <a:cs typeface="Arial"/>
                        </a:rPr>
                        <a:t>0.2</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dirty="0">
                          <a:solidFill>
                            <a:schemeClr val="bg1"/>
                          </a:solidFill>
                          <a:effectLst/>
                          <a:latin typeface="Arial"/>
                          <a:cs typeface="Arial"/>
                        </a:rPr>
                        <a:t>0</a:t>
                      </a:r>
                      <a:endParaRPr lang="en-US" sz="1050" b="0" i="0" u="none" strike="noStrike" dirty="0">
                        <a:solidFill>
                          <a:schemeClr val="bg1"/>
                        </a:solidFill>
                        <a:effectLst/>
                        <a:latin typeface="Arial"/>
                        <a:cs typeface="Arial"/>
                      </a:endParaRP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164469">
                <a:tc>
                  <a:txBody>
                    <a:bodyPr/>
                    <a:lstStyle/>
                    <a:p>
                      <a:pPr algn="ctr" fontAlgn="ctr"/>
                      <a:r>
                        <a:rPr lang="en-US" altLang="zh-CN" sz="1050" b="0" i="0" u="none" strike="noStrike" dirty="0">
                          <a:solidFill>
                            <a:schemeClr val="bg1"/>
                          </a:solidFill>
                          <a:effectLst/>
                          <a:latin typeface="Arial"/>
                          <a:cs typeface="Arial"/>
                        </a:rPr>
                        <a:t>4.9</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dirty="0">
                          <a:solidFill>
                            <a:schemeClr val="bg1"/>
                          </a:solidFill>
                          <a:effectLst/>
                          <a:latin typeface="Arial"/>
                          <a:cs typeface="Arial"/>
                        </a:rPr>
                        <a:t>3</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dirty="0">
                          <a:solidFill>
                            <a:schemeClr val="bg1"/>
                          </a:solidFill>
                          <a:effectLst/>
                          <a:latin typeface="Arial"/>
                          <a:cs typeface="Arial"/>
                        </a:rPr>
                        <a:t>1.4</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dirty="0">
                          <a:solidFill>
                            <a:schemeClr val="bg1"/>
                          </a:solidFill>
                          <a:effectLst/>
                          <a:latin typeface="Arial"/>
                          <a:cs typeface="Arial"/>
                        </a:rPr>
                        <a:t>0.2</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050" b="0" i="0" u="none" strike="noStrike" dirty="0">
                          <a:solidFill>
                            <a:schemeClr val="bg1"/>
                          </a:solidFill>
                          <a:effectLst/>
                          <a:latin typeface="Arial"/>
                          <a:cs typeface="Arial"/>
                        </a:rPr>
                        <a:t>0</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2"/>
                  </a:ext>
                </a:extLst>
              </a:tr>
              <a:tr h="164469">
                <a:tc>
                  <a:txBody>
                    <a:bodyPr/>
                    <a:lstStyle/>
                    <a:p>
                      <a:pPr algn="ctr" fontAlgn="ctr"/>
                      <a:r>
                        <a:rPr lang="en-US" altLang="zh-CN" sz="1050" b="0" i="0" u="none" strike="noStrike" dirty="0">
                          <a:solidFill>
                            <a:schemeClr val="bg1"/>
                          </a:solidFill>
                          <a:effectLst/>
                          <a:latin typeface="Arial"/>
                          <a:cs typeface="Arial"/>
                        </a:rPr>
                        <a:t>7</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dirty="0">
                          <a:solidFill>
                            <a:schemeClr val="bg1"/>
                          </a:solidFill>
                          <a:effectLst/>
                          <a:latin typeface="Arial"/>
                          <a:cs typeface="Arial"/>
                        </a:rPr>
                        <a:t>3.2</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a:solidFill>
                            <a:schemeClr val="bg1"/>
                          </a:solidFill>
                          <a:effectLst/>
                          <a:latin typeface="Arial"/>
                          <a:cs typeface="Arial"/>
                        </a:rPr>
                        <a:t>4.7</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a:solidFill>
                            <a:schemeClr val="bg1"/>
                          </a:solidFill>
                          <a:effectLst/>
                          <a:latin typeface="Arial"/>
                          <a:cs typeface="Arial"/>
                        </a:rPr>
                        <a:t>1.4</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050" b="0" i="0" u="none" strike="noStrike" dirty="0">
                          <a:solidFill>
                            <a:schemeClr val="bg1"/>
                          </a:solidFill>
                          <a:effectLst/>
                          <a:latin typeface="Arial"/>
                          <a:cs typeface="Arial"/>
                        </a:rPr>
                        <a:t>1</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164469">
                <a:tc>
                  <a:txBody>
                    <a:bodyPr/>
                    <a:lstStyle/>
                    <a:p>
                      <a:pPr algn="ctr" fontAlgn="ctr"/>
                      <a:r>
                        <a:rPr lang="en-US" altLang="zh-CN" sz="1050" b="0" i="0" u="none" strike="noStrike">
                          <a:solidFill>
                            <a:schemeClr val="bg1"/>
                          </a:solidFill>
                          <a:effectLst/>
                          <a:latin typeface="Arial"/>
                          <a:cs typeface="Arial"/>
                        </a:rPr>
                        <a:t>6.4</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a:solidFill>
                            <a:schemeClr val="bg1"/>
                          </a:solidFill>
                          <a:effectLst/>
                          <a:latin typeface="Arial"/>
                          <a:cs typeface="Arial"/>
                        </a:rPr>
                        <a:t>3.2</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dirty="0">
                          <a:solidFill>
                            <a:schemeClr val="bg1"/>
                          </a:solidFill>
                          <a:effectLst/>
                          <a:latin typeface="Arial"/>
                          <a:cs typeface="Arial"/>
                        </a:rPr>
                        <a:t>4.5</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altLang="zh-CN" sz="1050" b="0" i="0" u="none" strike="noStrike">
                          <a:solidFill>
                            <a:schemeClr val="bg1"/>
                          </a:solidFill>
                          <a:effectLst/>
                          <a:latin typeface="Arial"/>
                          <a:cs typeface="Arial"/>
                        </a:rPr>
                        <a:t>1.5</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r>
                        <a:rPr lang="en-US" sz="1050" b="0" i="0" u="none" strike="noStrike" dirty="0">
                          <a:solidFill>
                            <a:schemeClr val="bg1"/>
                          </a:solidFill>
                          <a:effectLst/>
                          <a:latin typeface="Arial"/>
                          <a:cs typeface="Arial"/>
                        </a:rPr>
                        <a:t>1</a:t>
                      </a:r>
                    </a:p>
                  </a:txBody>
                  <a:tcPr marL="9526" marR="9526" marT="105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4249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500"/>
                                        <p:tgtEl>
                                          <p:spTgt spid="2">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2398" y="1304543"/>
            <a:ext cx="6009284" cy="3641026"/>
          </a:xfrm>
        </p:spPr>
        <p:txBody>
          <a:bodyPr/>
          <a:lstStyle/>
          <a:p>
            <a:pPr marL="0" indent="0">
              <a:buNone/>
            </a:pPr>
            <a:r>
              <a:rPr lang="zh-CN" altLang="en-US" dirty="0"/>
              <a:t>目标函数求解方法：梯度下降法、牛顿法</a:t>
            </a:r>
            <a:endParaRPr lang="en-US" altLang="zh-CN" dirty="0"/>
          </a:p>
          <a:p>
            <a:pPr marL="0" indent="0">
              <a:buNone/>
            </a:pPr>
            <a:endParaRPr lang="en-US" altLang="zh-CN" dirty="0"/>
          </a:p>
          <a:p>
            <a:endParaRPr lang="en-US" altLang="zh-CN" dirty="0"/>
          </a:p>
          <a:p>
            <a:endParaRPr lang="en-US" altLang="zh-CN" dirty="0"/>
          </a:p>
          <a:p>
            <a:endParaRPr lang="en-US" altLang="zh-CN" dirty="0"/>
          </a:p>
          <a:p>
            <a:pPr>
              <a:buFont typeface="Arial"/>
              <a:buChar char="•"/>
            </a:pPr>
            <a:r>
              <a:rPr lang="en-US" altLang="zh-CN" dirty="0"/>
              <a:t>model = </a:t>
            </a:r>
            <a:r>
              <a:rPr lang="en-US" altLang="zh-CN" dirty="0" err="1"/>
              <a:t>LogisticRegression</a:t>
            </a:r>
            <a:r>
              <a:rPr lang="en-US" altLang="zh-CN" dirty="0"/>
              <a:t>(</a:t>
            </a:r>
            <a:r>
              <a:rPr lang="en-US" altLang="zh-CN" dirty="0" err="1"/>
              <a:t>max_iter</a:t>
            </a:r>
            <a:r>
              <a:rPr lang="en-US" altLang="zh-CN" dirty="0"/>
              <a:t>=500,solver=</a:t>
            </a:r>
            <a:r>
              <a:rPr lang="en-US" altLang="zh-CN" b="1" dirty="0"/>
              <a:t>'newton-cg'</a:t>
            </a:r>
            <a:r>
              <a:rPr lang="en-US" altLang="zh-CN" dirty="0"/>
              <a:t>).fit(</a:t>
            </a:r>
            <a:r>
              <a:rPr lang="en-US" altLang="zh-CN" dirty="0" err="1"/>
              <a:t>tr_in,tr_out</a:t>
            </a:r>
            <a:r>
              <a:rPr lang="en-US" altLang="zh-CN" dirty="0"/>
              <a:t>)</a:t>
            </a:r>
          </a:p>
          <a:p>
            <a:pPr>
              <a:buFont typeface="Arial"/>
              <a:buChar char="•"/>
            </a:pPr>
            <a:r>
              <a:rPr lang="en-US" altLang="zh-CN" dirty="0" err="1"/>
              <a:t>model_res</a:t>
            </a:r>
            <a:r>
              <a:rPr lang="en-US" altLang="zh-CN" dirty="0"/>
              <a:t> = </a:t>
            </a:r>
            <a:r>
              <a:rPr lang="en-US" altLang="zh-CN" dirty="0" err="1"/>
              <a:t>model.predict</a:t>
            </a:r>
            <a:r>
              <a:rPr lang="en-US" altLang="zh-CN" dirty="0"/>
              <a:t>(</a:t>
            </a:r>
            <a:r>
              <a:rPr lang="en-US" altLang="zh-CN" dirty="0" err="1"/>
              <a:t>te_in</a:t>
            </a:r>
            <a:r>
              <a:rPr lang="en-US" altLang="zh-CN" dirty="0"/>
              <a:t>)</a:t>
            </a:r>
          </a:p>
        </p:txBody>
      </p:sp>
      <p:sp>
        <p:nvSpPr>
          <p:cNvPr id="3" name="标题 2"/>
          <p:cNvSpPr>
            <a:spLocks noGrp="1"/>
          </p:cNvSpPr>
          <p:nvPr>
            <p:ph type="title"/>
          </p:nvPr>
        </p:nvSpPr>
        <p:spPr/>
        <p:txBody>
          <a:bodyPr/>
          <a:lstStyle/>
          <a:p>
            <a:r>
              <a:rPr kumimoji="1" lang="zh-CN" altLang="en-US" dirty="0"/>
              <a:t>线性模型（</a:t>
            </a:r>
            <a:r>
              <a:rPr kumimoji="1" lang="en-US" altLang="zh-CN" dirty="0"/>
              <a:t>linear model</a:t>
            </a:r>
            <a:r>
              <a:rPr kumimoji="1" lang="zh-CN" altLang="en-US" dirty="0"/>
              <a:t>）</a:t>
            </a:r>
          </a:p>
        </p:txBody>
      </p:sp>
      <p:sp>
        <p:nvSpPr>
          <p:cNvPr id="4" name="内容占位符 3"/>
          <p:cNvSpPr>
            <a:spLocks noGrp="1"/>
          </p:cNvSpPr>
          <p:nvPr>
            <p:ph idx="10"/>
          </p:nvPr>
        </p:nvSpPr>
        <p:spPr>
          <a:xfrm>
            <a:off x="212398" y="949152"/>
            <a:ext cx="9256334" cy="355391"/>
          </a:xfrm>
        </p:spPr>
        <p:txBody>
          <a:bodyPr/>
          <a:lstStyle/>
          <a:p>
            <a:r>
              <a:rPr lang="zh-CN" altLang="en-US" dirty="0"/>
              <a:t>对数几率回归／逻辑回归（</a:t>
            </a:r>
            <a:r>
              <a:rPr lang="en-US" altLang="zh-CN" dirty="0"/>
              <a:t>logistic regression</a:t>
            </a:r>
            <a:r>
              <a:rPr lang="zh-CN" altLang="en-US" dirty="0"/>
              <a:t>）</a:t>
            </a:r>
          </a:p>
        </p:txBody>
      </p:sp>
      <p:graphicFrame>
        <p:nvGraphicFramePr>
          <p:cNvPr id="18"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2296641731"/>
              </p:ext>
            </p:extLst>
          </p:nvPr>
        </p:nvGraphicFramePr>
        <p:xfrm>
          <a:off x="3158203" y="2097342"/>
          <a:ext cx="3063479" cy="795073"/>
        </p:xfrm>
        <a:graphic>
          <a:graphicData uri="http://schemas.openxmlformats.org/presentationml/2006/ole">
            <mc:AlternateContent xmlns:mc="http://schemas.openxmlformats.org/markup-compatibility/2006">
              <mc:Choice xmlns:v="urn:schemas-microsoft-com:vml" Requires="v">
                <p:oleObj spid="_x0000_s43051" name="公式" r:id="rId3" imgW="1981200" imgH="469900" progId="Equation.3">
                  <p:embed/>
                </p:oleObj>
              </mc:Choice>
              <mc:Fallback>
                <p:oleObj name="公式" r:id="rId3" imgW="1981200" imgH="469900" progId="Equation.3">
                  <p:embed/>
                  <p:pic>
                    <p:nvPicPr>
                      <p:cNvPr id="0" name=""/>
                      <p:cNvPicPr>
                        <a:picLocks noChangeAspect="1" noChangeArrowheads="1"/>
                      </p:cNvPicPr>
                      <p:nvPr/>
                    </p:nvPicPr>
                    <p:blipFill>
                      <a:blip r:embed="rId4"/>
                      <a:srcRect/>
                      <a:stretch>
                        <a:fillRect/>
                      </a:stretch>
                    </p:blipFill>
                    <p:spPr bwMode="auto">
                      <a:xfrm>
                        <a:off x="3158203" y="2097342"/>
                        <a:ext cx="3063479" cy="795073"/>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194762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680EDA-1A4E-4F29-A2EE-441D45B69789}"/>
              </a:ext>
            </a:extLst>
          </p:cNvPr>
          <p:cNvSpPr>
            <a:spLocks noGrp="1"/>
          </p:cNvSpPr>
          <p:nvPr>
            <p:ph idx="1"/>
          </p:nvPr>
        </p:nvSpPr>
        <p:spPr/>
        <p:txBody>
          <a:bodyPr/>
          <a:lstStyle/>
          <a:p>
            <a:pPr marL="0" indent="0">
              <a:buNone/>
            </a:pPr>
            <a:r>
              <a:rPr lang="zh-CN" altLang="en-US" dirty="0"/>
              <a:t>数据的格式如下：</a:t>
            </a:r>
          </a:p>
          <a:p>
            <a:pPr marL="0" indent="0">
              <a:buNone/>
            </a:pPr>
            <a:endParaRPr lang="en-US" altLang="zh-CN" dirty="0"/>
          </a:p>
          <a:p>
            <a:endParaRPr lang="en-US" altLang="zh-CN" dirty="0"/>
          </a:p>
          <a:p>
            <a:pPr marL="0" indent="0">
              <a:buNone/>
            </a:pPr>
            <a:endParaRPr lang="en-US" altLang="zh-CN" dirty="0"/>
          </a:p>
          <a:p>
            <a:pPr marL="0" indent="0">
              <a:buNone/>
            </a:pPr>
            <a:r>
              <a:rPr lang="en-US" altLang="zh-CN" sz="800" dirty="0"/>
              <a:t>  </a:t>
            </a:r>
            <a:endParaRPr lang="zh-CN" altLang="en-US" sz="800" dirty="0"/>
          </a:p>
          <a:p>
            <a:pPr>
              <a:buFont typeface="Arial"/>
              <a:buChar char="•"/>
            </a:pPr>
            <a:r>
              <a:rPr lang="en-US" altLang="zh-CN" dirty="0"/>
              <a:t>admit </a:t>
            </a:r>
            <a:r>
              <a:rPr lang="zh-CN" altLang="en-US" dirty="0"/>
              <a:t>：表示是否被录取</a:t>
            </a:r>
            <a:r>
              <a:rPr lang="en-US" altLang="zh-CN" dirty="0"/>
              <a:t>(</a:t>
            </a:r>
            <a:r>
              <a:rPr lang="zh-CN" altLang="en-US" dirty="0"/>
              <a:t>目标变量</a:t>
            </a:r>
            <a:r>
              <a:rPr lang="en-US" altLang="zh-CN" dirty="0"/>
              <a:t>)</a:t>
            </a:r>
          </a:p>
          <a:p>
            <a:pPr>
              <a:buFont typeface="Arial"/>
              <a:buChar char="•"/>
            </a:pPr>
            <a:r>
              <a:rPr lang="en-US" altLang="zh-CN" dirty="0" err="1"/>
              <a:t>gre</a:t>
            </a:r>
            <a:r>
              <a:rPr lang="zh-CN" altLang="en-US" dirty="0"/>
              <a:t>：标准入学考试成绩，预测变量</a:t>
            </a:r>
          </a:p>
          <a:p>
            <a:pPr>
              <a:buFont typeface="Arial"/>
              <a:buChar char="•"/>
            </a:pPr>
            <a:r>
              <a:rPr lang="en-US" altLang="zh-CN" dirty="0" err="1"/>
              <a:t>gpa</a:t>
            </a:r>
            <a:r>
              <a:rPr lang="zh-CN" altLang="en-US" dirty="0"/>
              <a:t>：学业平均绩点，预测变量</a:t>
            </a:r>
          </a:p>
          <a:p>
            <a:pPr>
              <a:buFont typeface="Arial"/>
              <a:buChar char="•"/>
            </a:pPr>
            <a:r>
              <a:rPr lang="en-US" altLang="zh-CN" dirty="0"/>
              <a:t>rank</a:t>
            </a:r>
            <a:r>
              <a:rPr lang="zh-CN" altLang="en-US" dirty="0"/>
              <a:t>：母校排名</a:t>
            </a:r>
            <a:r>
              <a:rPr lang="en-US" altLang="zh-CN" dirty="0"/>
              <a:t>(</a:t>
            </a:r>
            <a:r>
              <a:rPr lang="zh-CN" altLang="en-US" dirty="0"/>
              <a:t>预测变量</a:t>
            </a:r>
            <a:r>
              <a:rPr lang="en-US" altLang="zh-CN" dirty="0"/>
              <a:t>)</a:t>
            </a:r>
          </a:p>
          <a:p>
            <a:pPr>
              <a:buFont typeface="Arial"/>
              <a:buChar char="•"/>
            </a:pPr>
            <a:r>
              <a:rPr lang="en-US" altLang="zh-CN" dirty="0"/>
              <a:t>——LogisticRegression.csv</a:t>
            </a:r>
            <a:r>
              <a:rPr lang="zh-CN" altLang="en-US" dirty="0"/>
              <a:t>文件</a:t>
            </a:r>
          </a:p>
        </p:txBody>
      </p:sp>
      <p:sp>
        <p:nvSpPr>
          <p:cNvPr id="3" name="标题 2">
            <a:extLst>
              <a:ext uri="{FF2B5EF4-FFF2-40B4-BE49-F238E27FC236}">
                <a16:creationId xmlns:a16="http://schemas.microsoft.com/office/drawing/2014/main" id="{EAF12AF8-1534-4486-AA66-DE73E75AB40E}"/>
              </a:ext>
            </a:extLst>
          </p:cNvPr>
          <p:cNvSpPr>
            <a:spLocks noGrp="1"/>
          </p:cNvSpPr>
          <p:nvPr>
            <p:ph type="title"/>
          </p:nvPr>
        </p:nvSpPr>
        <p:spPr/>
        <p:txBody>
          <a:bodyPr/>
          <a:lstStyle/>
          <a:p>
            <a:r>
              <a:rPr lang="zh-CN" altLang="en-US" dirty="0"/>
              <a:t>数据说明</a:t>
            </a:r>
          </a:p>
        </p:txBody>
      </p:sp>
      <p:sp>
        <p:nvSpPr>
          <p:cNvPr id="4" name="内容占位符 3">
            <a:extLst>
              <a:ext uri="{FF2B5EF4-FFF2-40B4-BE49-F238E27FC236}">
                <a16:creationId xmlns:a16="http://schemas.microsoft.com/office/drawing/2014/main" id="{01841081-3FFD-40CD-A73B-E75E74C6AB7A}"/>
              </a:ext>
            </a:extLst>
          </p:cNvPr>
          <p:cNvSpPr>
            <a:spLocks noGrp="1"/>
          </p:cNvSpPr>
          <p:nvPr>
            <p:ph idx="10"/>
          </p:nvPr>
        </p:nvSpPr>
        <p:spPr/>
        <p:txBody>
          <a:bodyPr/>
          <a:lstStyle/>
          <a:p>
            <a:r>
              <a:rPr lang="zh-CN" altLang="en-US" dirty="0"/>
              <a:t>通过分析不同的因素对研究生录取的影响来预测一个人是否会被录取。</a:t>
            </a:r>
          </a:p>
        </p:txBody>
      </p:sp>
      <p:graphicFrame>
        <p:nvGraphicFramePr>
          <p:cNvPr id="7" name="表格 6">
            <a:extLst>
              <a:ext uri="{FF2B5EF4-FFF2-40B4-BE49-F238E27FC236}">
                <a16:creationId xmlns:a16="http://schemas.microsoft.com/office/drawing/2014/main" id="{C44B6A7A-D065-4CBE-A1FE-99292B2F31BA}"/>
              </a:ext>
            </a:extLst>
          </p:cNvPr>
          <p:cNvGraphicFramePr>
            <a:graphicFrameLocks noGrp="1"/>
          </p:cNvGraphicFramePr>
          <p:nvPr>
            <p:extLst>
              <p:ext uri="{D42A27DB-BD31-4B8C-83A1-F6EECF244321}">
                <p14:modId xmlns:p14="http://schemas.microsoft.com/office/powerpoint/2010/main" val="697673163"/>
              </p:ext>
            </p:extLst>
          </p:nvPr>
        </p:nvGraphicFramePr>
        <p:xfrm>
          <a:off x="2288547" y="1945009"/>
          <a:ext cx="4623085" cy="964550"/>
        </p:xfrm>
        <a:graphic>
          <a:graphicData uri="http://schemas.openxmlformats.org/drawingml/2006/table">
            <a:tbl>
              <a:tblPr firstRow="1" firstCol="1">
                <a:tableStyleId>{5C22544A-7EE6-4342-B048-85BDC9FD1C3A}</a:tableStyleId>
              </a:tblPr>
              <a:tblGrid>
                <a:gridCol w="924617">
                  <a:extLst>
                    <a:ext uri="{9D8B030D-6E8A-4147-A177-3AD203B41FA5}">
                      <a16:colId xmlns:a16="http://schemas.microsoft.com/office/drawing/2014/main" val="2454775634"/>
                    </a:ext>
                  </a:extLst>
                </a:gridCol>
                <a:gridCol w="924617">
                  <a:extLst>
                    <a:ext uri="{9D8B030D-6E8A-4147-A177-3AD203B41FA5}">
                      <a16:colId xmlns:a16="http://schemas.microsoft.com/office/drawing/2014/main" val="1839672812"/>
                    </a:ext>
                  </a:extLst>
                </a:gridCol>
                <a:gridCol w="924617">
                  <a:extLst>
                    <a:ext uri="{9D8B030D-6E8A-4147-A177-3AD203B41FA5}">
                      <a16:colId xmlns:a16="http://schemas.microsoft.com/office/drawing/2014/main" val="3869807798"/>
                    </a:ext>
                  </a:extLst>
                </a:gridCol>
                <a:gridCol w="924617">
                  <a:extLst>
                    <a:ext uri="{9D8B030D-6E8A-4147-A177-3AD203B41FA5}">
                      <a16:colId xmlns:a16="http://schemas.microsoft.com/office/drawing/2014/main" val="3884127429"/>
                    </a:ext>
                  </a:extLst>
                </a:gridCol>
                <a:gridCol w="924617">
                  <a:extLst>
                    <a:ext uri="{9D8B030D-6E8A-4147-A177-3AD203B41FA5}">
                      <a16:colId xmlns:a16="http://schemas.microsoft.com/office/drawing/2014/main" val="3141920114"/>
                    </a:ext>
                  </a:extLst>
                </a:gridCol>
              </a:tblGrid>
              <a:tr h="390918">
                <a:tc>
                  <a:txBody>
                    <a:bodyPr/>
                    <a:lstStyle/>
                    <a:p>
                      <a:pPr algn="ctr" fontAlgn="t"/>
                      <a:endParaRPr lang="en-US" sz="1500" dirty="0">
                        <a:effectLst/>
                      </a:endParaRPr>
                    </a:p>
                  </a:txBody>
                  <a:tcPr marL="26197" marR="26197" marT="29108" marB="29108"/>
                </a:tc>
                <a:tc>
                  <a:txBody>
                    <a:bodyPr/>
                    <a:lstStyle/>
                    <a:p>
                      <a:pPr algn="ctr" fontAlgn="t"/>
                      <a:r>
                        <a:rPr lang="en-US" sz="1500">
                          <a:effectLst/>
                        </a:rPr>
                        <a:t>admit</a:t>
                      </a:r>
                    </a:p>
                  </a:txBody>
                  <a:tcPr marL="26197" marR="26197" marT="29108" marB="29108"/>
                </a:tc>
                <a:tc>
                  <a:txBody>
                    <a:bodyPr/>
                    <a:lstStyle/>
                    <a:p>
                      <a:pPr algn="ctr" fontAlgn="t"/>
                      <a:r>
                        <a:rPr lang="en-US" sz="1500" dirty="0" err="1">
                          <a:effectLst/>
                        </a:rPr>
                        <a:t>gre</a:t>
                      </a:r>
                      <a:endParaRPr lang="en-US" sz="1500" dirty="0">
                        <a:effectLst/>
                      </a:endParaRPr>
                    </a:p>
                  </a:txBody>
                  <a:tcPr marL="26197" marR="26197" marT="29108" marB="29108"/>
                </a:tc>
                <a:tc>
                  <a:txBody>
                    <a:bodyPr/>
                    <a:lstStyle/>
                    <a:p>
                      <a:pPr algn="ctr" fontAlgn="t"/>
                      <a:r>
                        <a:rPr lang="en-US" sz="1500">
                          <a:effectLst/>
                        </a:rPr>
                        <a:t>gpa</a:t>
                      </a:r>
                    </a:p>
                  </a:txBody>
                  <a:tcPr marL="26197" marR="26197" marT="29108" marB="29108"/>
                </a:tc>
                <a:tc>
                  <a:txBody>
                    <a:bodyPr/>
                    <a:lstStyle/>
                    <a:p>
                      <a:pPr algn="ctr" fontAlgn="t"/>
                      <a:r>
                        <a:rPr lang="en-US" sz="1500">
                          <a:effectLst/>
                        </a:rPr>
                        <a:t>rank</a:t>
                      </a:r>
                    </a:p>
                  </a:txBody>
                  <a:tcPr marL="26197" marR="26197" marT="29108" marB="29108"/>
                </a:tc>
                <a:extLst>
                  <a:ext uri="{0D108BD9-81ED-4DB2-BD59-A6C34878D82A}">
                    <a16:rowId xmlns:a16="http://schemas.microsoft.com/office/drawing/2014/main" val="2329799257"/>
                  </a:ext>
                </a:extLst>
              </a:tr>
              <a:tr h="286815">
                <a:tc>
                  <a:txBody>
                    <a:bodyPr/>
                    <a:lstStyle/>
                    <a:p>
                      <a:pPr algn="ctr" fontAlgn="t"/>
                      <a:r>
                        <a:rPr lang="en-US" altLang="zh-CN" sz="1500">
                          <a:effectLst/>
                        </a:rPr>
                        <a:t>0</a:t>
                      </a:r>
                    </a:p>
                  </a:txBody>
                  <a:tcPr marL="26197" marR="26197" marT="29108" marB="29108"/>
                </a:tc>
                <a:tc>
                  <a:txBody>
                    <a:bodyPr/>
                    <a:lstStyle/>
                    <a:p>
                      <a:pPr algn="ctr" fontAlgn="t"/>
                      <a:r>
                        <a:rPr lang="en-US" altLang="zh-CN" sz="1500">
                          <a:effectLst/>
                        </a:rPr>
                        <a:t>0</a:t>
                      </a:r>
                    </a:p>
                  </a:txBody>
                  <a:tcPr marL="26197" marR="26197" marT="29108" marB="29108"/>
                </a:tc>
                <a:tc>
                  <a:txBody>
                    <a:bodyPr/>
                    <a:lstStyle/>
                    <a:p>
                      <a:pPr algn="ctr" fontAlgn="t"/>
                      <a:r>
                        <a:rPr lang="en-US" altLang="zh-CN" sz="1500">
                          <a:effectLst/>
                        </a:rPr>
                        <a:t>380</a:t>
                      </a:r>
                    </a:p>
                  </a:txBody>
                  <a:tcPr marL="26197" marR="26197" marT="29108" marB="29108"/>
                </a:tc>
                <a:tc>
                  <a:txBody>
                    <a:bodyPr/>
                    <a:lstStyle/>
                    <a:p>
                      <a:pPr algn="ctr" fontAlgn="t"/>
                      <a:r>
                        <a:rPr lang="en-US" altLang="zh-CN" sz="1500">
                          <a:effectLst/>
                        </a:rPr>
                        <a:t>3.61</a:t>
                      </a:r>
                    </a:p>
                  </a:txBody>
                  <a:tcPr marL="26197" marR="26197" marT="29108" marB="29108"/>
                </a:tc>
                <a:tc>
                  <a:txBody>
                    <a:bodyPr/>
                    <a:lstStyle/>
                    <a:p>
                      <a:pPr algn="ctr" fontAlgn="t"/>
                      <a:r>
                        <a:rPr lang="en-US" altLang="zh-CN" sz="1500">
                          <a:effectLst/>
                        </a:rPr>
                        <a:t>3</a:t>
                      </a:r>
                    </a:p>
                  </a:txBody>
                  <a:tcPr marL="26197" marR="26197" marT="29108" marB="29108"/>
                </a:tc>
                <a:extLst>
                  <a:ext uri="{0D108BD9-81ED-4DB2-BD59-A6C34878D82A}">
                    <a16:rowId xmlns:a16="http://schemas.microsoft.com/office/drawing/2014/main" val="4195525054"/>
                  </a:ext>
                </a:extLst>
              </a:tr>
              <a:tr h="286815">
                <a:tc>
                  <a:txBody>
                    <a:bodyPr/>
                    <a:lstStyle/>
                    <a:p>
                      <a:pPr algn="ctr" fontAlgn="t"/>
                      <a:r>
                        <a:rPr lang="en-US" altLang="zh-CN" sz="1500">
                          <a:effectLst/>
                        </a:rPr>
                        <a:t>1</a:t>
                      </a:r>
                    </a:p>
                  </a:txBody>
                  <a:tcPr marL="26197" marR="26197" marT="29108" marB="29108"/>
                </a:tc>
                <a:tc>
                  <a:txBody>
                    <a:bodyPr/>
                    <a:lstStyle/>
                    <a:p>
                      <a:pPr algn="ctr" fontAlgn="t"/>
                      <a:r>
                        <a:rPr lang="en-US" altLang="zh-CN" sz="1500" dirty="0">
                          <a:effectLst/>
                        </a:rPr>
                        <a:t>1</a:t>
                      </a:r>
                    </a:p>
                  </a:txBody>
                  <a:tcPr marL="26197" marR="26197" marT="29108" marB="29108"/>
                </a:tc>
                <a:tc>
                  <a:txBody>
                    <a:bodyPr/>
                    <a:lstStyle/>
                    <a:p>
                      <a:pPr algn="ctr" fontAlgn="t"/>
                      <a:r>
                        <a:rPr lang="en-US" altLang="zh-CN" sz="1500">
                          <a:effectLst/>
                        </a:rPr>
                        <a:t>660</a:t>
                      </a:r>
                    </a:p>
                  </a:txBody>
                  <a:tcPr marL="26197" marR="26197" marT="29108" marB="29108"/>
                </a:tc>
                <a:tc>
                  <a:txBody>
                    <a:bodyPr/>
                    <a:lstStyle/>
                    <a:p>
                      <a:pPr algn="ctr" fontAlgn="t"/>
                      <a:r>
                        <a:rPr lang="en-US" altLang="zh-CN" sz="1500">
                          <a:effectLst/>
                        </a:rPr>
                        <a:t>3.67</a:t>
                      </a:r>
                    </a:p>
                  </a:txBody>
                  <a:tcPr marL="26197" marR="26197" marT="29108" marB="29108"/>
                </a:tc>
                <a:tc>
                  <a:txBody>
                    <a:bodyPr/>
                    <a:lstStyle/>
                    <a:p>
                      <a:pPr algn="ctr" fontAlgn="t"/>
                      <a:r>
                        <a:rPr lang="en-US" altLang="zh-CN" sz="1500" dirty="0">
                          <a:effectLst/>
                        </a:rPr>
                        <a:t>3</a:t>
                      </a:r>
                    </a:p>
                  </a:txBody>
                  <a:tcPr marL="26197" marR="26197" marT="29108" marB="29108"/>
                </a:tc>
                <a:extLst>
                  <a:ext uri="{0D108BD9-81ED-4DB2-BD59-A6C34878D82A}">
                    <a16:rowId xmlns:a16="http://schemas.microsoft.com/office/drawing/2014/main" val="704911966"/>
                  </a:ext>
                </a:extLst>
              </a:tr>
            </a:tbl>
          </a:graphicData>
        </a:graphic>
      </p:graphicFrame>
    </p:spTree>
    <p:extLst>
      <p:ext uri="{BB962C8B-B14F-4D97-AF65-F5344CB8AC3E}">
        <p14:creationId xmlns:p14="http://schemas.microsoft.com/office/powerpoint/2010/main" val="231990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D01CA65-086B-4A59-A996-C300FE64CB14}"/>
              </a:ext>
            </a:extLst>
          </p:cNvPr>
          <p:cNvSpPr>
            <a:spLocks noGrp="1"/>
          </p:cNvSpPr>
          <p:nvPr>
            <p:ph idx="1"/>
          </p:nvPr>
        </p:nvSpPr>
        <p:spPr>
          <a:xfrm>
            <a:off x="214898" y="1440240"/>
            <a:ext cx="6967298" cy="3641026"/>
          </a:xfrm>
        </p:spPr>
        <p:txBody>
          <a:bodyPr/>
          <a:lstStyle/>
          <a:p>
            <a:pPr>
              <a:buFont typeface="Arial"/>
              <a:buChar char="•"/>
            </a:pPr>
            <a:r>
              <a:rPr lang="en-US" altLang="zh-CN" dirty="0" err="1"/>
              <a:t>train_test_split</a:t>
            </a:r>
            <a:r>
              <a:rPr lang="zh-CN" altLang="en-US" dirty="0"/>
              <a:t>是交叉验证中常用的函数，功能是从样本中随机的按比例选取</a:t>
            </a:r>
            <a:r>
              <a:rPr lang="en-US" altLang="zh-CN" dirty="0"/>
              <a:t>train data</a:t>
            </a:r>
            <a:r>
              <a:rPr lang="zh-CN" altLang="en-US" dirty="0"/>
              <a:t>和</a:t>
            </a:r>
            <a:r>
              <a:rPr lang="en-US" altLang="zh-CN" dirty="0" err="1"/>
              <a:t>testdata</a:t>
            </a:r>
            <a:r>
              <a:rPr lang="zh-CN" altLang="en-US" dirty="0"/>
              <a:t>，形式为：</a:t>
            </a:r>
          </a:p>
          <a:p>
            <a:pPr>
              <a:buFont typeface="Arial"/>
              <a:buChar char="•"/>
            </a:pPr>
            <a:r>
              <a:rPr lang="en-US" altLang="zh-CN" dirty="0" err="1"/>
              <a:t>X_train,X_test</a:t>
            </a:r>
            <a:r>
              <a:rPr lang="en-US" altLang="zh-CN" dirty="0"/>
              <a:t>, </a:t>
            </a:r>
            <a:r>
              <a:rPr lang="en-US" altLang="zh-CN" dirty="0" err="1"/>
              <a:t>y_train</a:t>
            </a:r>
            <a:r>
              <a:rPr lang="en-US" altLang="zh-CN" dirty="0"/>
              <a:t>, </a:t>
            </a:r>
            <a:r>
              <a:rPr lang="en-US" altLang="zh-CN" dirty="0" err="1"/>
              <a:t>y_test</a:t>
            </a:r>
            <a:r>
              <a:rPr lang="en-US" altLang="zh-CN" dirty="0"/>
              <a:t> =</a:t>
            </a:r>
            <a:r>
              <a:rPr lang="en-US" altLang="zh-CN" dirty="0" err="1"/>
              <a:t>cross_validation.train_test_split</a:t>
            </a:r>
            <a:r>
              <a:rPr lang="en-US" altLang="zh-CN" dirty="0"/>
              <a:t>(</a:t>
            </a:r>
            <a:r>
              <a:rPr lang="en-US" altLang="zh-CN" dirty="0" err="1"/>
              <a:t>train_data,train_target,test_size</a:t>
            </a:r>
            <a:r>
              <a:rPr lang="en-US" altLang="zh-CN" dirty="0"/>
              <a:t>=0.4, </a:t>
            </a:r>
            <a:r>
              <a:rPr lang="en-US" altLang="zh-CN" dirty="0" err="1"/>
              <a:t>random_state</a:t>
            </a:r>
            <a:r>
              <a:rPr lang="en-US" altLang="zh-CN" dirty="0"/>
              <a:t>=0)</a:t>
            </a:r>
          </a:p>
          <a:p>
            <a:pPr>
              <a:buFont typeface="Arial"/>
              <a:buChar char="•"/>
            </a:pPr>
            <a:endParaRPr lang="zh-CN" altLang="en-US" dirty="0"/>
          </a:p>
        </p:txBody>
      </p:sp>
      <p:sp>
        <p:nvSpPr>
          <p:cNvPr id="3" name="标题 2">
            <a:extLst>
              <a:ext uri="{FF2B5EF4-FFF2-40B4-BE49-F238E27FC236}">
                <a16:creationId xmlns:a16="http://schemas.microsoft.com/office/drawing/2014/main" id="{9439DBDB-C6E6-4BA4-851A-F4A207D8A982}"/>
              </a:ext>
            </a:extLst>
          </p:cNvPr>
          <p:cNvSpPr>
            <a:spLocks noGrp="1"/>
          </p:cNvSpPr>
          <p:nvPr>
            <p:ph type="title"/>
          </p:nvPr>
        </p:nvSpPr>
        <p:spPr/>
        <p:txBody>
          <a:bodyPr/>
          <a:lstStyle/>
          <a:p>
            <a:r>
              <a:rPr lang="zh-CN" altLang="en-US" dirty="0"/>
              <a:t>数据集划分</a:t>
            </a:r>
          </a:p>
        </p:txBody>
      </p:sp>
      <p:sp>
        <p:nvSpPr>
          <p:cNvPr id="4" name="内容占位符 3">
            <a:extLst>
              <a:ext uri="{FF2B5EF4-FFF2-40B4-BE49-F238E27FC236}">
                <a16:creationId xmlns:a16="http://schemas.microsoft.com/office/drawing/2014/main" id="{FF2BB8CC-CBDB-4661-9285-255925B6D816}"/>
              </a:ext>
            </a:extLst>
          </p:cNvPr>
          <p:cNvSpPr>
            <a:spLocks noGrp="1"/>
          </p:cNvSpPr>
          <p:nvPr>
            <p:ph idx="10"/>
          </p:nvPr>
        </p:nvSpPr>
        <p:spPr>
          <a:xfrm>
            <a:off x="212398" y="917814"/>
            <a:ext cx="9256334" cy="355391"/>
          </a:xfrm>
        </p:spPr>
        <p:txBody>
          <a:bodyPr/>
          <a:lstStyle/>
          <a:p>
            <a:r>
              <a:rPr lang="en-US" altLang="zh-CN" dirty="0" err="1"/>
              <a:t>sklearn</a:t>
            </a:r>
            <a:r>
              <a:rPr lang="en-US" altLang="zh-CN" dirty="0"/>
              <a:t>. </a:t>
            </a:r>
            <a:r>
              <a:rPr lang="en-US" altLang="zh-CN" dirty="0" err="1"/>
              <a:t>model_selection</a:t>
            </a:r>
            <a:r>
              <a:rPr lang="zh-CN" altLang="en-US" dirty="0"/>
              <a:t>随机划分训练集和测试集</a:t>
            </a:r>
          </a:p>
        </p:txBody>
      </p:sp>
    </p:spTree>
    <p:extLst>
      <p:ext uri="{BB962C8B-B14F-4D97-AF65-F5344CB8AC3E}">
        <p14:creationId xmlns:p14="http://schemas.microsoft.com/office/powerpoint/2010/main" val="3280727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D01CA65-086B-4A59-A996-C300FE64CB14}"/>
              </a:ext>
            </a:extLst>
          </p:cNvPr>
          <p:cNvSpPr>
            <a:spLocks noGrp="1"/>
          </p:cNvSpPr>
          <p:nvPr>
            <p:ph idx="1"/>
          </p:nvPr>
        </p:nvSpPr>
        <p:spPr>
          <a:xfrm>
            <a:off x="353184" y="1451640"/>
            <a:ext cx="6937077" cy="3641026"/>
          </a:xfrm>
        </p:spPr>
        <p:txBody>
          <a:bodyPr/>
          <a:lstStyle/>
          <a:p>
            <a:pPr>
              <a:buFont typeface="Arial"/>
              <a:buChar char="•"/>
            </a:pPr>
            <a:r>
              <a:rPr lang="en-US" altLang="zh-CN" dirty="0" err="1"/>
              <a:t>train_data</a:t>
            </a:r>
            <a:r>
              <a:rPr lang="zh-CN" altLang="en-US" dirty="0"/>
              <a:t>：所要划分的样本特征集</a:t>
            </a:r>
          </a:p>
          <a:p>
            <a:pPr>
              <a:buFont typeface="Arial"/>
              <a:buChar char="•"/>
            </a:pPr>
            <a:r>
              <a:rPr lang="en-US" altLang="zh-CN" dirty="0" err="1"/>
              <a:t>train_target</a:t>
            </a:r>
            <a:r>
              <a:rPr lang="zh-CN" altLang="en-US" dirty="0"/>
              <a:t>：所要划分的样本结果</a:t>
            </a:r>
          </a:p>
          <a:p>
            <a:pPr>
              <a:buFont typeface="Arial"/>
              <a:buChar char="•"/>
            </a:pPr>
            <a:r>
              <a:rPr lang="en-US" altLang="zh-CN" dirty="0" err="1"/>
              <a:t>test_size</a:t>
            </a:r>
            <a:r>
              <a:rPr lang="zh-CN" altLang="en-US" dirty="0"/>
              <a:t>：样本占比，如果是整数的话就是样本的数量</a:t>
            </a:r>
          </a:p>
          <a:p>
            <a:pPr>
              <a:buFont typeface="Arial"/>
              <a:buChar char="•"/>
            </a:pPr>
            <a:r>
              <a:rPr lang="en-US" altLang="zh-CN" dirty="0" err="1"/>
              <a:t>random_state</a:t>
            </a:r>
            <a:r>
              <a:rPr lang="zh-CN" altLang="en-US" dirty="0"/>
              <a:t>：是随机数的种子。</a:t>
            </a:r>
          </a:p>
          <a:p>
            <a:pPr>
              <a:buFont typeface="Arial"/>
              <a:buChar char="•"/>
            </a:pPr>
            <a:r>
              <a:rPr lang="zh-CN" altLang="en-US" dirty="0"/>
              <a:t>随机数种子：其实就是该组随机数的编号，在需要重复试验的时候，保证得到一组一样的随机数。比如你每次都填</a:t>
            </a:r>
            <a:r>
              <a:rPr lang="en-US" altLang="zh-CN" dirty="0"/>
              <a:t>1</a:t>
            </a:r>
            <a:r>
              <a:rPr lang="zh-CN" altLang="en-US" dirty="0"/>
              <a:t>，其他参数一样的情况下你得到的随机数组是一样的。但填</a:t>
            </a:r>
            <a:r>
              <a:rPr lang="en-US" altLang="zh-CN" dirty="0"/>
              <a:t>0</a:t>
            </a:r>
            <a:r>
              <a:rPr lang="zh-CN" altLang="en-US" dirty="0"/>
              <a:t>或不填，每次都会不一样。</a:t>
            </a:r>
          </a:p>
          <a:p>
            <a:pPr>
              <a:buFont typeface="Arial"/>
              <a:buChar char="•"/>
            </a:pPr>
            <a:r>
              <a:rPr lang="zh-CN" altLang="en-US" dirty="0"/>
              <a:t>随机数的产生取决于种子，随机数和种子之间的关系遵从以下两个规则：</a:t>
            </a:r>
          </a:p>
          <a:p>
            <a:pPr>
              <a:buFont typeface="Arial"/>
              <a:buChar char="•"/>
            </a:pPr>
            <a:r>
              <a:rPr lang="zh-CN" altLang="en-US" dirty="0"/>
              <a:t>种子不同，产生不同的随机数；种子相同，即使实例不同也产生相同的随机数。</a:t>
            </a:r>
          </a:p>
          <a:p>
            <a:pPr>
              <a:buFont typeface="Arial"/>
              <a:buChar char="•"/>
            </a:pPr>
            <a:endParaRPr lang="zh-CN" altLang="en-US" dirty="0"/>
          </a:p>
        </p:txBody>
      </p:sp>
      <p:sp>
        <p:nvSpPr>
          <p:cNvPr id="3" name="标题 2">
            <a:extLst>
              <a:ext uri="{FF2B5EF4-FFF2-40B4-BE49-F238E27FC236}">
                <a16:creationId xmlns:a16="http://schemas.microsoft.com/office/drawing/2014/main" id="{9439DBDB-C6E6-4BA4-851A-F4A207D8A982}"/>
              </a:ext>
            </a:extLst>
          </p:cNvPr>
          <p:cNvSpPr>
            <a:spLocks noGrp="1"/>
          </p:cNvSpPr>
          <p:nvPr>
            <p:ph type="title"/>
          </p:nvPr>
        </p:nvSpPr>
        <p:spPr/>
        <p:txBody>
          <a:bodyPr/>
          <a:lstStyle/>
          <a:p>
            <a:r>
              <a:rPr lang="zh-CN" altLang="en-US" dirty="0"/>
              <a:t>数据集划分</a:t>
            </a:r>
          </a:p>
        </p:txBody>
      </p:sp>
      <p:sp>
        <p:nvSpPr>
          <p:cNvPr id="4" name="内容占位符 3">
            <a:extLst>
              <a:ext uri="{FF2B5EF4-FFF2-40B4-BE49-F238E27FC236}">
                <a16:creationId xmlns:a16="http://schemas.microsoft.com/office/drawing/2014/main" id="{FF2BB8CC-CBDB-4661-9285-255925B6D816}"/>
              </a:ext>
            </a:extLst>
          </p:cNvPr>
          <p:cNvSpPr>
            <a:spLocks noGrp="1"/>
          </p:cNvSpPr>
          <p:nvPr>
            <p:ph idx="10"/>
          </p:nvPr>
        </p:nvSpPr>
        <p:spPr/>
        <p:txBody>
          <a:bodyPr/>
          <a:lstStyle/>
          <a:p>
            <a:r>
              <a:rPr lang="en-US" altLang="zh-CN" dirty="0" err="1"/>
              <a:t>train_test_split</a:t>
            </a:r>
            <a:r>
              <a:rPr lang="zh-CN" altLang="en-US" dirty="0"/>
              <a:t>参数解释：</a:t>
            </a:r>
          </a:p>
        </p:txBody>
      </p:sp>
    </p:spTree>
    <p:extLst>
      <p:ext uri="{BB962C8B-B14F-4D97-AF65-F5344CB8AC3E}">
        <p14:creationId xmlns:p14="http://schemas.microsoft.com/office/powerpoint/2010/main" val="357309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a:extLst>
              <a:ext uri="{FF2B5EF4-FFF2-40B4-BE49-F238E27FC236}">
                <a16:creationId xmlns:a16="http://schemas.microsoft.com/office/drawing/2014/main" id="{7BA21D8E-AED6-429E-8CB0-4609ECB5B8F7}"/>
              </a:ext>
            </a:extLst>
          </p:cNvPr>
          <p:cNvSpPr>
            <a:spLocks noGrp="1"/>
          </p:cNvSpPr>
          <p:nvPr>
            <p:ph idx="1"/>
          </p:nvPr>
        </p:nvSpPr>
        <p:spPr/>
        <p:txBody>
          <a:bodyPr/>
          <a:lstStyle/>
          <a:p>
            <a:pPr marL="0" indent="0">
              <a:buNone/>
            </a:pPr>
            <a:r>
              <a:rPr lang="zh-CN" altLang="en-US" sz="1600" dirty="0"/>
              <a:t>算法实现代码如下：</a:t>
            </a:r>
            <a:endParaRPr lang="en-US" altLang="zh-CN" sz="1600" dirty="0"/>
          </a:p>
          <a:p>
            <a:pPr>
              <a:buFont typeface="Arial" panose="020B0604020202020204" pitchFamily="34" charset="0"/>
              <a:buChar char="•"/>
            </a:pPr>
            <a:r>
              <a:rPr lang="en-US" altLang="zh-CN" dirty="0"/>
              <a:t>import pandas as </a:t>
            </a:r>
            <a:r>
              <a:rPr lang="en-US" altLang="zh-CN" dirty="0" err="1"/>
              <a:t>pd</a:t>
            </a:r>
            <a:endParaRPr lang="en-US" altLang="zh-CN" dirty="0"/>
          </a:p>
          <a:p>
            <a:pPr>
              <a:buFont typeface="Arial" panose="020B0604020202020204" pitchFamily="34" charset="0"/>
              <a:buChar char="•"/>
            </a:pPr>
            <a:r>
              <a:rPr lang="en-US" altLang="zh-CN" dirty="0"/>
              <a:t>from </a:t>
            </a:r>
            <a:r>
              <a:rPr lang="en-US" altLang="zh-CN" dirty="0" err="1"/>
              <a:t>sklearn.linear_model</a:t>
            </a:r>
            <a:r>
              <a:rPr lang="en-US" altLang="zh-CN" dirty="0"/>
              <a:t> import </a:t>
            </a:r>
            <a:r>
              <a:rPr lang="en-US" altLang="zh-CN" dirty="0" err="1"/>
              <a:t>LogisticRegression</a:t>
            </a:r>
            <a:endParaRPr lang="en-US" altLang="zh-CN" dirty="0"/>
          </a:p>
          <a:p>
            <a:pPr>
              <a:buFont typeface="Arial" panose="020B0604020202020204" pitchFamily="34" charset="0"/>
              <a:buChar char="•"/>
            </a:pPr>
            <a:r>
              <a:rPr lang="en-US" altLang="zh-CN" dirty="0"/>
              <a:t>from </a:t>
            </a:r>
            <a:r>
              <a:rPr lang="en-US" altLang="zh-CN" dirty="0" err="1"/>
              <a:t>sklearn.model_selection</a:t>
            </a:r>
            <a:r>
              <a:rPr lang="en-US" altLang="zh-CN" dirty="0"/>
              <a:t> import </a:t>
            </a:r>
            <a:r>
              <a:rPr lang="en-US" altLang="zh-CN" dirty="0" err="1"/>
              <a:t>train_test_split</a:t>
            </a:r>
            <a:endParaRPr lang="en-US" altLang="zh-CN" dirty="0"/>
          </a:p>
          <a:p>
            <a:pPr>
              <a:buFont typeface="Arial" panose="020B0604020202020204" pitchFamily="34" charset="0"/>
              <a:buChar char="•"/>
            </a:pPr>
            <a:r>
              <a:rPr lang="en-US" altLang="zh-CN" dirty="0"/>
              <a:t># </a:t>
            </a:r>
            <a:r>
              <a:rPr lang="zh-CN" altLang="en-US" dirty="0"/>
              <a:t>导入数据并观察</a:t>
            </a:r>
          </a:p>
          <a:p>
            <a:pPr>
              <a:buFont typeface="Arial" panose="020B0604020202020204" pitchFamily="34" charset="0"/>
              <a:buChar char="•"/>
            </a:pPr>
            <a:r>
              <a:rPr lang="en-US" altLang="zh-CN" dirty="0"/>
              <a:t>data = </a:t>
            </a:r>
            <a:r>
              <a:rPr lang="en-US" altLang="zh-CN" dirty="0" err="1"/>
              <a:t>pd.read_csv</a:t>
            </a:r>
            <a:r>
              <a:rPr lang="en-US" altLang="zh-CN" dirty="0"/>
              <a:t>('</a:t>
            </a:r>
            <a:r>
              <a:rPr lang="en-US" altLang="zh-CN" dirty="0" err="1"/>
              <a:t>LogisticRegression.csv</a:t>
            </a:r>
            <a:r>
              <a:rPr lang="en-US" altLang="zh-CN" dirty="0"/>
              <a:t>')</a:t>
            </a:r>
          </a:p>
          <a:p>
            <a:pPr>
              <a:buFont typeface="Arial" panose="020B0604020202020204" pitchFamily="34" charset="0"/>
              <a:buChar char="•"/>
            </a:pPr>
            <a:r>
              <a:rPr lang="en-US" altLang="zh-CN" dirty="0"/>
              <a:t>print(</a:t>
            </a:r>
            <a:r>
              <a:rPr lang="en-US" altLang="zh-CN" dirty="0" err="1"/>
              <a:t>data.tail</a:t>
            </a:r>
            <a:r>
              <a:rPr lang="en-US" altLang="zh-CN" dirty="0"/>
              <a:t>(5))    # </a:t>
            </a:r>
            <a:r>
              <a:rPr lang="zh-CN" altLang="en-US" dirty="0"/>
              <a:t>查看数据框的最后五行</a:t>
            </a:r>
          </a:p>
        </p:txBody>
      </p:sp>
      <p:sp>
        <p:nvSpPr>
          <p:cNvPr id="3" name="标题 2"/>
          <p:cNvSpPr>
            <a:spLocks noGrp="1"/>
          </p:cNvSpPr>
          <p:nvPr>
            <p:ph type="title"/>
          </p:nvPr>
        </p:nvSpPr>
        <p:spPr/>
        <p:txBody>
          <a:bodyPr/>
          <a:lstStyle/>
          <a:p>
            <a:r>
              <a:rPr lang="zh-CN" altLang="en-US" dirty="0"/>
              <a:t>算法实现</a:t>
            </a:r>
          </a:p>
        </p:txBody>
      </p:sp>
      <p:sp>
        <p:nvSpPr>
          <p:cNvPr id="4" name="内容占位符 3"/>
          <p:cNvSpPr>
            <a:spLocks noGrp="1"/>
          </p:cNvSpPr>
          <p:nvPr>
            <p:ph idx="10"/>
          </p:nvPr>
        </p:nvSpPr>
        <p:spPr/>
        <p:txBody>
          <a:bodyPr/>
          <a:lstStyle/>
          <a:p>
            <a:endParaRPr lang="en-US" altLang="zh-CN" dirty="0"/>
          </a:p>
          <a:p>
            <a:r>
              <a:rPr lang="zh-CN" altLang="en-US" dirty="0"/>
              <a:t>在入门时建议首先掌握</a:t>
            </a:r>
            <a:r>
              <a:rPr lang="en-US" altLang="zh-CN" dirty="0" err="1"/>
              <a:t>scikit</a:t>
            </a:r>
            <a:r>
              <a:rPr lang="en-US" altLang="zh-CN" dirty="0"/>
              <a:t>-learn</a:t>
            </a:r>
            <a:r>
              <a:rPr lang="zh-CN" altLang="en-US" dirty="0"/>
              <a:t>中的逻辑回归实现算法。</a:t>
            </a:r>
          </a:p>
          <a:p>
            <a:endParaRPr lang="zh-CN" altLang="en-US" dirty="0"/>
          </a:p>
        </p:txBody>
      </p:sp>
    </p:spTree>
    <p:extLst>
      <p:ext uri="{BB962C8B-B14F-4D97-AF65-F5344CB8AC3E}">
        <p14:creationId xmlns:p14="http://schemas.microsoft.com/office/powerpoint/2010/main" val="82934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2398" y="1095288"/>
            <a:ext cx="8330701" cy="4005695"/>
          </a:xfrm>
        </p:spPr>
        <p:txBody>
          <a:bodyPr/>
          <a:lstStyle/>
          <a:p>
            <a:pPr>
              <a:buFont typeface="Arial" panose="020B0604020202020204" pitchFamily="34" charset="0"/>
              <a:buChar char="•"/>
            </a:pPr>
            <a:r>
              <a:rPr lang="en-US" altLang="zh-CN" dirty="0"/>
              <a:t># </a:t>
            </a:r>
            <a:r>
              <a:rPr lang="zh-CN" altLang="en-US" dirty="0"/>
              <a:t>切分训练集和测试集</a:t>
            </a:r>
          </a:p>
          <a:p>
            <a:pPr>
              <a:buFont typeface="Arial" panose="020B0604020202020204" pitchFamily="34" charset="0"/>
              <a:buChar char="•"/>
            </a:pPr>
            <a:r>
              <a:rPr lang="en-US" altLang="zh-TW" dirty="0" err="1"/>
              <a:t>X_train,X_test,y_train,y_test</a:t>
            </a:r>
            <a:r>
              <a:rPr lang="en-US" altLang="zh-TW" dirty="0"/>
              <a:t> = </a:t>
            </a:r>
            <a:r>
              <a:rPr lang="en-US" altLang="zh-TW" dirty="0" err="1"/>
              <a:t>train_test_split</a:t>
            </a:r>
            <a:r>
              <a:rPr lang="en-US" altLang="zh-TW" dirty="0"/>
              <a:t>(</a:t>
            </a:r>
            <a:r>
              <a:rPr lang="en-US" altLang="zh-TW" dirty="0" err="1"/>
              <a:t>data.iloc</a:t>
            </a:r>
            <a:r>
              <a:rPr lang="en-US" altLang="zh-TW" dirty="0"/>
              <a:t>[:, 1:],</a:t>
            </a:r>
            <a:r>
              <a:rPr lang="en-US" altLang="zh-TW" dirty="0" err="1"/>
              <a:t>data.iloc</a:t>
            </a:r>
            <a:r>
              <a:rPr lang="en-US" altLang="zh-TW" dirty="0"/>
              <a:t>[:,0],</a:t>
            </a:r>
            <a:r>
              <a:rPr lang="en-US" altLang="zh-TW" dirty="0" err="1"/>
              <a:t>test_size</a:t>
            </a:r>
            <a:r>
              <a:rPr lang="en-US" altLang="zh-TW" dirty="0"/>
              <a:t>=.1,random_state=5)</a:t>
            </a:r>
          </a:p>
          <a:p>
            <a:pPr>
              <a:buFont typeface="Arial" panose="020B0604020202020204" pitchFamily="34" charset="0"/>
              <a:buChar char="•"/>
            </a:pPr>
            <a:r>
              <a:rPr lang="en-US" altLang="zh-TW" dirty="0" err="1"/>
              <a:t>lr</a:t>
            </a:r>
            <a:r>
              <a:rPr lang="en-US" altLang="zh-TW" dirty="0"/>
              <a:t> = </a:t>
            </a:r>
            <a:r>
              <a:rPr lang="en-US" altLang="zh-TW" dirty="0" err="1"/>
              <a:t>LogisticRegression</a:t>
            </a:r>
            <a:r>
              <a:rPr lang="en-US" altLang="zh-TW" dirty="0"/>
              <a:t>()    # </a:t>
            </a:r>
            <a:r>
              <a:rPr lang="zh-TW" altLang="en-US" dirty="0"/>
              <a:t>建立</a:t>
            </a:r>
            <a:r>
              <a:rPr lang="en-US" altLang="zh-TW" dirty="0"/>
              <a:t>LR</a:t>
            </a:r>
            <a:r>
              <a:rPr lang="zh-TW" altLang="en-US" dirty="0"/>
              <a:t>模型</a:t>
            </a:r>
          </a:p>
          <a:p>
            <a:pPr>
              <a:buFont typeface="Arial" panose="020B0604020202020204" pitchFamily="34" charset="0"/>
              <a:buChar char="•"/>
            </a:pPr>
            <a:r>
              <a:rPr lang="en-US" altLang="zh-TW" dirty="0" err="1"/>
              <a:t>lr.fit</a:t>
            </a:r>
            <a:r>
              <a:rPr lang="en-US" altLang="zh-TW" dirty="0"/>
              <a:t>(</a:t>
            </a:r>
            <a:r>
              <a:rPr lang="en-US" altLang="zh-TW" dirty="0" err="1"/>
              <a:t>X_train,y_train</a:t>
            </a:r>
            <a:r>
              <a:rPr lang="en-US" altLang="zh-TW" dirty="0"/>
              <a:t>)    # </a:t>
            </a:r>
            <a:r>
              <a:rPr lang="zh-TW" altLang="en-US" dirty="0"/>
              <a:t>用处理好的数据训练模型</a:t>
            </a:r>
          </a:p>
          <a:p>
            <a:pPr>
              <a:buFont typeface="Arial" panose="020B0604020202020204" pitchFamily="34" charset="0"/>
              <a:buChar char="•"/>
            </a:pPr>
            <a:r>
              <a:rPr lang="en-US" altLang="zh-TW" dirty="0"/>
              <a:t>print('</a:t>
            </a:r>
            <a:r>
              <a:rPr lang="zh-TW" altLang="en-US" dirty="0"/>
              <a:t>逻辑回归的准确率为：</a:t>
            </a:r>
            <a:r>
              <a:rPr lang="en-US" altLang="zh-TW" dirty="0"/>
              <a:t>{0:.2f}%'.format(</a:t>
            </a:r>
            <a:r>
              <a:rPr lang="en-US" altLang="zh-TW" dirty="0" err="1"/>
              <a:t>lr.score</a:t>
            </a:r>
            <a:r>
              <a:rPr lang="en-US" altLang="zh-TW" dirty="0"/>
              <a:t>(</a:t>
            </a:r>
            <a:r>
              <a:rPr lang="en-US" altLang="zh-TW" dirty="0" err="1"/>
              <a:t>X_test</a:t>
            </a:r>
            <a:r>
              <a:rPr lang="en-US" altLang="zh-TW" dirty="0"/>
              <a:t>, </a:t>
            </a:r>
            <a:r>
              <a:rPr lang="en-US" altLang="zh-TW" dirty="0" err="1"/>
              <a:t>y_test</a:t>
            </a:r>
            <a:r>
              <a:rPr lang="en-US" altLang="zh-TW" dirty="0"/>
              <a:t>)*100))</a:t>
            </a:r>
            <a:endParaRPr lang="zh-CN" altLang="en-US" dirty="0"/>
          </a:p>
        </p:txBody>
      </p:sp>
      <p:sp>
        <p:nvSpPr>
          <p:cNvPr id="3" name="标题 2"/>
          <p:cNvSpPr>
            <a:spLocks noGrp="1"/>
          </p:cNvSpPr>
          <p:nvPr>
            <p:ph type="title"/>
          </p:nvPr>
        </p:nvSpPr>
        <p:spPr/>
        <p:txBody>
          <a:bodyPr/>
          <a:lstStyle/>
          <a:p>
            <a:r>
              <a:rPr lang="zh-CN" altLang="en-US" dirty="0"/>
              <a:t>算法实现</a:t>
            </a:r>
          </a:p>
        </p:txBody>
      </p:sp>
    </p:spTree>
    <p:extLst>
      <p:ext uri="{BB962C8B-B14F-4D97-AF65-F5344CB8AC3E}">
        <p14:creationId xmlns:p14="http://schemas.microsoft.com/office/powerpoint/2010/main" val="2427597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651004" y="-256014"/>
            <a:ext cx="144039" cy="179742"/>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none" lIns="71323" tIns="35662" rIns="71323" bIns="35662"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700"/>
          </a:p>
        </p:txBody>
      </p:sp>
      <p:sp>
        <p:nvSpPr>
          <p:cNvPr id="10246" name="Rectangle 6"/>
          <p:cNvSpPr>
            <a:spLocks noChangeArrowheads="1"/>
          </p:cNvSpPr>
          <p:nvPr/>
        </p:nvSpPr>
        <p:spPr bwMode="auto">
          <a:xfrm>
            <a:off x="1651004" y="-317570"/>
            <a:ext cx="144039" cy="30285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71323" tIns="35662" rIns="71323" bIns="35662" anchor="ctr">
            <a:spAutoFit/>
          </a:bodyPr>
          <a:lstStyle/>
          <a:p>
            <a:pPr>
              <a:defRPr/>
            </a:pPr>
            <a:endParaRPr lang="zh-CN" altLang="en-US" sz="1500">
              <a:latin typeface="Arial" charset="0"/>
              <a:ea typeface="宋体" charset="-122"/>
            </a:endParaRPr>
          </a:p>
        </p:txBody>
      </p:sp>
    </p:spTree>
    <p:extLst>
      <p:ext uri="{BB962C8B-B14F-4D97-AF65-F5344CB8AC3E}">
        <p14:creationId xmlns:p14="http://schemas.microsoft.com/office/powerpoint/2010/main" val="84535309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07331" y="1444712"/>
            <a:ext cx="4375555" cy="1864545"/>
          </a:xfrm>
        </p:spPr>
        <p:txBody>
          <a:bodyPr/>
          <a:lstStyle/>
          <a:p>
            <a:pPr>
              <a:buFont typeface="Arial"/>
              <a:buChar char="•"/>
            </a:pPr>
            <a:r>
              <a:rPr lang="zh-CN" altLang="en-US" dirty="0"/>
              <a:t>形式简单，易于建模</a:t>
            </a:r>
            <a:endParaRPr lang="en-US" altLang="zh-CN" dirty="0"/>
          </a:p>
          <a:p>
            <a:pPr>
              <a:buFont typeface="Arial"/>
              <a:buChar char="•"/>
            </a:pPr>
            <a:r>
              <a:rPr kumimoji="1" lang="zh-CN" altLang="en-US" dirty="0"/>
              <a:t>蕴含机器学习的基本思想</a:t>
            </a:r>
            <a:endParaRPr kumimoji="1" lang="en-US" altLang="zh-CN" dirty="0"/>
          </a:p>
          <a:p>
            <a:pPr>
              <a:buFont typeface="Arial"/>
              <a:buChar char="•"/>
            </a:pPr>
            <a:r>
              <a:rPr kumimoji="1" lang="zh-CN" altLang="en-US" dirty="0"/>
              <a:t>是其他非线性模型的基础</a:t>
            </a:r>
            <a:endParaRPr kumimoji="1" lang="en-US" altLang="zh-CN" dirty="0"/>
          </a:p>
          <a:p>
            <a:pPr>
              <a:buFont typeface="Arial"/>
              <a:buChar char="•"/>
            </a:pPr>
            <a:r>
              <a:rPr kumimoji="1" lang="zh-CN" altLang="en-US" dirty="0"/>
              <a:t>权重体现出各属性重要性，可解释性强</a:t>
            </a:r>
          </a:p>
        </p:txBody>
      </p:sp>
      <p:sp>
        <p:nvSpPr>
          <p:cNvPr id="3" name="标题 2"/>
          <p:cNvSpPr>
            <a:spLocks noGrp="1"/>
          </p:cNvSpPr>
          <p:nvPr>
            <p:ph type="title"/>
          </p:nvPr>
        </p:nvSpPr>
        <p:spPr/>
        <p:txBody>
          <a:bodyPr/>
          <a:lstStyle/>
          <a:p>
            <a:r>
              <a:rPr kumimoji="1" lang="zh-CN" altLang="en-US" dirty="0"/>
              <a:t>线性模型（</a:t>
            </a:r>
            <a:r>
              <a:rPr kumimoji="1" lang="en-US" altLang="zh-CN" dirty="0"/>
              <a:t>linear model</a:t>
            </a:r>
            <a:r>
              <a:rPr kumimoji="1" lang="zh-CN" altLang="en-US" dirty="0"/>
              <a:t>）</a:t>
            </a:r>
          </a:p>
        </p:txBody>
      </p:sp>
      <p:sp>
        <p:nvSpPr>
          <p:cNvPr id="4" name="内容占位符 3"/>
          <p:cNvSpPr>
            <a:spLocks noGrp="1"/>
          </p:cNvSpPr>
          <p:nvPr>
            <p:ph idx="10"/>
          </p:nvPr>
        </p:nvSpPr>
        <p:spPr>
          <a:xfrm>
            <a:off x="204831" y="945598"/>
            <a:ext cx="9256334" cy="355391"/>
          </a:xfrm>
        </p:spPr>
        <p:txBody>
          <a:bodyPr/>
          <a:lstStyle/>
          <a:p>
            <a:r>
              <a:rPr kumimoji="1" lang="zh-CN" altLang="en-US" dirty="0"/>
              <a:t>基本形式</a:t>
            </a:r>
          </a:p>
        </p:txBody>
      </p:sp>
      <p:graphicFrame>
        <p:nvGraphicFramePr>
          <p:cNvPr id="6" name="表格 5"/>
          <p:cNvGraphicFramePr>
            <a:graphicFrameLocks noGrp="1"/>
          </p:cNvGraphicFramePr>
          <p:nvPr>
            <p:extLst>
              <p:ext uri="{D42A27DB-BD31-4B8C-83A1-F6EECF244321}">
                <p14:modId xmlns:p14="http://schemas.microsoft.com/office/powerpoint/2010/main" val="1207181520"/>
              </p:ext>
            </p:extLst>
          </p:nvPr>
        </p:nvGraphicFramePr>
        <p:xfrm>
          <a:off x="4051777" y="1444712"/>
          <a:ext cx="3800475" cy="952437"/>
        </p:xfrm>
        <a:graphic>
          <a:graphicData uri="http://schemas.openxmlformats.org/drawingml/2006/table">
            <a:tbl>
              <a:tblPr/>
              <a:tblGrid>
                <a:gridCol w="619125">
                  <a:extLst>
                    <a:ext uri="{9D8B030D-6E8A-4147-A177-3AD203B41FA5}">
                      <a16:colId xmlns:a16="http://schemas.microsoft.com/office/drawing/2014/main" val="20000"/>
                    </a:ext>
                  </a:extLst>
                </a:gridCol>
                <a:gridCol w="638175">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638175">
                  <a:extLst>
                    <a:ext uri="{9D8B030D-6E8A-4147-A177-3AD203B41FA5}">
                      <a16:colId xmlns:a16="http://schemas.microsoft.com/office/drawing/2014/main" val="20005"/>
                    </a:ext>
                  </a:extLst>
                </a:gridCol>
              </a:tblGrid>
              <a:tr h="317479">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schemeClr val="bg1"/>
                          </a:solidFill>
                          <a:effectLst/>
                          <a:uLnTx/>
                          <a:uFillTx/>
                          <a:latin typeface="宋体"/>
                          <a:ea typeface="+mn-ea"/>
                          <a:cs typeface="+mn-cs"/>
                        </a:rPr>
                        <a:t>x</a:t>
                      </a:r>
                      <a:r>
                        <a:rPr kumimoji="0" lang="en-US" altLang="zh-CN" sz="1700" b="0" i="0" u="none" strike="noStrike" kern="1200" cap="none" spc="0" normalizeH="0" baseline="-25000" noProof="0" dirty="0">
                          <a:ln>
                            <a:noFill/>
                          </a:ln>
                          <a:solidFill>
                            <a:schemeClr val="bg1"/>
                          </a:solidFill>
                          <a:effectLst/>
                          <a:uLnTx/>
                          <a:uFillTx/>
                          <a:latin typeface="宋体"/>
                          <a:ea typeface="+mn-ea"/>
                          <a:cs typeface="+mn-cs"/>
                        </a:rPr>
                        <a:t>1</a:t>
                      </a:r>
                      <a:endParaRPr kumimoji="0" lang="en-US" altLang="zh-CN" sz="1800" b="0" i="0" u="none" strike="noStrike" kern="1200" cap="none" spc="0" normalizeH="0" baseline="0" noProof="0" dirty="0">
                        <a:ln>
                          <a:noFill/>
                        </a:ln>
                        <a:solidFill>
                          <a:schemeClr val="bg1"/>
                        </a:solidFill>
                        <a:effectLst/>
                        <a:uLnTx/>
                        <a:uFillTx/>
                        <a:latin typeface="宋体"/>
                        <a:ea typeface="+mn-ea"/>
                        <a:cs typeface="+mn-cs"/>
                      </a:endParaRP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2.0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6.0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a:solidFill>
                            <a:schemeClr val="bg1"/>
                          </a:solidFill>
                          <a:effectLst/>
                          <a:latin typeface="宋体"/>
                        </a:rPr>
                        <a:t>5.0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a:solidFill>
                            <a:schemeClr val="bg1"/>
                          </a:solidFill>
                          <a:effectLst/>
                          <a:latin typeface="宋体"/>
                        </a:rPr>
                        <a:t>1.0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a:solidFill>
                            <a:schemeClr val="bg1"/>
                          </a:solidFill>
                          <a:effectLst/>
                          <a:latin typeface="宋体"/>
                        </a:rPr>
                        <a:t>4.0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31747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2000" i="1" dirty="0">
                          <a:solidFill>
                            <a:schemeClr val="bg1"/>
                          </a:solidFill>
                          <a:latin typeface="+mn-ea"/>
                          <a:ea typeface="+mn-ea"/>
                        </a:rPr>
                        <a:t>x</a:t>
                      </a:r>
                      <a:r>
                        <a:rPr lang="en-US" altLang="zh-CN" sz="1500" baseline="-25000" dirty="0">
                          <a:solidFill>
                            <a:schemeClr val="bg1"/>
                          </a:solidFill>
                          <a:latin typeface="+mn-ea"/>
                          <a:ea typeface="+mn-ea"/>
                        </a:rPr>
                        <a:t>2</a:t>
                      </a:r>
                      <a:endParaRPr lang="en-US" altLang="zh-CN" sz="1700" b="0" i="0" u="none" strike="noStrike" dirty="0">
                        <a:solidFill>
                          <a:schemeClr val="bg1"/>
                        </a:solidFill>
                        <a:effectLst/>
                        <a:latin typeface="宋体"/>
                      </a:endParaRP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a:solidFill>
                            <a:schemeClr val="bg1"/>
                          </a:solidFill>
                          <a:effectLst/>
                          <a:latin typeface="宋体"/>
                        </a:rPr>
                        <a:t>7.0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9.0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a:solidFill>
                            <a:schemeClr val="bg1"/>
                          </a:solidFill>
                          <a:effectLst/>
                          <a:latin typeface="宋体"/>
                        </a:rPr>
                        <a:t>3.0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2.0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a:solidFill>
                            <a:schemeClr val="bg1"/>
                          </a:solidFill>
                          <a:effectLst/>
                          <a:latin typeface="宋体"/>
                        </a:rPr>
                        <a:t>5.0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1"/>
                  </a:ext>
                </a:extLst>
              </a:tr>
              <a:tr h="31747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2000" i="1" dirty="0">
                          <a:solidFill>
                            <a:schemeClr val="bg1"/>
                          </a:solidFill>
                          <a:latin typeface="+mn-ea"/>
                          <a:ea typeface="+mn-ea"/>
                        </a:rPr>
                        <a:t>y</a:t>
                      </a:r>
                      <a:endParaRPr lang="en-US" altLang="zh-CN" sz="2000" b="0" i="0" u="none" strike="noStrike" dirty="0">
                        <a:solidFill>
                          <a:schemeClr val="bg1"/>
                        </a:solidFill>
                        <a:effectLst/>
                        <a:latin typeface="宋体"/>
                      </a:endParaRP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52.8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96.7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21.2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6.0 </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1800" b="0" i="0" u="none" strike="noStrike" dirty="0">
                          <a:solidFill>
                            <a:schemeClr val="bg1"/>
                          </a:solidFill>
                          <a:effectLst/>
                          <a:latin typeface="宋体"/>
                        </a:rPr>
                        <a:t>?</a:t>
                      </a:r>
                    </a:p>
                  </a:txBody>
                  <a:tcPr marL="9525" marR="9525" marT="105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bl>
          </a:graphicData>
        </a:graphic>
      </p:graphicFrame>
      <p:graphicFrame>
        <p:nvGraphicFramePr>
          <p:cNvPr id="9" name="对象 2">
            <a:extLst>
              <a:ext uri="{FF2B5EF4-FFF2-40B4-BE49-F238E27FC236}">
                <a16:creationId xmlns:a16="http://schemas.microsoft.com/office/drawing/2014/main" id="{AD83D61B-DA5B-4270-92CB-BF28D52310A5}"/>
              </a:ext>
            </a:extLst>
          </p:cNvPr>
          <p:cNvGraphicFramePr>
            <a:graphicFrameLocks noChangeAspect="1"/>
          </p:cNvGraphicFramePr>
          <p:nvPr>
            <p:extLst>
              <p:ext uri="{D42A27DB-BD31-4B8C-83A1-F6EECF244321}">
                <p14:modId xmlns:p14="http://schemas.microsoft.com/office/powerpoint/2010/main" val="4141098976"/>
              </p:ext>
            </p:extLst>
          </p:nvPr>
        </p:nvGraphicFramePr>
        <p:xfrm>
          <a:off x="4051777" y="2742962"/>
          <a:ext cx="1306116" cy="469636"/>
        </p:xfrm>
        <a:graphic>
          <a:graphicData uri="http://schemas.openxmlformats.org/presentationml/2006/ole">
            <mc:AlternateContent xmlns:mc="http://schemas.openxmlformats.org/markup-compatibility/2006">
              <mc:Choice xmlns:v="urn:schemas-microsoft-com:vml" Requires="v">
                <p:oleObj spid="_x0000_s6213" name="公式" r:id="rId3" imgW="736600" imgH="241300" progId="Equation.3">
                  <p:embed/>
                </p:oleObj>
              </mc:Choice>
              <mc:Fallback>
                <p:oleObj name="公式" r:id="rId3" imgW="736600" imgH="241300" progId="Equation.3">
                  <p:embed/>
                  <p:pic>
                    <p:nvPicPr>
                      <p:cNvPr id="16" name="对象 2">
                        <a:extLst>
                          <a:ext uri="{FF2B5EF4-FFF2-40B4-BE49-F238E27FC236}">
                            <a16:creationId xmlns:a16="http://schemas.microsoft.com/office/drawing/2014/main" id="{4AAD843E-F189-46C0-B03E-7F636D61094C}"/>
                          </a:ext>
                        </a:extLst>
                      </p:cNvPr>
                      <p:cNvPicPr>
                        <a:picLocks noChangeAspect="1" noChangeArrowheads="1"/>
                      </p:cNvPicPr>
                      <p:nvPr/>
                    </p:nvPicPr>
                    <p:blipFill>
                      <a:blip r:embed="rId4"/>
                      <a:srcRect/>
                      <a:stretch>
                        <a:fillRect/>
                      </a:stretch>
                    </p:blipFill>
                    <p:spPr bwMode="auto">
                      <a:xfrm>
                        <a:off x="4051777" y="2742962"/>
                        <a:ext cx="1306116" cy="469636"/>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316964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53185" y="990455"/>
            <a:ext cx="9253834" cy="440147"/>
          </a:xfrm>
        </p:spPr>
        <p:txBody>
          <a:bodyPr/>
          <a:lstStyle/>
          <a:p>
            <a:pPr marL="0" indent="0">
              <a:buNone/>
            </a:pPr>
            <a:r>
              <a:rPr lang="zh-CN" altLang="en-US" dirty="0"/>
              <a:t>线性回归</a:t>
            </a:r>
            <a:endParaRPr kumimoji="1" lang="zh-CN" altLang="en-US" dirty="0"/>
          </a:p>
        </p:txBody>
      </p:sp>
      <p:sp>
        <p:nvSpPr>
          <p:cNvPr id="3" name="标题 2"/>
          <p:cNvSpPr>
            <a:spLocks noGrp="1"/>
          </p:cNvSpPr>
          <p:nvPr>
            <p:ph type="title"/>
          </p:nvPr>
        </p:nvSpPr>
        <p:spPr/>
        <p:txBody>
          <a:bodyPr/>
          <a:lstStyle/>
          <a:p>
            <a:r>
              <a:rPr kumimoji="1" lang="zh-CN" altLang="en-US" dirty="0"/>
              <a:t>线性模型（</a:t>
            </a:r>
            <a:r>
              <a:rPr kumimoji="1" lang="en-US" altLang="zh-CN" dirty="0"/>
              <a:t>linear model</a:t>
            </a:r>
            <a:r>
              <a:rPr kumimoji="1" lang="zh-CN" altLang="en-US" dirty="0"/>
              <a:t>）</a:t>
            </a:r>
          </a:p>
        </p:txBody>
      </p:sp>
      <p:graphicFrame>
        <p:nvGraphicFramePr>
          <p:cNvPr id="10" name="表格 9"/>
          <p:cNvGraphicFramePr>
            <a:graphicFrameLocks noGrp="1"/>
          </p:cNvGraphicFramePr>
          <p:nvPr>
            <p:extLst>
              <p:ext uri="{D42A27DB-BD31-4B8C-83A1-F6EECF244321}">
                <p14:modId xmlns:p14="http://schemas.microsoft.com/office/powerpoint/2010/main" val="3942547348"/>
              </p:ext>
            </p:extLst>
          </p:nvPr>
        </p:nvGraphicFramePr>
        <p:xfrm>
          <a:off x="1602403" y="1741323"/>
          <a:ext cx="3965688" cy="717410"/>
        </p:xfrm>
        <a:graphic>
          <a:graphicData uri="http://schemas.openxmlformats.org/drawingml/2006/table">
            <a:tbl>
              <a:tblPr/>
              <a:tblGrid>
                <a:gridCol w="660948">
                  <a:extLst>
                    <a:ext uri="{9D8B030D-6E8A-4147-A177-3AD203B41FA5}">
                      <a16:colId xmlns:a16="http://schemas.microsoft.com/office/drawing/2014/main" val="20000"/>
                    </a:ext>
                  </a:extLst>
                </a:gridCol>
                <a:gridCol w="660948">
                  <a:extLst>
                    <a:ext uri="{9D8B030D-6E8A-4147-A177-3AD203B41FA5}">
                      <a16:colId xmlns:a16="http://schemas.microsoft.com/office/drawing/2014/main" val="20001"/>
                    </a:ext>
                  </a:extLst>
                </a:gridCol>
                <a:gridCol w="660948">
                  <a:extLst>
                    <a:ext uri="{9D8B030D-6E8A-4147-A177-3AD203B41FA5}">
                      <a16:colId xmlns:a16="http://schemas.microsoft.com/office/drawing/2014/main" val="20002"/>
                    </a:ext>
                  </a:extLst>
                </a:gridCol>
                <a:gridCol w="660948">
                  <a:extLst>
                    <a:ext uri="{9D8B030D-6E8A-4147-A177-3AD203B41FA5}">
                      <a16:colId xmlns:a16="http://schemas.microsoft.com/office/drawing/2014/main" val="20003"/>
                    </a:ext>
                  </a:extLst>
                </a:gridCol>
                <a:gridCol w="660948">
                  <a:extLst>
                    <a:ext uri="{9D8B030D-6E8A-4147-A177-3AD203B41FA5}">
                      <a16:colId xmlns:a16="http://schemas.microsoft.com/office/drawing/2014/main" val="20004"/>
                    </a:ext>
                  </a:extLst>
                </a:gridCol>
                <a:gridCol w="660948">
                  <a:extLst>
                    <a:ext uri="{9D8B030D-6E8A-4147-A177-3AD203B41FA5}">
                      <a16:colId xmlns:a16="http://schemas.microsoft.com/office/drawing/2014/main" val="20005"/>
                    </a:ext>
                  </a:extLst>
                </a:gridCol>
              </a:tblGrid>
              <a:tr h="35870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2000" i="1" dirty="0">
                          <a:solidFill>
                            <a:schemeClr val="bg1"/>
                          </a:solidFill>
                          <a:latin typeface="+mn-ea"/>
                          <a:ea typeface="+mn-ea"/>
                        </a:rPr>
                        <a:t>x</a:t>
                      </a:r>
                      <a:endParaRPr lang="en-US" altLang="zh-CN" sz="2000" b="0" i="0" u="none" strike="noStrike" dirty="0">
                        <a:solidFill>
                          <a:schemeClr val="bg1"/>
                        </a:solidFill>
                        <a:effectLst/>
                        <a:latin typeface="宋体"/>
                      </a:endParaRPr>
                    </a:p>
                  </a:txBody>
                  <a:tcPr marL="9525" marR="9525" marT="105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2000" b="0" i="0" u="none" strike="noStrike" dirty="0">
                          <a:solidFill>
                            <a:schemeClr val="bg1"/>
                          </a:solidFill>
                          <a:effectLst/>
                          <a:latin typeface="宋体"/>
                        </a:rPr>
                        <a:t>3</a:t>
                      </a:r>
                    </a:p>
                  </a:txBody>
                  <a:tcPr marL="9525" marR="9525" marT="105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2000" b="0" i="0" u="none" strike="noStrike" dirty="0">
                          <a:solidFill>
                            <a:schemeClr val="bg1"/>
                          </a:solidFill>
                          <a:effectLst/>
                          <a:latin typeface="宋体"/>
                        </a:rPr>
                        <a:t>1</a:t>
                      </a:r>
                    </a:p>
                  </a:txBody>
                  <a:tcPr marL="9525" marR="9525" marT="105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2000" b="0" i="0" u="none" strike="noStrike">
                          <a:solidFill>
                            <a:schemeClr val="bg1"/>
                          </a:solidFill>
                          <a:effectLst/>
                          <a:latin typeface="宋体"/>
                        </a:rPr>
                        <a:t>7</a:t>
                      </a:r>
                    </a:p>
                  </a:txBody>
                  <a:tcPr marL="9525" marR="9525" marT="105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2000" b="0" i="0" u="none" strike="noStrike">
                          <a:solidFill>
                            <a:schemeClr val="bg1"/>
                          </a:solidFill>
                          <a:effectLst/>
                          <a:latin typeface="宋体"/>
                        </a:rPr>
                        <a:t>2</a:t>
                      </a:r>
                    </a:p>
                  </a:txBody>
                  <a:tcPr marL="9525" marR="9525" marT="105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2000" b="0" i="0" u="none" strike="noStrike" dirty="0">
                          <a:solidFill>
                            <a:schemeClr val="bg1"/>
                          </a:solidFill>
                          <a:effectLst/>
                          <a:latin typeface="宋体"/>
                        </a:rPr>
                        <a:t>4</a:t>
                      </a:r>
                    </a:p>
                  </a:txBody>
                  <a:tcPr marL="9525" marR="9525" marT="105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358705">
                <a:tc>
                  <a:txBody>
                    <a:bodyPr/>
                    <a:lstStyle/>
                    <a:p>
                      <a:pPr algn="ctr" fontAlgn="ctr"/>
                      <a:r>
                        <a:rPr lang="en-US" altLang="zh-CN" sz="2000" i="1" dirty="0">
                          <a:solidFill>
                            <a:schemeClr val="bg1"/>
                          </a:solidFill>
                          <a:latin typeface="+mn-ea"/>
                          <a:ea typeface="+mn-ea"/>
                        </a:rPr>
                        <a:t>y</a:t>
                      </a:r>
                      <a:endParaRPr lang="en-US" altLang="zh-CN" sz="2000" b="0" i="0" u="none" strike="noStrike" dirty="0">
                        <a:solidFill>
                          <a:schemeClr val="bg1"/>
                        </a:solidFill>
                        <a:effectLst/>
                        <a:latin typeface="宋体"/>
                      </a:endParaRPr>
                    </a:p>
                  </a:txBody>
                  <a:tcPr marL="9525" marR="9525" marT="105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2000" b="0" i="0" u="none" strike="noStrike" dirty="0">
                          <a:solidFill>
                            <a:schemeClr val="bg1"/>
                          </a:solidFill>
                          <a:effectLst/>
                          <a:latin typeface="宋体"/>
                        </a:rPr>
                        <a:t>4.5</a:t>
                      </a:r>
                    </a:p>
                  </a:txBody>
                  <a:tcPr marL="9525" marR="9525" marT="105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2000" b="0" i="0" u="none" strike="noStrike" dirty="0">
                          <a:solidFill>
                            <a:schemeClr val="bg1"/>
                          </a:solidFill>
                          <a:effectLst/>
                          <a:latin typeface="宋体"/>
                        </a:rPr>
                        <a:t>2.5</a:t>
                      </a:r>
                    </a:p>
                  </a:txBody>
                  <a:tcPr marL="9525" marR="9525" marT="105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2000" b="0" i="0" u="none" strike="noStrike" dirty="0">
                          <a:solidFill>
                            <a:schemeClr val="bg1"/>
                          </a:solidFill>
                          <a:effectLst/>
                          <a:latin typeface="宋体"/>
                        </a:rPr>
                        <a:t>8.5</a:t>
                      </a:r>
                    </a:p>
                  </a:txBody>
                  <a:tcPr marL="9525" marR="9525" marT="105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zh-CN" sz="2000" b="0" i="0" u="none" strike="noStrike" dirty="0">
                          <a:solidFill>
                            <a:schemeClr val="bg1"/>
                          </a:solidFill>
                          <a:effectLst/>
                          <a:latin typeface="宋体"/>
                        </a:rPr>
                        <a:t>3.5</a:t>
                      </a:r>
                    </a:p>
                  </a:txBody>
                  <a:tcPr marL="9525" marR="9525" marT="105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zh-CN" altLang="en-US" sz="2000" b="0" i="0" u="none" strike="noStrike" dirty="0">
                          <a:solidFill>
                            <a:schemeClr val="bg1"/>
                          </a:solidFill>
                          <a:effectLst/>
                          <a:latin typeface="宋体"/>
                        </a:rPr>
                        <a:t>？</a:t>
                      </a:r>
                    </a:p>
                  </a:txBody>
                  <a:tcPr marL="9525" marR="9525" marT="105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1"/>
                  </a:ext>
                </a:extLst>
              </a:tr>
            </a:tbl>
          </a:graphicData>
        </a:graphic>
      </p:graphicFrame>
      <p:sp>
        <p:nvSpPr>
          <p:cNvPr id="15" name="矩形 14"/>
          <p:cNvSpPr/>
          <p:nvPr/>
        </p:nvSpPr>
        <p:spPr>
          <a:xfrm>
            <a:off x="1512335" y="2722240"/>
            <a:ext cx="4572000" cy="1880130"/>
          </a:xfrm>
          <a:prstGeom prst="rect">
            <a:avLst/>
          </a:prstGeom>
          <a:solidFill>
            <a:schemeClr val="bg1"/>
          </a:solidFill>
        </p:spPr>
        <p:txBody>
          <a:bodyPr>
            <a:spAutoFit/>
          </a:bodyPr>
          <a:lstStyle/>
          <a:p>
            <a:pPr lvl="0" eaLnBrk="0" fontAlgn="base" hangingPunct="0">
              <a:lnSpc>
                <a:spcPct val="200000"/>
              </a:lnSpc>
              <a:spcBef>
                <a:spcPct val="20000"/>
              </a:spcBef>
              <a:spcAft>
                <a:spcPct val="0"/>
              </a:spcAft>
              <a:buClr>
                <a:srgbClr val="032089"/>
              </a:buClr>
            </a:pPr>
            <a:r>
              <a:rPr kumimoji="1" lang="zh-CN" altLang="en-US" kern="0" dirty="0">
                <a:latin typeface="微软雅黑" pitchFamily="34" charset="-122"/>
                <a:ea typeface="微软雅黑" pitchFamily="34" charset="-122"/>
                <a:cs typeface="宋体" charset="0"/>
              </a:rPr>
              <a:t>线性回归试图学得</a:t>
            </a:r>
            <a:endParaRPr kumimoji="1" lang="en-US" altLang="zh-CN" kern="0" dirty="0">
              <a:latin typeface="微软雅黑" pitchFamily="34" charset="-122"/>
              <a:ea typeface="微软雅黑" pitchFamily="34" charset="-122"/>
              <a:cs typeface="宋体" charset="0"/>
            </a:endParaRPr>
          </a:p>
          <a:p>
            <a:pPr lvl="0" eaLnBrk="0" fontAlgn="base" hangingPunct="0">
              <a:lnSpc>
                <a:spcPct val="200000"/>
              </a:lnSpc>
              <a:spcBef>
                <a:spcPct val="20000"/>
              </a:spcBef>
              <a:spcAft>
                <a:spcPct val="0"/>
              </a:spcAft>
              <a:buClr>
                <a:srgbClr val="032089"/>
              </a:buClr>
            </a:pPr>
            <a:r>
              <a:rPr kumimoji="1" lang="zh-CN" altLang="en-US" kern="0" dirty="0">
                <a:latin typeface="微软雅黑" pitchFamily="34" charset="-122"/>
                <a:ea typeface="微软雅黑" pitchFamily="34" charset="-122"/>
                <a:cs typeface="宋体" charset="0"/>
              </a:rPr>
              <a:t>使得</a:t>
            </a:r>
            <a:endParaRPr kumimoji="1" lang="en-US" altLang="zh-CN" kern="0" dirty="0">
              <a:latin typeface="微软雅黑" pitchFamily="34" charset="-122"/>
              <a:ea typeface="微软雅黑" pitchFamily="34" charset="-122"/>
              <a:cs typeface="宋体" charset="0"/>
            </a:endParaRPr>
          </a:p>
          <a:p>
            <a:pPr lvl="0" eaLnBrk="0" fontAlgn="base" hangingPunct="0">
              <a:lnSpc>
                <a:spcPct val="200000"/>
              </a:lnSpc>
              <a:spcBef>
                <a:spcPct val="20000"/>
              </a:spcBef>
              <a:spcAft>
                <a:spcPct val="0"/>
              </a:spcAft>
              <a:buClr>
                <a:srgbClr val="032089"/>
              </a:buClr>
            </a:pPr>
            <a:r>
              <a:rPr kumimoji="1" lang="zh-CN" altLang="en-US" kern="0" dirty="0">
                <a:latin typeface="微软雅黑" pitchFamily="34" charset="-122"/>
                <a:ea typeface="微软雅黑" pitchFamily="34" charset="-122"/>
                <a:cs typeface="宋体" charset="0"/>
              </a:rPr>
              <a:t>如何确定</a:t>
            </a:r>
            <a:r>
              <a:rPr kumimoji="1" lang="en-US" altLang="zh-CN" kern="0" dirty="0">
                <a:latin typeface="微软雅黑" pitchFamily="34" charset="-122"/>
                <a:ea typeface="微软雅黑" pitchFamily="34" charset="-122"/>
                <a:cs typeface="宋体" charset="0"/>
              </a:rPr>
              <a:t>         , </a:t>
            </a:r>
            <a:r>
              <a:rPr kumimoji="1" lang="zh-CN" altLang="en-US" kern="0" dirty="0">
                <a:latin typeface="微软雅黑" pitchFamily="34" charset="-122"/>
                <a:ea typeface="微软雅黑" pitchFamily="34" charset="-122"/>
                <a:cs typeface="宋体" charset="0"/>
              </a:rPr>
              <a:t>关键在于如何减小</a:t>
            </a:r>
            <a:r>
              <a:rPr kumimoji="1" lang="en-US" altLang="zh-CN" kern="0" dirty="0">
                <a:latin typeface="微软雅黑" pitchFamily="34" charset="-122"/>
                <a:ea typeface="微软雅黑" pitchFamily="34" charset="-122"/>
                <a:cs typeface="宋体" charset="0"/>
              </a:rPr>
              <a:t>           </a:t>
            </a:r>
            <a:r>
              <a:rPr kumimoji="1" lang="zh-CN" altLang="en-US" kern="0" dirty="0">
                <a:latin typeface="微软雅黑" pitchFamily="34" charset="-122"/>
                <a:ea typeface="微软雅黑" pitchFamily="34" charset="-122"/>
                <a:cs typeface="宋体" charset="0"/>
              </a:rPr>
              <a:t>与</a:t>
            </a:r>
            <a:r>
              <a:rPr kumimoji="1" lang="en-US" altLang="zh-CN" kern="0" dirty="0">
                <a:latin typeface="微软雅黑" pitchFamily="34" charset="-122"/>
                <a:ea typeface="微软雅黑" pitchFamily="34" charset="-122"/>
                <a:cs typeface="宋体" charset="0"/>
              </a:rPr>
              <a:t>     </a:t>
            </a:r>
            <a:r>
              <a:rPr kumimoji="1" lang="zh-CN" altLang="en-US" kern="0" dirty="0">
                <a:latin typeface="微软雅黑" pitchFamily="34" charset="-122"/>
                <a:ea typeface="微软雅黑" pitchFamily="34" charset="-122"/>
                <a:cs typeface="宋体" charset="0"/>
              </a:rPr>
              <a:t>的差别</a:t>
            </a:r>
            <a:endParaRPr kumimoji="1" lang="en-US" altLang="zh-CN" kern="0" dirty="0">
              <a:latin typeface="微软雅黑" pitchFamily="34" charset="-122"/>
              <a:ea typeface="微软雅黑" pitchFamily="34" charset="-122"/>
              <a:cs typeface="宋体" charset="0"/>
            </a:endParaRPr>
          </a:p>
          <a:p>
            <a:pPr lvl="0" eaLnBrk="0" fontAlgn="base" hangingPunct="0">
              <a:lnSpc>
                <a:spcPct val="200000"/>
              </a:lnSpc>
              <a:spcBef>
                <a:spcPct val="20000"/>
              </a:spcBef>
              <a:spcAft>
                <a:spcPct val="0"/>
              </a:spcAft>
              <a:buClr>
                <a:srgbClr val="032089"/>
              </a:buClr>
            </a:pPr>
            <a:endParaRPr kumimoji="1" lang="zh-CN" altLang="en-US" kern="0" dirty="0">
              <a:latin typeface="微软雅黑" pitchFamily="34" charset="-122"/>
              <a:ea typeface="微软雅黑" pitchFamily="34" charset="-122"/>
              <a:cs typeface="宋体" charset="0"/>
            </a:endParaRPr>
          </a:p>
        </p:txBody>
      </p:sp>
      <p:graphicFrame>
        <p:nvGraphicFramePr>
          <p:cNvPr id="14" name="对象 2">
            <a:extLst>
              <a:ext uri="{FF2B5EF4-FFF2-40B4-BE49-F238E27FC236}">
                <a16:creationId xmlns:a16="http://schemas.microsoft.com/office/drawing/2014/main" id="{E1002706-255D-42F9-96CC-808EBCE7A5F2}"/>
              </a:ext>
            </a:extLst>
          </p:cNvPr>
          <p:cNvGraphicFramePr>
            <a:graphicFrameLocks noChangeAspect="1"/>
          </p:cNvGraphicFramePr>
          <p:nvPr>
            <p:extLst>
              <p:ext uri="{D42A27DB-BD31-4B8C-83A1-F6EECF244321}">
                <p14:modId xmlns:p14="http://schemas.microsoft.com/office/powerpoint/2010/main" val="3446926871"/>
              </p:ext>
            </p:extLst>
          </p:nvPr>
        </p:nvGraphicFramePr>
        <p:xfrm>
          <a:off x="3049473" y="2813485"/>
          <a:ext cx="1371909" cy="386529"/>
        </p:xfrm>
        <a:graphic>
          <a:graphicData uri="http://schemas.openxmlformats.org/presentationml/2006/ole">
            <mc:AlternateContent xmlns:mc="http://schemas.openxmlformats.org/markup-compatibility/2006">
              <mc:Choice xmlns:v="urn:schemas-microsoft-com:vml" Requires="v">
                <p:oleObj spid="_x0000_s7490" name="公式" r:id="rId3" imgW="939800" imgH="241300" progId="Equation.3">
                  <p:embed/>
                </p:oleObj>
              </mc:Choice>
              <mc:Fallback>
                <p:oleObj name="公式" r:id="rId3" imgW="939800" imgH="241300" progId="Equation.3">
                  <p:embed/>
                  <p:pic>
                    <p:nvPicPr>
                      <p:cNvPr id="8" name="对象 2">
                        <a:extLst>
                          <a:ext uri="{FF2B5EF4-FFF2-40B4-BE49-F238E27FC236}">
                            <a16:creationId xmlns:a16="http://schemas.microsoft.com/office/drawing/2014/main" id="{C3EEF644-B412-4AA3-A3AD-C4BEF2C905FD}"/>
                          </a:ext>
                        </a:extLst>
                      </p:cNvPr>
                      <p:cNvPicPr>
                        <a:picLocks noChangeAspect="1" noChangeArrowheads="1"/>
                      </p:cNvPicPr>
                      <p:nvPr/>
                    </p:nvPicPr>
                    <p:blipFill>
                      <a:blip r:embed="rId4"/>
                      <a:srcRect/>
                      <a:stretch>
                        <a:fillRect/>
                      </a:stretch>
                    </p:blipFill>
                    <p:spPr bwMode="auto">
                      <a:xfrm>
                        <a:off x="3049473" y="2813485"/>
                        <a:ext cx="1371909" cy="386529"/>
                      </a:xfrm>
                      <a:prstGeom prst="rect">
                        <a:avLst/>
                      </a:prstGeom>
                      <a:noFill/>
                      <a:ln>
                        <a:noFill/>
                      </a:ln>
                    </p:spPr>
                  </p:pic>
                </p:oleObj>
              </mc:Fallback>
            </mc:AlternateContent>
          </a:graphicData>
        </a:graphic>
      </p:graphicFrame>
      <p:graphicFrame>
        <p:nvGraphicFramePr>
          <p:cNvPr id="16" name="对象 2">
            <a:extLst>
              <a:ext uri="{FF2B5EF4-FFF2-40B4-BE49-F238E27FC236}">
                <a16:creationId xmlns:a16="http://schemas.microsoft.com/office/drawing/2014/main" id="{F67C21B9-60A7-43A9-90FA-B86C2FFECB80}"/>
              </a:ext>
            </a:extLst>
          </p:cNvPr>
          <p:cNvGraphicFramePr>
            <a:graphicFrameLocks noChangeAspect="1"/>
          </p:cNvGraphicFramePr>
          <p:nvPr>
            <p:extLst>
              <p:ext uri="{D42A27DB-BD31-4B8C-83A1-F6EECF244321}">
                <p14:modId xmlns:p14="http://schemas.microsoft.com/office/powerpoint/2010/main" val="684065139"/>
              </p:ext>
            </p:extLst>
          </p:nvPr>
        </p:nvGraphicFramePr>
        <p:xfrm>
          <a:off x="2039530" y="3332052"/>
          <a:ext cx="920375" cy="371288"/>
        </p:xfrm>
        <a:graphic>
          <a:graphicData uri="http://schemas.openxmlformats.org/presentationml/2006/ole">
            <mc:AlternateContent xmlns:mc="http://schemas.openxmlformats.org/markup-compatibility/2006">
              <mc:Choice xmlns:v="urn:schemas-microsoft-com:vml" Requires="v">
                <p:oleObj spid="_x0000_s7491" name="公式" r:id="rId5" imgW="647700" imgH="241300" progId="Equation.3">
                  <p:embed/>
                </p:oleObj>
              </mc:Choice>
              <mc:Fallback>
                <p:oleObj name="公式" r:id="rId5" imgW="647700" imgH="241300" progId="Equation.3">
                  <p:embed/>
                  <p:pic>
                    <p:nvPicPr>
                      <p:cNvPr id="9" name="对象 2">
                        <a:extLst>
                          <a:ext uri="{FF2B5EF4-FFF2-40B4-BE49-F238E27FC236}">
                            <a16:creationId xmlns:a16="http://schemas.microsoft.com/office/drawing/2014/main" id="{C3EEF644-B412-4AA3-A3AD-C4BEF2C905FD}"/>
                          </a:ext>
                        </a:extLst>
                      </p:cNvPr>
                      <p:cNvPicPr>
                        <a:picLocks noChangeAspect="1" noChangeArrowheads="1"/>
                      </p:cNvPicPr>
                      <p:nvPr/>
                    </p:nvPicPr>
                    <p:blipFill>
                      <a:blip r:embed="rId6"/>
                      <a:srcRect/>
                      <a:stretch>
                        <a:fillRect/>
                      </a:stretch>
                    </p:blipFill>
                    <p:spPr bwMode="auto">
                      <a:xfrm>
                        <a:off x="2039530" y="3332052"/>
                        <a:ext cx="920375" cy="371288"/>
                      </a:xfrm>
                      <a:prstGeom prst="rect">
                        <a:avLst/>
                      </a:prstGeom>
                      <a:noFill/>
                      <a:ln>
                        <a:noFill/>
                      </a:ln>
                    </p:spPr>
                  </p:pic>
                </p:oleObj>
              </mc:Fallback>
            </mc:AlternateContent>
          </a:graphicData>
        </a:graphic>
      </p:graphicFrame>
      <p:graphicFrame>
        <p:nvGraphicFramePr>
          <p:cNvPr id="17" name="对象 2">
            <a:extLst>
              <a:ext uri="{FF2B5EF4-FFF2-40B4-BE49-F238E27FC236}">
                <a16:creationId xmlns:a16="http://schemas.microsoft.com/office/drawing/2014/main" id="{4A03C1DD-0CDA-46BC-896E-3694804B2C2A}"/>
              </a:ext>
            </a:extLst>
          </p:cNvPr>
          <p:cNvGraphicFramePr>
            <a:graphicFrameLocks noChangeAspect="1"/>
          </p:cNvGraphicFramePr>
          <p:nvPr>
            <p:extLst>
              <p:ext uri="{D42A27DB-BD31-4B8C-83A1-F6EECF244321}">
                <p14:modId xmlns:p14="http://schemas.microsoft.com/office/powerpoint/2010/main" val="966808553"/>
              </p:ext>
            </p:extLst>
          </p:nvPr>
        </p:nvGraphicFramePr>
        <p:xfrm>
          <a:off x="2299325" y="3803816"/>
          <a:ext cx="449944" cy="336497"/>
        </p:xfrm>
        <a:graphic>
          <a:graphicData uri="http://schemas.openxmlformats.org/presentationml/2006/ole">
            <mc:AlternateContent xmlns:mc="http://schemas.openxmlformats.org/markup-compatibility/2006">
              <mc:Choice xmlns:v="urn:schemas-microsoft-com:vml" Requires="v">
                <p:oleObj spid="_x0000_s7492" name="公式" r:id="rId7" imgW="279400" imgH="190500" progId="Equation.3">
                  <p:embed/>
                </p:oleObj>
              </mc:Choice>
              <mc:Fallback>
                <p:oleObj name="公式" r:id="rId7" imgW="279400" imgH="190500" progId="Equation.3">
                  <p:embed/>
                  <p:pic>
                    <p:nvPicPr>
                      <p:cNvPr id="11" name="对象 2">
                        <a:extLst>
                          <a:ext uri="{FF2B5EF4-FFF2-40B4-BE49-F238E27FC236}">
                            <a16:creationId xmlns:a16="http://schemas.microsoft.com/office/drawing/2014/main" id="{C3EEF644-B412-4AA3-A3AD-C4BEF2C905FD}"/>
                          </a:ext>
                        </a:extLst>
                      </p:cNvPr>
                      <p:cNvPicPr>
                        <a:picLocks noChangeAspect="1" noChangeArrowheads="1"/>
                      </p:cNvPicPr>
                      <p:nvPr/>
                    </p:nvPicPr>
                    <p:blipFill>
                      <a:blip r:embed="rId8"/>
                      <a:srcRect/>
                      <a:stretch>
                        <a:fillRect/>
                      </a:stretch>
                    </p:blipFill>
                    <p:spPr bwMode="auto">
                      <a:xfrm>
                        <a:off x="2299325" y="3803816"/>
                        <a:ext cx="449944" cy="336497"/>
                      </a:xfrm>
                      <a:prstGeom prst="rect">
                        <a:avLst/>
                      </a:prstGeom>
                      <a:noFill/>
                      <a:ln>
                        <a:noFill/>
                      </a:ln>
                    </p:spPr>
                  </p:pic>
                </p:oleObj>
              </mc:Fallback>
            </mc:AlternateContent>
          </a:graphicData>
        </a:graphic>
      </p:graphicFrame>
      <p:graphicFrame>
        <p:nvGraphicFramePr>
          <p:cNvPr id="18" name="对象 2">
            <a:extLst>
              <a:ext uri="{FF2B5EF4-FFF2-40B4-BE49-F238E27FC236}">
                <a16:creationId xmlns:a16="http://schemas.microsoft.com/office/drawing/2014/main" id="{56DEBA04-0506-449C-B903-B7EAE289481C}"/>
              </a:ext>
            </a:extLst>
          </p:cNvPr>
          <p:cNvGraphicFramePr>
            <a:graphicFrameLocks noChangeAspect="1"/>
          </p:cNvGraphicFramePr>
          <p:nvPr>
            <p:extLst>
              <p:ext uri="{D42A27DB-BD31-4B8C-83A1-F6EECF244321}">
                <p14:modId xmlns:p14="http://schemas.microsoft.com/office/powerpoint/2010/main" val="1197175186"/>
              </p:ext>
            </p:extLst>
          </p:nvPr>
        </p:nvGraphicFramePr>
        <p:xfrm>
          <a:off x="5066486" y="3801843"/>
          <a:ext cx="247650" cy="321469"/>
        </p:xfrm>
        <a:graphic>
          <a:graphicData uri="http://schemas.openxmlformats.org/presentationml/2006/ole">
            <mc:AlternateContent xmlns:mc="http://schemas.openxmlformats.org/markup-compatibility/2006">
              <mc:Choice xmlns:v="urn:schemas-microsoft-com:vml" Requires="v">
                <p:oleObj spid="_x0000_s7493" name="公式" r:id="rId9" imgW="139700" imgH="165100" progId="Equation.3">
                  <p:embed/>
                </p:oleObj>
              </mc:Choice>
              <mc:Fallback>
                <p:oleObj name="公式" r:id="rId9" imgW="139700" imgH="165100" progId="Equation.3">
                  <p:embed/>
                  <p:pic>
                    <p:nvPicPr>
                      <p:cNvPr id="12" name="对象 2">
                        <a:extLst>
                          <a:ext uri="{FF2B5EF4-FFF2-40B4-BE49-F238E27FC236}">
                            <a16:creationId xmlns:a16="http://schemas.microsoft.com/office/drawing/2014/main" id="{C3EEF644-B412-4AA3-A3AD-C4BEF2C905FD}"/>
                          </a:ext>
                        </a:extLst>
                      </p:cNvPr>
                      <p:cNvPicPr>
                        <a:picLocks noChangeAspect="1" noChangeArrowheads="1"/>
                      </p:cNvPicPr>
                      <p:nvPr/>
                    </p:nvPicPr>
                    <p:blipFill>
                      <a:blip r:embed="rId10"/>
                      <a:srcRect/>
                      <a:stretch>
                        <a:fillRect/>
                      </a:stretch>
                    </p:blipFill>
                    <p:spPr bwMode="auto">
                      <a:xfrm>
                        <a:off x="5066486" y="3801843"/>
                        <a:ext cx="247650" cy="321469"/>
                      </a:xfrm>
                      <a:prstGeom prst="rect">
                        <a:avLst/>
                      </a:prstGeom>
                      <a:noFill/>
                      <a:ln>
                        <a:noFill/>
                      </a:ln>
                    </p:spPr>
                  </p:pic>
                </p:oleObj>
              </mc:Fallback>
            </mc:AlternateContent>
          </a:graphicData>
        </a:graphic>
      </p:graphicFrame>
      <p:graphicFrame>
        <p:nvGraphicFramePr>
          <p:cNvPr id="19" name="对象 2">
            <a:extLst>
              <a:ext uri="{FF2B5EF4-FFF2-40B4-BE49-F238E27FC236}">
                <a16:creationId xmlns:a16="http://schemas.microsoft.com/office/drawing/2014/main" id="{6A47C923-B2FE-42EE-B190-015BF6A26F1E}"/>
              </a:ext>
            </a:extLst>
          </p:cNvPr>
          <p:cNvGraphicFramePr>
            <a:graphicFrameLocks noChangeAspect="1"/>
          </p:cNvGraphicFramePr>
          <p:nvPr>
            <p:extLst>
              <p:ext uri="{D42A27DB-BD31-4B8C-83A1-F6EECF244321}">
                <p14:modId xmlns:p14="http://schemas.microsoft.com/office/powerpoint/2010/main" val="827629862"/>
              </p:ext>
            </p:extLst>
          </p:nvPr>
        </p:nvGraphicFramePr>
        <p:xfrm>
          <a:off x="4295380" y="3755535"/>
          <a:ext cx="541735" cy="371739"/>
        </p:xfrm>
        <a:graphic>
          <a:graphicData uri="http://schemas.openxmlformats.org/presentationml/2006/ole">
            <mc:AlternateContent xmlns:mc="http://schemas.openxmlformats.org/markup-compatibility/2006">
              <mc:Choice xmlns:v="urn:schemas-microsoft-com:vml" Requires="v">
                <p:oleObj spid="_x0000_s7494" name="公式" r:id="rId11" imgW="381000" imgH="241300" progId="Equation.3">
                  <p:embed/>
                </p:oleObj>
              </mc:Choice>
              <mc:Fallback>
                <p:oleObj name="公式" r:id="rId11" imgW="381000" imgH="241300" progId="Equation.3">
                  <p:embed/>
                  <p:pic>
                    <p:nvPicPr>
                      <p:cNvPr id="13" name="对象 2">
                        <a:extLst>
                          <a:ext uri="{FF2B5EF4-FFF2-40B4-BE49-F238E27FC236}">
                            <a16:creationId xmlns:a16="http://schemas.microsoft.com/office/drawing/2014/main" id="{C3EEF644-B412-4AA3-A3AD-C4BEF2C905FD}"/>
                          </a:ext>
                        </a:extLst>
                      </p:cNvPr>
                      <p:cNvPicPr>
                        <a:picLocks noChangeAspect="1" noChangeArrowheads="1"/>
                      </p:cNvPicPr>
                      <p:nvPr/>
                    </p:nvPicPr>
                    <p:blipFill>
                      <a:blip r:embed="rId12"/>
                      <a:srcRect/>
                      <a:stretch>
                        <a:fillRect/>
                      </a:stretch>
                    </p:blipFill>
                    <p:spPr bwMode="auto">
                      <a:xfrm>
                        <a:off x="4295380" y="3755535"/>
                        <a:ext cx="541735" cy="37173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2163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Effect transition="in" filter="fade">
                                      <p:cBhvr>
                                        <p:cTn id="20" dur="500"/>
                                        <p:tgtEl>
                                          <p:spTgt spid="1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animEffect transition="in" filter="fade">
                                      <p:cBhvr>
                                        <p:cTn id="25" dur="500"/>
                                        <p:tgtEl>
                                          <p:spTgt spid="1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2398" y="1451640"/>
            <a:ext cx="3054718" cy="1241636"/>
          </a:xfrm>
        </p:spPr>
        <p:txBody>
          <a:bodyPr/>
          <a:lstStyle/>
          <a:p>
            <a:pPr marL="0" indent="0">
              <a:buNone/>
            </a:pPr>
            <a:r>
              <a:rPr kumimoji="1" lang="zh-CN" altLang="en-US" sz="1400" dirty="0"/>
              <a:t>均方误差最小化</a:t>
            </a:r>
            <a:r>
              <a:rPr kumimoji="1" lang="en-US" altLang="zh-CN" sz="1400" dirty="0"/>
              <a:t>(</a:t>
            </a:r>
            <a:r>
              <a:rPr kumimoji="1" lang="zh-CN" altLang="en-US" sz="1400" dirty="0"/>
              <a:t>最小二乘法</a:t>
            </a:r>
            <a:r>
              <a:rPr kumimoji="1" lang="en-US" altLang="zh-CN" sz="1400" dirty="0"/>
              <a:t>)</a:t>
            </a:r>
          </a:p>
          <a:p>
            <a:pPr>
              <a:buFont typeface="Arial"/>
              <a:buChar char="•"/>
            </a:pPr>
            <a:r>
              <a:rPr lang="zh-CN" altLang="en-US" sz="1400" dirty="0"/>
              <a:t>找到一条直线，使所有样本到直线上的欧式距离之和最小</a:t>
            </a:r>
            <a:endParaRPr kumimoji="1" lang="en-US" altLang="zh-CN" sz="1400" dirty="0"/>
          </a:p>
          <a:p>
            <a:pPr marL="0" indent="0">
              <a:buNone/>
            </a:pPr>
            <a:endParaRPr kumimoji="1" lang="en-US" altLang="zh-CN" sz="1400" dirty="0"/>
          </a:p>
        </p:txBody>
      </p:sp>
      <p:sp>
        <p:nvSpPr>
          <p:cNvPr id="3" name="标题 2"/>
          <p:cNvSpPr>
            <a:spLocks noGrp="1"/>
          </p:cNvSpPr>
          <p:nvPr>
            <p:ph type="title"/>
          </p:nvPr>
        </p:nvSpPr>
        <p:spPr/>
        <p:txBody>
          <a:bodyPr/>
          <a:lstStyle/>
          <a:p>
            <a:r>
              <a:rPr kumimoji="1" lang="zh-CN" altLang="en-US" dirty="0"/>
              <a:t>线性模型（</a:t>
            </a:r>
            <a:r>
              <a:rPr kumimoji="1" lang="en-US" altLang="zh-CN" dirty="0"/>
              <a:t>linear model</a:t>
            </a:r>
            <a:r>
              <a:rPr kumimoji="1" lang="zh-CN" altLang="en-US" dirty="0"/>
              <a:t>）</a:t>
            </a:r>
          </a:p>
        </p:txBody>
      </p:sp>
      <p:sp>
        <p:nvSpPr>
          <p:cNvPr id="4" name="内容占位符 3"/>
          <p:cNvSpPr>
            <a:spLocks noGrp="1"/>
          </p:cNvSpPr>
          <p:nvPr>
            <p:ph idx="10"/>
          </p:nvPr>
        </p:nvSpPr>
        <p:spPr>
          <a:xfrm>
            <a:off x="212398" y="949152"/>
            <a:ext cx="9256334" cy="355391"/>
          </a:xfrm>
        </p:spPr>
        <p:txBody>
          <a:bodyPr/>
          <a:lstStyle/>
          <a:p>
            <a:r>
              <a:rPr kumimoji="1" lang="zh-CN" altLang="en-US" dirty="0"/>
              <a:t>目标函数</a:t>
            </a:r>
            <a:r>
              <a:rPr lang="zh-CN" altLang="zh-CN" dirty="0"/>
              <a:t>（</a:t>
            </a:r>
            <a:r>
              <a:rPr lang="zh-CN" altLang="en-US" dirty="0"/>
              <a:t>单变量）</a:t>
            </a:r>
            <a:endParaRPr kumimoji="1" lang="zh-CN" altLang="en-US" dirty="0"/>
          </a:p>
        </p:txBody>
      </p:sp>
      <p:graphicFrame>
        <p:nvGraphicFramePr>
          <p:cNvPr id="8"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3537785339"/>
              </p:ext>
            </p:extLst>
          </p:nvPr>
        </p:nvGraphicFramePr>
        <p:xfrm>
          <a:off x="936524" y="2701982"/>
          <a:ext cx="2039432" cy="1480397"/>
        </p:xfrm>
        <a:graphic>
          <a:graphicData uri="http://schemas.openxmlformats.org/presentationml/2006/ole">
            <mc:AlternateContent xmlns:mc="http://schemas.openxmlformats.org/markup-compatibility/2006">
              <mc:Choice xmlns:v="urn:schemas-microsoft-com:vml" Requires="v">
                <p:oleObj spid="_x0000_s8264" name="公式" r:id="rId3" imgW="1422400" imgH="939800" progId="Equation.3">
                  <p:embed/>
                </p:oleObj>
              </mc:Choice>
              <mc:Fallback>
                <p:oleObj name="公式" r:id="rId3" imgW="1422400" imgH="939800" progId="Equation.3">
                  <p:embed/>
                  <p:pic>
                    <p:nvPicPr>
                      <p:cNvPr id="0" name=""/>
                      <p:cNvPicPr>
                        <a:picLocks noChangeAspect="1" noChangeArrowheads="1"/>
                      </p:cNvPicPr>
                      <p:nvPr/>
                    </p:nvPicPr>
                    <p:blipFill>
                      <a:blip r:embed="rId4"/>
                      <a:srcRect/>
                      <a:stretch>
                        <a:fillRect/>
                      </a:stretch>
                    </p:blipFill>
                    <p:spPr bwMode="auto">
                      <a:xfrm>
                        <a:off x="936524" y="2701982"/>
                        <a:ext cx="2039432" cy="1480397"/>
                      </a:xfrm>
                      <a:prstGeom prst="rect">
                        <a:avLst/>
                      </a:prstGeom>
                      <a:solidFill>
                        <a:schemeClr val="bg1"/>
                      </a:solidFill>
                      <a:ln>
                        <a:noFill/>
                      </a:ln>
                    </p:spPr>
                  </p:pic>
                </p:oleObj>
              </mc:Fallback>
            </mc:AlternateContent>
          </a:graphicData>
        </a:graphic>
      </p:graphicFrame>
      <p:grpSp>
        <p:nvGrpSpPr>
          <p:cNvPr id="5" name="组 4"/>
          <p:cNvGrpSpPr/>
          <p:nvPr/>
        </p:nvGrpSpPr>
        <p:grpSpPr>
          <a:xfrm>
            <a:off x="3552640" y="1529979"/>
            <a:ext cx="3235201" cy="2917330"/>
            <a:chOff x="6059804" y="1399884"/>
            <a:chExt cx="5480552" cy="4437878"/>
          </a:xfrm>
        </p:grpSpPr>
        <p:pic>
          <p:nvPicPr>
            <p:cNvPr id="10" name="图片 9" descr="屏幕快照 2017-11-19 23.02.3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9804" y="1399884"/>
              <a:ext cx="5480552" cy="4437878"/>
            </a:xfrm>
            <a:prstGeom prst="rect">
              <a:avLst/>
            </a:prstGeom>
          </p:spPr>
        </p:pic>
        <p:cxnSp>
          <p:nvCxnSpPr>
            <p:cNvPr id="11" name="直线连接符 10"/>
            <p:cNvCxnSpPr/>
            <p:nvPr/>
          </p:nvCxnSpPr>
          <p:spPr>
            <a:xfrm flipV="1">
              <a:off x="6772714" y="1649041"/>
              <a:ext cx="4678520" cy="3788333"/>
            </a:xfrm>
            <a:prstGeom prst="line">
              <a:avLst/>
            </a:prstGeom>
            <a:ln w="6350" cmpd="sng">
              <a:solidFill>
                <a:srgbClr val="FF0000"/>
              </a:solidFill>
              <a:prstDash val="lgDash"/>
            </a:ln>
          </p:spPr>
          <p:style>
            <a:lnRef idx="2">
              <a:schemeClr val="accent1"/>
            </a:lnRef>
            <a:fillRef idx="0">
              <a:schemeClr val="accent1"/>
            </a:fillRef>
            <a:effectRef idx="1">
              <a:schemeClr val="accent1"/>
            </a:effectRef>
            <a:fontRef idx="minor">
              <a:schemeClr val="tx1"/>
            </a:fontRef>
          </p:style>
        </p:cxnSp>
      </p:grpSp>
      <p:sp>
        <p:nvSpPr>
          <p:cNvPr id="9" name="内容占位符 1"/>
          <p:cNvSpPr txBox="1">
            <a:spLocks/>
          </p:cNvSpPr>
          <p:nvPr/>
        </p:nvSpPr>
        <p:spPr bwMode="auto">
          <a:xfrm>
            <a:off x="52983" y="4615518"/>
            <a:ext cx="7390842" cy="4401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71323" tIns="35662" rIns="71323" bIns="35662" numCol="1" anchor="t" anchorCtr="0" compatLnSpc="1">
            <a:prstTxWarp prst="textNoShape">
              <a:avLst/>
            </a:prstTxWarp>
            <a:noAutofit/>
          </a:bodyPr>
          <a:lstStyle>
            <a:lvl1pPr marL="283001" indent="-283001" algn="l" rtl="0" eaLnBrk="0" fontAlgn="base" hangingPunct="0">
              <a:lnSpc>
                <a:spcPct val="150000"/>
              </a:lnSpc>
              <a:spcBef>
                <a:spcPct val="20000"/>
              </a:spcBef>
              <a:spcAft>
                <a:spcPct val="0"/>
              </a:spcAft>
              <a:buClr>
                <a:srgbClr val="032089"/>
              </a:buClr>
              <a:buFont typeface="Wingdings" panose="05000000000000000000" pitchFamily="2" charset="2"/>
              <a:buChar char="Ø"/>
              <a:defRPr kumimoji="1" sz="1400" b="0">
                <a:solidFill>
                  <a:schemeClr val="tx1"/>
                </a:solidFill>
                <a:latin typeface="微软雅黑" pitchFamily="34" charset="-122"/>
                <a:ea typeface="微软雅黑" pitchFamily="34" charset="-122"/>
                <a:cs typeface="宋体" charset="0"/>
              </a:defRPr>
            </a:lvl1pPr>
            <a:lvl2pPr marL="613170" indent="-235835" algn="l" rtl="0" eaLnBrk="0" fontAlgn="base" hangingPunct="0">
              <a:lnSpc>
                <a:spcPct val="130000"/>
              </a:lnSpc>
              <a:spcBef>
                <a:spcPct val="20000"/>
              </a:spcBef>
              <a:spcAft>
                <a:spcPct val="0"/>
              </a:spcAft>
              <a:buClr>
                <a:srgbClr val="032089"/>
              </a:buClr>
              <a:buFont typeface="Wingdings" pitchFamily="2" charset="2"/>
              <a:buChar char="l"/>
              <a:defRPr kumimoji="1" sz="1800" b="0">
                <a:solidFill>
                  <a:schemeClr val="tx1"/>
                </a:solidFill>
                <a:latin typeface="微软雅黑" pitchFamily="34" charset="-122"/>
                <a:ea typeface="微软雅黑" pitchFamily="34" charset="-122"/>
              </a:defRPr>
            </a:lvl2pPr>
            <a:lvl3pPr marL="943338" indent="-188668" algn="l" rtl="0" eaLnBrk="0" fontAlgn="base" hangingPunct="0">
              <a:spcBef>
                <a:spcPct val="20000"/>
              </a:spcBef>
              <a:spcAft>
                <a:spcPct val="0"/>
              </a:spcAft>
              <a:buFont typeface="Arial" panose="020B0604020202020204" pitchFamily="34" charset="0"/>
              <a:buChar char="•"/>
              <a:defRPr kumimoji="1" sz="1500" b="0">
                <a:solidFill>
                  <a:schemeClr val="tx1"/>
                </a:solidFill>
                <a:latin typeface="微软雅黑" pitchFamily="34" charset="-122"/>
                <a:ea typeface="微软雅黑" pitchFamily="34" charset="-122"/>
              </a:defRPr>
            </a:lvl3pPr>
            <a:lvl4pPr marL="1320674" indent="-188668" algn="l" rtl="0" eaLnBrk="0" fontAlgn="base" hangingPunct="0">
              <a:spcBef>
                <a:spcPct val="20000"/>
              </a:spcBef>
              <a:spcAft>
                <a:spcPct val="0"/>
              </a:spcAft>
              <a:buFont typeface="Arial" panose="020B0604020202020204" pitchFamily="34" charset="0"/>
              <a:buChar char="–"/>
              <a:defRPr kumimoji="1" sz="1500" b="0">
                <a:solidFill>
                  <a:schemeClr val="tx1"/>
                </a:solidFill>
                <a:latin typeface="微软雅黑" pitchFamily="34" charset="-122"/>
                <a:ea typeface="微软雅黑" pitchFamily="34" charset="-122"/>
              </a:defRPr>
            </a:lvl4pPr>
            <a:lvl5pPr marL="1698009" indent="-188668" algn="l" rtl="0" eaLnBrk="0" fontAlgn="base" hangingPunct="0">
              <a:spcBef>
                <a:spcPct val="20000"/>
              </a:spcBef>
              <a:spcAft>
                <a:spcPct val="0"/>
              </a:spcAft>
              <a:buFont typeface="Arial" panose="020B0604020202020204" pitchFamily="34" charset="0"/>
              <a:buChar char="»"/>
              <a:defRPr kumimoji="1" sz="1500" b="0">
                <a:solidFill>
                  <a:schemeClr val="tx1"/>
                </a:solidFill>
                <a:latin typeface="微软雅黑" pitchFamily="34" charset="-122"/>
                <a:ea typeface="微软雅黑" pitchFamily="34" charset="-122"/>
              </a:defRPr>
            </a:lvl5pPr>
            <a:lvl6pPr marL="2075344" indent="-188668" algn="l" rtl="0" eaLnBrk="0" fontAlgn="base" hangingPunct="0">
              <a:spcBef>
                <a:spcPct val="20000"/>
              </a:spcBef>
              <a:spcAft>
                <a:spcPct val="0"/>
              </a:spcAft>
              <a:buFont typeface="Arial" charset="0"/>
              <a:buChar char="»"/>
              <a:defRPr sz="1700">
                <a:solidFill>
                  <a:schemeClr val="tx1"/>
                </a:solidFill>
                <a:latin typeface="+mn-lt"/>
                <a:ea typeface="+mn-ea"/>
              </a:defRPr>
            </a:lvl6pPr>
            <a:lvl7pPr marL="2452680" indent="-188668" algn="l" rtl="0" eaLnBrk="0" fontAlgn="base" hangingPunct="0">
              <a:spcBef>
                <a:spcPct val="20000"/>
              </a:spcBef>
              <a:spcAft>
                <a:spcPct val="0"/>
              </a:spcAft>
              <a:buFont typeface="Arial" charset="0"/>
              <a:buChar char="»"/>
              <a:defRPr sz="1700">
                <a:solidFill>
                  <a:schemeClr val="tx1"/>
                </a:solidFill>
                <a:latin typeface="+mn-lt"/>
                <a:ea typeface="+mn-ea"/>
              </a:defRPr>
            </a:lvl7pPr>
            <a:lvl8pPr marL="2830016" indent="-188668" algn="l" rtl="0" eaLnBrk="0" fontAlgn="base" hangingPunct="0">
              <a:spcBef>
                <a:spcPct val="20000"/>
              </a:spcBef>
              <a:spcAft>
                <a:spcPct val="0"/>
              </a:spcAft>
              <a:buFont typeface="Arial" charset="0"/>
              <a:buChar char="»"/>
              <a:defRPr sz="1700">
                <a:solidFill>
                  <a:schemeClr val="tx1"/>
                </a:solidFill>
                <a:latin typeface="+mn-lt"/>
                <a:ea typeface="+mn-ea"/>
              </a:defRPr>
            </a:lvl8pPr>
            <a:lvl9pPr marL="3207351" indent="-188668" algn="l" rtl="0" eaLnBrk="0" fontAlgn="base" hangingPunct="0">
              <a:spcBef>
                <a:spcPct val="20000"/>
              </a:spcBef>
              <a:spcAft>
                <a:spcPct val="0"/>
              </a:spcAft>
              <a:buFont typeface="Arial" charset="0"/>
              <a:buChar char="»"/>
              <a:defRPr sz="1700">
                <a:solidFill>
                  <a:schemeClr val="tx1"/>
                </a:solidFill>
                <a:latin typeface="+mn-lt"/>
                <a:ea typeface="+mn-ea"/>
              </a:defRPr>
            </a:lvl9pPr>
          </a:lstStyle>
          <a:p>
            <a:pPr marL="0" indent="0">
              <a:buNone/>
            </a:pPr>
            <a:r>
              <a:rPr lang="zh-CN" altLang="en-US" i="1" dirty="0">
                <a:solidFill>
                  <a:schemeClr val="bg1"/>
                </a:solidFill>
              </a:rPr>
              <a:t>练习：求出利用最小二乘法通过</a:t>
            </a:r>
            <a:r>
              <a:rPr lang="en-US" altLang="zh-CN" i="1" dirty="0">
                <a:solidFill>
                  <a:schemeClr val="bg1"/>
                </a:solidFill>
              </a:rPr>
              <a:t>(1,1)  (2,3)  (3,3)</a:t>
            </a:r>
            <a:r>
              <a:rPr lang="zh-CN" altLang="en-US" i="1" dirty="0">
                <a:solidFill>
                  <a:schemeClr val="bg1"/>
                </a:solidFill>
              </a:rPr>
              <a:t>三点拟合出的直线</a:t>
            </a:r>
            <a:r>
              <a:rPr lang="en-US" altLang="zh-CN" i="1" dirty="0">
                <a:solidFill>
                  <a:schemeClr val="bg1"/>
                </a:solidFill>
              </a:rPr>
              <a:t>  # b = 0.1   a = 1.1</a:t>
            </a:r>
          </a:p>
        </p:txBody>
      </p:sp>
    </p:spTree>
    <p:extLst>
      <p:ext uri="{BB962C8B-B14F-4D97-AF65-F5344CB8AC3E}">
        <p14:creationId xmlns:p14="http://schemas.microsoft.com/office/powerpoint/2010/main" val="1719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3185" y="1451640"/>
            <a:ext cx="3877993" cy="485225"/>
          </a:xfrm>
          <a:solidFill>
            <a:schemeClr val="bg1">
              <a:lumMod val="75000"/>
            </a:schemeClr>
          </a:solidFill>
        </p:spPr>
        <p:txBody>
          <a:bodyPr/>
          <a:lstStyle/>
          <a:p>
            <a:pPr marL="0" indent="0">
              <a:buNone/>
            </a:pPr>
            <a:r>
              <a:rPr lang="zh-CN" altLang="en-US" dirty="0">
                <a:solidFill>
                  <a:schemeClr val="tx1"/>
                </a:solidFill>
              </a:rPr>
              <a:t>令目标函数对</a:t>
            </a:r>
            <a:r>
              <a:rPr lang="en-US" altLang="zh-CN" dirty="0">
                <a:solidFill>
                  <a:schemeClr val="tx1"/>
                </a:solidFill>
              </a:rPr>
              <a:t>     </a:t>
            </a:r>
            <a:r>
              <a:rPr lang="zh-CN" altLang="en-US" dirty="0">
                <a:solidFill>
                  <a:schemeClr val="tx1"/>
                </a:solidFill>
              </a:rPr>
              <a:t>和</a:t>
            </a:r>
            <a:r>
              <a:rPr lang="en-US" altLang="zh-CN" dirty="0">
                <a:solidFill>
                  <a:schemeClr val="tx1"/>
                </a:solidFill>
              </a:rPr>
              <a:t>    </a:t>
            </a:r>
            <a:r>
              <a:rPr lang="zh-CN" altLang="en-US" dirty="0">
                <a:solidFill>
                  <a:schemeClr val="tx1"/>
                </a:solidFill>
              </a:rPr>
              <a:t>的偏导为零可解得：</a:t>
            </a:r>
            <a:endParaRPr lang="en-US" altLang="zh-CN" dirty="0">
              <a:solidFill>
                <a:schemeClr val="tx1"/>
              </a:solidFill>
            </a:endParaRPr>
          </a:p>
          <a:p>
            <a:pPr marL="0" indent="0">
              <a:buNone/>
            </a:pPr>
            <a:endParaRPr kumimoji="1" lang="zh-CN" altLang="en-US" dirty="0">
              <a:solidFill>
                <a:schemeClr val="tx1"/>
              </a:solidFill>
            </a:endParaRPr>
          </a:p>
        </p:txBody>
      </p:sp>
      <p:sp>
        <p:nvSpPr>
          <p:cNvPr id="3" name="标题 2"/>
          <p:cNvSpPr>
            <a:spLocks noGrp="1"/>
          </p:cNvSpPr>
          <p:nvPr>
            <p:ph type="title"/>
          </p:nvPr>
        </p:nvSpPr>
        <p:spPr/>
        <p:txBody>
          <a:bodyPr/>
          <a:lstStyle/>
          <a:p>
            <a:r>
              <a:rPr kumimoji="1" lang="zh-CN" altLang="en-US" dirty="0"/>
              <a:t>线性模型（</a:t>
            </a:r>
            <a:r>
              <a:rPr kumimoji="1" lang="en-US" altLang="zh-CN" dirty="0"/>
              <a:t>linear model</a:t>
            </a:r>
            <a:r>
              <a:rPr kumimoji="1" lang="zh-CN" altLang="en-US" dirty="0"/>
              <a:t>）</a:t>
            </a:r>
          </a:p>
        </p:txBody>
      </p:sp>
      <p:sp>
        <p:nvSpPr>
          <p:cNvPr id="4" name="内容占位符 3"/>
          <p:cNvSpPr>
            <a:spLocks noGrp="1"/>
          </p:cNvSpPr>
          <p:nvPr>
            <p:ph idx="10"/>
          </p:nvPr>
        </p:nvSpPr>
        <p:spPr/>
        <p:txBody>
          <a:bodyPr/>
          <a:lstStyle/>
          <a:p>
            <a:r>
              <a:rPr kumimoji="1" lang="zh-CN" altLang="en-US" dirty="0"/>
              <a:t>目标函数</a:t>
            </a:r>
            <a:r>
              <a:rPr lang="zh-CN" altLang="zh-CN" dirty="0"/>
              <a:t>（</a:t>
            </a:r>
            <a:r>
              <a:rPr lang="zh-CN" altLang="en-US" dirty="0"/>
              <a:t>单变量）</a:t>
            </a:r>
          </a:p>
        </p:txBody>
      </p:sp>
      <p:graphicFrame>
        <p:nvGraphicFramePr>
          <p:cNvPr id="7"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4290240634"/>
              </p:ext>
            </p:extLst>
          </p:nvPr>
        </p:nvGraphicFramePr>
        <p:xfrm>
          <a:off x="2055209" y="1509415"/>
          <a:ext cx="225029" cy="345282"/>
        </p:xfrm>
        <a:graphic>
          <a:graphicData uri="http://schemas.openxmlformats.org/presentationml/2006/ole">
            <mc:AlternateContent xmlns:mc="http://schemas.openxmlformats.org/markup-compatibility/2006">
              <mc:Choice xmlns:v="urn:schemas-microsoft-com:vml" Requires="v">
                <p:oleObj spid="_x0000_s16635" name="公式" r:id="rId3" imgW="127000" imgH="177800" progId="Equation.3">
                  <p:embed/>
                </p:oleObj>
              </mc:Choice>
              <mc:Fallback>
                <p:oleObj name="公式" r:id="rId3" imgW="127000" imgH="177800" progId="Equation.3">
                  <p:embed/>
                  <p:pic>
                    <p:nvPicPr>
                      <p:cNvPr id="0" name=""/>
                      <p:cNvPicPr>
                        <a:picLocks noChangeAspect="1" noChangeArrowheads="1"/>
                      </p:cNvPicPr>
                      <p:nvPr/>
                    </p:nvPicPr>
                    <p:blipFill>
                      <a:blip r:embed="rId4"/>
                      <a:srcRect/>
                      <a:stretch>
                        <a:fillRect/>
                      </a:stretch>
                    </p:blipFill>
                    <p:spPr bwMode="auto">
                      <a:xfrm>
                        <a:off x="2055209" y="1509415"/>
                        <a:ext cx="225029" cy="345282"/>
                      </a:xfrm>
                      <a:prstGeom prst="rect">
                        <a:avLst/>
                      </a:prstGeom>
                      <a:noFill/>
                      <a:ln>
                        <a:noFill/>
                      </a:ln>
                    </p:spPr>
                  </p:pic>
                </p:oleObj>
              </mc:Fallback>
            </mc:AlternateContent>
          </a:graphicData>
        </a:graphic>
      </p:graphicFrame>
      <p:graphicFrame>
        <p:nvGraphicFramePr>
          <p:cNvPr id="8"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1772166247"/>
              </p:ext>
            </p:extLst>
          </p:nvPr>
        </p:nvGraphicFramePr>
        <p:xfrm>
          <a:off x="1992933" y="2444294"/>
          <a:ext cx="2156222" cy="1592792"/>
        </p:xfrm>
        <a:graphic>
          <a:graphicData uri="http://schemas.openxmlformats.org/presentationml/2006/ole">
            <mc:AlternateContent xmlns:mc="http://schemas.openxmlformats.org/markup-compatibility/2006">
              <mc:Choice xmlns:v="urn:schemas-microsoft-com:vml" Requires="v">
                <p:oleObj spid="_x0000_s16636" name="公式" r:id="rId5" imgW="1358900" imgH="914400" progId="Equation.3">
                  <p:embed/>
                </p:oleObj>
              </mc:Choice>
              <mc:Fallback>
                <p:oleObj name="公式" r:id="rId5" imgW="1358900" imgH="914400" progId="Equation.3">
                  <p:embed/>
                  <p:pic>
                    <p:nvPicPr>
                      <p:cNvPr id="0" name=""/>
                      <p:cNvPicPr>
                        <a:picLocks noChangeAspect="1" noChangeArrowheads="1"/>
                      </p:cNvPicPr>
                      <p:nvPr/>
                    </p:nvPicPr>
                    <p:blipFill>
                      <a:blip r:embed="rId6"/>
                      <a:srcRect/>
                      <a:stretch>
                        <a:fillRect/>
                      </a:stretch>
                    </p:blipFill>
                    <p:spPr bwMode="auto">
                      <a:xfrm>
                        <a:off x="1992933" y="2444294"/>
                        <a:ext cx="2156222" cy="1592792"/>
                      </a:xfrm>
                      <a:prstGeom prst="rect">
                        <a:avLst/>
                      </a:prstGeom>
                      <a:solidFill>
                        <a:schemeClr val="bg1"/>
                      </a:solidFill>
                      <a:ln>
                        <a:noFill/>
                      </a:ln>
                    </p:spPr>
                  </p:pic>
                </p:oleObj>
              </mc:Fallback>
            </mc:AlternateContent>
          </a:graphicData>
        </a:graphic>
      </p:graphicFrame>
      <p:graphicFrame>
        <p:nvGraphicFramePr>
          <p:cNvPr id="9"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2124330814"/>
              </p:ext>
            </p:extLst>
          </p:nvPr>
        </p:nvGraphicFramePr>
        <p:xfrm>
          <a:off x="4868634" y="2831247"/>
          <a:ext cx="1833563" cy="818886"/>
        </p:xfrm>
        <a:graphic>
          <a:graphicData uri="http://schemas.openxmlformats.org/presentationml/2006/ole">
            <mc:AlternateContent xmlns:mc="http://schemas.openxmlformats.org/markup-compatibility/2006">
              <mc:Choice xmlns:v="urn:schemas-microsoft-com:vml" Requires="v">
                <p:oleObj spid="_x0000_s16637" name="公式" r:id="rId7" imgW="1155700" imgH="469900" progId="Equation.3">
                  <p:embed/>
                </p:oleObj>
              </mc:Choice>
              <mc:Fallback>
                <p:oleObj name="公式" r:id="rId7" imgW="1155700" imgH="469900" progId="Equation.3">
                  <p:embed/>
                  <p:pic>
                    <p:nvPicPr>
                      <p:cNvPr id="0" name=""/>
                      <p:cNvPicPr>
                        <a:picLocks noChangeAspect="1" noChangeArrowheads="1"/>
                      </p:cNvPicPr>
                      <p:nvPr/>
                    </p:nvPicPr>
                    <p:blipFill>
                      <a:blip r:embed="rId8"/>
                      <a:srcRect/>
                      <a:stretch>
                        <a:fillRect/>
                      </a:stretch>
                    </p:blipFill>
                    <p:spPr bwMode="auto">
                      <a:xfrm>
                        <a:off x="4868634" y="2831247"/>
                        <a:ext cx="1833563" cy="818886"/>
                      </a:xfrm>
                      <a:prstGeom prst="rect">
                        <a:avLst/>
                      </a:prstGeom>
                      <a:solidFill>
                        <a:schemeClr val="bg1"/>
                      </a:solidFill>
                      <a:ln>
                        <a:noFill/>
                      </a:ln>
                    </p:spPr>
                  </p:pic>
                </p:oleObj>
              </mc:Fallback>
            </mc:AlternateContent>
          </a:graphicData>
        </a:graphic>
      </p:graphicFrame>
      <p:graphicFrame>
        <p:nvGraphicFramePr>
          <p:cNvPr id="10"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2808085965"/>
              </p:ext>
            </p:extLst>
          </p:nvPr>
        </p:nvGraphicFramePr>
        <p:xfrm>
          <a:off x="1581077" y="1575186"/>
          <a:ext cx="270272" cy="271198"/>
        </p:xfrm>
        <a:graphic>
          <a:graphicData uri="http://schemas.openxmlformats.org/presentationml/2006/ole">
            <mc:AlternateContent xmlns:mc="http://schemas.openxmlformats.org/markup-compatibility/2006">
              <mc:Choice xmlns:v="urn:schemas-microsoft-com:vml" Requires="v">
                <p:oleObj spid="_x0000_s16638" name="公式" r:id="rId9" imgW="152400" imgH="139700" progId="Equation.3">
                  <p:embed/>
                </p:oleObj>
              </mc:Choice>
              <mc:Fallback>
                <p:oleObj name="公式" r:id="rId9" imgW="152400" imgH="139700" progId="Equation.3">
                  <p:embed/>
                  <p:pic>
                    <p:nvPicPr>
                      <p:cNvPr id="0" name=""/>
                      <p:cNvPicPr>
                        <a:picLocks noChangeAspect="1" noChangeArrowheads="1"/>
                      </p:cNvPicPr>
                      <p:nvPr/>
                    </p:nvPicPr>
                    <p:blipFill>
                      <a:blip r:embed="rId10"/>
                      <a:srcRect/>
                      <a:stretch>
                        <a:fillRect/>
                      </a:stretch>
                    </p:blipFill>
                    <p:spPr bwMode="auto">
                      <a:xfrm>
                        <a:off x="1581077" y="1575186"/>
                        <a:ext cx="270272" cy="27119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41581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53185" y="930519"/>
            <a:ext cx="9253834" cy="3641026"/>
          </a:xfrm>
        </p:spPr>
        <p:txBody>
          <a:bodyPr/>
          <a:lstStyle/>
          <a:p>
            <a:pPr marL="0" indent="0">
              <a:buNone/>
            </a:pPr>
            <a:r>
              <a:rPr lang="zh-CN" altLang="en-US" dirty="0"/>
              <a:t>目标函数</a:t>
            </a:r>
            <a:r>
              <a:rPr lang="zh-CN" altLang="zh-CN" dirty="0"/>
              <a:t>（</a:t>
            </a:r>
            <a:r>
              <a:rPr lang="zh-CN" altLang="en-US" dirty="0"/>
              <a:t>多变量）</a:t>
            </a:r>
          </a:p>
        </p:txBody>
      </p:sp>
      <p:sp>
        <p:nvSpPr>
          <p:cNvPr id="3" name="标题 2"/>
          <p:cNvSpPr>
            <a:spLocks noGrp="1"/>
          </p:cNvSpPr>
          <p:nvPr>
            <p:ph type="title"/>
          </p:nvPr>
        </p:nvSpPr>
        <p:spPr/>
        <p:txBody>
          <a:bodyPr/>
          <a:lstStyle/>
          <a:p>
            <a:r>
              <a:rPr kumimoji="1" lang="zh-CN" altLang="en-US" dirty="0"/>
              <a:t>线性模型（</a:t>
            </a:r>
            <a:r>
              <a:rPr kumimoji="1" lang="en-US" altLang="zh-CN" dirty="0"/>
              <a:t>linear model</a:t>
            </a:r>
            <a:r>
              <a:rPr kumimoji="1" lang="zh-CN" altLang="en-US" dirty="0"/>
              <a:t>）</a:t>
            </a:r>
          </a:p>
        </p:txBody>
      </p:sp>
      <p:graphicFrame>
        <p:nvGraphicFramePr>
          <p:cNvPr id="8"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3774641002"/>
              </p:ext>
            </p:extLst>
          </p:nvPr>
        </p:nvGraphicFramePr>
        <p:xfrm>
          <a:off x="2567572" y="1673083"/>
          <a:ext cx="3808809" cy="1902354"/>
        </p:xfrm>
        <a:graphic>
          <a:graphicData uri="http://schemas.openxmlformats.org/presentationml/2006/ole">
            <mc:AlternateContent xmlns:mc="http://schemas.openxmlformats.org/markup-compatibility/2006">
              <mc:Choice xmlns:v="urn:schemas-microsoft-com:vml" Requires="v">
                <p:oleObj spid="_x0000_s17593" name="公式" r:id="rId3" imgW="2400300" imgH="1092200" progId="Equation.3">
                  <p:embed/>
                </p:oleObj>
              </mc:Choice>
              <mc:Fallback>
                <p:oleObj name="公式" r:id="rId3" imgW="2400300" imgH="1092200" progId="Equation.3">
                  <p:embed/>
                  <p:pic>
                    <p:nvPicPr>
                      <p:cNvPr id="0" name=""/>
                      <p:cNvPicPr>
                        <a:picLocks noChangeAspect="1" noChangeArrowheads="1"/>
                      </p:cNvPicPr>
                      <p:nvPr/>
                    </p:nvPicPr>
                    <p:blipFill>
                      <a:blip r:embed="rId4"/>
                      <a:srcRect/>
                      <a:stretch>
                        <a:fillRect/>
                      </a:stretch>
                    </p:blipFill>
                    <p:spPr bwMode="auto">
                      <a:xfrm>
                        <a:off x="2567572" y="1673083"/>
                        <a:ext cx="3808809" cy="1902354"/>
                      </a:xfrm>
                      <a:prstGeom prst="rect">
                        <a:avLst/>
                      </a:prstGeom>
                      <a:solidFill>
                        <a:schemeClr val="bg1"/>
                      </a:solidFill>
                      <a:ln>
                        <a:noFill/>
                      </a:ln>
                    </p:spPr>
                  </p:pic>
                </p:oleObj>
              </mc:Fallback>
            </mc:AlternateContent>
          </a:graphicData>
        </a:graphic>
      </p:graphicFrame>
      <p:graphicFrame>
        <p:nvGraphicFramePr>
          <p:cNvPr id="9"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1863824583"/>
              </p:ext>
            </p:extLst>
          </p:nvPr>
        </p:nvGraphicFramePr>
        <p:xfrm>
          <a:off x="2567572" y="3928607"/>
          <a:ext cx="3445669" cy="642938"/>
        </p:xfrm>
        <a:graphic>
          <a:graphicData uri="http://schemas.openxmlformats.org/presentationml/2006/ole">
            <mc:AlternateContent xmlns:mc="http://schemas.openxmlformats.org/markup-compatibility/2006">
              <mc:Choice xmlns:v="urn:schemas-microsoft-com:vml" Requires="v">
                <p:oleObj spid="_x0000_s17594" name="公式" r:id="rId5" imgW="1943100" imgH="330200" progId="Equation.3">
                  <p:embed/>
                </p:oleObj>
              </mc:Choice>
              <mc:Fallback>
                <p:oleObj name="公式" r:id="rId5" imgW="1943100" imgH="330200" progId="Equation.3">
                  <p:embed/>
                  <p:pic>
                    <p:nvPicPr>
                      <p:cNvPr id="0" name=""/>
                      <p:cNvPicPr>
                        <a:picLocks noChangeAspect="1" noChangeArrowheads="1"/>
                      </p:cNvPicPr>
                      <p:nvPr/>
                    </p:nvPicPr>
                    <p:blipFill>
                      <a:blip r:embed="rId6"/>
                      <a:srcRect/>
                      <a:stretch>
                        <a:fillRect/>
                      </a:stretch>
                    </p:blipFill>
                    <p:spPr bwMode="auto">
                      <a:xfrm>
                        <a:off x="2567572" y="3928607"/>
                        <a:ext cx="3445669" cy="642938"/>
                      </a:xfrm>
                      <a:prstGeom prst="rect">
                        <a:avLst/>
                      </a:prstGeom>
                      <a:solidFill>
                        <a:schemeClr val="bg1"/>
                      </a:solidFill>
                      <a:ln>
                        <a:noFill/>
                      </a:ln>
                    </p:spPr>
                  </p:pic>
                </p:oleObj>
              </mc:Fallback>
            </mc:AlternateContent>
          </a:graphicData>
        </a:graphic>
      </p:graphicFrame>
      <p:graphicFrame>
        <p:nvGraphicFramePr>
          <p:cNvPr id="10" name="对象 2">
            <a:extLst>
              <a:ext uri="{FF2B5EF4-FFF2-40B4-BE49-F238E27FC236}">
                <a16:creationId xmlns:a16="http://schemas.microsoft.com/office/drawing/2014/main" id="{C3EEF644-B412-4AA3-A3AD-C4BEF2C905FD}"/>
              </a:ext>
            </a:extLst>
          </p:cNvPr>
          <p:cNvGraphicFramePr>
            <a:graphicFrameLocks noChangeAspect="1"/>
          </p:cNvGraphicFramePr>
          <p:nvPr>
            <p:extLst>
              <p:ext uri="{D42A27DB-BD31-4B8C-83A1-F6EECF244321}">
                <p14:modId xmlns:p14="http://schemas.microsoft.com/office/powerpoint/2010/main" val="3339297816"/>
              </p:ext>
            </p:extLst>
          </p:nvPr>
        </p:nvGraphicFramePr>
        <p:xfrm>
          <a:off x="353185" y="1673083"/>
          <a:ext cx="1801415" cy="494771"/>
        </p:xfrm>
        <a:graphic>
          <a:graphicData uri="http://schemas.openxmlformats.org/presentationml/2006/ole">
            <mc:AlternateContent xmlns:mc="http://schemas.openxmlformats.org/markup-compatibility/2006">
              <mc:Choice xmlns:v="urn:schemas-microsoft-com:vml" Requires="v">
                <p:oleObj spid="_x0000_s17595" name="公式" r:id="rId7" imgW="1016000" imgH="254000" progId="Equation.3">
                  <p:embed/>
                </p:oleObj>
              </mc:Choice>
              <mc:Fallback>
                <p:oleObj name="公式" r:id="rId7" imgW="1016000" imgH="254000" progId="Equation.3">
                  <p:embed/>
                  <p:pic>
                    <p:nvPicPr>
                      <p:cNvPr id="0" name=""/>
                      <p:cNvPicPr>
                        <a:picLocks noChangeAspect="1" noChangeArrowheads="1"/>
                      </p:cNvPicPr>
                      <p:nvPr/>
                    </p:nvPicPr>
                    <p:blipFill>
                      <a:blip r:embed="rId8"/>
                      <a:srcRect/>
                      <a:stretch>
                        <a:fillRect/>
                      </a:stretch>
                    </p:blipFill>
                    <p:spPr bwMode="auto">
                      <a:xfrm>
                        <a:off x="353185" y="1673083"/>
                        <a:ext cx="1801415" cy="494771"/>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164158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D60FB78-52AC-4C75-BC4F-FA50E5C8D40A}"/>
              </a:ext>
            </a:extLst>
          </p:cNvPr>
          <p:cNvSpPr>
            <a:spLocks noGrp="1"/>
          </p:cNvSpPr>
          <p:nvPr>
            <p:ph idx="1"/>
          </p:nvPr>
        </p:nvSpPr>
        <p:spPr>
          <a:xfrm>
            <a:off x="353185" y="1304543"/>
            <a:ext cx="9472459" cy="3641026"/>
          </a:xfrm>
        </p:spPr>
        <p:txBody>
          <a:bodyPr/>
          <a:lstStyle/>
          <a:p>
            <a:pPr marL="0" indent="0">
              <a:buNone/>
            </a:pPr>
            <a:r>
              <a:rPr lang="en-US" altLang="zh-CN" dirty="0" err="1"/>
              <a:t>sklearn.linear_model</a:t>
            </a:r>
            <a:r>
              <a:rPr lang="zh-CN" altLang="en-US" dirty="0"/>
              <a:t>中的</a:t>
            </a:r>
            <a:r>
              <a:rPr lang="en-US" altLang="zh-CN" dirty="0" err="1"/>
              <a:t>LinearRegression</a:t>
            </a:r>
            <a:r>
              <a:rPr lang="zh-CN" altLang="en-US" dirty="0"/>
              <a:t>可实现线性回归</a:t>
            </a:r>
            <a:endParaRPr lang="en-US" altLang="zh-CN" dirty="0"/>
          </a:p>
          <a:p>
            <a:pPr marL="0" indent="0">
              <a:buNone/>
            </a:pPr>
            <a:r>
              <a:rPr lang="en-US" altLang="zh-CN" dirty="0" err="1"/>
              <a:t>LinearRegression</a:t>
            </a:r>
            <a:r>
              <a:rPr lang="en-US" altLang="zh-CN" dirty="0"/>
              <a:t> </a:t>
            </a:r>
            <a:r>
              <a:rPr lang="zh-CN" altLang="en-US" dirty="0"/>
              <a:t>的构造方法： </a:t>
            </a:r>
            <a:endParaRPr lang="en-US" altLang="zh-CN" dirty="0"/>
          </a:p>
          <a:p>
            <a:pPr>
              <a:buFont typeface="Arial"/>
              <a:buChar char="•"/>
            </a:pPr>
            <a:r>
              <a:rPr lang="en-US" altLang="zh-CN" dirty="0" err="1"/>
              <a:t>LinearRegression</a:t>
            </a:r>
            <a:r>
              <a:rPr lang="en-US" altLang="zh-CN" dirty="0"/>
              <a:t>(</a:t>
            </a:r>
            <a:br>
              <a:rPr lang="en-US" altLang="zh-CN" dirty="0"/>
            </a:br>
            <a:r>
              <a:rPr lang="en-US" altLang="zh-CN" dirty="0"/>
              <a:t>    </a:t>
            </a:r>
            <a:r>
              <a:rPr lang="en-US" altLang="zh-CN" dirty="0" err="1"/>
              <a:t>fit_intercept</a:t>
            </a:r>
            <a:r>
              <a:rPr lang="en-US" altLang="zh-CN" dirty="0"/>
              <a:t>=</a:t>
            </a:r>
            <a:r>
              <a:rPr lang="en-US" altLang="zh-CN" b="1" dirty="0"/>
              <a:t>True</a:t>
            </a:r>
            <a:r>
              <a:rPr lang="en-US" altLang="zh-CN" dirty="0"/>
              <a:t>, </a:t>
            </a:r>
            <a:r>
              <a:rPr lang="en-US" altLang="zh-CN" i="1" dirty="0"/>
              <a:t>#</a:t>
            </a:r>
            <a:r>
              <a:rPr lang="zh-CN" altLang="en-US" i="1" dirty="0"/>
              <a:t>默认值为 </a:t>
            </a:r>
            <a:r>
              <a:rPr lang="en-US" altLang="zh-CN" i="1" dirty="0"/>
              <a:t>True</a:t>
            </a:r>
            <a:r>
              <a:rPr lang="zh-CN" altLang="en-US" i="1" dirty="0"/>
              <a:t>，表示 计算随机变量，</a:t>
            </a:r>
            <a:r>
              <a:rPr lang="en-US" altLang="zh-CN" i="1" dirty="0"/>
              <a:t>False </a:t>
            </a:r>
            <a:r>
              <a:rPr lang="zh-CN" altLang="en-US" i="1" dirty="0"/>
              <a:t>表示不计算随机变量</a:t>
            </a:r>
            <a:br>
              <a:rPr lang="zh-CN" altLang="en-US" i="1" dirty="0"/>
            </a:br>
            <a:r>
              <a:rPr lang="zh-CN" altLang="en-US" i="1" dirty="0"/>
              <a:t>    </a:t>
            </a:r>
            <a:r>
              <a:rPr lang="en-US" altLang="zh-CN" dirty="0"/>
              <a:t>normalize=</a:t>
            </a:r>
            <a:r>
              <a:rPr lang="en-US" altLang="zh-CN" b="1" dirty="0"/>
              <a:t>False</a:t>
            </a:r>
            <a:r>
              <a:rPr lang="en-US" altLang="zh-CN" dirty="0"/>
              <a:t>, </a:t>
            </a:r>
            <a:r>
              <a:rPr lang="en-US" altLang="zh-CN" i="1" dirty="0"/>
              <a:t>#</a:t>
            </a:r>
            <a:r>
              <a:rPr lang="zh-CN" altLang="en-US" i="1" dirty="0"/>
              <a:t>默认值为 </a:t>
            </a:r>
            <a:r>
              <a:rPr lang="en-US" altLang="zh-CN" i="1" dirty="0"/>
              <a:t>False</a:t>
            </a:r>
            <a:r>
              <a:rPr lang="zh-CN" altLang="en-US" i="1" dirty="0"/>
              <a:t>，表示在回归前是否对回归因子</a:t>
            </a:r>
            <a:r>
              <a:rPr lang="en-US" altLang="zh-CN" i="1" dirty="0"/>
              <a:t>X</a:t>
            </a:r>
            <a:r>
              <a:rPr lang="zh-CN" altLang="en-US" i="1" dirty="0"/>
              <a:t>进行归一化</a:t>
            </a:r>
            <a:r>
              <a:rPr lang="en-US" altLang="zh-CN" i="1" dirty="0"/>
              <a:t>True </a:t>
            </a:r>
            <a:r>
              <a:rPr lang="zh-CN" altLang="en-US" i="1" dirty="0"/>
              <a:t>表示是 </a:t>
            </a:r>
            <a:r>
              <a:rPr lang="en-US" altLang="zh-CN" i="1" dirty="0"/>
              <a:t>,</a:t>
            </a:r>
            <a:br>
              <a:rPr lang="en-US" altLang="zh-CN" i="1" dirty="0"/>
            </a:br>
            <a:r>
              <a:rPr lang="en-US" altLang="zh-CN" i="1" dirty="0"/>
              <a:t>    </a:t>
            </a:r>
            <a:r>
              <a:rPr lang="en-US" altLang="zh-CN" dirty="0" err="1"/>
              <a:t>copy_X</a:t>
            </a:r>
            <a:r>
              <a:rPr lang="en-US" altLang="zh-CN" dirty="0"/>
              <a:t>=</a:t>
            </a:r>
            <a:r>
              <a:rPr lang="en-US" altLang="zh-CN" b="1" dirty="0"/>
              <a:t>True</a:t>
            </a:r>
            <a:br>
              <a:rPr lang="en-US" altLang="zh-CN" b="1" dirty="0"/>
            </a:br>
            <a:r>
              <a:rPr lang="en-US" altLang="zh-CN" dirty="0"/>
              <a:t>)</a:t>
            </a:r>
            <a:br>
              <a:rPr lang="en-US" altLang="zh-CN" dirty="0"/>
            </a:br>
            <a:endParaRPr lang="zh-CN" altLang="en-US" dirty="0"/>
          </a:p>
        </p:txBody>
      </p:sp>
      <p:sp>
        <p:nvSpPr>
          <p:cNvPr id="3" name="标题 2">
            <a:extLst>
              <a:ext uri="{FF2B5EF4-FFF2-40B4-BE49-F238E27FC236}">
                <a16:creationId xmlns:a16="http://schemas.microsoft.com/office/drawing/2014/main" id="{AE3FC0A0-C68E-4964-A0D5-A9AC4A1FE9F5}"/>
              </a:ext>
            </a:extLst>
          </p:cNvPr>
          <p:cNvSpPr>
            <a:spLocks noGrp="1"/>
          </p:cNvSpPr>
          <p:nvPr>
            <p:ph type="title"/>
          </p:nvPr>
        </p:nvSpPr>
        <p:spPr/>
        <p:txBody>
          <a:bodyPr/>
          <a:lstStyle/>
          <a:p>
            <a:r>
              <a:rPr lang="zh-CN" altLang="en-US" dirty="0"/>
              <a:t>回归实现</a:t>
            </a:r>
          </a:p>
        </p:txBody>
      </p:sp>
      <p:sp>
        <p:nvSpPr>
          <p:cNvPr id="4" name="内容占位符 3">
            <a:extLst>
              <a:ext uri="{FF2B5EF4-FFF2-40B4-BE49-F238E27FC236}">
                <a16:creationId xmlns:a16="http://schemas.microsoft.com/office/drawing/2014/main" id="{020A80BE-507C-4AFE-B323-6367DBAEE827}"/>
              </a:ext>
            </a:extLst>
          </p:cNvPr>
          <p:cNvSpPr>
            <a:spLocks noGrp="1"/>
          </p:cNvSpPr>
          <p:nvPr>
            <p:ph idx="10"/>
          </p:nvPr>
        </p:nvSpPr>
        <p:spPr/>
        <p:txBody>
          <a:bodyPr/>
          <a:lstStyle/>
          <a:p>
            <a:r>
              <a:rPr lang="zh-CN" altLang="en-US" dirty="0"/>
              <a:t>线性回归</a:t>
            </a:r>
          </a:p>
        </p:txBody>
      </p:sp>
    </p:spTree>
    <p:extLst>
      <p:ext uri="{BB962C8B-B14F-4D97-AF65-F5344CB8AC3E}">
        <p14:creationId xmlns:p14="http://schemas.microsoft.com/office/powerpoint/2010/main" val="247806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B42A442-90DB-497F-BD2C-5DECC64FF9BB}"/>
              </a:ext>
            </a:extLst>
          </p:cNvPr>
          <p:cNvSpPr>
            <a:spLocks noGrp="1"/>
          </p:cNvSpPr>
          <p:nvPr>
            <p:ph idx="1"/>
          </p:nvPr>
        </p:nvSpPr>
        <p:spPr>
          <a:xfrm>
            <a:off x="825868" y="1434409"/>
            <a:ext cx="8330701" cy="3588627"/>
          </a:xfrm>
        </p:spPr>
        <p:txBody>
          <a:bodyPr/>
          <a:lstStyle/>
          <a:p>
            <a:pPr marL="0" indent="0">
              <a:buNone/>
            </a:pPr>
            <a:r>
              <a:rPr lang="en-US" altLang="zh-CN" dirty="0" err="1"/>
              <a:t>LinearRegression</a:t>
            </a:r>
            <a:r>
              <a:rPr lang="en-US" altLang="zh-CN" dirty="0"/>
              <a:t> </a:t>
            </a:r>
            <a:r>
              <a:rPr lang="zh-CN" altLang="en-US" dirty="0"/>
              <a:t>的常用方法有： </a:t>
            </a:r>
            <a:endParaRPr lang="en-US" altLang="zh-CN" dirty="0"/>
          </a:p>
          <a:p>
            <a:pPr>
              <a:buFont typeface="Arial"/>
              <a:buChar char="•"/>
            </a:pPr>
            <a:r>
              <a:rPr lang="en-US" altLang="zh-CN" dirty="0" err="1"/>
              <a:t>decision_function</a:t>
            </a:r>
            <a:r>
              <a:rPr lang="en-US" altLang="zh-CN" dirty="0"/>
              <a:t>(X) #</a:t>
            </a:r>
            <a:r>
              <a:rPr lang="zh-CN" altLang="en-US" dirty="0"/>
              <a:t>返回 </a:t>
            </a:r>
            <a:r>
              <a:rPr lang="en-US" altLang="zh-CN" dirty="0"/>
              <a:t>X </a:t>
            </a:r>
            <a:r>
              <a:rPr lang="zh-CN" altLang="en-US" dirty="0"/>
              <a:t>的预测值 </a:t>
            </a:r>
            <a:r>
              <a:rPr lang="en-US" altLang="zh-CN" dirty="0"/>
              <a:t>y </a:t>
            </a:r>
          </a:p>
          <a:p>
            <a:pPr>
              <a:buFont typeface="Arial"/>
              <a:buChar char="•"/>
            </a:pPr>
            <a:r>
              <a:rPr lang="en-US" altLang="zh-CN" dirty="0"/>
              <a:t>fit(</a:t>
            </a:r>
            <a:r>
              <a:rPr lang="en-US" altLang="zh-CN" dirty="0" err="1"/>
              <a:t>X,y</a:t>
            </a:r>
            <a:r>
              <a:rPr lang="en-US" altLang="zh-CN" dirty="0"/>
              <a:t>[,</a:t>
            </a:r>
            <a:r>
              <a:rPr lang="en-US" altLang="zh-CN" dirty="0" err="1"/>
              <a:t>n_jobs</a:t>
            </a:r>
            <a:r>
              <a:rPr lang="en-US" altLang="zh-CN" dirty="0"/>
              <a:t>]) #</a:t>
            </a:r>
            <a:r>
              <a:rPr lang="zh-CN" altLang="en-US" dirty="0"/>
              <a:t>拟合模型 </a:t>
            </a:r>
            <a:endParaRPr lang="en-US" altLang="zh-CN" dirty="0"/>
          </a:p>
          <a:p>
            <a:pPr>
              <a:buFont typeface="Arial"/>
              <a:buChar char="•"/>
            </a:pPr>
            <a:r>
              <a:rPr lang="en-US" altLang="zh-CN" dirty="0" err="1"/>
              <a:t>get_params</a:t>
            </a:r>
            <a:r>
              <a:rPr lang="en-US" altLang="zh-CN" dirty="0"/>
              <a:t>([deep]) #</a:t>
            </a:r>
            <a:r>
              <a:rPr lang="zh-CN" altLang="en-US" dirty="0"/>
              <a:t>获取 </a:t>
            </a:r>
            <a:r>
              <a:rPr lang="en-US" altLang="zh-CN" dirty="0" err="1"/>
              <a:t>LinearRegression</a:t>
            </a:r>
            <a:r>
              <a:rPr lang="en-US" altLang="zh-CN" dirty="0"/>
              <a:t> </a:t>
            </a:r>
            <a:r>
              <a:rPr lang="zh-CN" altLang="en-US" dirty="0"/>
              <a:t>构造方法的参数信息 </a:t>
            </a:r>
            <a:endParaRPr lang="en-US" altLang="zh-CN" dirty="0"/>
          </a:p>
          <a:p>
            <a:pPr>
              <a:buFont typeface="Arial"/>
              <a:buChar char="•"/>
            </a:pPr>
            <a:r>
              <a:rPr lang="en-US" altLang="zh-CN" dirty="0"/>
              <a:t>predict(X) #</a:t>
            </a:r>
            <a:r>
              <a:rPr lang="zh-CN" altLang="en-US" dirty="0"/>
              <a:t>求预测值 </a:t>
            </a:r>
            <a:r>
              <a:rPr lang="en-US" altLang="zh-CN" dirty="0"/>
              <a:t>#</a:t>
            </a:r>
            <a:r>
              <a:rPr lang="zh-CN" altLang="en-US" dirty="0"/>
              <a:t>同 </a:t>
            </a:r>
            <a:r>
              <a:rPr lang="en-US" altLang="zh-CN" dirty="0" err="1"/>
              <a:t>decision_function</a:t>
            </a:r>
            <a:r>
              <a:rPr lang="en-US" altLang="zh-CN" dirty="0"/>
              <a:t> </a:t>
            </a:r>
          </a:p>
          <a:p>
            <a:pPr>
              <a:buFont typeface="Arial"/>
              <a:buChar char="•"/>
            </a:pPr>
            <a:endParaRPr lang="en-US" altLang="zh-CN" dirty="0"/>
          </a:p>
        </p:txBody>
      </p:sp>
      <p:sp>
        <p:nvSpPr>
          <p:cNvPr id="6" name="标题 2">
            <a:extLst>
              <a:ext uri="{FF2B5EF4-FFF2-40B4-BE49-F238E27FC236}">
                <a16:creationId xmlns:a16="http://schemas.microsoft.com/office/drawing/2014/main" id="{E47342AF-E4F4-4876-B43B-BD6F50073D46}"/>
              </a:ext>
            </a:extLst>
          </p:cNvPr>
          <p:cNvSpPr>
            <a:spLocks noGrp="1"/>
          </p:cNvSpPr>
          <p:nvPr>
            <p:ph type="title"/>
          </p:nvPr>
        </p:nvSpPr>
        <p:spPr/>
        <p:txBody>
          <a:bodyPr/>
          <a:lstStyle/>
          <a:p>
            <a:r>
              <a:rPr lang="zh-CN" altLang="en-US" dirty="0"/>
              <a:t>回归实现</a:t>
            </a:r>
          </a:p>
        </p:txBody>
      </p:sp>
      <p:sp>
        <p:nvSpPr>
          <p:cNvPr id="7" name="内容占位符 3">
            <a:extLst>
              <a:ext uri="{FF2B5EF4-FFF2-40B4-BE49-F238E27FC236}">
                <a16:creationId xmlns:a16="http://schemas.microsoft.com/office/drawing/2014/main" id="{020A80BE-507C-4AFE-B323-6367DBAEE827}"/>
              </a:ext>
            </a:extLst>
          </p:cNvPr>
          <p:cNvSpPr>
            <a:spLocks noGrp="1"/>
          </p:cNvSpPr>
          <p:nvPr>
            <p:ph idx="10"/>
          </p:nvPr>
        </p:nvSpPr>
        <p:spPr>
          <a:xfrm>
            <a:off x="825868" y="949153"/>
            <a:ext cx="8330701" cy="355391"/>
          </a:xfrm>
        </p:spPr>
        <p:txBody>
          <a:bodyPr/>
          <a:lstStyle/>
          <a:p>
            <a:r>
              <a:rPr lang="zh-CN" altLang="en-US" dirty="0"/>
              <a:t>线性回归</a:t>
            </a:r>
          </a:p>
        </p:txBody>
      </p:sp>
    </p:spTree>
    <p:extLst>
      <p:ext uri="{BB962C8B-B14F-4D97-AF65-F5344CB8AC3E}">
        <p14:creationId xmlns:p14="http://schemas.microsoft.com/office/powerpoint/2010/main" val="1854215567"/>
      </p:ext>
    </p:extLst>
  </p:cSld>
  <p:clrMapOvr>
    <a:masterClrMapping/>
  </p:clrMapOvr>
</p:sld>
</file>

<file path=ppt/theme/theme1.xml><?xml version="1.0" encoding="utf-8"?>
<a:theme xmlns:a="http://schemas.openxmlformats.org/drawingml/2006/main" name="人邮在线师资培训PPT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txDef>
      <a:spPr>
        <a:noFill/>
      </a:spPr>
      <a:bodyPr wrap="square" numCol="1" rtlCol="0">
        <a:sp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人邮在线师资培训PPT主题" id="{9450C822-C573-424A-ADC8-E0E003568AE4}" vid="{35EDA6EC-C44A-48A3-A5E2-2F288403C4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5717</TotalTime>
  <Words>1679</Words>
  <Application>Microsoft Office PowerPoint</Application>
  <PresentationFormat>自定义</PresentationFormat>
  <Paragraphs>315</Paragraphs>
  <Slides>27</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0" baseType="lpstr">
      <vt:lpstr>等线</vt:lpstr>
      <vt:lpstr>仿宋</vt:lpstr>
      <vt:lpstr>黑体</vt:lpstr>
      <vt:lpstr>宋体</vt:lpstr>
      <vt:lpstr>微软雅黑</vt:lpstr>
      <vt:lpstr>Arial</vt:lpstr>
      <vt:lpstr>Calibri</vt:lpstr>
      <vt:lpstr>Lucida Console</vt:lpstr>
      <vt:lpstr>Times</vt:lpstr>
      <vt:lpstr>Times New Roman</vt:lpstr>
      <vt:lpstr>Wingdings</vt:lpstr>
      <vt:lpstr>人邮在线师资培训PPT主题</vt:lpstr>
      <vt:lpstr>公式</vt:lpstr>
      <vt:lpstr>回归分析</vt:lpstr>
      <vt:lpstr>线性模型（linear model）</vt:lpstr>
      <vt:lpstr>线性模型（linear model）</vt:lpstr>
      <vt:lpstr>线性模型（linear model）</vt:lpstr>
      <vt:lpstr>线性模型（linear model）</vt:lpstr>
      <vt:lpstr>线性模型（linear model）</vt:lpstr>
      <vt:lpstr>线性模型（linear model）</vt:lpstr>
      <vt:lpstr>回归实现</vt:lpstr>
      <vt:lpstr>回归实现</vt:lpstr>
      <vt:lpstr>回归练习</vt:lpstr>
      <vt:lpstr>波士顿房价数据集（Boston House Price Dataset）</vt:lpstr>
      <vt:lpstr>波士顿房价数据集（Boston House Price Dataset）</vt:lpstr>
      <vt:lpstr>实现线性回归</vt:lpstr>
      <vt:lpstr>线性回归例子</vt:lpstr>
      <vt:lpstr>逻辑回归</vt:lpstr>
      <vt:lpstr>线性模型（linear model）</vt:lpstr>
      <vt:lpstr>线性模型（linear model）</vt:lpstr>
      <vt:lpstr>线性模型（linear model）</vt:lpstr>
      <vt:lpstr>线性模型（linear model）</vt:lpstr>
      <vt:lpstr>线性模型（linear model）</vt:lpstr>
      <vt:lpstr>线性模型（linear model）</vt:lpstr>
      <vt:lpstr>数据说明</vt:lpstr>
      <vt:lpstr>数据集划分</vt:lpstr>
      <vt:lpstr>数据集划分</vt:lpstr>
      <vt:lpstr>算法实现</vt:lpstr>
      <vt:lpstr>算法实现</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zhangmin@tipdm.com</cp:lastModifiedBy>
  <cp:revision>313</cp:revision>
  <dcterms:created xsi:type="dcterms:W3CDTF">2017-01-10T15:44:52Z</dcterms:created>
  <dcterms:modified xsi:type="dcterms:W3CDTF">2019-05-23T13:30:31Z</dcterms:modified>
</cp:coreProperties>
</file>