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7"/>
  </p:notesMasterIdLst>
  <p:sldIdLst>
    <p:sldId id="494" r:id="rId2"/>
    <p:sldId id="502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2" r:id="rId12"/>
    <p:sldId id="535" r:id="rId13"/>
    <p:sldId id="513" r:id="rId14"/>
    <p:sldId id="536" r:id="rId15"/>
    <p:sldId id="520" r:id="rId16"/>
    <p:sldId id="521" r:id="rId17"/>
    <p:sldId id="516" r:id="rId18"/>
    <p:sldId id="527" r:id="rId19"/>
    <p:sldId id="528" r:id="rId20"/>
    <p:sldId id="529" r:id="rId21"/>
    <p:sldId id="530" r:id="rId22"/>
    <p:sldId id="531" r:id="rId23"/>
    <p:sldId id="532" r:id="rId24"/>
    <p:sldId id="534" r:id="rId25"/>
    <p:sldId id="26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BB2"/>
    <a:srgbClr val="FB9708"/>
    <a:srgbClr val="2165B6"/>
    <a:srgbClr val="C4C6C9"/>
    <a:srgbClr val="A5A7AC"/>
    <a:srgbClr val="336D9D"/>
    <a:srgbClr val="FADF5D"/>
    <a:srgbClr val="31699A"/>
    <a:srgbClr val="2E6898"/>
    <a:srgbClr val="356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 autoAdjust="0"/>
    <p:restoredTop sz="94660"/>
  </p:normalViewPr>
  <p:slideViewPr>
    <p:cSldViewPr snapToGrid="0">
      <p:cViewPr>
        <p:scale>
          <a:sx n="75" d="100"/>
          <a:sy n="75" d="100"/>
        </p:scale>
        <p:origin x="854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661BE-23FD-40BC-8162-1C5FED1FD83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69D8E3-E885-4599-90E3-2654077CD3F1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235BA8DF-F1DE-423E-A012-2E4BD3238360}" type="parTrans" cxnId="{0688E0E7-33B2-4C48-BCA8-0A577D201192}">
      <dgm:prSet/>
      <dgm:spPr/>
      <dgm:t>
        <a:bodyPr/>
        <a:lstStyle/>
        <a:p>
          <a:endParaRPr lang="zh-CN" altLang="en-US"/>
        </a:p>
      </dgm:t>
    </dgm:pt>
    <dgm:pt modelId="{7A5F22E6-B689-4B91-9E14-2C5338BE64DA}" type="sibTrans" cxnId="{0688E0E7-33B2-4C48-BCA8-0A577D201192}">
      <dgm:prSet/>
      <dgm:spPr/>
      <dgm:t>
        <a:bodyPr/>
        <a:lstStyle/>
        <a:p>
          <a:endParaRPr lang="zh-CN" altLang="en-US"/>
        </a:p>
      </dgm:t>
    </dgm:pt>
    <dgm:pt modelId="{79EECC8C-E820-4D06-A99D-D3F0973D499C}">
      <dgm:prSet phldrT="[文本]" custT="1"/>
      <dgm:spPr/>
      <dgm:t>
        <a:bodyPr/>
        <a:lstStyle/>
        <a:p>
          <a:r>
            <a:rPr lang="zh-CN" altLang="en-US" sz="1800" dirty="0">
              <a:latin typeface="微软雅黑" pitchFamily="34" charset="-122"/>
              <a:ea typeface="微软雅黑" pitchFamily="34" charset="-122"/>
            </a:rPr>
            <a:t>对当前样本集合，计算所有属性的信息增益；</a:t>
          </a:r>
        </a:p>
      </dgm:t>
    </dgm:pt>
    <dgm:pt modelId="{0DEC40E2-F5D2-4C53-924D-28A74C66F941}" type="parTrans" cxnId="{9EF2F7A2-33D5-4C7F-A1F3-DF17E2E11330}">
      <dgm:prSet/>
      <dgm:spPr/>
      <dgm:t>
        <a:bodyPr/>
        <a:lstStyle/>
        <a:p>
          <a:endParaRPr lang="zh-CN" altLang="en-US"/>
        </a:p>
      </dgm:t>
    </dgm:pt>
    <dgm:pt modelId="{FB6A9D5C-0543-4B8F-A8D1-F1A96552637C}" type="sibTrans" cxnId="{9EF2F7A2-33D5-4C7F-A1F3-DF17E2E11330}">
      <dgm:prSet/>
      <dgm:spPr/>
      <dgm:t>
        <a:bodyPr/>
        <a:lstStyle/>
        <a:p>
          <a:endParaRPr lang="zh-CN" altLang="en-US"/>
        </a:p>
      </dgm:t>
    </dgm:pt>
    <dgm:pt modelId="{FF05A160-9D41-4B6C-A98B-968BE4625FF7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19B50A99-5B1E-4D3D-9A23-64E5A59AAA76}" type="parTrans" cxnId="{24282065-2E07-47E6-A221-C2F5623B56C2}">
      <dgm:prSet/>
      <dgm:spPr/>
      <dgm:t>
        <a:bodyPr/>
        <a:lstStyle/>
        <a:p>
          <a:endParaRPr lang="zh-CN" altLang="en-US"/>
        </a:p>
      </dgm:t>
    </dgm:pt>
    <dgm:pt modelId="{1663EF2E-7A87-4A9C-BF84-ECF4FBED7F4C}" type="sibTrans" cxnId="{24282065-2E07-47E6-A221-C2F5623B56C2}">
      <dgm:prSet/>
      <dgm:spPr/>
      <dgm:t>
        <a:bodyPr/>
        <a:lstStyle/>
        <a:p>
          <a:endParaRPr lang="zh-CN" altLang="en-US"/>
        </a:p>
      </dgm:t>
    </dgm:pt>
    <dgm:pt modelId="{FA42B614-30DA-47D5-9EFC-3B163E677FFC}">
      <dgm:prSet phldrT="[文本]" custT="1"/>
      <dgm:spPr/>
      <dgm:t>
        <a:bodyPr/>
        <a:lstStyle/>
        <a:p>
          <a:r>
            <a:rPr lang="zh-CN" altLang="en-US" sz="1600" dirty="0">
              <a:latin typeface="微软雅黑" pitchFamily="34" charset="-122"/>
              <a:ea typeface="微软雅黑" pitchFamily="34" charset="-122"/>
            </a:rPr>
            <a:t>选择信息增益最大的属性作为拆分属性，把拆分属性取值相同的样本划为同一个子样本集；</a:t>
          </a:r>
        </a:p>
      </dgm:t>
    </dgm:pt>
    <dgm:pt modelId="{9AFDF80A-0D76-4D01-868A-F0C6AFF6DA29}" type="parTrans" cxnId="{19C80E2E-BF67-4DE1-A738-955233BBA73A}">
      <dgm:prSet/>
      <dgm:spPr/>
      <dgm:t>
        <a:bodyPr/>
        <a:lstStyle/>
        <a:p>
          <a:endParaRPr lang="zh-CN" altLang="en-US"/>
        </a:p>
      </dgm:t>
    </dgm:pt>
    <dgm:pt modelId="{8A894C1C-D113-48DF-A668-2CF8F350F16E}" type="sibTrans" cxnId="{19C80E2E-BF67-4DE1-A738-955233BBA73A}">
      <dgm:prSet/>
      <dgm:spPr/>
      <dgm:t>
        <a:bodyPr/>
        <a:lstStyle/>
        <a:p>
          <a:endParaRPr lang="zh-CN" altLang="en-US"/>
        </a:p>
      </dgm:t>
    </dgm:pt>
    <dgm:pt modelId="{A4A4DBB3-1DA6-4499-831B-87744FB06EFF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970E6FBD-73C1-4C8A-8886-801D63BB20B4}" type="parTrans" cxnId="{056CDF66-8C5F-4D02-B596-64A8ADBFDE91}">
      <dgm:prSet/>
      <dgm:spPr/>
      <dgm:t>
        <a:bodyPr/>
        <a:lstStyle/>
        <a:p>
          <a:endParaRPr lang="zh-CN" altLang="en-US"/>
        </a:p>
      </dgm:t>
    </dgm:pt>
    <dgm:pt modelId="{7EAEFFC7-E419-44E5-8A43-EEDCAE5F1ED7}" type="sibTrans" cxnId="{056CDF66-8C5F-4D02-B596-64A8ADBFDE91}">
      <dgm:prSet/>
      <dgm:spPr/>
      <dgm:t>
        <a:bodyPr/>
        <a:lstStyle/>
        <a:p>
          <a:endParaRPr lang="zh-CN" altLang="en-US"/>
        </a:p>
      </dgm:t>
    </dgm:pt>
    <dgm:pt modelId="{3F0EDE94-7862-4027-A1B9-A57855655926}">
      <dgm:prSet phldrT="[文本]" custT="1"/>
      <dgm:spPr/>
      <dgm:t>
        <a:bodyPr/>
        <a:lstStyle/>
        <a:p>
          <a:r>
            <a:rPr lang="zh-CN" altLang="en-US" sz="1600" dirty="0">
              <a:latin typeface="微软雅黑" pitchFamily="34" charset="-122"/>
              <a:ea typeface="微软雅黑" pitchFamily="34" charset="-122"/>
            </a:rPr>
            <a:t>若子样本集的类别属性只含有单个属性，则分支为叶子节点，判断其属性值并标上相应的符号之后返回调用处；否则对子样本集递归调用本算法</a:t>
          </a:r>
          <a:r>
            <a:rPr lang="zh-CN" altLang="en-US" sz="1400" dirty="0"/>
            <a:t>。</a:t>
          </a:r>
        </a:p>
      </dgm:t>
    </dgm:pt>
    <dgm:pt modelId="{E5B3D29D-2497-4584-9904-E3945ACDC8D6}" type="parTrans" cxnId="{84E4E63F-0626-4BF6-AA2E-3E259896788B}">
      <dgm:prSet/>
      <dgm:spPr/>
      <dgm:t>
        <a:bodyPr/>
        <a:lstStyle/>
        <a:p>
          <a:endParaRPr lang="zh-CN" altLang="en-US"/>
        </a:p>
      </dgm:t>
    </dgm:pt>
    <dgm:pt modelId="{C3F572C5-F0CA-4C68-AD45-52EE03251269}" type="sibTrans" cxnId="{84E4E63F-0626-4BF6-AA2E-3E259896788B}">
      <dgm:prSet/>
      <dgm:spPr/>
      <dgm:t>
        <a:bodyPr/>
        <a:lstStyle/>
        <a:p>
          <a:endParaRPr lang="zh-CN" altLang="en-US"/>
        </a:p>
      </dgm:t>
    </dgm:pt>
    <dgm:pt modelId="{5483ABB6-778B-4437-A071-BECA1B5A6407}" type="pres">
      <dgm:prSet presAssocID="{D85661BE-23FD-40BC-8162-1C5FED1FD833}" presName="linearFlow" presStyleCnt="0">
        <dgm:presLayoutVars>
          <dgm:dir/>
          <dgm:animLvl val="lvl"/>
          <dgm:resizeHandles val="exact"/>
        </dgm:presLayoutVars>
      </dgm:prSet>
      <dgm:spPr/>
    </dgm:pt>
    <dgm:pt modelId="{74B19E9C-9098-4CCF-971B-95EFCCAC63C9}" type="pres">
      <dgm:prSet presAssocID="{FD69D8E3-E885-4599-90E3-2654077CD3F1}" presName="composite" presStyleCnt="0"/>
      <dgm:spPr/>
    </dgm:pt>
    <dgm:pt modelId="{0C636408-6BFE-4CD6-9A89-1A224F4F3426}" type="pres">
      <dgm:prSet presAssocID="{FD69D8E3-E885-4599-90E3-2654077CD3F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98297B4-EA29-4E1D-9FFF-C5E30D664497}" type="pres">
      <dgm:prSet presAssocID="{FD69D8E3-E885-4599-90E3-2654077CD3F1}" presName="descendantText" presStyleLbl="alignAcc1" presStyleIdx="0" presStyleCnt="3" custLinFactNeighborX="488">
        <dgm:presLayoutVars>
          <dgm:bulletEnabled val="1"/>
        </dgm:presLayoutVars>
      </dgm:prSet>
      <dgm:spPr/>
    </dgm:pt>
    <dgm:pt modelId="{0990A6DE-E59A-4F77-A31E-A45B687FD542}" type="pres">
      <dgm:prSet presAssocID="{7A5F22E6-B689-4B91-9E14-2C5338BE64DA}" presName="sp" presStyleCnt="0"/>
      <dgm:spPr/>
    </dgm:pt>
    <dgm:pt modelId="{6BB58834-2ECE-4168-8723-457A520C1CAB}" type="pres">
      <dgm:prSet presAssocID="{FF05A160-9D41-4B6C-A98B-968BE4625FF7}" presName="composite" presStyleCnt="0"/>
      <dgm:spPr/>
    </dgm:pt>
    <dgm:pt modelId="{1F22512A-5A28-40A3-A17C-A7F713EAA518}" type="pres">
      <dgm:prSet presAssocID="{FF05A160-9D41-4B6C-A98B-968BE4625FF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60593AA-B70B-4002-9A7E-1F20CBB4C48E}" type="pres">
      <dgm:prSet presAssocID="{FF05A160-9D41-4B6C-A98B-968BE4625FF7}" presName="descendantText" presStyleLbl="alignAcc1" presStyleIdx="1" presStyleCnt="3">
        <dgm:presLayoutVars>
          <dgm:bulletEnabled val="1"/>
        </dgm:presLayoutVars>
      </dgm:prSet>
      <dgm:spPr/>
    </dgm:pt>
    <dgm:pt modelId="{FCC035CC-F76C-4A1E-AD25-010C3B9726E8}" type="pres">
      <dgm:prSet presAssocID="{1663EF2E-7A87-4A9C-BF84-ECF4FBED7F4C}" presName="sp" presStyleCnt="0"/>
      <dgm:spPr/>
    </dgm:pt>
    <dgm:pt modelId="{87B44CC9-BB7A-40E0-8AC4-EBE1BB3DFD2B}" type="pres">
      <dgm:prSet presAssocID="{A4A4DBB3-1DA6-4499-831B-87744FB06EFF}" presName="composite" presStyleCnt="0"/>
      <dgm:spPr/>
    </dgm:pt>
    <dgm:pt modelId="{A74F47AF-491A-47D1-AD80-A689D6DB151D}" type="pres">
      <dgm:prSet presAssocID="{A4A4DBB3-1DA6-4499-831B-87744FB06EF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12F843F-FECC-49FB-B810-EEAA73DE6110}" type="pres">
      <dgm:prSet presAssocID="{A4A4DBB3-1DA6-4499-831B-87744FB06EFF}" presName="descendantText" presStyleLbl="alignAcc1" presStyleIdx="2" presStyleCnt="3" custScaleY="117947">
        <dgm:presLayoutVars>
          <dgm:bulletEnabled val="1"/>
        </dgm:presLayoutVars>
      </dgm:prSet>
      <dgm:spPr/>
    </dgm:pt>
  </dgm:ptLst>
  <dgm:cxnLst>
    <dgm:cxn modelId="{19C80E2E-BF67-4DE1-A738-955233BBA73A}" srcId="{FF05A160-9D41-4B6C-A98B-968BE4625FF7}" destId="{FA42B614-30DA-47D5-9EFC-3B163E677FFC}" srcOrd="0" destOrd="0" parTransId="{9AFDF80A-0D76-4D01-868A-F0C6AFF6DA29}" sibTransId="{8A894C1C-D113-48DF-A668-2CF8F350F16E}"/>
    <dgm:cxn modelId="{6F422836-0C7E-F345-BF91-B2B9BC4D62E1}" type="presOf" srcId="{FF05A160-9D41-4B6C-A98B-968BE4625FF7}" destId="{1F22512A-5A28-40A3-A17C-A7F713EAA518}" srcOrd="0" destOrd="0" presId="urn:microsoft.com/office/officeart/2005/8/layout/chevron2"/>
    <dgm:cxn modelId="{84E4E63F-0626-4BF6-AA2E-3E259896788B}" srcId="{A4A4DBB3-1DA6-4499-831B-87744FB06EFF}" destId="{3F0EDE94-7862-4027-A1B9-A57855655926}" srcOrd="0" destOrd="0" parTransId="{E5B3D29D-2497-4584-9904-E3945ACDC8D6}" sibTransId="{C3F572C5-F0CA-4C68-AD45-52EE03251269}"/>
    <dgm:cxn modelId="{24282065-2E07-47E6-A221-C2F5623B56C2}" srcId="{D85661BE-23FD-40BC-8162-1C5FED1FD833}" destId="{FF05A160-9D41-4B6C-A98B-968BE4625FF7}" srcOrd="1" destOrd="0" parTransId="{19B50A99-5B1E-4D3D-9A23-64E5A59AAA76}" sibTransId="{1663EF2E-7A87-4A9C-BF84-ECF4FBED7F4C}"/>
    <dgm:cxn modelId="{056CDF66-8C5F-4D02-B596-64A8ADBFDE91}" srcId="{D85661BE-23FD-40BC-8162-1C5FED1FD833}" destId="{A4A4DBB3-1DA6-4499-831B-87744FB06EFF}" srcOrd="2" destOrd="0" parTransId="{970E6FBD-73C1-4C8A-8886-801D63BB20B4}" sibTransId="{7EAEFFC7-E419-44E5-8A43-EEDCAE5F1ED7}"/>
    <dgm:cxn modelId="{E08CAE6E-E7D0-8547-B549-DC8F6CE96CDC}" type="presOf" srcId="{D85661BE-23FD-40BC-8162-1C5FED1FD833}" destId="{5483ABB6-778B-4437-A071-BECA1B5A6407}" srcOrd="0" destOrd="0" presId="urn:microsoft.com/office/officeart/2005/8/layout/chevron2"/>
    <dgm:cxn modelId="{10033554-C6CF-9948-ADB3-4A2E56DD70DF}" type="presOf" srcId="{3F0EDE94-7862-4027-A1B9-A57855655926}" destId="{212F843F-FECC-49FB-B810-EEAA73DE6110}" srcOrd="0" destOrd="0" presId="urn:microsoft.com/office/officeart/2005/8/layout/chevron2"/>
    <dgm:cxn modelId="{652B508F-9FA6-B04B-B5EE-BB901585CBBF}" type="presOf" srcId="{FA42B614-30DA-47D5-9EFC-3B163E677FFC}" destId="{360593AA-B70B-4002-9A7E-1F20CBB4C48E}" srcOrd="0" destOrd="0" presId="urn:microsoft.com/office/officeart/2005/8/layout/chevron2"/>
    <dgm:cxn modelId="{C4F23193-1868-404B-AB9B-57349B141F4A}" type="presOf" srcId="{A4A4DBB3-1DA6-4499-831B-87744FB06EFF}" destId="{A74F47AF-491A-47D1-AD80-A689D6DB151D}" srcOrd="0" destOrd="0" presId="urn:microsoft.com/office/officeart/2005/8/layout/chevron2"/>
    <dgm:cxn modelId="{FC80359F-1B1A-584B-9133-1C1F565F03E7}" type="presOf" srcId="{79EECC8C-E820-4D06-A99D-D3F0973D499C}" destId="{698297B4-EA29-4E1D-9FFF-C5E30D664497}" srcOrd="0" destOrd="0" presId="urn:microsoft.com/office/officeart/2005/8/layout/chevron2"/>
    <dgm:cxn modelId="{9EF2F7A2-33D5-4C7F-A1F3-DF17E2E11330}" srcId="{FD69D8E3-E885-4599-90E3-2654077CD3F1}" destId="{79EECC8C-E820-4D06-A99D-D3F0973D499C}" srcOrd="0" destOrd="0" parTransId="{0DEC40E2-F5D2-4C53-924D-28A74C66F941}" sibTransId="{FB6A9D5C-0543-4B8F-A8D1-F1A96552637C}"/>
    <dgm:cxn modelId="{0688E0E7-33B2-4C48-BCA8-0A577D201192}" srcId="{D85661BE-23FD-40BC-8162-1C5FED1FD833}" destId="{FD69D8E3-E885-4599-90E3-2654077CD3F1}" srcOrd="0" destOrd="0" parTransId="{235BA8DF-F1DE-423E-A012-2E4BD3238360}" sibTransId="{7A5F22E6-B689-4B91-9E14-2C5338BE64DA}"/>
    <dgm:cxn modelId="{E3D0EAFE-3933-5C46-BB28-5DF7B36A2136}" type="presOf" srcId="{FD69D8E3-E885-4599-90E3-2654077CD3F1}" destId="{0C636408-6BFE-4CD6-9A89-1A224F4F3426}" srcOrd="0" destOrd="0" presId="urn:microsoft.com/office/officeart/2005/8/layout/chevron2"/>
    <dgm:cxn modelId="{6E905DBC-566C-7045-84D9-103B9CDD0B39}" type="presParOf" srcId="{5483ABB6-778B-4437-A071-BECA1B5A6407}" destId="{74B19E9C-9098-4CCF-971B-95EFCCAC63C9}" srcOrd="0" destOrd="0" presId="urn:microsoft.com/office/officeart/2005/8/layout/chevron2"/>
    <dgm:cxn modelId="{29FBA79D-9DA9-FE4F-B011-5FB99CC40AC8}" type="presParOf" srcId="{74B19E9C-9098-4CCF-971B-95EFCCAC63C9}" destId="{0C636408-6BFE-4CD6-9A89-1A224F4F3426}" srcOrd="0" destOrd="0" presId="urn:microsoft.com/office/officeart/2005/8/layout/chevron2"/>
    <dgm:cxn modelId="{CDC423CB-2EDB-6C41-B15D-9400984A5C4D}" type="presParOf" srcId="{74B19E9C-9098-4CCF-971B-95EFCCAC63C9}" destId="{698297B4-EA29-4E1D-9FFF-C5E30D664497}" srcOrd="1" destOrd="0" presId="urn:microsoft.com/office/officeart/2005/8/layout/chevron2"/>
    <dgm:cxn modelId="{A8B2645B-33B9-1046-856D-3726A96D8676}" type="presParOf" srcId="{5483ABB6-778B-4437-A071-BECA1B5A6407}" destId="{0990A6DE-E59A-4F77-A31E-A45B687FD542}" srcOrd="1" destOrd="0" presId="urn:microsoft.com/office/officeart/2005/8/layout/chevron2"/>
    <dgm:cxn modelId="{0A433070-861F-DC4C-B692-78EFB5CD7975}" type="presParOf" srcId="{5483ABB6-778B-4437-A071-BECA1B5A6407}" destId="{6BB58834-2ECE-4168-8723-457A520C1CAB}" srcOrd="2" destOrd="0" presId="urn:microsoft.com/office/officeart/2005/8/layout/chevron2"/>
    <dgm:cxn modelId="{9AA3683D-6695-DE4F-A57E-D47CA5FA6443}" type="presParOf" srcId="{6BB58834-2ECE-4168-8723-457A520C1CAB}" destId="{1F22512A-5A28-40A3-A17C-A7F713EAA518}" srcOrd="0" destOrd="0" presId="urn:microsoft.com/office/officeart/2005/8/layout/chevron2"/>
    <dgm:cxn modelId="{930B96A3-3931-0A48-BA6F-E59AC97E12B8}" type="presParOf" srcId="{6BB58834-2ECE-4168-8723-457A520C1CAB}" destId="{360593AA-B70B-4002-9A7E-1F20CBB4C48E}" srcOrd="1" destOrd="0" presId="urn:microsoft.com/office/officeart/2005/8/layout/chevron2"/>
    <dgm:cxn modelId="{AD3C10AA-4C58-0042-B782-506A1D39461D}" type="presParOf" srcId="{5483ABB6-778B-4437-A071-BECA1B5A6407}" destId="{FCC035CC-F76C-4A1E-AD25-010C3B9726E8}" srcOrd="3" destOrd="0" presId="urn:microsoft.com/office/officeart/2005/8/layout/chevron2"/>
    <dgm:cxn modelId="{A20522B5-75B5-F247-ABE3-1B6195D2526E}" type="presParOf" srcId="{5483ABB6-778B-4437-A071-BECA1B5A6407}" destId="{87B44CC9-BB7A-40E0-8AC4-EBE1BB3DFD2B}" srcOrd="4" destOrd="0" presId="urn:microsoft.com/office/officeart/2005/8/layout/chevron2"/>
    <dgm:cxn modelId="{1C983EF1-5594-9F40-B41B-C7A4544DCE59}" type="presParOf" srcId="{87B44CC9-BB7A-40E0-8AC4-EBE1BB3DFD2B}" destId="{A74F47AF-491A-47D1-AD80-A689D6DB151D}" srcOrd="0" destOrd="0" presId="urn:microsoft.com/office/officeart/2005/8/layout/chevron2"/>
    <dgm:cxn modelId="{AECDBF04-C484-1341-B3D5-8143B6E97C47}" type="presParOf" srcId="{87B44CC9-BB7A-40E0-8AC4-EBE1BB3DFD2B}" destId="{212F843F-FECC-49FB-B810-EEAA73DE611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36408-6BFE-4CD6-9A89-1A224F4F3426}">
      <dsp:nvSpPr>
        <dsp:cNvPr id="0" name=""/>
        <dsp:cNvSpPr/>
      </dsp:nvSpPr>
      <dsp:spPr>
        <a:xfrm rot="5400000">
          <a:off x="-206317" y="208553"/>
          <a:ext cx="1375447" cy="962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a</a:t>
          </a:r>
          <a:endParaRPr lang="zh-CN" altLang="en-US" sz="2700" kern="1200" dirty="0"/>
        </a:p>
      </dsp:txBody>
      <dsp:txXfrm rot="-5400000">
        <a:off x="1" y="483643"/>
        <a:ext cx="962813" cy="412634"/>
      </dsp:txXfrm>
    </dsp:sp>
    <dsp:sp modelId="{698297B4-EA29-4E1D-9FFF-C5E30D664497}">
      <dsp:nvSpPr>
        <dsp:cNvPr id="0" name=""/>
        <dsp:cNvSpPr/>
      </dsp:nvSpPr>
      <dsp:spPr>
        <a:xfrm rot="5400000">
          <a:off x="3402879" y="-2437830"/>
          <a:ext cx="894040" cy="5774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对当前样本集合，计算所有属性的信息增益；</a:t>
          </a:r>
        </a:p>
      </dsp:txBody>
      <dsp:txXfrm rot="-5400000">
        <a:off x="962813" y="45879"/>
        <a:ext cx="5730530" cy="806754"/>
      </dsp:txXfrm>
    </dsp:sp>
    <dsp:sp modelId="{1F22512A-5A28-40A3-A17C-A7F713EAA518}">
      <dsp:nvSpPr>
        <dsp:cNvPr id="0" name=""/>
        <dsp:cNvSpPr/>
      </dsp:nvSpPr>
      <dsp:spPr>
        <a:xfrm rot="5400000">
          <a:off x="-206317" y="1391417"/>
          <a:ext cx="1375447" cy="962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b</a:t>
          </a:r>
          <a:endParaRPr lang="zh-CN" altLang="en-US" sz="2700" kern="1200" dirty="0"/>
        </a:p>
      </dsp:txBody>
      <dsp:txXfrm rot="-5400000">
        <a:off x="1" y="1666507"/>
        <a:ext cx="962813" cy="412634"/>
      </dsp:txXfrm>
    </dsp:sp>
    <dsp:sp modelId="{360593AA-B70B-4002-9A7E-1F20CBB4C48E}">
      <dsp:nvSpPr>
        <dsp:cNvPr id="0" name=""/>
        <dsp:cNvSpPr/>
      </dsp:nvSpPr>
      <dsp:spPr>
        <a:xfrm rot="5400000">
          <a:off x="3402879" y="-1254966"/>
          <a:ext cx="894040" cy="5774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itchFamily="34" charset="-122"/>
              <a:ea typeface="微软雅黑" pitchFamily="34" charset="-122"/>
            </a:rPr>
            <a:t>选择信息增益最大的属性作为拆分属性，把拆分属性取值相同的样本划为同一个子样本集；</a:t>
          </a:r>
        </a:p>
      </dsp:txBody>
      <dsp:txXfrm rot="-5400000">
        <a:off x="962813" y="1228743"/>
        <a:ext cx="5730530" cy="806754"/>
      </dsp:txXfrm>
    </dsp:sp>
    <dsp:sp modelId="{A74F47AF-491A-47D1-AD80-A689D6DB151D}">
      <dsp:nvSpPr>
        <dsp:cNvPr id="0" name=""/>
        <dsp:cNvSpPr/>
      </dsp:nvSpPr>
      <dsp:spPr>
        <a:xfrm rot="5400000">
          <a:off x="-206317" y="2654508"/>
          <a:ext cx="1375447" cy="962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c</a:t>
          </a:r>
          <a:endParaRPr lang="zh-CN" altLang="en-US" sz="2700" kern="1200" dirty="0"/>
        </a:p>
      </dsp:txBody>
      <dsp:txXfrm rot="-5400000">
        <a:off x="1" y="2929598"/>
        <a:ext cx="962813" cy="412634"/>
      </dsp:txXfrm>
    </dsp:sp>
    <dsp:sp modelId="{212F843F-FECC-49FB-B810-EEAA73DE6110}">
      <dsp:nvSpPr>
        <dsp:cNvPr id="0" name=""/>
        <dsp:cNvSpPr/>
      </dsp:nvSpPr>
      <dsp:spPr>
        <a:xfrm rot="5400000">
          <a:off x="3322652" y="8124"/>
          <a:ext cx="1054494" cy="57741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itchFamily="34" charset="-122"/>
              <a:ea typeface="微软雅黑" pitchFamily="34" charset="-122"/>
            </a:rPr>
            <a:t>若子样本集的类别属性只含有单个属性，则分支为叶子节点，判断其属性值并标上相应的符号之后返回调用处；否则对子样本集递归调用本算法</a:t>
          </a:r>
          <a:r>
            <a:rPr lang="zh-CN" altLang="en-US" sz="1400" kern="1200" dirty="0"/>
            <a:t>。</a:t>
          </a:r>
        </a:p>
      </dsp:txBody>
      <dsp:txXfrm rot="-5400000">
        <a:off x="962813" y="2419439"/>
        <a:ext cx="5722697" cy="951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0"/>
            <a:ext cx="12222163" cy="685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4945061" y="3530997"/>
            <a:ext cx="2298700" cy="461963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张敏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0" y="4779963"/>
            <a:ext cx="12161838" cy="2062162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171" y="2051844"/>
            <a:ext cx="6740481" cy="692150"/>
          </a:xfrm>
        </p:spPr>
        <p:txBody>
          <a:bodyPr/>
          <a:lstStyle>
            <a:lvl1pPr algn="ctr"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063" y="385942"/>
            <a:ext cx="1887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10529888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/>
        </p:nvCxnSpPr>
        <p:spPr>
          <a:xfrm>
            <a:off x="6589713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300217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282092"/>
            <a:ext cx="203319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8010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10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105BCA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4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FA20D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4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 userDrawn="1"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1" y="1741968"/>
            <a:ext cx="11104601" cy="4369231"/>
          </a:xfrm>
        </p:spPr>
        <p:txBody>
          <a:bodyPr>
            <a:noAutofit/>
          </a:bodyPr>
          <a:lstStyle>
            <a:lvl1pPr marL="272117" indent="-272117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6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7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21" y="1138982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sp>
        <p:nvSpPr>
          <p:cNvPr id="25" name="AutoShape 23">
            <a:extLst>
              <a:ext uri="{FF2B5EF4-FFF2-40B4-BE49-F238E27FC236}">
                <a16:creationId xmlns:a16="http://schemas.microsoft.com/office/drawing/2014/main" id="{020A4AC2-8EAA-43B0-974C-78C769E8DA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B0109943-9958-4113-8668-CC36F71B0A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39703846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38"/>
            <a:ext cx="12222672" cy="6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10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A69CFCDC-9E6B-482C-8823-01C30FF5405E}"/>
              </a:ext>
            </a:extLst>
          </p:cNvPr>
          <p:cNvCxnSpPr>
            <a:cxnSpLocks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807450-86DC-40C8-B02A-F5352B1159A8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0" y="1817176"/>
            <a:ext cx="11104587" cy="4339721"/>
          </a:xfrm>
        </p:spPr>
        <p:txBody>
          <a:bodyPr>
            <a:noAutofit/>
          </a:bodyPr>
          <a:lstStyle>
            <a:lvl1pPr marL="272117" indent="-272117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6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7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21" y="1138982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AB920A4A-F13B-4EF1-B9EC-CA3B8B03A4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7" name="AutoShape 23">
            <a:extLst>
              <a:ext uri="{FF2B5EF4-FFF2-40B4-BE49-F238E27FC236}">
                <a16:creationId xmlns:a16="http://schemas.microsoft.com/office/drawing/2014/main" id="{7F3E241C-16A4-49CE-9464-817444B5A2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4729286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40F8E9F8-6E55-4C8A-B557-828CC2C2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D5BD593-186D-41CC-AE46-6F622E8A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28F8727B-5A68-465B-8BDE-FC49768888F4}" type="slidenum">
              <a:rPr kumimoji="0" lang="en-US" altLang="zh-CN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468881D5-E6B7-4C79-92EA-26D239A4826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8BC83713-B66C-4E9F-A8CF-96E9CF985151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4">
            <a:extLst>
              <a:ext uri="{FF2B5EF4-FFF2-40B4-BE49-F238E27FC236}">
                <a16:creationId xmlns:a16="http://schemas.microsoft.com/office/drawing/2014/main" id="{66E6DB8E-71C6-4E5C-88EB-775D7E2B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213CF5-C59A-4781-B3E1-827D45CE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2" y="1124046"/>
            <a:ext cx="10803847" cy="4987156"/>
          </a:xfrm>
        </p:spPr>
        <p:txBody>
          <a:bodyPr>
            <a:noAutofit/>
          </a:bodyPr>
          <a:lstStyle>
            <a:lvl1pPr marL="272114" indent="-27211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7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8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B62977-DF5C-401D-9194-2A93D80DBF0D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0E6CDBE-02ED-49D7-ACB4-9FD393570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sp>
        <p:nvSpPr>
          <p:cNvPr id="16" name="AutoShape 23">
            <a:extLst>
              <a:ext uri="{FF2B5EF4-FFF2-40B4-BE49-F238E27FC236}">
                <a16:creationId xmlns:a16="http://schemas.microsoft.com/office/drawing/2014/main" id="{262C0CBD-6E3B-4308-AA0D-DDD7D2C7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AF996E92-E59F-48E2-8F38-AEC6251E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334477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/>
        </p:spPr>
        <p:txBody>
          <a:bodyPr anchor="ctr"/>
          <a:lstStyle/>
          <a:p>
            <a:pPr algn="ctr">
              <a:defRPr/>
            </a:pPr>
            <a:endParaRPr lang="zh-CN" altLang="en-US" sz="714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5003888" y="1547307"/>
            <a:ext cx="7082051" cy="1950822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395" y="2246813"/>
            <a:ext cx="4697019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28063" y="385942"/>
            <a:ext cx="1887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10529888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6589713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300217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282092"/>
            <a:ext cx="2033199" cy="54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9F0A0BF-BD17-4049-A514-6A65AEE69E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A94BA3-98B1-4F76-8AD2-73C4B57D4D31}"/>
              </a:ext>
            </a:extLst>
          </p:cNvPr>
          <p:cNvSpPr txBox="1">
            <a:spLocks/>
          </p:cNvSpPr>
          <p:nvPr userDrawn="1"/>
        </p:nvSpPr>
        <p:spPr>
          <a:xfrm>
            <a:off x="3830805" y="1900029"/>
            <a:ext cx="7082051" cy="1653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6600" b="1" cap="none" spc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 b="1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15" name="图片 14" descr="AW视觉符号.jpg">
            <a:extLst>
              <a:ext uri="{FF2B5EF4-FFF2-40B4-BE49-F238E27FC236}">
                <a16:creationId xmlns:a16="http://schemas.microsoft.com/office/drawing/2014/main" id="{BAE2AAFB-12FD-4595-BADF-6C07C66D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109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2275" y="53482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362822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725645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088468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451290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+mn-lt"/>
          <a:ea typeface="+mn-ea"/>
          <a:cs typeface="宋体" charset="0"/>
        </a:defRPr>
      </a:lvl1pPr>
      <a:lvl2pPr marL="588963" indent="-2254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200">
          <a:solidFill>
            <a:schemeClr val="tx1"/>
          </a:solidFill>
          <a:latin typeface="+mn-lt"/>
          <a:ea typeface="+mn-ea"/>
        </a:defRPr>
      </a:lvl2pPr>
      <a:lvl3pPr marL="906463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900">
          <a:solidFill>
            <a:schemeClr val="tx1"/>
          </a:solidFill>
          <a:latin typeface="+mn-lt"/>
          <a:ea typeface="+mn-ea"/>
        </a:defRPr>
      </a:lvl3pPr>
      <a:lvl4pPr marL="1268413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631950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995524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6pPr>
      <a:lvl7pPr marL="2358347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7pPr>
      <a:lvl8pPr marL="2721169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8pPr>
      <a:lvl9pPr marL="3083991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22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4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68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9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113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757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viz.gitlab.io/_pages/Download/Download_window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F21F8-0131-403F-A01E-8994CBA3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7" y="1722089"/>
            <a:ext cx="9996841" cy="436923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1600" dirty="0"/>
              <a:t>信息论中的熵：是信息的度量单位，是一种 对属性“不确定性的度量”。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600" dirty="0"/>
              <a:t>属性的不确定性越大，把它搞清楚所需要的信息量也就越大，熵也就越大。</a:t>
            </a:r>
            <a:endParaRPr lang="en-US" altLang="zh-CN" sz="1600" dirty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600" dirty="0"/>
              <a:t>如果一个数据集</a:t>
            </a:r>
            <a:r>
              <a:rPr lang="en-US" altLang="zh-CN" sz="1600" dirty="0"/>
              <a:t>D</a:t>
            </a:r>
            <a:r>
              <a:rPr lang="zh-CN" altLang="en-US" sz="1600" dirty="0"/>
              <a:t>有</a:t>
            </a:r>
            <a:r>
              <a:rPr lang="en-US" altLang="zh-CN" sz="1600" dirty="0"/>
              <a:t>N</a:t>
            </a:r>
            <a:r>
              <a:rPr lang="zh-CN" altLang="en-US" sz="1600" dirty="0"/>
              <a:t>个类别，则该数据集的熵为：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打球数据集的熵为：</a:t>
            </a: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7" y="1181084"/>
            <a:ext cx="9996841" cy="426469"/>
          </a:xfrm>
        </p:spPr>
        <p:txBody>
          <a:bodyPr/>
          <a:lstStyle/>
          <a:p>
            <a:r>
              <a:rPr lang="zh-CN" altLang="pl-PL" dirty="0"/>
              <a:t>熵</a:t>
            </a:r>
            <a:r>
              <a:rPr lang="pl-PL" altLang="zh-CN" dirty="0"/>
              <a:t>(entropy)</a:t>
            </a:r>
            <a:endParaRPr lang="zh-CN" altLang="en-US" dirty="0"/>
          </a:p>
        </p:txBody>
      </p:sp>
      <p:graphicFrame>
        <p:nvGraphicFramePr>
          <p:cNvPr id="7" name="对象 2">
            <a:extLst>
              <a:ext uri="{FF2B5EF4-FFF2-40B4-BE49-F238E27FC236}">
                <a16:creationId xmlns:a16="http://schemas.microsoft.com/office/drawing/2014/main" id="{C3EEF644-B412-4AA3-A3AD-C4BEF2C90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757325"/>
              </p:ext>
            </p:extLst>
          </p:nvPr>
        </p:nvGraphicFramePr>
        <p:xfrm>
          <a:off x="2424600" y="3537095"/>
          <a:ext cx="2165155" cy="771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公式" r:id="rId3" imgW="1447800" imgH="469900" progId="Equation.3">
                  <p:embed/>
                </p:oleObj>
              </mc:Choice>
              <mc:Fallback>
                <p:oleObj name="公式" r:id="rId3" imgW="1447800" imgH="469900" progId="Equation.3">
                  <p:embed/>
                  <p:pic>
                    <p:nvPicPr>
                      <p:cNvPr id="7" name="对象 2">
                        <a:extLst>
                          <a:ext uri="{FF2B5EF4-FFF2-40B4-BE49-F238E27FC236}">
                            <a16:creationId xmlns:a16="http://schemas.microsoft.com/office/drawing/2014/main" id="{C3EEF644-B412-4AA3-A3AD-C4BEF2C90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600" y="3537095"/>
                        <a:ext cx="2165155" cy="77197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">
            <a:extLst>
              <a:ext uri="{FF2B5EF4-FFF2-40B4-BE49-F238E27FC236}">
                <a16:creationId xmlns:a16="http://schemas.microsoft.com/office/drawing/2014/main" id="{C3EEF644-B412-4AA3-A3AD-C4BEF2C90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07837"/>
              </p:ext>
            </p:extLst>
          </p:nvPr>
        </p:nvGraphicFramePr>
        <p:xfrm>
          <a:off x="1141397" y="5266592"/>
          <a:ext cx="4558067" cy="41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公式" r:id="rId5" imgW="2946400" imgH="241300" progId="Equation.3">
                  <p:embed/>
                </p:oleObj>
              </mc:Choice>
              <mc:Fallback>
                <p:oleObj name="公式" r:id="rId5" imgW="2946400" imgH="241300" progId="Equation.3">
                  <p:embed/>
                  <p:pic>
                    <p:nvPicPr>
                      <p:cNvPr id="8" name="对象 2">
                        <a:extLst>
                          <a:ext uri="{FF2B5EF4-FFF2-40B4-BE49-F238E27FC236}">
                            <a16:creationId xmlns:a16="http://schemas.microsoft.com/office/drawing/2014/main" id="{C3EEF644-B412-4AA3-A3AD-C4BEF2C90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397" y="5266592"/>
                        <a:ext cx="4558067" cy="4103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内容占位符 6">
            <a:extLst>
              <a:ext uri="{FF2B5EF4-FFF2-40B4-BE49-F238E27FC236}">
                <a16:creationId xmlns:a16="http://schemas.microsoft.com/office/drawing/2014/main" id="{F3CD1699-5942-4336-9DA1-95C3F0296F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903220"/>
              </p:ext>
            </p:extLst>
          </p:nvPr>
        </p:nvGraphicFramePr>
        <p:xfrm>
          <a:off x="7680980" y="1132949"/>
          <a:ext cx="3362839" cy="2296051"/>
        </p:xfrm>
        <a:graphic>
          <a:graphicData uri="http://schemas.openxmlformats.org/drawingml/2006/table">
            <a:tbl>
              <a:tblPr/>
              <a:tblGrid>
                <a:gridCol w="560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8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日期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天气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温度</a:t>
                      </a:r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华氏度</a:t>
                      </a:r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)</a:t>
                      </a:r>
                      <a:endParaRPr lang="zh-CN" altLang="en-US" sz="9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湿度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起风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打球</a:t>
                      </a:r>
                      <a:r>
                        <a:rPr lang="en-US" altLang="ja-JP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?</a:t>
                      </a:r>
                      <a:endParaRPr lang="ja-JP" altLang="en-US" sz="9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9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9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83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78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96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68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64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9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95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9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69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10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11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9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12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13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81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14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71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5705" marR="5705" marT="5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5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F0FC1567-A26A-4EE2-A398-77CD163EA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257393"/>
              </p:ext>
            </p:extLst>
          </p:nvPr>
        </p:nvGraphicFramePr>
        <p:xfrm>
          <a:off x="351284" y="2766915"/>
          <a:ext cx="5140205" cy="3509594"/>
        </p:xfrm>
        <a:graphic>
          <a:graphicData uri="http://schemas.openxmlformats.org/drawingml/2006/table">
            <a:tbl>
              <a:tblPr/>
              <a:tblGrid>
                <a:gridCol w="856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6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6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0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日期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天气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温度</a:t>
                      </a:r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华氏度</a:t>
                      </a:r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)</a:t>
                      </a:r>
                      <a:endParaRPr lang="zh-CN" altLang="en-US" sz="14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湿度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起风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打球</a:t>
                      </a:r>
                      <a:r>
                        <a:rPr lang="en-US" altLang="ja-JP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?</a:t>
                      </a:r>
                      <a:endParaRPr lang="ja-JP" altLang="en-US" sz="14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4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4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83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78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96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68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64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4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95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4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69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10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11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4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12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13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81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3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14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71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8720" marR="8720" marT="807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7" y="1183369"/>
            <a:ext cx="6527663" cy="426469"/>
          </a:xfrm>
        </p:spPr>
        <p:txBody>
          <a:bodyPr/>
          <a:lstStyle/>
          <a:p>
            <a:r>
              <a:rPr lang="zh-CN" altLang="en-US" dirty="0"/>
              <a:t>打球数据集的熵为：</a:t>
            </a:r>
            <a:endParaRPr lang="en-US" altLang="zh-CN" dirty="0"/>
          </a:p>
        </p:txBody>
      </p:sp>
      <p:graphicFrame>
        <p:nvGraphicFramePr>
          <p:cNvPr id="5" name="对象 2">
            <a:extLst>
              <a:ext uri="{FF2B5EF4-FFF2-40B4-BE49-F238E27FC236}">
                <a16:creationId xmlns:a16="http://schemas.microsoft.com/office/drawing/2014/main" id="{10D24EB8-0E35-4A69-8402-0BF58728F8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250734"/>
              </p:ext>
            </p:extLst>
          </p:nvPr>
        </p:nvGraphicFramePr>
        <p:xfrm>
          <a:off x="351285" y="1905952"/>
          <a:ext cx="4558067" cy="41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公式" r:id="rId3" imgW="2946400" imgH="241300" progId="Equation.3">
                  <p:embed/>
                </p:oleObj>
              </mc:Choice>
              <mc:Fallback>
                <p:oleObj name="公式" r:id="rId3" imgW="2946400" imgH="241300" progId="Equation.3">
                  <p:embed/>
                  <p:pic>
                    <p:nvPicPr>
                      <p:cNvPr id="8" name="对象 2">
                        <a:extLst>
                          <a:ext uri="{FF2B5EF4-FFF2-40B4-BE49-F238E27FC236}">
                            <a16:creationId xmlns:a16="http://schemas.microsoft.com/office/drawing/2014/main" id="{C3EEF644-B412-4AA3-A3AD-C4BEF2C90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85" y="1905952"/>
                        <a:ext cx="4558067" cy="4103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6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2F5590D-F883-492A-9F95-FB3BF4DC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7" y="1662917"/>
            <a:ext cx="4636720" cy="9431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若离散属性</a:t>
            </a:r>
            <a:r>
              <a:rPr lang="en-US" altLang="zh-CN" sz="2280" i="1" dirty="0">
                <a:latin typeface="Times"/>
                <a:cs typeface="Times"/>
              </a:rPr>
              <a:t>a</a:t>
            </a:r>
            <a:r>
              <a:rPr lang="zh-CN" altLang="en-US" dirty="0"/>
              <a:t>有</a:t>
            </a:r>
            <a:r>
              <a:rPr lang="en-US" altLang="zh-CN" sz="2280" i="1" dirty="0">
                <a:latin typeface="Times"/>
                <a:cs typeface="Times"/>
              </a:rPr>
              <a:t>V</a:t>
            </a:r>
            <a:r>
              <a:rPr lang="zh-CN" altLang="en-US" dirty="0"/>
              <a:t>个取值，则其信息增益为：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7" y="1182109"/>
            <a:ext cx="9996841" cy="426469"/>
          </a:xfrm>
        </p:spPr>
        <p:txBody>
          <a:bodyPr/>
          <a:lstStyle/>
          <a:p>
            <a:r>
              <a:rPr lang="zh-CN" altLang="en-US" dirty="0"/>
              <a:t>信息增益</a:t>
            </a:r>
            <a:r>
              <a:rPr lang="pl-PL" altLang="zh-CN" dirty="0"/>
              <a:t>(</a:t>
            </a:r>
            <a:r>
              <a:rPr lang="pl-PL" altLang="zh-CN" dirty="0" err="1"/>
              <a:t>gain</a:t>
            </a:r>
            <a:r>
              <a:rPr lang="pl-PL" altLang="zh-CN" dirty="0"/>
              <a:t>)</a:t>
            </a:r>
            <a:r>
              <a:rPr lang="zh-CN" altLang="en-US" dirty="0"/>
              <a:t>：对纯度提升的程度</a:t>
            </a:r>
            <a:endParaRPr lang="pl-PL" altLang="zh-CN" dirty="0"/>
          </a:p>
        </p:txBody>
      </p:sp>
      <p:graphicFrame>
        <p:nvGraphicFramePr>
          <p:cNvPr id="8" name="对象 2">
            <a:extLst>
              <a:ext uri="{FF2B5EF4-FFF2-40B4-BE49-F238E27FC236}">
                <a16:creationId xmlns:a16="http://schemas.microsoft.com/office/drawing/2014/main" id="{C3EEF644-B412-4AA3-A3AD-C4BEF2C90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536248"/>
              </p:ext>
            </p:extLst>
          </p:nvPr>
        </p:nvGraphicFramePr>
        <p:xfrm>
          <a:off x="5166805" y="1550298"/>
          <a:ext cx="3633453" cy="781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公式" r:id="rId3" imgW="2400300" imgH="469900" progId="Equation.3">
                  <p:embed/>
                </p:oleObj>
              </mc:Choice>
              <mc:Fallback>
                <p:oleObj name="公式" r:id="rId3" imgW="2400300" imgH="469900" progId="Equation.3">
                  <p:embed/>
                  <p:pic>
                    <p:nvPicPr>
                      <p:cNvPr id="8" name="对象 2">
                        <a:extLst>
                          <a:ext uri="{FF2B5EF4-FFF2-40B4-BE49-F238E27FC236}">
                            <a16:creationId xmlns:a16="http://schemas.microsoft.com/office/drawing/2014/main" id="{C3EEF644-B412-4AA3-A3AD-C4BEF2C90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6805" y="1550298"/>
                        <a:ext cx="3633453" cy="78142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内容占位符 6">
            <a:extLst>
              <a:ext uri="{FF2B5EF4-FFF2-40B4-BE49-F238E27FC236}">
                <a16:creationId xmlns:a16="http://schemas.microsoft.com/office/drawing/2014/main" id="{B92249D8-2418-4AE9-B47C-5D23E0DF19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907250"/>
              </p:ext>
            </p:extLst>
          </p:nvPr>
        </p:nvGraphicFramePr>
        <p:xfrm>
          <a:off x="399711" y="2674726"/>
          <a:ext cx="4491886" cy="3154366"/>
        </p:xfrm>
        <a:graphic>
          <a:graphicData uri="http://schemas.openxmlformats.org/drawingml/2006/table">
            <a:tbl>
              <a:tblPr/>
              <a:tblGrid>
                <a:gridCol w="74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82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日期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天气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温度</a:t>
                      </a:r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华氏度</a:t>
                      </a:r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)</a:t>
                      </a:r>
                      <a:endParaRPr lang="zh-CN" altLang="en-US" sz="13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湿度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起风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打球</a:t>
                      </a:r>
                      <a:r>
                        <a:rPr lang="en-US" altLang="ja-JP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?</a:t>
                      </a:r>
                      <a:endParaRPr lang="ja-JP" altLang="en-US" sz="13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3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3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83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78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96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68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64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3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95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3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69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10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11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3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12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13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81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5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14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71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7621" marR="7621" marT="70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42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2F5590D-F883-492A-9F95-FB3BF4DC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8" y="1697479"/>
            <a:ext cx="7964118" cy="43692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天气属性的信息增益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晴：打球记录</a:t>
            </a:r>
            <a:r>
              <a:rPr lang="en-US" altLang="zh-CN" dirty="0"/>
              <a:t>2</a:t>
            </a:r>
            <a:r>
              <a:rPr lang="zh-CN" altLang="en-US" dirty="0"/>
              <a:t>条，不打球记录为</a:t>
            </a:r>
            <a:r>
              <a:rPr lang="en-US" altLang="zh-CN" dirty="0"/>
              <a:t>3</a:t>
            </a:r>
            <a:r>
              <a:rPr lang="zh-CN" altLang="en-US" dirty="0"/>
              <a:t>条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阴：打球记录</a:t>
            </a:r>
            <a:r>
              <a:rPr lang="en-US" altLang="zh-CN" dirty="0"/>
              <a:t>4</a:t>
            </a:r>
            <a:r>
              <a:rPr lang="zh-CN" altLang="en-US" dirty="0"/>
              <a:t>条，不打球记录</a:t>
            </a:r>
            <a:r>
              <a:rPr lang="en-US" altLang="zh-CN" dirty="0"/>
              <a:t>0</a:t>
            </a:r>
            <a:r>
              <a:rPr lang="zh-CN" altLang="en-US" dirty="0"/>
              <a:t>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雨：打球记录</a:t>
            </a:r>
            <a:r>
              <a:rPr lang="en-US" altLang="zh-CN" dirty="0"/>
              <a:t>3</a:t>
            </a:r>
            <a:r>
              <a:rPr lang="zh-CN" altLang="en-US" dirty="0"/>
              <a:t>条，不打球记录</a:t>
            </a:r>
            <a:r>
              <a:rPr lang="en-US" altLang="zh-CN" dirty="0"/>
              <a:t>2</a:t>
            </a:r>
            <a:r>
              <a:rPr lang="zh-CN" altLang="en-US" dirty="0"/>
              <a:t>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7" y="1148920"/>
            <a:ext cx="9996841" cy="426469"/>
          </a:xfrm>
        </p:spPr>
        <p:txBody>
          <a:bodyPr/>
          <a:lstStyle/>
          <a:p>
            <a:r>
              <a:rPr lang="zh-CN" altLang="en-US" dirty="0"/>
              <a:t>信息增益</a:t>
            </a:r>
            <a:r>
              <a:rPr lang="pl-PL" altLang="zh-CN" dirty="0"/>
              <a:t>(</a:t>
            </a:r>
            <a:r>
              <a:rPr lang="pl-PL" altLang="zh-CN" dirty="0" err="1"/>
              <a:t>gain</a:t>
            </a:r>
            <a:r>
              <a:rPr lang="pl-PL" altLang="zh-CN" dirty="0"/>
              <a:t>)</a:t>
            </a:r>
          </a:p>
        </p:txBody>
      </p:sp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279183EC-EB98-4CEF-BB40-5522AA3610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058681"/>
              </p:ext>
            </p:extLst>
          </p:nvPr>
        </p:nvGraphicFramePr>
        <p:xfrm>
          <a:off x="832743" y="2813621"/>
          <a:ext cx="4982132" cy="43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公式" r:id="rId3" imgW="3238500" imgH="254000" progId="Equation.3">
                  <p:embed/>
                </p:oleObj>
              </mc:Choice>
              <mc:Fallback>
                <p:oleObj name="公式" r:id="rId3" imgW="3238500" imgH="254000" progId="Equation.3">
                  <p:embed/>
                  <p:pic>
                    <p:nvPicPr>
                      <p:cNvPr id="9" name="Object 1">
                        <a:extLst>
                          <a:ext uri="{FF2B5EF4-FFF2-40B4-BE49-F238E27FC236}">
                            <a16:creationId xmlns:a16="http://schemas.microsoft.com/office/drawing/2014/main" id="{279183EC-EB98-4CEF-BB40-5522AA361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743" y="2813621"/>
                        <a:ext cx="4982132" cy="4357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7E910522-0FE3-49E0-B282-4569825E4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008919"/>
              </p:ext>
            </p:extLst>
          </p:nvPr>
        </p:nvGraphicFramePr>
        <p:xfrm>
          <a:off x="832742" y="4173994"/>
          <a:ext cx="4982132" cy="45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公式" r:id="rId5" imgW="3111500" imgH="254000" progId="Equation.3">
                  <p:embed/>
                </p:oleObj>
              </mc:Choice>
              <mc:Fallback>
                <p:oleObj name="公式" r:id="rId5" imgW="3111500" imgH="254000" progId="Equation.3">
                  <p:embed/>
                  <p:pic>
                    <p:nvPicPr>
                      <p:cNvPr id="10" name="Object 1">
                        <a:extLst>
                          <a:ext uri="{FF2B5EF4-FFF2-40B4-BE49-F238E27FC236}">
                            <a16:creationId xmlns:a16="http://schemas.microsoft.com/office/drawing/2014/main" id="{7E910522-0FE3-49E0-B282-4569825E48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742" y="4173994"/>
                        <a:ext cx="4982132" cy="45265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">
            <a:extLst>
              <a:ext uri="{FF2B5EF4-FFF2-40B4-BE49-F238E27FC236}">
                <a16:creationId xmlns:a16="http://schemas.microsoft.com/office/drawing/2014/main" id="{CC00CB02-D32F-46FC-BDE4-95A0201C28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44571"/>
              </p:ext>
            </p:extLst>
          </p:nvPr>
        </p:nvGraphicFramePr>
        <p:xfrm>
          <a:off x="840700" y="5524844"/>
          <a:ext cx="4982132" cy="437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公式" r:id="rId7" imgW="3238500" imgH="254000" progId="Equation.3">
                  <p:embed/>
                </p:oleObj>
              </mc:Choice>
              <mc:Fallback>
                <p:oleObj name="公式" r:id="rId7" imgW="3238500" imgH="254000" progId="Equation.3">
                  <p:embed/>
                  <p:pic>
                    <p:nvPicPr>
                      <p:cNvPr id="11" name="Object 1">
                        <a:extLst>
                          <a:ext uri="{FF2B5EF4-FFF2-40B4-BE49-F238E27FC236}">
                            <a16:creationId xmlns:a16="http://schemas.microsoft.com/office/drawing/2014/main" id="{CC00CB02-D32F-46FC-BDE4-95A0201C28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700" y="5524844"/>
                        <a:ext cx="4982132" cy="43783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内容占位符 6">
            <a:extLst>
              <a:ext uri="{FF2B5EF4-FFF2-40B4-BE49-F238E27FC236}">
                <a16:creationId xmlns:a16="http://schemas.microsoft.com/office/drawing/2014/main" id="{C40D35F7-A9B5-40BC-8658-3E5D1CB1D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549754"/>
              </p:ext>
            </p:extLst>
          </p:nvPr>
        </p:nvGraphicFramePr>
        <p:xfrm>
          <a:off x="5741277" y="49280"/>
          <a:ext cx="3704564" cy="2634726"/>
        </p:xfrm>
        <a:graphic>
          <a:graphicData uri="http://schemas.openxmlformats.org/drawingml/2006/table">
            <a:tbl>
              <a:tblPr/>
              <a:tblGrid>
                <a:gridCol w="617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4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47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日期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天气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温度</a:t>
                      </a:r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华氏度</a:t>
                      </a:r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)</a:t>
                      </a:r>
                      <a:endParaRPr lang="zh-CN" altLang="en-US" sz="11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湿度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起风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/>
                        </a:rPr>
                        <a:t>打球</a:t>
                      </a:r>
                      <a:r>
                        <a:rPr lang="en-US" altLang="ja-JP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?</a:t>
                      </a:r>
                      <a:endParaRPr lang="ja-JP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/>
                      </a:endParaRP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5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5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5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83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78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5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96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5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68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5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5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64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5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95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5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69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5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10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5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11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1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5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12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5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13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81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5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14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71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6285" marR="6285" marT="58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2" name="对象 2">
            <a:extLst>
              <a:ext uri="{FF2B5EF4-FFF2-40B4-BE49-F238E27FC236}">
                <a16:creationId xmlns:a16="http://schemas.microsoft.com/office/drawing/2014/main" id="{30EA65E5-54E4-4BD7-860D-03F91938B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731764"/>
              </p:ext>
            </p:extLst>
          </p:nvPr>
        </p:nvGraphicFramePr>
        <p:xfrm>
          <a:off x="3243136" y="1197054"/>
          <a:ext cx="2165155" cy="771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公式" r:id="rId9" imgW="1447800" imgH="469900" progId="Equation.3">
                  <p:embed/>
                </p:oleObj>
              </mc:Choice>
              <mc:Fallback>
                <p:oleObj name="公式" r:id="rId9" imgW="1447800" imgH="469900" progId="Equation.3">
                  <p:embed/>
                  <p:pic>
                    <p:nvPicPr>
                      <p:cNvPr id="7" name="对象 2">
                        <a:extLst>
                          <a:ext uri="{FF2B5EF4-FFF2-40B4-BE49-F238E27FC236}">
                            <a16:creationId xmlns:a16="http://schemas.microsoft.com/office/drawing/2014/main" id="{C3EEF644-B412-4AA3-A3AD-C4BEF2C90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136" y="1197054"/>
                        <a:ext cx="2165155" cy="77197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7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2F5590D-F883-492A-9F95-FB3BF4DC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74" y="2215416"/>
            <a:ext cx="2606692" cy="70731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天气属性的信息增益</a:t>
            </a:r>
            <a:r>
              <a:rPr lang="zh-CN" altLang="zh-CN" dirty="0"/>
              <a:t>：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64675" y="1158859"/>
            <a:ext cx="9996841" cy="426469"/>
          </a:xfrm>
        </p:spPr>
        <p:txBody>
          <a:bodyPr/>
          <a:lstStyle/>
          <a:p>
            <a:r>
              <a:rPr lang="zh-CN" altLang="en-US" dirty="0"/>
              <a:t>信息增益</a:t>
            </a:r>
            <a:r>
              <a:rPr lang="pl-PL" altLang="zh-CN" dirty="0"/>
              <a:t>(</a:t>
            </a:r>
            <a:r>
              <a:rPr lang="pl-PL" altLang="zh-CN" dirty="0" err="1"/>
              <a:t>gain</a:t>
            </a:r>
            <a:r>
              <a:rPr lang="pl-PL" altLang="zh-CN" dirty="0"/>
              <a:t>)</a:t>
            </a:r>
          </a:p>
        </p:txBody>
      </p:sp>
      <p:graphicFrame>
        <p:nvGraphicFramePr>
          <p:cNvPr id="8" name="对象 2">
            <a:extLst>
              <a:ext uri="{FF2B5EF4-FFF2-40B4-BE49-F238E27FC236}">
                <a16:creationId xmlns:a16="http://schemas.microsoft.com/office/drawing/2014/main" id="{C3EEF644-B412-4AA3-A3AD-C4BEF2C90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904773"/>
              </p:ext>
            </p:extLst>
          </p:nvPr>
        </p:nvGraphicFramePr>
        <p:xfrm>
          <a:off x="2734075" y="2036324"/>
          <a:ext cx="4569143" cy="225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公式" r:id="rId3" imgW="2400300" imgH="1079500" progId="Equation.3">
                  <p:embed/>
                </p:oleObj>
              </mc:Choice>
              <mc:Fallback>
                <p:oleObj name="公式" r:id="rId3" imgW="2400300" imgH="1079500" progId="Equation.3">
                  <p:embed/>
                  <p:pic>
                    <p:nvPicPr>
                      <p:cNvPr id="8" name="对象 2">
                        <a:extLst>
                          <a:ext uri="{FF2B5EF4-FFF2-40B4-BE49-F238E27FC236}">
                            <a16:creationId xmlns:a16="http://schemas.microsoft.com/office/drawing/2014/main" id="{C3EEF644-B412-4AA3-A3AD-C4BEF2C90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075" y="2036324"/>
                        <a:ext cx="4569143" cy="225742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52F5590D-F883-492A-9F95-FB3BF4DC654A}"/>
              </a:ext>
            </a:extLst>
          </p:cNvPr>
          <p:cNvSpPr txBox="1">
            <a:spLocks/>
          </p:cNvSpPr>
          <p:nvPr/>
        </p:nvSpPr>
        <p:spPr bwMode="auto">
          <a:xfrm>
            <a:off x="254877" y="4991823"/>
            <a:ext cx="4763770" cy="70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588" tIns="42794" rIns="85588" bIns="42794" numCol="1" anchor="t" anchorCtr="0" compatLnSpc="1">
            <a:prstTxWarp prst="textNoShape">
              <a:avLst/>
            </a:prstTxWarp>
            <a:noAutofit/>
          </a:bodyPr>
          <a:lstStyle>
            <a:lvl1pPr marL="362822" indent="-362822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marL="786115" indent="-302352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itchFamily="2" charset="2"/>
              <a:buChar char="l"/>
              <a:defRPr kumimoji="1" sz="2328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20940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9317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17693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66069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6pPr>
            <a:lvl7pPr marL="3144462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7pPr>
            <a:lvl8pPr marL="3628225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8pPr>
            <a:lvl9pPr marL="4111988" indent="-24188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16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160" dirty="0">
                <a:solidFill>
                  <a:schemeClr val="bg1">
                    <a:lumMod val="95000"/>
                  </a:schemeClr>
                </a:solidFill>
              </a:rPr>
              <a:t>起风属性的信息增益</a:t>
            </a:r>
            <a:r>
              <a:rPr lang="zh-CN" altLang="zh-CN" sz="2160" dirty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en-US" altLang="zh-CN" sz="2160" dirty="0">
                <a:solidFill>
                  <a:schemeClr val="bg1">
                    <a:lumMod val="95000"/>
                  </a:schemeClr>
                </a:solidFill>
              </a:rPr>
              <a:t> 0.048</a:t>
            </a:r>
            <a:endParaRPr lang="zh-CN" altLang="en-US" sz="216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1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11539"/>
              </p:ext>
            </p:extLst>
          </p:nvPr>
        </p:nvGraphicFramePr>
        <p:xfrm>
          <a:off x="558335" y="1896035"/>
          <a:ext cx="6736987" cy="3825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ID3</a:t>
            </a:r>
            <a:r>
              <a:rPr lang="zh-CN" altLang="en-US" dirty="0"/>
              <a:t>算法实现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ID3</a:t>
            </a:r>
            <a:r>
              <a:rPr lang="zh-CN" altLang="en-US" dirty="0"/>
              <a:t>算法的详细实现步骤如下：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86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8676" y="1077071"/>
            <a:ext cx="9587883" cy="49009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ID3</a:t>
            </a:r>
            <a:r>
              <a:rPr lang="zh-CN" altLang="en-US" sz="1600" dirty="0"/>
              <a:t>算法是决策树系列中的经典算法之一，它包含了决策树作为机器学习算法的主要思想，缺点是：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由于</a:t>
            </a:r>
            <a:r>
              <a:rPr lang="en-US" altLang="zh-CN" sz="1600" dirty="0"/>
              <a:t>ID3</a:t>
            </a:r>
            <a:r>
              <a:rPr lang="zh-CN" altLang="en-US" sz="1600" dirty="0"/>
              <a:t>决策树算法采用信息增益作为选择拆分属性的标准，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    会偏向于选择取值较多的，即所谓高度分支属性，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而这类属性并不一定是最优的属性。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/>
              <a:t>ID3</a:t>
            </a:r>
            <a:r>
              <a:rPr lang="zh-CN" altLang="en-US" sz="1600" dirty="0"/>
              <a:t>算法只能处理离散属性，对于连续型的属性，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r>
              <a:rPr lang="zh-CN" altLang="en-US" sz="1600" dirty="0"/>
              <a:t>在分类前需要对其进行离散化。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其他树算法</a:t>
            </a:r>
          </a:p>
        </p:txBody>
      </p:sp>
    </p:spTree>
    <p:extLst>
      <p:ext uri="{BB962C8B-B14F-4D97-AF65-F5344CB8AC3E}">
        <p14:creationId xmlns:p14="http://schemas.microsoft.com/office/powerpoint/2010/main" val="13520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3821" y="1125742"/>
            <a:ext cx="9386101" cy="52817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常用的决策树算法见下表：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决策树算法分类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20581"/>
              </p:ext>
            </p:extLst>
          </p:nvPr>
        </p:nvGraphicFramePr>
        <p:xfrm>
          <a:off x="621677" y="1892406"/>
          <a:ext cx="7510269" cy="3690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决策树算法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1717" marR="6171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算法描述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1717" marR="6171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ID3</a:t>
                      </a:r>
                      <a:r>
                        <a:rPr lang="zh-CN" sz="1600" kern="100" dirty="0">
                          <a:effectLst/>
                        </a:rPr>
                        <a:t>算法</a:t>
                      </a:r>
                      <a:endParaRPr lang="zh-CN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1717" marR="6171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其核心是在决策树的各级节点上，使用信息增益作为属性的选择标准，来帮助确定每个节点所应采用的合适属性。</a:t>
                      </a:r>
                      <a:endParaRPr lang="zh-CN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1717" marR="6171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7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C4.5</a:t>
                      </a:r>
                      <a:r>
                        <a:rPr lang="zh-CN" sz="1600" kern="100" dirty="0">
                          <a:effectLst/>
                        </a:rPr>
                        <a:t>算法</a:t>
                      </a:r>
                      <a:endParaRPr lang="zh-CN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1717" marR="6171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C4.5</a:t>
                      </a:r>
                      <a:r>
                        <a:rPr lang="zh-CN" sz="1600" kern="100" dirty="0">
                          <a:effectLst/>
                        </a:rPr>
                        <a:t>决策树生成算法相对于</a:t>
                      </a:r>
                      <a:r>
                        <a:rPr lang="en-US" sz="1600" kern="100" dirty="0">
                          <a:effectLst/>
                        </a:rPr>
                        <a:t>ID3</a:t>
                      </a:r>
                      <a:r>
                        <a:rPr lang="zh-CN" sz="1600" kern="100" dirty="0">
                          <a:effectLst/>
                        </a:rPr>
                        <a:t>算法的重要改进是使用信息增益率来选择节点属性。</a:t>
                      </a:r>
                      <a:r>
                        <a:rPr lang="en-US" sz="1600" kern="100" dirty="0">
                          <a:effectLst/>
                        </a:rPr>
                        <a:t>C4.5</a:t>
                      </a:r>
                      <a:r>
                        <a:rPr lang="zh-CN" sz="1600" kern="100" dirty="0">
                          <a:effectLst/>
                        </a:rPr>
                        <a:t>算法既能够处理离散的描述属性，也可以处理连续的描述属性。</a:t>
                      </a:r>
                      <a:endParaRPr lang="zh-CN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1717" marR="6171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C5.0</a:t>
                      </a:r>
                      <a:r>
                        <a:rPr lang="zh-CN" sz="1600" kern="100" dirty="0">
                          <a:effectLst/>
                        </a:rPr>
                        <a:t>算法</a:t>
                      </a:r>
                      <a:endParaRPr lang="zh-CN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1717" marR="6171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C5.0</a:t>
                      </a:r>
                      <a:r>
                        <a:rPr lang="zh-CN" sz="1600" kern="100" dirty="0">
                          <a:effectLst/>
                        </a:rPr>
                        <a:t>是</a:t>
                      </a:r>
                      <a:r>
                        <a:rPr lang="en-US" sz="1600" kern="100" dirty="0">
                          <a:effectLst/>
                        </a:rPr>
                        <a:t>C4.5</a:t>
                      </a:r>
                      <a:r>
                        <a:rPr lang="zh-CN" sz="1600" kern="100" dirty="0">
                          <a:effectLst/>
                        </a:rPr>
                        <a:t>算法的修订版，适用于处理大数据集，采用</a:t>
                      </a:r>
                      <a:r>
                        <a:rPr lang="en-US" sz="1600" kern="100" dirty="0">
                          <a:effectLst/>
                        </a:rPr>
                        <a:t>Boosting</a:t>
                      </a:r>
                      <a:r>
                        <a:rPr lang="zh-CN" sz="1600" kern="100" dirty="0">
                          <a:effectLst/>
                        </a:rPr>
                        <a:t>方式提高模型准确率，根据能够带来的最大信息增益的字段拆分样本</a:t>
                      </a:r>
                      <a:r>
                        <a:rPr lang="zh-CN" altLang="en-US" sz="1600" kern="100" dirty="0">
                          <a:effectLst/>
                        </a:rPr>
                        <a:t>，</a:t>
                      </a:r>
                      <a:r>
                        <a:rPr lang="zh-CN" altLang="en-US" sz="1600" dirty="0"/>
                        <a:t>占用的内存资源较少。</a:t>
                      </a:r>
                      <a:endParaRPr lang="zh-CN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1717" marR="6171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3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CART</a:t>
                      </a:r>
                      <a:r>
                        <a:rPr lang="zh-CN" sz="1600" kern="100" dirty="0">
                          <a:effectLst/>
                        </a:rPr>
                        <a:t>算法</a:t>
                      </a:r>
                      <a:endParaRPr lang="zh-CN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1717" marR="6171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CART</a:t>
                      </a:r>
                      <a:r>
                        <a:rPr lang="zh-CN" sz="1600" kern="100" dirty="0">
                          <a:effectLst/>
                        </a:rPr>
                        <a:t>决策树是一种十分有效的非参数分类和回归方法，通过构建树、修剪树、评估树来构建一个二叉树。当终结点是连续变量时，该树为回归树；当终结点是分类变量，该树为分类树。</a:t>
                      </a:r>
                      <a:endParaRPr lang="zh-CN" sz="1600" b="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1717" marR="6171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FA94FD9-A418-46FB-A2C3-0612911F0A3A}"/>
              </a:ext>
            </a:extLst>
          </p:cNvPr>
          <p:cNvSpPr/>
          <p:nvPr/>
        </p:nvSpPr>
        <p:spPr>
          <a:xfrm>
            <a:off x="621677" y="5753998"/>
            <a:ext cx="5912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参考阅读：</a:t>
            </a:r>
            <a:r>
              <a:rPr lang="en-US" altLang="zh-CN" dirty="0">
                <a:solidFill>
                  <a:schemeClr val="bg1"/>
                </a:solidFill>
              </a:rPr>
              <a:t>https://scikit-learn.org/stable/modules/tree.html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5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B9EDC3-49BB-4175-A818-B1515D120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1" y="1741968"/>
            <a:ext cx="11104601" cy="3815453"/>
          </a:xfrm>
        </p:spPr>
        <p:txBody>
          <a:bodyPr/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输入参数为两个数组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X[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</a:rPr>
              <a:t>n_samples,n_features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]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和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y[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</a:rPr>
              <a:t>n_samples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],X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为训练数据，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y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为训练数据的标记数据 </a:t>
            </a:r>
          </a:p>
          <a:p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</a:rPr>
              <a:t>DecisionTreeClassifier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构造方法为： </a:t>
            </a:r>
          </a:p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</a:rPr>
              <a:t>sklearn.tree.DecisionTreeClassifier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(criterion='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</a:rPr>
              <a:t>gini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' ,  splitter='best'  , 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</a:rPr>
              <a:t>max_depth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=None </a:t>
            </a:r>
          </a:p>
          <a:p>
            <a:pPr marL="423293" lvl="1" indent="0">
              <a:buNone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 , 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</a:rPr>
              <a:t>min_samples_split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=2 </a:t>
            </a:r>
          </a:p>
          <a:p>
            <a:pPr marL="423293" lvl="1" indent="0">
              <a:buNone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 , 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</a:rPr>
              <a:t>min_samples_leaf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=1 </a:t>
            </a:r>
          </a:p>
          <a:p>
            <a:pPr marL="423293" lvl="1" indent="0">
              <a:buNone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 , 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</a:rPr>
              <a:t>max_features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=None </a:t>
            </a:r>
          </a:p>
          <a:p>
            <a:pPr marL="423293" lvl="1" indent="0">
              <a:buNone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 , 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</a:rPr>
              <a:t>random_state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=None </a:t>
            </a:r>
          </a:p>
          <a:p>
            <a:pPr marL="423293" lvl="1" indent="0">
              <a:buNone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 , 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</a:rPr>
              <a:t>min_density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=None </a:t>
            </a:r>
          </a:p>
          <a:p>
            <a:pPr marL="423293" lvl="1" indent="0">
              <a:buNone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 , 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</a:rPr>
              <a:t>compute_importances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=None </a:t>
            </a:r>
          </a:p>
          <a:p>
            <a:pPr marL="423293" lvl="1" indent="0">
              <a:buNone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 , 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</a:rPr>
              <a:t>max_leaf_nodes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=None) 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165691-ADA3-4CEE-BB50-28DF6C96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5905D3-F9C6-4C58-8E63-60A8B087332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  <a:r>
              <a:rPr lang="en-US" altLang="zh-CN" dirty="0"/>
              <a:t>——</a:t>
            </a:r>
            <a:r>
              <a:rPr lang="zh-CN" altLang="en-US" dirty="0"/>
              <a:t>实现类是</a:t>
            </a:r>
            <a:r>
              <a:rPr lang="en-US" altLang="zh-CN" dirty="0" err="1"/>
              <a:t>DecisionTreeClassifier</a:t>
            </a:r>
            <a:r>
              <a:rPr lang="zh-CN" altLang="en-US" dirty="0"/>
              <a:t>，能够执行数据集的多类分类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8FE7B7-20F2-475F-972D-86D4CAA0FBEF}"/>
              </a:ext>
            </a:extLst>
          </p:cNvPr>
          <p:cNvSpPr/>
          <p:nvPr/>
        </p:nvSpPr>
        <p:spPr>
          <a:xfrm>
            <a:off x="423821" y="5719018"/>
            <a:ext cx="6072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API</a:t>
            </a:r>
            <a:r>
              <a:rPr lang="zh-CN" altLang="en-US" dirty="0">
                <a:solidFill>
                  <a:schemeClr val="bg1"/>
                </a:solidFill>
              </a:rPr>
              <a:t>链接：</a:t>
            </a:r>
            <a:r>
              <a:rPr lang="en-US" altLang="zh-CN" dirty="0">
                <a:solidFill>
                  <a:schemeClr val="bg1"/>
                </a:solidFill>
              </a:rPr>
              <a:t>https://scikit-learn.org/stable/modules/classes.html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275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B9EDC3-49BB-4175-A818-B1515D12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DecisionTreeRegressor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构造方法为： 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sklearn.tree.DecisionTreeRegressor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(criterion='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mse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'  , splitter='best'  ,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max_depth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=None </a:t>
            </a:r>
          </a:p>
          <a:p>
            <a:pPr marL="423293" lvl="1" indent="0">
              <a:buNone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 , </a:t>
            </a:r>
            <a:r>
              <a:rPr lang="en-US" altLang="zh-CN" sz="1800" dirty="0" err="1">
                <a:solidFill>
                  <a:schemeClr val="bg1">
                    <a:lumMod val="95000"/>
                  </a:schemeClr>
                </a:solidFill>
              </a:rPr>
              <a:t>min_samples_split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=2 </a:t>
            </a:r>
          </a:p>
          <a:p>
            <a:pPr marL="423293" lvl="1" indent="0">
              <a:buNone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 , </a:t>
            </a:r>
            <a:r>
              <a:rPr lang="en-US" altLang="zh-CN" sz="1800" dirty="0" err="1">
                <a:solidFill>
                  <a:schemeClr val="bg1">
                    <a:lumMod val="95000"/>
                  </a:schemeClr>
                </a:solidFill>
              </a:rPr>
              <a:t>min_samples_leaf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=1 </a:t>
            </a:r>
          </a:p>
          <a:p>
            <a:pPr marL="423293" lvl="1" indent="0">
              <a:buNone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 , </a:t>
            </a:r>
            <a:r>
              <a:rPr lang="en-US" altLang="zh-CN" sz="1800" dirty="0" err="1">
                <a:solidFill>
                  <a:schemeClr val="bg1">
                    <a:lumMod val="95000"/>
                  </a:schemeClr>
                </a:solidFill>
              </a:rPr>
              <a:t>max_features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=None </a:t>
            </a:r>
          </a:p>
          <a:p>
            <a:pPr marL="423293" lvl="1" indent="0">
              <a:buNone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 , </a:t>
            </a:r>
            <a:r>
              <a:rPr lang="en-US" altLang="zh-CN" sz="1800" dirty="0" err="1">
                <a:solidFill>
                  <a:schemeClr val="bg1">
                    <a:lumMod val="95000"/>
                  </a:schemeClr>
                </a:solidFill>
              </a:rPr>
              <a:t>random_state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=None </a:t>
            </a:r>
          </a:p>
          <a:p>
            <a:pPr marL="423293" lvl="1" indent="0">
              <a:buNone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 , </a:t>
            </a:r>
            <a:r>
              <a:rPr lang="en-US" altLang="zh-CN" sz="1800" dirty="0" err="1">
                <a:solidFill>
                  <a:schemeClr val="bg1">
                    <a:lumMod val="95000"/>
                  </a:schemeClr>
                </a:solidFill>
              </a:rPr>
              <a:t>min_density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=None </a:t>
            </a:r>
          </a:p>
          <a:p>
            <a:pPr marL="423293" lvl="1" indent="0">
              <a:buNone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 , </a:t>
            </a:r>
            <a:r>
              <a:rPr lang="en-US" altLang="zh-CN" sz="1800" dirty="0" err="1">
                <a:solidFill>
                  <a:schemeClr val="bg1">
                    <a:lumMod val="95000"/>
                  </a:schemeClr>
                </a:solidFill>
              </a:rPr>
              <a:t>compute_importances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=None</a:t>
            </a:r>
          </a:p>
          <a:p>
            <a:pPr marL="423293" lvl="1" indent="0">
              <a:buNone/>
            </a:pP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 , </a:t>
            </a:r>
            <a:r>
              <a:rPr lang="en-US" altLang="zh-CN" sz="1800" dirty="0" err="1">
                <a:solidFill>
                  <a:schemeClr val="bg1">
                    <a:lumMod val="95000"/>
                  </a:schemeClr>
                </a:solidFill>
              </a:rPr>
              <a:t>max_leaf_nodes</a:t>
            </a:r>
            <a:r>
              <a:rPr lang="en-US" altLang="zh-CN" sz="1800" dirty="0">
                <a:solidFill>
                  <a:schemeClr val="bg1">
                    <a:lumMod val="95000"/>
                  </a:schemeClr>
                </a:solidFill>
              </a:rPr>
              <a:t>=None) 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B165691-ADA3-4CEE-BB50-28DF6C96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5905D3-F9C6-4C58-8E63-60A8B087332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回归</a:t>
            </a:r>
            <a:r>
              <a:rPr lang="en-US" altLang="zh-CN" dirty="0"/>
              <a:t>——</a:t>
            </a:r>
            <a:r>
              <a:rPr lang="zh-CN" altLang="en-US" dirty="0"/>
              <a:t>实现类是</a:t>
            </a:r>
            <a:r>
              <a:rPr lang="en-US" altLang="zh-CN" dirty="0" err="1"/>
              <a:t>DecisionTreeRegressor</a:t>
            </a:r>
            <a:r>
              <a:rPr lang="zh-CN" altLang="en-US" dirty="0"/>
              <a:t>，输入为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 </a:t>
            </a:r>
            <a:r>
              <a:rPr lang="zh-CN" altLang="en-US" dirty="0"/>
              <a:t>同上，</a:t>
            </a:r>
            <a:r>
              <a:rPr lang="en-US" altLang="zh-CN" dirty="0"/>
              <a:t>y </a:t>
            </a:r>
            <a:r>
              <a:rPr lang="zh-CN" altLang="en-US" dirty="0"/>
              <a:t>为浮点数 </a:t>
            </a:r>
          </a:p>
        </p:txBody>
      </p:sp>
    </p:spTree>
    <p:extLst>
      <p:ext uri="{BB962C8B-B14F-4D97-AF65-F5344CB8AC3E}">
        <p14:creationId xmlns:p14="http://schemas.microsoft.com/office/powerpoint/2010/main" val="208639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91039" y="1741968"/>
            <a:ext cx="5187397" cy="4369231"/>
          </a:xfrm>
        </p:spPr>
        <p:txBody>
          <a:bodyPr/>
          <a:lstStyle/>
          <a:p>
            <a:r>
              <a:rPr lang="zh-CN" altLang="en-US" dirty="0"/>
              <a:t>女儿：多大年纪了？</a:t>
            </a:r>
          </a:p>
          <a:p>
            <a:r>
              <a:rPr lang="zh-CN" altLang="en-US" dirty="0"/>
              <a:t>母亲：</a:t>
            </a:r>
            <a:r>
              <a:rPr lang="en-US" altLang="zh-CN" dirty="0"/>
              <a:t>26</a:t>
            </a:r>
          </a:p>
          <a:p>
            <a:r>
              <a:rPr lang="zh-CN" altLang="en-US" dirty="0"/>
              <a:t>女儿：长的帅不帅？</a:t>
            </a:r>
          </a:p>
          <a:p>
            <a:r>
              <a:rPr lang="zh-CN" altLang="en-US" dirty="0"/>
              <a:t>母亲：挺帅的</a:t>
            </a:r>
          </a:p>
          <a:p>
            <a:r>
              <a:rPr lang="zh-CN" altLang="en-US" dirty="0"/>
              <a:t>女儿：收入高不？</a:t>
            </a:r>
          </a:p>
          <a:p>
            <a:r>
              <a:rPr lang="zh-CN" altLang="en-US" dirty="0"/>
              <a:t>母亲：不算很高，中等情况。</a:t>
            </a:r>
          </a:p>
          <a:p>
            <a:r>
              <a:rPr lang="zh-CN" altLang="en-US" dirty="0"/>
              <a:t>女儿：是公务员不？</a:t>
            </a:r>
          </a:p>
          <a:p>
            <a:r>
              <a:rPr lang="zh-CN" altLang="en-US" dirty="0"/>
              <a:t>母亲：是，在税务局上班呢。</a:t>
            </a:r>
          </a:p>
          <a:p>
            <a:r>
              <a:rPr lang="zh-CN" altLang="en-US" dirty="0"/>
              <a:t>女儿：那好，我去见见。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B3816E-9C68-4A0E-95EB-DE00B662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FB311-9862-4FC9-B821-A8A6A6E8A2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现想象一个女孩的母亲要给这个女孩介绍男朋友，于是有了下面的对话：</a:t>
            </a:r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B1DA3C7D-0F1B-4743-A987-32E691FFD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58" y="1880685"/>
            <a:ext cx="3165076" cy="440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68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22" y="1741968"/>
            <a:ext cx="7983332" cy="43692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这个例子是经典的</a:t>
            </a:r>
            <a:r>
              <a:rPr lang="en-US" altLang="zh-CN" sz="1600" dirty="0"/>
              <a:t>Kaggle101</a:t>
            </a:r>
            <a:r>
              <a:rPr lang="zh-CN" altLang="en-US" sz="1600" dirty="0"/>
              <a:t>问题</a:t>
            </a:r>
            <a:r>
              <a:rPr lang="en-US" altLang="zh-CN" sz="1600" dirty="0"/>
              <a:t>——</a:t>
            </a:r>
            <a:r>
              <a:rPr lang="zh-CN" altLang="en-US" sz="1600" dirty="0"/>
              <a:t>泰坦尼克生还预测，部分数据如下：</a:t>
            </a:r>
          </a:p>
          <a:p>
            <a:endParaRPr lang="zh-CN" altLang="en-US" sz="1600" dirty="0"/>
          </a:p>
          <a:p>
            <a:endParaRPr lang="zh-CN" altLang="en-US" sz="1600" dirty="0"/>
          </a:p>
          <a:p>
            <a:endParaRPr lang="zh-CN" altLang="en-US" sz="1600" dirty="0"/>
          </a:p>
          <a:p>
            <a:endParaRPr lang="en-US" altLang="zh-CN" sz="1600" dirty="0"/>
          </a:p>
          <a:p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为了说明的方便，数据集有许多属性被删除了。通过观察可知：列</a:t>
            </a:r>
            <a:r>
              <a:rPr lang="en-US" altLang="zh-CN" sz="1600" dirty="0"/>
              <a:t>Survived</a:t>
            </a:r>
            <a:r>
              <a:rPr lang="zh-CN" altLang="en-US" sz="1600" dirty="0"/>
              <a:t>是指是否存活，是类别标签，属于预测目标；列</a:t>
            </a:r>
            <a:r>
              <a:rPr lang="en-US" altLang="zh-CN" sz="1600" dirty="0"/>
              <a:t>Sex</a:t>
            </a:r>
            <a:r>
              <a:rPr lang="zh-CN" altLang="en-US" sz="1600" dirty="0"/>
              <a:t>的取值是非数值型的。我们在进行数据预处理时应该合理应用</a:t>
            </a:r>
            <a:r>
              <a:rPr lang="en-US" altLang="zh-CN" sz="1600" dirty="0"/>
              <a:t>Pandas</a:t>
            </a:r>
            <a:r>
              <a:rPr lang="zh-CN" altLang="en-US" sz="1600" dirty="0"/>
              <a:t>的功能，让数据能够被模型接受。</a:t>
            </a:r>
          </a:p>
          <a:p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我们通过举例说明：使用</a:t>
            </a: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en-US" dirty="0"/>
              <a:t>建立基于信息熵的决策树模型。</a:t>
            </a:r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87268"/>
              </p:ext>
            </p:extLst>
          </p:nvPr>
        </p:nvGraphicFramePr>
        <p:xfrm>
          <a:off x="539290" y="2370369"/>
          <a:ext cx="7042240" cy="1802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8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Survived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PassengerId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Pclass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female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35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5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04" marR="5804" marT="5804" marB="0" anchor="ctr"/>
                </a:tc>
                <a:extLst>
                  <a:ext uri="{0D108BD9-81ED-4DB2-BD59-A6C34878D82A}">
                    <a16:rowId xmlns:a16="http://schemas.microsoft.com/office/drawing/2014/main" val="253341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45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A21D8E-AED6-429E-8CB0-4609ECB5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/>
              <a:t>import pandas as pd</a:t>
            </a:r>
          </a:p>
          <a:p>
            <a:pPr marL="0" indent="0">
              <a:buNone/>
            </a:pPr>
            <a:r>
              <a:rPr lang="en-US" altLang="zh-CN" sz="1400" dirty="0"/>
              <a:t>from </a:t>
            </a:r>
            <a:r>
              <a:rPr lang="en-US" altLang="zh-CN" sz="1400" dirty="0" err="1"/>
              <a:t>sklearn.tree</a:t>
            </a:r>
            <a:r>
              <a:rPr lang="en-US" altLang="zh-CN" sz="1400" dirty="0"/>
              <a:t> import </a:t>
            </a:r>
            <a:r>
              <a:rPr lang="en-US" altLang="zh-CN" sz="1400" dirty="0" err="1"/>
              <a:t>DecisionTreeClassifier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export_graphviz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from </a:t>
            </a:r>
            <a:r>
              <a:rPr lang="en-US" altLang="zh-CN" sz="1400" dirty="0" err="1"/>
              <a:t>sklearn.metrics</a:t>
            </a:r>
            <a:r>
              <a:rPr lang="en-US" altLang="zh-CN" sz="1400" dirty="0"/>
              <a:t> import </a:t>
            </a:r>
            <a:r>
              <a:rPr lang="en-US" altLang="zh-CN" sz="1400" dirty="0" err="1"/>
              <a:t>classification_report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import </a:t>
            </a:r>
            <a:r>
              <a:rPr lang="en-US" altLang="zh-CN" sz="1400" dirty="0" err="1"/>
              <a:t>graphviz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data = </a:t>
            </a:r>
            <a:r>
              <a:rPr lang="en-US" altLang="zh-CN" sz="1400" dirty="0" err="1"/>
              <a:t>pd.read_csv</a:t>
            </a:r>
            <a:r>
              <a:rPr lang="en-US" altLang="zh-CN" sz="1400" dirty="0"/>
              <a:t>('titanic_data.csv')</a:t>
            </a:r>
          </a:p>
          <a:p>
            <a:pPr marL="0" indent="0">
              <a:buNone/>
            </a:pPr>
            <a:r>
              <a:rPr lang="en-US" altLang="zh-CN" sz="1400" dirty="0" err="1"/>
              <a:t>data.drop</a:t>
            </a:r>
            <a:r>
              <a:rPr lang="en-US" altLang="zh-CN" sz="1400" dirty="0"/>
              <a:t>('</a:t>
            </a:r>
            <a:r>
              <a:rPr lang="en-US" altLang="zh-CN" sz="1400" dirty="0" err="1"/>
              <a:t>PassengerId</a:t>
            </a:r>
            <a:r>
              <a:rPr lang="en-US" altLang="zh-CN" sz="1400" dirty="0"/>
              <a:t>', axis=1, </a:t>
            </a:r>
            <a:r>
              <a:rPr lang="en-US" altLang="zh-CN" sz="1400" dirty="0" err="1"/>
              <a:t>inplace</a:t>
            </a:r>
            <a:r>
              <a:rPr lang="en-US" altLang="zh-CN" sz="1400" dirty="0"/>
              <a:t>=True)   # </a:t>
            </a:r>
            <a:r>
              <a:rPr lang="zh-CN" altLang="en-US" sz="1400" dirty="0"/>
              <a:t>删除</a:t>
            </a:r>
            <a:r>
              <a:rPr lang="en-US" altLang="zh-CN" sz="1400" dirty="0" err="1"/>
              <a:t>PassengerId</a:t>
            </a:r>
            <a:r>
              <a:rPr lang="en-US" altLang="zh-CN" sz="1400" dirty="0"/>
              <a:t> </a:t>
            </a:r>
            <a:r>
              <a:rPr lang="zh-CN" altLang="en-US" sz="1400" dirty="0"/>
              <a:t>列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 err="1"/>
              <a:t>data.loc</a:t>
            </a:r>
            <a:r>
              <a:rPr lang="en-US" altLang="zh-CN" sz="1400" dirty="0"/>
              <a:t>[data['Sex'] == 'male', 'Sex'] = 1       # </a:t>
            </a:r>
            <a:r>
              <a:rPr lang="zh-CN" altLang="en-US" sz="1400" dirty="0"/>
              <a:t>用数值</a:t>
            </a:r>
            <a:r>
              <a:rPr lang="en-US" altLang="zh-CN" sz="1400" dirty="0"/>
              <a:t>1</a:t>
            </a:r>
            <a:r>
              <a:rPr lang="zh-CN" altLang="en-US" sz="1400" dirty="0"/>
              <a:t>来代替</a:t>
            </a:r>
            <a:r>
              <a:rPr lang="en-US" altLang="zh-CN" sz="1400" dirty="0"/>
              <a:t>male</a:t>
            </a:r>
            <a:r>
              <a:rPr lang="zh-CN" altLang="en-US" sz="1400" dirty="0"/>
              <a:t>，用</a:t>
            </a:r>
            <a:r>
              <a:rPr lang="en-US" altLang="zh-CN" sz="1400" dirty="0"/>
              <a:t>0</a:t>
            </a:r>
            <a:r>
              <a:rPr lang="zh-CN" altLang="en-US" sz="1400" dirty="0"/>
              <a:t>来代替</a:t>
            </a:r>
            <a:r>
              <a:rPr lang="en-US" altLang="zh-CN" sz="1400" dirty="0"/>
              <a:t>female</a:t>
            </a:r>
          </a:p>
          <a:p>
            <a:pPr marL="0" indent="0">
              <a:buNone/>
            </a:pPr>
            <a:r>
              <a:rPr lang="en-US" altLang="zh-CN" sz="1400" dirty="0" err="1"/>
              <a:t>data.loc</a:t>
            </a:r>
            <a:r>
              <a:rPr lang="en-US" altLang="zh-CN" sz="1400" dirty="0"/>
              <a:t>[data['Sex'] == 'female', 'Sex'] = 0</a:t>
            </a:r>
          </a:p>
          <a:p>
            <a:pPr marL="0" indent="0">
              <a:buNone/>
            </a:pPr>
            <a:r>
              <a:rPr lang="en-US" altLang="zh-CN" sz="1400" dirty="0" err="1"/>
              <a:t>data.fillna</a:t>
            </a:r>
            <a:r>
              <a:rPr lang="en-US" altLang="zh-CN" sz="1400" dirty="0"/>
              <a:t>(data['Age'].mean(), </a:t>
            </a:r>
            <a:r>
              <a:rPr lang="en-US" altLang="zh-CN" sz="1400" dirty="0" err="1"/>
              <a:t>inplace</a:t>
            </a:r>
            <a:r>
              <a:rPr lang="en-US" altLang="zh-CN" sz="1400" dirty="0"/>
              <a:t>=True)    # </a:t>
            </a:r>
            <a:r>
              <a:rPr lang="zh-CN" altLang="en-US" sz="1400" dirty="0"/>
              <a:t>用均值来填充缺失值</a:t>
            </a:r>
            <a:endParaRPr lang="en-US" altLang="zh-CN" sz="1400" dirty="0"/>
          </a:p>
          <a:p>
            <a:pPr marL="0" indent="0">
              <a:buNone/>
            </a:pPr>
            <a:br>
              <a:rPr lang="zh-CN" altLang="en-US" sz="1400" dirty="0"/>
            </a:b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具体实现代码如下：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546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4877" y="1259139"/>
            <a:ext cx="11104587" cy="433972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 err="1"/>
              <a:t>Dtc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DecisionTreeClassifier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max_depth</a:t>
            </a:r>
            <a:r>
              <a:rPr lang="en-US" altLang="zh-CN" sz="1400" dirty="0"/>
              <a:t>=5, </a:t>
            </a:r>
            <a:r>
              <a:rPr lang="en-US" altLang="zh-CN" sz="1400" dirty="0" err="1"/>
              <a:t>random_state</a:t>
            </a:r>
            <a:r>
              <a:rPr lang="en-US" altLang="zh-CN" sz="1400" dirty="0"/>
              <a:t>=8)    # </a:t>
            </a:r>
            <a:r>
              <a:rPr lang="zh-CN" altLang="en-US" sz="1400" dirty="0"/>
              <a:t>构建决策树模型</a:t>
            </a:r>
          </a:p>
          <a:p>
            <a:pPr marL="0" indent="0">
              <a:buNone/>
            </a:pPr>
            <a:r>
              <a:rPr lang="en-US" altLang="zh-CN" sz="1400" dirty="0" err="1"/>
              <a:t>Dtc.fit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data.iloc</a:t>
            </a:r>
            <a:r>
              <a:rPr lang="en-US" altLang="zh-CN" sz="1400" dirty="0"/>
              <a:t>[:, 1:], data['Survived'])       # </a:t>
            </a:r>
            <a:r>
              <a:rPr lang="zh-CN" altLang="en-US" sz="1400" dirty="0"/>
              <a:t>模型训练</a:t>
            </a:r>
          </a:p>
          <a:p>
            <a:pPr marL="0" indent="0">
              <a:buNone/>
            </a:pPr>
            <a:r>
              <a:rPr lang="en-US" altLang="zh-CN" sz="1400" dirty="0"/>
              <a:t>pre = </a:t>
            </a:r>
            <a:r>
              <a:rPr lang="en-US" altLang="zh-CN" sz="1400" dirty="0" err="1"/>
              <a:t>Dtc.predict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data.iloc</a:t>
            </a:r>
            <a:r>
              <a:rPr lang="en-US" altLang="zh-CN" sz="1400" dirty="0"/>
              <a:t>[:, 1:])               # </a:t>
            </a:r>
            <a:r>
              <a:rPr lang="zh-CN" altLang="en-US" sz="1400" dirty="0"/>
              <a:t>模型预测</a:t>
            </a:r>
          </a:p>
          <a:p>
            <a:pPr marL="0" indent="0">
              <a:buNone/>
            </a:pPr>
            <a:r>
              <a:rPr lang="en-US" altLang="zh-CN" sz="1400" dirty="0"/>
              <a:t>pre == data['Survived']                           # </a:t>
            </a:r>
            <a:r>
              <a:rPr lang="zh-CN" altLang="en-US" sz="1400" dirty="0"/>
              <a:t>比较模型预测值与样本实际值是否一致</a:t>
            </a:r>
          </a:p>
          <a:p>
            <a:pPr marL="0" indent="0">
              <a:buNone/>
            </a:pPr>
            <a:r>
              <a:rPr lang="en-US" altLang="zh-CN" sz="1400" dirty="0" err="1"/>
              <a:t>classification_report</a:t>
            </a:r>
            <a:r>
              <a:rPr lang="en-US" altLang="zh-CN" sz="1400" dirty="0"/>
              <a:t>(data['Survived'], pre)      # </a:t>
            </a:r>
            <a:r>
              <a:rPr lang="zh-CN" altLang="en-US" sz="1400" dirty="0"/>
              <a:t>分类报告</a:t>
            </a:r>
          </a:p>
          <a:p>
            <a:pPr marL="0" indent="0">
              <a:buNone/>
            </a:pP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 err="1"/>
              <a:t>dot_data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export_graphviz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Dtc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feature_names</a:t>
            </a:r>
            <a:r>
              <a:rPr lang="en-US" altLang="zh-CN" sz="1400" dirty="0"/>
              <a:t>=['</a:t>
            </a:r>
            <a:r>
              <a:rPr lang="en-US" altLang="zh-CN" sz="1400" dirty="0" err="1"/>
              <a:t>Pclass</a:t>
            </a:r>
            <a:r>
              <a:rPr lang="en-US" altLang="zh-CN" sz="1400" dirty="0"/>
              <a:t>', 'Sex', 'Age'], </a:t>
            </a:r>
            <a:r>
              <a:rPr lang="en-US" altLang="zh-CN" sz="1400" dirty="0" err="1"/>
              <a:t>class_names</a:t>
            </a:r>
            <a:r>
              <a:rPr lang="en-US" altLang="zh-CN" sz="1400" dirty="0"/>
              <a:t>='Survived')</a:t>
            </a:r>
          </a:p>
          <a:p>
            <a:pPr marL="0" indent="0">
              <a:buNone/>
            </a:pPr>
            <a:r>
              <a:rPr lang="en-US" altLang="zh-CN" sz="1400" dirty="0"/>
              <a:t>graph = </a:t>
            </a:r>
            <a:r>
              <a:rPr lang="en-US" altLang="zh-CN" sz="1400" dirty="0" err="1"/>
              <a:t>graphviz.Source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dot_data</a:t>
            </a:r>
            <a:r>
              <a:rPr lang="en-US" altLang="zh-CN" sz="1400" dirty="0"/>
              <a:t>)       # </a:t>
            </a:r>
            <a:r>
              <a:rPr lang="zh-CN" altLang="en-US" sz="1400" dirty="0"/>
              <a:t>决策树可视化</a:t>
            </a:r>
          </a:p>
          <a:p>
            <a:pPr marL="0" indent="0">
              <a:buNone/>
            </a:pPr>
            <a:r>
              <a:rPr lang="en-US" altLang="zh-CN" sz="1400" dirty="0"/>
              <a:t>graph</a:t>
            </a:r>
            <a:endParaRPr lang="zh-CN" altLang="en-US" sz="1400" dirty="0"/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</a:p>
        </p:txBody>
      </p:sp>
    </p:spTree>
    <p:extLst>
      <p:ext uri="{BB962C8B-B14F-4D97-AF65-F5344CB8AC3E}">
        <p14:creationId xmlns:p14="http://schemas.microsoft.com/office/powerpoint/2010/main" val="9417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 descr="D:\PycharmProjects\untitled\book\第8章\示例代码\tmp\tre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819" y="2819491"/>
            <a:ext cx="5076056" cy="32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23819" y="1044696"/>
            <a:ext cx="11107601" cy="11602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如要将决策树可视化，还需要安装</a:t>
            </a:r>
            <a:r>
              <a:rPr lang="en-US" altLang="zh-CN" sz="1800" dirty="0" err="1"/>
              <a:t>Graphviz</a:t>
            </a:r>
            <a:r>
              <a:rPr lang="zh-CN" altLang="en-US" sz="1800" dirty="0"/>
              <a:t>（跨平台的、基于命令行的绘图工具），并将安装路径添加至系统变量，生成的效果图如下：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F99935-BBCA-4C88-BAEB-EA7440F96CF6}"/>
              </a:ext>
            </a:extLst>
          </p:cNvPr>
          <p:cNvSpPr/>
          <p:nvPr/>
        </p:nvSpPr>
        <p:spPr>
          <a:xfrm>
            <a:off x="423819" y="2204902"/>
            <a:ext cx="6790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https://graphviz.gitlab.io/_pages/Download/Download_windows.html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67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4877" y="1223099"/>
            <a:ext cx="8958697" cy="4927858"/>
          </a:xfrm>
        </p:spPr>
        <p:txBody>
          <a:bodyPr numCol="2"/>
          <a:lstStyle/>
          <a:p>
            <a:pPr marL="0" indent="0">
              <a:buNone/>
            </a:pPr>
            <a:r>
              <a:rPr lang="zh-CN" altLang="en-US" sz="1600" dirty="0"/>
              <a:t>优点： </a:t>
            </a:r>
          </a:p>
          <a:p>
            <a:r>
              <a:rPr lang="zh-CN" altLang="en-US" sz="1600" dirty="0"/>
              <a:t> 易于理解 </a:t>
            </a:r>
          </a:p>
          <a:p>
            <a:r>
              <a:rPr lang="zh-CN" altLang="en-US" sz="1600" dirty="0"/>
              <a:t> 只需要很少的准备数据 </a:t>
            </a:r>
          </a:p>
          <a:p>
            <a:r>
              <a:rPr lang="zh-CN" altLang="en-US" sz="1600" dirty="0"/>
              <a:t> 能够同时处理连续和离散数据 </a:t>
            </a:r>
          </a:p>
          <a:p>
            <a:r>
              <a:rPr lang="zh-CN" altLang="en-US" sz="1600" dirty="0"/>
              <a:t> 能够处理多输出问题 </a:t>
            </a:r>
          </a:p>
          <a:p>
            <a:r>
              <a:rPr lang="zh-CN" altLang="en-US" sz="1600" dirty="0"/>
              <a:t> 采用白盒模型 </a:t>
            </a:r>
          </a:p>
          <a:p>
            <a:r>
              <a:rPr lang="zh-CN" altLang="en-US" sz="1600" dirty="0"/>
              <a:t> 使用统计测试可以验证模型 </a:t>
            </a:r>
          </a:p>
          <a:p>
            <a:r>
              <a:rPr lang="zh-CN" altLang="en-US" sz="1600" dirty="0"/>
              <a:t> 即使假设有点错误也可以表现很好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 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缺点： </a:t>
            </a:r>
          </a:p>
          <a:p>
            <a:r>
              <a:rPr lang="zh-CN" altLang="en-US" sz="1600" dirty="0"/>
              <a:t>对大量样本生成复杂的树</a:t>
            </a:r>
            <a:endParaRPr lang="en-US" altLang="zh-CN" sz="1600" dirty="0"/>
          </a:p>
          <a:p>
            <a:r>
              <a:rPr lang="zh-CN" altLang="en-US" sz="1600" dirty="0"/>
              <a:t>可以创建复杂树但不能很好的推广 </a:t>
            </a:r>
          </a:p>
          <a:p>
            <a:r>
              <a:rPr lang="zh-CN" altLang="en-US" sz="1600" dirty="0"/>
              <a:t>如果一些类占主导地位创建的树就有偏差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</p:spTree>
    <p:extLst>
      <p:ext uri="{BB962C8B-B14F-4D97-AF65-F5344CB8AC3E}">
        <p14:creationId xmlns:p14="http://schemas.microsoft.com/office/powerpoint/2010/main" val="315793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3" y="-318796"/>
            <a:ext cx="184731" cy="23884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952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3" y="-392117"/>
            <a:ext cx="184731" cy="38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905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35309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8B3816E-9C68-4A0E-95EB-DE00B662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pic>
        <p:nvPicPr>
          <p:cNvPr id="52" name="图片 1">
            <a:extLst>
              <a:ext uri="{FF2B5EF4-FFF2-40B4-BE49-F238E27FC236}">
                <a16:creationId xmlns:a16="http://schemas.microsoft.com/office/drawing/2014/main" id="{B1DA3C7D-0F1B-4743-A987-32E691FFD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7" y="1085489"/>
            <a:ext cx="3759706" cy="5234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矩形 52"/>
          <p:cNvSpPr/>
          <p:nvPr/>
        </p:nvSpPr>
        <p:spPr>
          <a:xfrm>
            <a:off x="4227218" y="1476080"/>
            <a:ext cx="2518041" cy="381889"/>
          </a:xfrm>
          <a:prstGeom prst="rect">
            <a:avLst/>
          </a:prstGeom>
        </p:spPr>
        <p:txBody>
          <a:bodyPr wrap="none" lIns="85588" tIns="42794" rIns="85588" bIns="42794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55000"/>
              <a:buFont typeface="Wingdings" charset="0"/>
              <a:buNone/>
            </a:pPr>
            <a:r>
              <a:rPr lang="zh-TW" altLang="en-US" sz="1920" i="1" dirty="0">
                <a:solidFill>
                  <a:schemeClr val="bg1"/>
                </a:solidFill>
                <a:latin typeface="+mj-ea"/>
                <a:ea typeface="+mj-ea"/>
              </a:rPr>
              <a:t>根部节点</a:t>
            </a:r>
            <a:r>
              <a:rPr lang="en-US" altLang="zh-TW" sz="1920" i="1" dirty="0">
                <a:solidFill>
                  <a:schemeClr val="bg1"/>
                </a:solidFill>
                <a:latin typeface="+mj-ea"/>
                <a:ea typeface="+mj-ea"/>
              </a:rPr>
              <a:t>(root node)</a:t>
            </a:r>
          </a:p>
        </p:txBody>
      </p:sp>
      <p:sp>
        <p:nvSpPr>
          <p:cNvPr id="54" name="矩形 53"/>
          <p:cNvSpPr/>
          <p:nvPr/>
        </p:nvSpPr>
        <p:spPr>
          <a:xfrm>
            <a:off x="4232659" y="2605033"/>
            <a:ext cx="4986666" cy="381889"/>
          </a:xfrm>
          <a:prstGeom prst="rect">
            <a:avLst/>
          </a:prstGeom>
        </p:spPr>
        <p:txBody>
          <a:bodyPr wrap="none" lIns="85588" tIns="42794" rIns="85588" bIns="42794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55000"/>
              <a:buFont typeface="Wingdings" charset="0"/>
              <a:buNone/>
            </a:pPr>
            <a:r>
              <a:rPr lang="zh-TW" altLang="en-US" sz="1920" i="1" dirty="0">
                <a:solidFill>
                  <a:schemeClr val="bg1"/>
                </a:solidFill>
                <a:latin typeface="+mj-ea"/>
                <a:ea typeface="+mj-ea"/>
              </a:rPr>
              <a:t>中间节点</a:t>
            </a:r>
            <a:r>
              <a:rPr lang="en-US" altLang="zh-TW" sz="1920" i="1" dirty="0">
                <a:solidFill>
                  <a:schemeClr val="bg1"/>
                </a:solidFill>
                <a:latin typeface="+mj-ea"/>
                <a:ea typeface="+mj-ea"/>
              </a:rPr>
              <a:t>(non-leaf node)(</a:t>
            </a:r>
            <a:r>
              <a:rPr lang="zh-TW" altLang="en-US" sz="1920" i="1" dirty="0">
                <a:solidFill>
                  <a:schemeClr val="bg1"/>
                </a:solidFill>
                <a:latin typeface="+mj-ea"/>
                <a:ea typeface="+mj-ea"/>
              </a:rPr>
              <a:t>代表测试的条件</a:t>
            </a:r>
            <a:r>
              <a:rPr lang="en-US" altLang="zh-TW" sz="1920" i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5" name="矩形 54"/>
          <p:cNvSpPr/>
          <p:nvPr/>
        </p:nvSpPr>
        <p:spPr>
          <a:xfrm>
            <a:off x="4220333" y="4235743"/>
            <a:ext cx="3875784" cy="381889"/>
          </a:xfrm>
          <a:prstGeom prst="rect">
            <a:avLst/>
          </a:prstGeom>
        </p:spPr>
        <p:txBody>
          <a:bodyPr wrap="none" lIns="85588" tIns="42794" rIns="85588" bIns="42794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55000"/>
              <a:buFont typeface="Wingdings" charset="0"/>
              <a:buNone/>
            </a:pPr>
            <a:r>
              <a:rPr lang="zh-TW" altLang="en-US" sz="1920" i="1" dirty="0">
                <a:solidFill>
                  <a:schemeClr val="bg1"/>
                </a:solidFill>
                <a:latin typeface="+mj-ea"/>
                <a:ea typeface="+mj-ea"/>
              </a:rPr>
              <a:t>分支</a:t>
            </a:r>
            <a:r>
              <a:rPr lang="en-US" altLang="zh-TW" sz="1920" i="1" dirty="0">
                <a:solidFill>
                  <a:schemeClr val="bg1"/>
                </a:solidFill>
                <a:latin typeface="+mj-ea"/>
                <a:ea typeface="+mj-ea"/>
              </a:rPr>
              <a:t>(branches)(</a:t>
            </a:r>
            <a:r>
              <a:rPr lang="zh-TW" altLang="en-US" sz="1920" i="1" dirty="0">
                <a:solidFill>
                  <a:schemeClr val="bg1"/>
                </a:solidFill>
                <a:latin typeface="+mj-ea"/>
                <a:ea typeface="+mj-ea"/>
              </a:rPr>
              <a:t>代表测试的结果</a:t>
            </a:r>
            <a:r>
              <a:rPr lang="en-US" altLang="zh-TW" sz="1920" i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6" name="矩形 55"/>
          <p:cNvSpPr/>
          <p:nvPr/>
        </p:nvSpPr>
        <p:spPr>
          <a:xfrm>
            <a:off x="4231471" y="5835095"/>
            <a:ext cx="5727253" cy="381889"/>
          </a:xfrm>
          <a:prstGeom prst="rect">
            <a:avLst/>
          </a:prstGeom>
        </p:spPr>
        <p:txBody>
          <a:bodyPr wrap="none" lIns="85588" tIns="42794" rIns="85588" bIns="42794"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55000"/>
              <a:buFont typeface="Wingdings" charset="0"/>
              <a:buNone/>
            </a:pPr>
            <a:r>
              <a:rPr lang="zh-TW" altLang="en-US" sz="1920" i="1" dirty="0">
                <a:solidFill>
                  <a:schemeClr val="bg1"/>
                </a:solidFill>
                <a:latin typeface="+mj-ea"/>
                <a:ea typeface="+mj-ea"/>
              </a:rPr>
              <a:t>叶节点</a:t>
            </a:r>
            <a:r>
              <a:rPr lang="en-US" altLang="zh-TW" sz="1920" i="1" dirty="0">
                <a:solidFill>
                  <a:schemeClr val="bg1"/>
                </a:solidFill>
                <a:latin typeface="+mj-ea"/>
                <a:ea typeface="+mj-ea"/>
              </a:rPr>
              <a:t>(leaf node)(</a:t>
            </a:r>
            <a:r>
              <a:rPr lang="zh-CN" altLang="en-US" sz="1920" i="1" dirty="0">
                <a:solidFill>
                  <a:schemeClr val="bg1"/>
                </a:solidFill>
                <a:latin typeface="+mj-ea"/>
                <a:ea typeface="+mj-ea"/>
              </a:rPr>
              <a:t>代表分类后所获得</a:t>
            </a:r>
            <a:r>
              <a:rPr lang="zh-TW" altLang="en-US" sz="1920" i="1" dirty="0">
                <a:solidFill>
                  <a:schemeClr val="bg1"/>
                </a:solidFill>
                <a:latin typeface="+mj-ea"/>
                <a:ea typeface="+mj-ea"/>
              </a:rPr>
              <a:t>的分类标记</a:t>
            </a:r>
            <a:r>
              <a:rPr lang="en-US" altLang="zh-TW" sz="1920" i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圆角矩形 56"/>
          <p:cNvSpPr/>
          <p:nvPr/>
        </p:nvSpPr>
        <p:spPr bwMode="auto">
          <a:xfrm>
            <a:off x="1686326" y="1289327"/>
            <a:ext cx="874860" cy="736956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5588" tIns="42794" rIns="85588" bIns="42794" rtlCol="0" anchor="ctr"/>
          <a:lstStyle/>
          <a:p>
            <a:pPr algn="ctr"/>
            <a:endParaRPr kumimoji="1" lang="zh-CN" altLang="en-US" sz="2160"/>
          </a:p>
        </p:txBody>
      </p:sp>
      <p:sp>
        <p:nvSpPr>
          <p:cNvPr id="58" name="圆角矩形 57"/>
          <p:cNvSpPr/>
          <p:nvPr/>
        </p:nvSpPr>
        <p:spPr bwMode="auto">
          <a:xfrm>
            <a:off x="1319451" y="2413881"/>
            <a:ext cx="743917" cy="736956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5588" tIns="42794" rIns="85588" bIns="42794" rtlCol="0" anchor="ctr"/>
          <a:lstStyle/>
          <a:p>
            <a:pPr algn="ctr"/>
            <a:endParaRPr kumimoji="1" lang="zh-CN" altLang="en-US" sz="2160"/>
          </a:p>
        </p:txBody>
      </p:sp>
      <p:sp>
        <p:nvSpPr>
          <p:cNvPr id="59" name="圆角矩形 58"/>
          <p:cNvSpPr/>
          <p:nvPr/>
        </p:nvSpPr>
        <p:spPr bwMode="auto">
          <a:xfrm>
            <a:off x="821629" y="4190110"/>
            <a:ext cx="2007660" cy="470398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5588" tIns="42794" rIns="85588" bIns="42794" rtlCol="0" anchor="ctr"/>
          <a:lstStyle/>
          <a:p>
            <a:pPr algn="ctr"/>
            <a:endParaRPr kumimoji="1" lang="zh-CN" altLang="en-US" sz="2160"/>
          </a:p>
        </p:txBody>
      </p:sp>
      <p:sp>
        <p:nvSpPr>
          <p:cNvPr id="60" name="圆角矩形 59"/>
          <p:cNvSpPr/>
          <p:nvPr/>
        </p:nvSpPr>
        <p:spPr bwMode="auto">
          <a:xfrm>
            <a:off x="313646" y="5773781"/>
            <a:ext cx="2572086" cy="486077"/>
          </a:xfrm>
          <a:prstGeom prst="roundRect">
            <a:avLst/>
          </a:prstGeom>
          <a:noFill/>
          <a:ln w="25400" cap="flat" cmpd="sng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5588" tIns="42794" rIns="85588" bIns="42794" rtlCol="0" anchor="ctr"/>
          <a:lstStyle/>
          <a:p>
            <a:pPr algn="ctr"/>
            <a:endParaRPr kumimoji="1" lang="zh-CN" altLang="en-US" sz="2160"/>
          </a:p>
        </p:txBody>
      </p:sp>
      <p:cxnSp>
        <p:nvCxnSpPr>
          <p:cNvPr id="62" name="直线箭头连接符 61"/>
          <p:cNvCxnSpPr>
            <a:stCxn id="57" idx="3"/>
            <a:endCxn id="53" idx="1"/>
          </p:cNvCxnSpPr>
          <p:nvPr/>
        </p:nvCxnSpPr>
        <p:spPr>
          <a:xfrm>
            <a:off x="2561186" y="1657805"/>
            <a:ext cx="1666032" cy="9220"/>
          </a:xfrm>
          <a:prstGeom prst="straightConnector1">
            <a:avLst/>
          </a:prstGeom>
          <a:ln w="63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58" idx="3"/>
            <a:endCxn id="54" idx="1"/>
          </p:cNvCxnSpPr>
          <p:nvPr/>
        </p:nvCxnSpPr>
        <p:spPr>
          <a:xfrm>
            <a:off x="2063368" y="2782359"/>
            <a:ext cx="2169291" cy="13619"/>
          </a:xfrm>
          <a:prstGeom prst="straightConnector1">
            <a:avLst/>
          </a:prstGeom>
          <a:ln w="63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59" idx="3"/>
            <a:endCxn id="55" idx="1"/>
          </p:cNvCxnSpPr>
          <p:nvPr/>
        </p:nvCxnSpPr>
        <p:spPr>
          <a:xfrm>
            <a:off x="2829289" y="4425309"/>
            <a:ext cx="1391044" cy="1379"/>
          </a:xfrm>
          <a:prstGeom prst="straightConnector1">
            <a:avLst/>
          </a:prstGeom>
          <a:ln w="63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60" idx="3"/>
            <a:endCxn id="56" idx="1"/>
          </p:cNvCxnSpPr>
          <p:nvPr/>
        </p:nvCxnSpPr>
        <p:spPr>
          <a:xfrm>
            <a:off x="2885732" y="6016820"/>
            <a:ext cx="1345739" cy="9220"/>
          </a:xfrm>
          <a:prstGeom prst="straightConnector1">
            <a:avLst/>
          </a:prstGeom>
          <a:ln w="635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2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15201BBE-ED7B-48E9-BDAA-C35E77235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595600"/>
              </p:ext>
            </p:extLst>
          </p:nvPr>
        </p:nvGraphicFramePr>
        <p:xfrm>
          <a:off x="1146818" y="1565451"/>
          <a:ext cx="5637850" cy="4607462"/>
        </p:xfrm>
        <a:graphic>
          <a:graphicData uri="http://schemas.openxmlformats.org/drawingml/2006/table">
            <a:tbl>
              <a:tblPr/>
              <a:tblGrid>
                <a:gridCol w="93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15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日期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天气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温度</a:t>
                      </a:r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华氏度</a:t>
                      </a:r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)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湿度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起风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打球</a:t>
                      </a:r>
                      <a:r>
                        <a:rPr lang="en-US" altLang="ja-JP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?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83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78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96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68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64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8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95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9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69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10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11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晴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12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13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阴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81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14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雨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71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15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阴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85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90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F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？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16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雨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80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79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F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？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6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17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晴</a:t>
                      </a:r>
                      <a:endParaRPr lang="ja-JP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仿宋"/>
                      </a:endParaRP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78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70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T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仿宋"/>
                        </a:rPr>
                        <a:t>？</a:t>
                      </a:r>
                    </a:p>
                  </a:txBody>
                  <a:tcPr marL="9565" marR="9565" marT="88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天气情况对是否打高尔夫球的影响</a:t>
            </a:r>
          </a:p>
        </p:txBody>
      </p:sp>
    </p:spTree>
    <p:extLst>
      <p:ext uri="{BB962C8B-B14F-4D97-AF65-F5344CB8AC3E}">
        <p14:creationId xmlns:p14="http://schemas.microsoft.com/office/powerpoint/2010/main" val="338965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2E8A0-DB1D-4CDF-B9DA-832882BA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7" y="1151318"/>
            <a:ext cx="9996841" cy="42646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天气情况对是否打高尔夫球的影响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EC5FAEA-247C-442C-84D7-1BF8C86415B9}"/>
              </a:ext>
            </a:extLst>
          </p:cNvPr>
          <p:cNvSpPr/>
          <p:nvPr/>
        </p:nvSpPr>
        <p:spPr>
          <a:xfrm>
            <a:off x="5388047" y="2133163"/>
            <a:ext cx="707953" cy="642967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5588" tIns="42794" rIns="85588" bIns="42794" anchor="ctr"/>
          <a:lstStyle/>
          <a:p>
            <a:pPr>
              <a:defRPr/>
            </a:pPr>
            <a:r>
              <a:rPr lang="zh-CN" altLang="en-US" sz="1100" b="1" dirty="0">
                <a:solidFill>
                  <a:schemeClr val="bg1">
                    <a:lumMod val="95000"/>
                  </a:schemeClr>
                </a:solidFill>
              </a:rPr>
              <a:t>天气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E82CA4-6399-4A1B-A2A8-C1D4CF9E094C}"/>
              </a:ext>
            </a:extLst>
          </p:cNvPr>
          <p:cNvSpPr/>
          <p:nvPr/>
        </p:nvSpPr>
        <p:spPr>
          <a:xfrm>
            <a:off x="5517683" y="3573012"/>
            <a:ext cx="517207" cy="297658"/>
          </a:xfrm>
          <a:prstGeom prst="rect">
            <a:avLst/>
          </a:prstGeom>
          <a:solidFill>
            <a:schemeClr val="tx2">
              <a:lumMod val="20000"/>
              <a:lumOff val="80000"/>
              <a:alpha val="8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5588" tIns="42794" rIns="85588" bIns="42794"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chemeClr val="bg1">
                    <a:lumMod val="95000"/>
                  </a:schemeClr>
                </a:solidFill>
              </a:rPr>
              <a:t>Yes</a:t>
            </a:r>
            <a:endParaRPr lang="zh-CN" alt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C9C89E1-A73B-4821-A4AA-7689527D5213}"/>
              </a:ext>
            </a:extLst>
          </p:cNvPr>
          <p:cNvSpPr/>
          <p:nvPr/>
        </p:nvSpPr>
        <p:spPr>
          <a:xfrm>
            <a:off x="4515728" y="3278381"/>
            <a:ext cx="707953" cy="642967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5588" tIns="42794" rIns="85588" bIns="42794" anchor="ctr"/>
          <a:lstStyle/>
          <a:p>
            <a:pPr>
              <a:defRPr/>
            </a:pPr>
            <a:r>
              <a:rPr lang="zh-CN" altLang="en-US" sz="1100" b="1" dirty="0">
                <a:solidFill>
                  <a:schemeClr val="bg1">
                    <a:lumMod val="95000"/>
                  </a:schemeClr>
                </a:solidFill>
              </a:rPr>
              <a:t>湿度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54698A-B6C8-4099-A272-1FFE1B3B8523}"/>
              </a:ext>
            </a:extLst>
          </p:cNvPr>
          <p:cNvSpPr/>
          <p:nvPr/>
        </p:nvSpPr>
        <p:spPr>
          <a:xfrm>
            <a:off x="6390740" y="3278381"/>
            <a:ext cx="707953" cy="642967"/>
          </a:xfrm>
          <a:prstGeom prst="ellipse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8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5588" tIns="42794" rIns="85588" bIns="42794" anchor="ctr"/>
          <a:lstStyle/>
          <a:p>
            <a:pPr algn="ctr">
              <a:defRPr/>
            </a:pPr>
            <a:r>
              <a:rPr lang="zh-CN" altLang="en-US" sz="1100" b="1" dirty="0">
                <a:solidFill>
                  <a:schemeClr val="bg1">
                    <a:lumMod val="95000"/>
                  </a:schemeClr>
                </a:solidFill>
              </a:rPr>
              <a:t>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976995-0976-4A25-B120-F1426F1D8494}"/>
              </a:ext>
            </a:extLst>
          </p:cNvPr>
          <p:cNvSpPr/>
          <p:nvPr/>
        </p:nvSpPr>
        <p:spPr>
          <a:xfrm>
            <a:off x="4178945" y="4563878"/>
            <a:ext cx="481488" cy="296333"/>
          </a:xfrm>
          <a:prstGeom prst="rect">
            <a:avLst/>
          </a:prstGeom>
          <a:solidFill>
            <a:schemeClr val="tx2">
              <a:lumMod val="20000"/>
              <a:lumOff val="80000"/>
              <a:alpha val="8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5588" tIns="42794" rIns="85588" bIns="42794"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chemeClr val="bg1">
                    <a:lumMod val="95000"/>
                  </a:schemeClr>
                </a:solidFill>
              </a:rPr>
              <a:t>Yes</a:t>
            </a:r>
            <a:endParaRPr lang="zh-CN" alt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E18136-BBEC-4F4A-ACFE-70CA7D553DD4}"/>
              </a:ext>
            </a:extLst>
          </p:cNvPr>
          <p:cNvSpPr/>
          <p:nvPr/>
        </p:nvSpPr>
        <p:spPr>
          <a:xfrm>
            <a:off x="5043337" y="4563878"/>
            <a:ext cx="521495" cy="296333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5588" tIns="42794" rIns="85588" bIns="42794"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chemeClr val="bg1">
                    <a:lumMod val="95000"/>
                  </a:schemeClr>
                </a:solidFill>
              </a:rPr>
              <a:t>No</a:t>
            </a:r>
            <a:endParaRPr lang="zh-CN" alt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E98FEE-832A-4D4C-AA8D-B5D09C27773A}"/>
              </a:ext>
            </a:extLst>
          </p:cNvPr>
          <p:cNvSpPr/>
          <p:nvPr/>
        </p:nvSpPr>
        <p:spPr>
          <a:xfrm>
            <a:off x="6107757" y="4565201"/>
            <a:ext cx="521494" cy="296333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5588" tIns="42794" rIns="85588" bIns="42794"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chemeClr val="bg1">
                    <a:lumMod val="95000"/>
                  </a:schemeClr>
                </a:solidFill>
              </a:rPr>
              <a:t>No</a:t>
            </a:r>
            <a:endParaRPr lang="zh-CN" alt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DA98F7-5366-46B6-910A-6D1390425A06}"/>
              </a:ext>
            </a:extLst>
          </p:cNvPr>
          <p:cNvSpPr/>
          <p:nvPr/>
        </p:nvSpPr>
        <p:spPr>
          <a:xfrm>
            <a:off x="7175033" y="4557263"/>
            <a:ext cx="481489" cy="296333"/>
          </a:xfrm>
          <a:prstGeom prst="rect">
            <a:avLst/>
          </a:prstGeom>
          <a:solidFill>
            <a:schemeClr val="tx2">
              <a:lumMod val="20000"/>
              <a:lumOff val="80000"/>
              <a:alpha val="8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5588" tIns="42794" rIns="85588" bIns="42794" anchor="ctr"/>
          <a:lstStyle/>
          <a:p>
            <a:pPr algn="ctr">
              <a:defRPr/>
            </a:pPr>
            <a:r>
              <a:rPr lang="en-US" altLang="zh-CN" sz="1100" b="1" dirty="0">
                <a:solidFill>
                  <a:schemeClr val="bg1">
                    <a:lumMod val="95000"/>
                  </a:schemeClr>
                </a:solidFill>
              </a:rPr>
              <a:t>Yes</a:t>
            </a:r>
            <a:endParaRPr lang="zh-CN" altLang="en-US" sz="11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5" name="直线连接符 117">
            <a:extLst>
              <a:ext uri="{FF2B5EF4-FFF2-40B4-BE49-F238E27FC236}">
                <a16:creationId xmlns:a16="http://schemas.microsoft.com/office/drawing/2014/main" id="{75062BB1-935E-4379-88CA-657F03CF0A79}"/>
              </a:ext>
            </a:extLst>
          </p:cNvPr>
          <p:cNvCxnSpPr>
            <a:endCxn id="11" idx="0"/>
          </p:cNvCxnSpPr>
          <p:nvPr/>
        </p:nvCxnSpPr>
        <p:spPr>
          <a:xfrm flipH="1">
            <a:off x="4418974" y="3920940"/>
            <a:ext cx="450056" cy="642938"/>
          </a:xfrm>
          <a:prstGeom prst="line">
            <a:avLst/>
          </a:prstGeom>
          <a:ln w="12700">
            <a:solidFill>
              <a:srgbClr val="FF0000"/>
            </a:solidFill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18">
            <a:extLst>
              <a:ext uri="{FF2B5EF4-FFF2-40B4-BE49-F238E27FC236}">
                <a16:creationId xmlns:a16="http://schemas.microsoft.com/office/drawing/2014/main" id="{68BD1AEE-92D7-4173-8636-48EDD2044397}"/>
              </a:ext>
            </a:extLst>
          </p:cNvPr>
          <p:cNvCxnSpPr>
            <a:endCxn id="12" idx="0"/>
          </p:cNvCxnSpPr>
          <p:nvPr/>
        </p:nvCxnSpPr>
        <p:spPr>
          <a:xfrm>
            <a:off x="4869030" y="3920940"/>
            <a:ext cx="435769" cy="642938"/>
          </a:xfrm>
          <a:prstGeom prst="line">
            <a:avLst/>
          </a:prstGeom>
          <a:ln w="12700">
            <a:solidFill>
              <a:srgbClr val="FF0000"/>
            </a:solidFill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组 17">
            <a:extLst>
              <a:ext uri="{FF2B5EF4-FFF2-40B4-BE49-F238E27FC236}">
                <a16:creationId xmlns:a16="http://schemas.microsoft.com/office/drawing/2014/main" id="{2B82CBA2-4DDA-47F0-8B57-C12AD60FBEDE}"/>
              </a:ext>
            </a:extLst>
          </p:cNvPr>
          <p:cNvGrpSpPr>
            <a:grpSpLocks/>
          </p:cNvGrpSpPr>
          <p:nvPr/>
        </p:nvGrpSpPr>
        <p:grpSpPr bwMode="auto">
          <a:xfrm>
            <a:off x="5027355" y="2749949"/>
            <a:ext cx="1387317" cy="804628"/>
            <a:chOff x="5916784" y="2400358"/>
            <a:chExt cx="1540700" cy="966520"/>
          </a:xfrm>
        </p:grpSpPr>
        <p:cxnSp>
          <p:nvCxnSpPr>
            <p:cNvPr id="18" name="直线连接符 120">
              <a:extLst>
                <a:ext uri="{FF2B5EF4-FFF2-40B4-BE49-F238E27FC236}">
                  <a16:creationId xmlns:a16="http://schemas.microsoft.com/office/drawing/2014/main" id="{16B75398-6F81-4D1B-AD2A-1CACA931ABF1}"/>
                </a:ext>
              </a:extLst>
            </p:cNvPr>
            <p:cNvCxnSpPr/>
            <p:nvPr/>
          </p:nvCxnSpPr>
          <p:spPr>
            <a:xfrm>
              <a:off x="6621286" y="2400358"/>
              <a:ext cx="836198" cy="715089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21">
              <a:extLst>
                <a:ext uri="{FF2B5EF4-FFF2-40B4-BE49-F238E27FC236}">
                  <a16:creationId xmlns:a16="http://schemas.microsoft.com/office/drawing/2014/main" id="{1D3A6F7A-D3CA-4903-B7AD-A7E10C86B68F}"/>
                </a:ext>
              </a:extLst>
            </p:cNvPr>
            <p:cNvCxnSpPr>
              <a:cxnSpLocks/>
            </p:cNvCxnSpPr>
            <p:nvPr/>
          </p:nvCxnSpPr>
          <p:spPr>
            <a:xfrm>
              <a:off x="6649097" y="2410247"/>
              <a:ext cx="38081" cy="956631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22">
              <a:extLst>
                <a:ext uri="{FF2B5EF4-FFF2-40B4-BE49-F238E27FC236}">
                  <a16:creationId xmlns:a16="http://schemas.microsoft.com/office/drawing/2014/main" id="{21015146-14DB-4B4F-8257-BB69316C975B}"/>
                </a:ext>
              </a:extLst>
            </p:cNvPr>
            <p:cNvCxnSpPr/>
            <p:nvPr/>
          </p:nvCxnSpPr>
          <p:spPr>
            <a:xfrm flipH="1">
              <a:off x="5931065" y="2400358"/>
              <a:ext cx="690221" cy="715089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3">
              <a:extLst>
                <a:ext uri="{FF2B5EF4-FFF2-40B4-BE49-F238E27FC236}">
                  <a16:creationId xmlns:a16="http://schemas.microsoft.com/office/drawing/2014/main" id="{B98B57DF-6929-48F1-B79D-6412217B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6784" y="2477198"/>
              <a:ext cx="320242" cy="314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100" b="1">
                  <a:solidFill>
                    <a:schemeClr val="bg1">
                      <a:lumMod val="95000"/>
                    </a:schemeClr>
                  </a:solidFill>
                </a:rPr>
                <a:t>晴</a:t>
              </a:r>
            </a:p>
          </p:txBody>
        </p:sp>
        <p:sp>
          <p:nvSpPr>
            <p:cNvPr id="22" name="文本框 124">
              <a:extLst>
                <a:ext uri="{FF2B5EF4-FFF2-40B4-BE49-F238E27FC236}">
                  <a16:creationId xmlns:a16="http://schemas.microsoft.com/office/drawing/2014/main" id="{DB9F9642-CA69-40CA-A6BD-BC13A31A6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1246" y="2766267"/>
              <a:ext cx="419339" cy="314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100" b="1" dirty="0">
                  <a:solidFill>
                    <a:schemeClr val="bg1">
                      <a:lumMod val="95000"/>
                    </a:schemeClr>
                  </a:solidFill>
                </a:rPr>
                <a:t>阴</a:t>
              </a:r>
            </a:p>
          </p:txBody>
        </p:sp>
        <p:sp>
          <p:nvSpPr>
            <p:cNvPr id="23" name="文本框 125">
              <a:extLst>
                <a:ext uri="{FF2B5EF4-FFF2-40B4-BE49-F238E27FC236}">
                  <a16:creationId xmlns:a16="http://schemas.microsoft.com/office/drawing/2014/main" id="{72E92AEF-8662-4072-A785-B7221365D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2043" y="2477202"/>
              <a:ext cx="435440" cy="314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100" b="1">
                  <a:solidFill>
                    <a:schemeClr val="bg1">
                      <a:lumMod val="95000"/>
                    </a:schemeClr>
                  </a:solidFill>
                </a:rPr>
                <a:t>雨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C8668EA-2016-416D-A3EE-2F42AE782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199" y="4102179"/>
            <a:ext cx="457200" cy="25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>
            <a:spAutoFit/>
          </a:bodyPr>
          <a:lstStyle>
            <a:lvl1pPr>
              <a:defRPr kumimoji="1" sz="9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100" b="1">
                <a:solidFill>
                  <a:schemeClr val="bg1">
                    <a:lumMod val="95000"/>
                  </a:schemeClr>
                </a:solidFill>
              </a:rPr>
              <a:t>&gt;75</a:t>
            </a:r>
            <a:endParaRPr lang="zh-CN" altLang="en-US" sz="11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9EC3D73-A641-45ED-BB00-AA087D72B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9" y="4104826"/>
            <a:ext cx="537210" cy="25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8" tIns="42794" rIns="85588" bIns="42794">
            <a:spAutoFit/>
          </a:bodyPr>
          <a:lstStyle>
            <a:lvl1pPr>
              <a:defRPr kumimoji="1" sz="9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100" b="1">
                <a:solidFill>
                  <a:schemeClr val="bg1">
                    <a:lumMod val="95000"/>
                  </a:schemeClr>
                </a:solidFill>
              </a:rPr>
              <a:t>&lt;=75</a:t>
            </a:r>
            <a:endParaRPr lang="zh-CN" altLang="en-US" sz="1100" b="1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6" name="组 128">
            <a:extLst>
              <a:ext uri="{FF2B5EF4-FFF2-40B4-BE49-F238E27FC236}">
                <a16:creationId xmlns:a16="http://schemas.microsoft.com/office/drawing/2014/main" id="{B111B0F9-B242-4402-9C37-4FD862543DD1}"/>
              </a:ext>
            </a:extLst>
          </p:cNvPr>
          <p:cNvGrpSpPr>
            <a:grpSpLocks/>
          </p:cNvGrpSpPr>
          <p:nvPr/>
        </p:nvGrpSpPr>
        <p:grpSpPr bwMode="auto">
          <a:xfrm>
            <a:off x="6218624" y="3884686"/>
            <a:ext cx="1301593" cy="644262"/>
            <a:chOff x="6838230" y="3553766"/>
            <a:chExt cx="1446450" cy="772315"/>
          </a:xfrm>
        </p:grpSpPr>
        <p:cxnSp>
          <p:nvCxnSpPr>
            <p:cNvPr id="27" name="直线连接符 129">
              <a:extLst>
                <a:ext uri="{FF2B5EF4-FFF2-40B4-BE49-F238E27FC236}">
                  <a16:creationId xmlns:a16="http://schemas.microsoft.com/office/drawing/2014/main" id="{5DE90D63-D724-42E7-A0FD-A9F507DBE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8834" y="3553767"/>
              <a:ext cx="419168" cy="772314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130">
              <a:extLst>
                <a:ext uri="{FF2B5EF4-FFF2-40B4-BE49-F238E27FC236}">
                  <a16:creationId xmlns:a16="http://schemas.microsoft.com/office/drawing/2014/main" id="{DAB38DDC-5D61-430A-A0B9-A8FB7E9BF78C}"/>
                </a:ext>
              </a:extLst>
            </p:cNvPr>
            <p:cNvCxnSpPr>
              <a:cxnSpLocks/>
            </p:cNvCxnSpPr>
            <p:nvPr/>
          </p:nvCxnSpPr>
          <p:spPr>
            <a:xfrm>
              <a:off x="7418006" y="3553766"/>
              <a:ext cx="744658" cy="762799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131">
              <a:extLst>
                <a:ext uri="{FF2B5EF4-FFF2-40B4-BE49-F238E27FC236}">
                  <a16:creationId xmlns:a16="http://schemas.microsoft.com/office/drawing/2014/main" id="{F75EB9C2-ADBE-4077-9433-8E64DAE10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230" y="3603108"/>
              <a:ext cx="387173" cy="313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100" b="1">
                  <a:solidFill>
                    <a:schemeClr val="bg1">
                      <a:lumMod val="95000"/>
                    </a:schemeClr>
                  </a:solidFill>
                </a:rPr>
                <a:t>是</a:t>
              </a:r>
            </a:p>
          </p:txBody>
        </p:sp>
        <p:sp>
          <p:nvSpPr>
            <p:cNvPr id="30" name="文本框 132">
              <a:extLst>
                <a:ext uri="{FF2B5EF4-FFF2-40B4-BE49-F238E27FC236}">
                  <a16:creationId xmlns:a16="http://schemas.microsoft.com/office/drawing/2014/main" id="{A5CFD8BC-AB56-43B8-A749-05C695C61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7507" y="3603103"/>
              <a:ext cx="387173" cy="313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900">
                  <a:solidFill>
                    <a:srgbClr val="000000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1100" b="1">
                  <a:solidFill>
                    <a:schemeClr val="bg1">
                      <a:lumMod val="95000"/>
                    </a:schemeClr>
                  </a:solidFill>
                </a:rPr>
                <a:t>否</a:t>
              </a:r>
            </a:p>
          </p:txBody>
        </p:sp>
      </p:grp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658E69A7-9761-435D-92D9-24971F878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771686"/>
              </p:ext>
            </p:extLst>
          </p:nvPr>
        </p:nvGraphicFramePr>
        <p:xfrm>
          <a:off x="320581" y="2133163"/>
          <a:ext cx="3314704" cy="2893236"/>
        </p:xfrm>
        <a:graphic>
          <a:graphicData uri="http://schemas.openxmlformats.org/drawingml/2006/table">
            <a:tbl>
              <a:tblPr/>
              <a:tblGrid>
                <a:gridCol w="36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53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日期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天气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温度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华氏度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湿度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起风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打球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?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Sunny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85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Sunny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Overcast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83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78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Rainy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96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Rainy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68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Rainy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Overcast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64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65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8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Sunny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95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9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Sunny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69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10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Rainy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11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Sunny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70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12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Overcast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72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90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13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Overcast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81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75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F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Yes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14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Rainy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71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80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T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/>
                        </a:rPr>
                        <a:t>No</a:t>
                      </a:r>
                    </a:p>
                  </a:txBody>
                  <a:tcPr marL="11431" marR="11431" marT="10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9F51078B-C4F2-4CEF-84F3-F164B503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73470"/>
              </p:ext>
            </p:extLst>
          </p:nvPr>
        </p:nvGraphicFramePr>
        <p:xfrm>
          <a:off x="320581" y="3550005"/>
          <a:ext cx="3314704" cy="185208"/>
        </p:xfrm>
        <a:graphic>
          <a:graphicData uri="http://schemas.openxmlformats.org/drawingml/2006/table">
            <a:tbl>
              <a:tblPr/>
              <a:tblGrid>
                <a:gridCol w="36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208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439D9051-86B0-476A-8346-6E7AA31A8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92125"/>
              </p:ext>
            </p:extLst>
          </p:nvPr>
        </p:nvGraphicFramePr>
        <p:xfrm>
          <a:off x="320581" y="2814463"/>
          <a:ext cx="3314704" cy="183886"/>
        </p:xfrm>
        <a:graphic>
          <a:graphicData uri="http://schemas.openxmlformats.org/drawingml/2006/table">
            <a:tbl>
              <a:tblPr/>
              <a:tblGrid>
                <a:gridCol w="36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3886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6FA4201-4888-4BF9-ADFE-29086F1E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06006"/>
              </p:ext>
            </p:extLst>
          </p:nvPr>
        </p:nvGraphicFramePr>
        <p:xfrm>
          <a:off x="320581" y="4481338"/>
          <a:ext cx="3314704" cy="183886"/>
        </p:xfrm>
        <a:graphic>
          <a:graphicData uri="http://schemas.openxmlformats.org/drawingml/2006/table">
            <a:tbl>
              <a:tblPr/>
              <a:tblGrid>
                <a:gridCol w="36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3886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E6550F2-0BB8-4516-A8EF-74E4D3BDA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452424"/>
              </p:ext>
            </p:extLst>
          </p:nvPr>
        </p:nvGraphicFramePr>
        <p:xfrm>
          <a:off x="320581" y="4667871"/>
          <a:ext cx="3314704" cy="183886"/>
        </p:xfrm>
        <a:graphic>
          <a:graphicData uri="http://schemas.openxmlformats.org/drawingml/2006/table">
            <a:tbl>
              <a:tblPr/>
              <a:tblGrid>
                <a:gridCol w="36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3886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4C7D8829-372C-4A06-AA51-8AA91C704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24397"/>
              </p:ext>
            </p:extLst>
          </p:nvPr>
        </p:nvGraphicFramePr>
        <p:xfrm>
          <a:off x="320581" y="3010256"/>
          <a:ext cx="3314704" cy="185208"/>
        </p:xfrm>
        <a:graphic>
          <a:graphicData uri="http://schemas.openxmlformats.org/drawingml/2006/table">
            <a:tbl>
              <a:tblPr/>
              <a:tblGrid>
                <a:gridCol w="36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208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6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28397478-880A-4F0D-B121-1B2BDEB27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70482"/>
              </p:ext>
            </p:extLst>
          </p:nvPr>
        </p:nvGraphicFramePr>
        <p:xfrm>
          <a:off x="320581" y="3199432"/>
          <a:ext cx="3314704" cy="183886"/>
        </p:xfrm>
        <a:graphic>
          <a:graphicData uri="http://schemas.openxmlformats.org/drawingml/2006/table">
            <a:tbl>
              <a:tblPr/>
              <a:tblGrid>
                <a:gridCol w="36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3886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5FA87D97-03B0-41D4-AAE2-4AAE121B0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43942"/>
              </p:ext>
            </p:extLst>
          </p:nvPr>
        </p:nvGraphicFramePr>
        <p:xfrm>
          <a:off x="320581" y="3359505"/>
          <a:ext cx="3314704" cy="183886"/>
        </p:xfrm>
        <a:graphic>
          <a:graphicData uri="http://schemas.openxmlformats.org/drawingml/2006/table">
            <a:tbl>
              <a:tblPr/>
              <a:tblGrid>
                <a:gridCol w="36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3886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28ED75DB-3231-45B4-BBEF-51F201A77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36709"/>
              </p:ext>
            </p:extLst>
          </p:nvPr>
        </p:nvGraphicFramePr>
        <p:xfrm>
          <a:off x="320581" y="4100338"/>
          <a:ext cx="3314704" cy="183886"/>
        </p:xfrm>
        <a:graphic>
          <a:graphicData uri="http://schemas.openxmlformats.org/drawingml/2006/table">
            <a:tbl>
              <a:tblPr/>
              <a:tblGrid>
                <a:gridCol w="36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3886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3692DA3-DFBF-4506-A1F3-423B81E62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87024"/>
              </p:ext>
            </p:extLst>
          </p:nvPr>
        </p:nvGraphicFramePr>
        <p:xfrm>
          <a:off x="320581" y="4861017"/>
          <a:ext cx="3314704" cy="183886"/>
        </p:xfrm>
        <a:graphic>
          <a:graphicData uri="http://schemas.openxmlformats.org/drawingml/2006/table">
            <a:tbl>
              <a:tblPr/>
              <a:tblGrid>
                <a:gridCol w="36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3886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1505EC08-3DAA-492C-B0ED-026EF7E84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38741"/>
              </p:ext>
            </p:extLst>
          </p:nvPr>
        </p:nvGraphicFramePr>
        <p:xfrm>
          <a:off x="320581" y="3919099"/>
          <a:ext cx="3314704" cy="183886"/>
        </p:xfrm>
        <a:graphic>
          <a:graphicData uri="http://schemas.openxmlformats.org/drawingml/2006/table">
            <a:tbl>
              <a:tblPr/>
              <a:tblGrid>
                <a:gridCol w="36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3886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1FF81CCA-F657-4F1C-803D-8BFBF1C7C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50972"/>
              </p:ext>
            </p:extLst>
          </p:nvPr>
        </p:nvGraphicFramePr>
        <p:xfrm>
          <a:off x="320581" y="4293484"/>
          <a:ext cx="3314704" cy="183886"/>
        </p:xfrm>
        <a:graphic>
          <a:graphicData uri="http://schemas.openxmlformats.org/drawingml/2006/table">
            <a:tbl>
              <a:tblPr/>
              <a:tblGrid>
                <a:gridCol w="368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3886"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1431" marR="11431" marT="105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40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F21F8-0131-403F-A01E-8994CBA3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8" y="1611783"/>
            <a:ext cx="3803176" cy="321766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熵值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信息增益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信息增益率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7" y="1122854"/>
            <a:ext cx="9996841" cy="426469"/>
          </a:xfrm>
        </p:spPr>
        <p:txBody>
          <a:bodyPr/>
          <a:lstStyle/>
          <a:p>
            <a:r>
              <a:rPr lang="zh-CN" altLang="en-US" dirty="0"/>
              <a:t>属性选择的先后顺序</a:t>
            </a:r>
          </a:p>
        </p:txBody>
      </p:sp>
      <p:grpSp>
        <p:nvGrpSpPr>
          <p:cNvPr id="7" name="组 5">
            <a:extLst>
              <a:ext uri="{FF2B5EF4-FFF2-40B4-BE49-F238E27FC236}">
                <a16:creationId xmlns:a16="http://schemas.microsoft.com/office/drawing/2014/main" id="{992421A5-2557-43D1-B056-9C8D71AAFB04}"/>
              </a:ext>
            </a:extLst>
          </p:cNvPr>
          <p:cNvGrpSpPr>
            <a:grpSpLocks/>
          </p:cNvGrpSpPr>
          <p:nvPr/>
        </p:nvGrpSpPr>
        <p:grpSpPr bwMode="auto">
          <a:xfrm>
            <a:off x="2611170" y="1640304"/>
            <a:ext cx="4411068" cy="3605913"/>
            <a:chOff x="3175139" y="1113949"/>
            <a:chExt cx="3382852" cy="279612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B4F662-1268-48BB-9A00-E4BBE610B404}"/>
                </a:ext>
              </a:extLst>
            </p:cNvPr>
            <p:cNvSpPr/>
            <p:nvPr/>
          </p:nvSpPr>
          <p:spPr>
            <a:xfrm>
              <a:off x="4359004" y="1113949"/>
              <a:ext cx="688752" cy="665670"/>
            </a:xfrm>
            <a:prstGeom prst="ellipse">
              <a:avLst/>
            </a:prstGeom>
            <a:solidFill>
              <a:schemeClr val="bg1">
                <a:lumMod val="75000"/>
                <a:alpha val="87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27939">
                <a:defRPr/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Calibri"/>
                  <a:ea typeface="宋体"/>
                </a:rPr>
                <a:t>天气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924A29-32B9-47AC-80C6-DC303868B748}"/>
                </a:ext>
              </a:extLst>
            </p:cNvPr>
            <p:cNvSpPr/>
            <p:nvPr/>
          </p:nvSpPr>
          <p:spPr>
            <a:xfrm>
              <a:off x="4462790" y="2582903"/>
              <a:ext cx="502243" cy="30796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87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27939">
                <a:defRPr/>
              </a:pPr>
              <a:r>
                <a: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Calibri"/>
                  <a:ea typeface="宋体"/>
                </a:rPr>
                <a:t>Yes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endParaRPr>
            </a:p>
          </p:txBody>
        </p:sp>
        <p:cxnSp>
          <p:nvCxnSpPr>
            <p:cNvPr id="10" name="直线连接符 8">
              <a:extLst>
                <a:ext uri="{FF2B5EF4-FFF2-40B4-BE49-F238E27FC236}">
                  <a16:creationId xmlns:a16="http://schemas.microsoft.com/office/drawing/2014/main" id="{EC92C8C1-709C-471C-B1B9-1F8542E0766F}"/>
                </a:ext>
              </a:extLst>
            </p:cNvPr>
            <p:cNvCxnSpPr/>
            <p:nvPr/>
          </p:nvCxnSpPr>
          <p:spPr>
            <a:xfrm>
              <a:off x="4702841" y="1779859"/>
              <a:ext cx="724814" cy="588046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7BE743E-0D3F-43FB-B3CF-50FA80664DD9}"/>
                </a:ext>
              </a:extLst>
            </p:cNvPr>
            <p:cNvSpPr/>
            <p:nvPr/>
          </p:nvSpPr>
          <p:spPr>
            <a:xfrm>
              <a:off x="3502599" y="2270698"/>
              <a:ext cx="688752" cy="665670"/>
            </a:xfrm>
            <a:prstGeom prst="ellipse">
              <a:avLst/>
            </a:prstGeom>
            <a:solidFill>
              <a:schemeClr val="bg1">
                <a:lumMod val="75000"/>
                <a:alpha val="87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27939">
                <a:defRPr/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Calibri"/>
                  <a:ea typeface="宋体"/>
                </a:rPr>
                <a:t>湿度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59CA6AC-F11A-4E40-AE32-9ED8746B1793}"/>
                </a:ext>
              </a:extLst>
            </p:cNvPr>
            <p:cNvSpPr/>
            <p:nvPr/>
          </p:nvSpPr>
          <p:spPr>
            <a:xfrm>
              <a:off x="5326757" y="2270698"/>
              <a:ext cx="688752" cy="665670"/>
            </a:xfrm>
            <a:prstGeom prst="ellipse">
              <a:avLst/>
            </a:prstGeom>
            <a:solidFill>
              <a:schemeClr val="bg1">
                <a:lumMod val="75000"/>
                <a:alpha val="87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27939">
                <a:defRPr/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Calibri"/>
                  <a:ea typeface="宋体"/>
                </a:rPr>
                <a:t>风</a:t>
              </a:r>
            </a:p>
          </p:txBody>
        </p:sp>
        <p:cxnSp>
          <p:nvCxnSpPr>
            <p:cNvPr id="13" name="直线连接符 11">
              <a:extLst>
                <a:ext uri="{FF2B5EF4-FFF2-40B4-BE49-F238E27FC236}">
                  <a16:creationId xmlns:a16="http://schemas.microsoft.com/office/drawing/2014/main" id="{103F8B8F-3716-4CC3-B6BB-ECC2BD4FFF2A}"/>
                </a:ext>
              </a:extLst>
            </p:cNvPr>
            <p:cNvCxnSpPr/>
            <p:nvPr/>
          </p:nvCxnSpPr>
          <p:spPr>
            <a:xfrm>
              <a:off x="4702841" y="1779859"/>
              <a:ext cx="0" cy="794909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2">
              <a:extLst>
                <a:ext uri="{FF2B5EF4-FFF2-40B4-BE49-F238E27FC236}">
                  <a16:creationId xmlns:a16="http://schemas.microsoft.com/office/drawing/2014/main" id="{6F8D89FE-270A-4176-94F4-4462087BD72A}"/>
                </a:ext>
              </a:extLst>
            </p:cNvPr>
            <p:cNvCxnSpPr/>
            <p:nvPr/>
          </p:nvCxnSpPr>
          <p:spPr>
            <a:xfrm flipH="1">
              <a:off x="4089895" y="1779859"/>
              <a:ext cx="612945" cy="588046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69FE30-C375-4E30-B823-42D68895E07A}"/>
                </a:ext>
              </a:extLst>
            </p:cNvPr>
            <p:cNvSpPr/>
            <p:nvPr/>
          </p:nvSpPr>
          <p:spPr>
            <a:xfrm>
              <a:off x="3175139" y="3600944"/>
              <a:ext cx="467283" cy="30796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87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27939">
                <a:defRPr/>
              </a:pPr>
              <a:r>
                <a: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Calibri"/>
                  <a:ea typeface="宋体"/>
                </a:rPr>
                <a:t>Yes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8F2154A-302D-4534-9227-E99F2F8EC04D}"/>
                </a:ext>
              </a:extLst>
            </p:cNvPr>
            <p:cNvSpPr/>
            <p:nvPr/>
          </p:nvSpPr>
          <p:spPr>
            <a:xfrm>
              <a:off x="4016482" y="3600944"/>
              <a:ext cx="506903" cy="307969"/>
            </a:xfrm>
            <a:prstGeom prst="rect">
              <a:avLst/>
            </a:prstGeom>
            <a:solidFill>
              <a:schemeClr val="bg1">
                <a:lumMod val="75000"/>
                <a:alpha val="87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27939">
                <a:defRPr/>
              </a:pPr>
              <a:r>
                <a: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Calibri"/>
                  <a:ea typeface="宋体"/>
                </a:rPr>
                <a:t>No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2DD1DAB-840F-4390-B2D6-0449EA9F944F}"/>
                </a:ext>
              </a:extLst>
            </p:cNvPr>
            <p:cNvSpPr/>
            <p:nvPr/>
          </p:nvSpPr>
          <p:spPr>
            <a:xfrm>
              <a:off x="5051264" y="3602106"/>
              <a:ext cx="508069" cy="307969"/>
            </a:xfrm>
            <a:prstGeom prst="rect">
              <a:avLst/>
            </a:prstGeom>
            <a:solidFill>
              <a:schemeClr val="bg1">
                <a:lumMod val="75000"/>
                <a:alpha val="87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27939">
                <a:defRPr/>
              </a:pPr>
              <a:r>
                <a: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Calibri"/>
                  <a:ea typeface="宋体"/>
                </a:rPr>
                <a:t>No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BDDE05A-45AA-46F4-9601-58AAD4C53105}"/>
                </a:ext>
              </a:extLst>
            </p:cNvPr>
            <p:cNvSpPr/>
            <p:nvPr/>
          </p:nvSpPr>
          <p:spPr>
            <a:xfrm>
              <a:off x="6090708" y="3593971"/>
              <a:ext cx="467283" cy="30796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87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27939">
                <a:defRPr/>
              </a:pPr>
              <a:r>
                <a: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Calibri"/>
                  <a:ea typeface="宋体"/>
                </a:rPr>
                <a:t>Yes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endParaRPr>
            </a:p>
          </p:txBody>
        </p:sp>
        <p:cxnSp>
          <p:nvCxnSpPr>
            <p:cNvPr id="19" name="直线连接符 17">
              <a:extLst>
                <a:ext uri="{FF2B5EF4-FFF2-40B4-BE49-F238E27FC236}">
                  <a16:creationId xmlns:a16="http://schemas.microsoft.com/office/drawing/2014/main" id="{64AD9502-1E6C-4D08-8179-DCC994B1DAA9}"/>
                </a:ext>
              </a:extLst>
            </p:cNvPr>
            <p:cNvCxnSpPr>
              <a:endCxn id="15" idx="0"/>
            </p:cNvCxnSpPr>
            <p:nvPr/>
          </p:nvCxnSpPr>
          <p:spPr>
            <a:xfrm flipH="1">
              <a:off x="3408198" y="2936196"/>
              <a:ext cx="438151" cy="664748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8">
              <a:extLst>
                <a:ext uri="{FF2B5EF4-FFF2-40B4-BE49-F238E27FC236}">
                  <a16:creationId xmlns:a16="http://schemas.microsoft.com/office/drawing/2014/main" id="{67A917EB-A4CC-4E59-83CC-E1D90A823676}"/>
                </a:ext>
              </a:extLst>
            </p:cNvPr>
            <p:cNvCxnSpPr>
              <a:endCxn id="17" idx="0"/>
            </p:cNvCxnSpPr>
            <p:nvPr/>
          </p:nvCxnSpPr>
          <p:spPr>
            <a:xfrm flipH="1">
              <a:off x="5305299" y="2936196"/>
              <a:ext cx="365903" cy="665910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9">
              <a:extLst>
                <a:ext uri="{FF2B5EF4-FFF2-40B4-BE49-F238E27FC236}">
                  <a16:creationId xmlns:a16="http://schemas.microsoft.com/office/drawing/2014/main" id="{B0707745-471C-4699-B3DA-4089F13311B9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3846349" y="2936196"/>
              <a:ext cx="423002" cy="664748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0">
              <a:extLst>
                <a:ext uri="{FF2B5EF4-FFF2-40B4-BE49-F238E27FC236}">
                  <a16:creationId xmlns:a16="http://schemas.microsoft.com/office/drawing/2014/main" id="{B3248F27-AA9A-4E90-AB44-790A77C61515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5671202" y="2936196"/>
              <a:ext cx="653730" cy="657775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B742589-C928-42C0-94FE-7457497AE7DB}"/>
                </a:ext>
              </a:extLst>
            </p:cNvPr>
            <p:cNvSpPr txBox="1"/>
            <p:nvPr/>
          </p:nvSpPr>
          <p:spPr>
            <a:xfrm>
              <a:off x="4079408" y="1878642"/>
              <a:ext cx="279671" cy="2311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427939">
                <a:defRPr/>
              </a:pPr>
              <a:r>
                <a:rPr kumimoji="1" lang="zh-CN" altLang="en-US" sz="1600" dirty="0">
                  <a:solidFill>
                    <a:schemeClr val="bg1">
                      <a:lumMod val="95000"/>
                    </a:schemeClr>
                  </a:solidFill>
                  <a:latin typeface="Calibri"/>
                  <a:ea typeface="宋体"/>
                </a:rPr>
                <a:t>晴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9B4574A-8AF0-4B7C-BF21-04A8121629A1}"/>
                </a:ext>
              </a:extLst>
            </p:cNvPr>
            <p:cNvSpPr txBox="1"/>
            <p:nvPr/>
          </p:nvSpPr>
          <p:spPr>
            <a:xfrm>
              <a:off x="4642245" y="2156395"/>
              <a:ext cx="368233" cy="2311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427939">
                <a:defRPr/>
              </a:pPr>
              <a:r>
                <a:rPr kumimoji="1" lang="zh-CN" altLang="en-US" sz="1600" dirty="0">
                  <a:solidFill>
                    <a:schemeClr val="bg1">
                      <a:lumMod val="95000"/>
                    </a:schemeClr>
                  </a:solidFill>
                  <a:latin typeface="Calibri"/>
                  <a:ea typeface="宋体"/>
                </a:rPr>
                <a:t>阴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B2ABE94-03BB-42F0-8AF9-288800D8976D}"/>
                </a:ext>
              </a:extLst>
            </p:cNvPr>
            <p:cNvSpPr txBox="1"/>
            <p:nvPr/>
          </p:nvSpPr>
          <p:spPr>
            <a:xfrm>
              <a:off x="5046603" y="1878642"/>
              <a:ext cx="381051" cy="2311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427939">
                <a:defRPr/>
              </a:pPr>
              <a:r>
                <a:rPr kumimoji="1" lang="zh-CN" altLang="en-US" sz="1600" dirty="0">
                  <a:solidFill>
                    <a:schemeClr val="bg1">
                      <a:lumMod val="95000"/>
                    </a:schemeClr>
                  </a:solidFill>
                  <a:latin typeface="Calibri"/>
                  <a:ea typeface="宋体"/>
                </a:rPr>
                <a:t>雨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61936A2-CE06-4E61-B264-3039A9212E34}"/>
                </a:ext>
              </a:extLst>
            </p:cNvPr>
            <p:cNvSpPr txBox="1"/>
            <p:nvPr/>
          </p:nvSpPr>
          <p:spPr>
            <a:xfrm>
              <a:off x="4058433" y="3123301"/>
              <a:ext cx="443977" cy="2311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427939">
                <a:defRPr/>
              </a:pPr>
              <a:r>
                <a:rPr kumimoji="1" lang="en-US" altLang="zh-CN" sz="1600" dirty="0">
                  <a:solidFill>
                    <a:schemeClr val="bg1">
                      <a:lumMod val="95000"/>
                    </a:schemeClr>
                  </a:solidFill>
                  <a:latin typeface="Calibri"/>
                  <a:ea typeface="宋体"/>
                </a:rPr>
                <a:t>&gt;75</a:t>
              </a:r>
              <a:endParaRPr kumimoji="1" lang="zh-CN" altLang="en-US" sz="16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5F5522-DEE8-4F03-A9C7-61A741C9E4CB}"/>
                </a:ext>
              </a:extLst>
            </p:cNvPr>
            <p:cNvSpPr txBox="1"/>
            <p:nvPr/>
          </p:nvSpPr>
          <p:spPr>
            <a:xfrm>
              <a:off x="3179800" y="3126788"/>
              <a:ext cx="523217" cy="2311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427939">
                <a:defRPr/>
              </a:pPr>
              <a:r>
                <a:rPr kumimoji="1" lang="en-US" altLang="zh-CN" sz="1600" dirty="0">
                  <a:solidFill>
                    <a:schemeClr val="bg1">
                      <a:lumMod val="95000"/>
                    </a:schemeClr>
                  </a:solidFill>
                  <a:latin typeface="Calibri"/>
                  <a:ea typeface="宋体"/>
                </a:rPr>
                <a:t>&lt;=75</a:t>
              </a:r>
              <a:endParaRPr kumimoji="1" lang="zh-CN" altLang="en-US" sz="16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C066F1-00C5-48E5-8BB5-C44D9DAF251F}"/>
                </a:ext>
              </a:extLst>
            </p:cNvPr>
            <p:cNvSpPr txBox="1"/>
            <p:nvPr/>
          </p:nvSpPr>
          <p:spPr>
            <a:xfrm>
              <a:off x="5163133" y="3126788"/>
              <a:ext cx="339101" cy="2311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427939">
                <a:defRPr/>
              </a:pPr>
              <a:r>
                <a:rPr kumimoji="1" lang="zh-CN" altLang="en-US" sz="1600" dirty="0">
                  <a:solidFill>
                    <a:schemeClr val="bg1">
                      <a:lumMod val="95000"/>
                    </a:schemeClr>
                  </a:solidFill>
                  <a:latin typeface="Calibri"/>
                  <a:ea typeface="宋体"/>
                </a:rPr>
                <a:t>是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8A323B-DC70-429E-A719-8CB2221C555D}"/>
                </a:ext>
              </a:extLst>
            </p:cNvPr>
            <p:cNvSpPr txBox="1"/>
            <p:nvPr/>
          </p:nvSpPr>
          <p:spPr>
            <a:xfrm>
              <a:off x="6090708" y="3126788"/>
              <a:ext cx="339101" cy="2311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427939">
                <a:defRPr/>
              </a:pPr>
              <a:r>
                <a:rPr kumimoji="1" lang="zh-CN" altLang="en-US" sz="1600" dirty="0">
                  <a:solidFill>
                    <a:schemeClr val="bg1">
                      <a:lumMod val="95000"/>
                    </a:schemeClr>
                  </a:solidFill>
                  <a:latin typeface="Calibri"/>
                  <a:ea typeface="宋体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4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F21F8-0131-403F-A01E-8994CBA3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7" y="1706457"/>
            <a:ext cx="10025465" cy="436923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每次拆分都存在多种可能，哪个才是较好的选择呢？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理想情况：在拆分过程中，当叶节点只拥有单一类别时，将不必继续拆分。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目标是寻找较小的树，希望递归过程尽早停止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较小的树意味着什么？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当前最好的拆分属性产生的拆分中目标类的分布应该尽可能地单一（单纯），多数类占优。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如果能测量每一个节点的纯度，就可以选择能产生最纯子节点的那个属性进行拆分；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决策树算法通常按照纯度的增加来选择拆分属性。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7" y="1103470"/>
            <a:ext cx="9996841" cy="426469"/>
          </a:xfrm>
        </p:spPr>
        <p:txBody>
          <a:bodyPr/>
          <a:lstStyle/>
          <a:p>
            <a:r>
              <a:rPr lang="zh-CN" altLang="en-US" dirty="0"/>
              <a:t>问题：对于给定样本集，如何判断应该在哪个属性上进行拆分</a:t>
            </a:r>
          </a:p>
        </p:txBody>
      </p:sp>
    </p:spTree>
    <p:extLst>
      <p:ext uri="{BB962C8B-B14F-4D97-AF65-F5344CB8AC3E}">
        <p14:creationId xmlns:p14="http://schemas.microsoft.com/office/powerpoint/2010/main" val="407664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F21F8-0131-403F-A01E-8994CBA3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7" y="1703878"/>
            <a:ext cx="7084618" cy="2449139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纯度度量</a:t>
            </a:r>
          </a:p>
          <a:p>
            <a:pPr marL="363538" lvl="1" indent="0">
              <a:lnSpc>
                <a:spcPct val="200000"/>
              </a:lnSpc>
              <a:buNone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当样本中没有两项属于同一类：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0</a:t>
            </a:r>
          </a:p>
          <a:p>
            <a:pPr marL="363538" lvl="1" indent="0">
              <a:lnSpc>
                <a:spcPct val="200000"/>
              </a:lnSpc>
              <a:buNone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当样本中所有项都属于同一类：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1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最佳拆分可以转化为选择拆分属性使纯度度量最大化的优化问题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7" y="1129463"/>
            <a:ext cx="9996841" cy="426469"/>
          </a:xfrm>
        </p:spPr>
        <p:txBody>
          <a:bodyPr/>
          <a:lstStyle/>
          <a:p>
            <a:r>
              <a:rPr lang="zh-CN" altLang="en-US" dirty="0"/>
              <a:t>纯度的概念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D02410-4180-4F20-99A4-0B2053DE1F71}"/>
              </a:ext>
            </a:extLst>
          </p:cNvPr>
          <p:cNvGrpSpPr/>
          <p:nvPr/>
        </p:nvGrpSpPr>
        <p:grpSpPr>
          <a:xfrm>
            <a:off x="708559" y="4300963"/>
            <a:ext cx="5249622" cy="1543721"/>
            <a:chOff x="917281" y="4297315"/>
            <a:chExt cx="5249622" cy="1543721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D35E2CD-A587-4DEA-B673-D5C30B5FBB86}"/>
                </a:ext>
              </a:extLst>
            </p:cNvPr>
            <p:cNvGrpSpPr/>
            <p:nvPr/>
          </p:nvGrpSpPr>
          <p:grpSpPr>
            <a:xfrm>
              <a:off x="2785280" y="4297315"/>
              <a:ext cx="1513622" cy="1502045"/>
              <a:chOff x="7554563" y="3272686"/>
              <a:chExt cx="1659880" cy="1647184"/>
            </a:xfrm>
          </p:grpSpPr>
          <p:sp>
            <p:nvSpPr>
              <p:cNvPr id="5" name="Oval 6">
                <a:extLst>
                  <a:ext uri="{FF2B5EF4-FFF2-40B4-BE49-F238E27FC236}">
                    <a16:creationId xmlns:a16="http://schemas.microsoft.com/office/drawing/2014/main" id="{3384D190-512B-4656-80F0-847869C40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4563" y="3272686"/>
                <a:ext cx="1659880" cy="1647184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85588" tIns="42794" rIns="85588" bIns="42794" anchor="ctr"/>
              <a:lstStyle/>
              <a:p>
                <a:pPr>
                  <a:buFont typeface="Arial" charset="0"/>
                  <a:buNone/>
                </a:pPr>
                <a:endParaRPr lang="zh-CN" altLang="en-US" sz="2160"/>
              </a:p>
            </p:txBody>
          </p:sp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A049F188-3394-44DF-9883-FBCFBF419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0424" y="3561611"/>
                <a:ext cx="237872" cy="264304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85588" tIns="42794" rIns="85588" bIns="42794" anchor="ctr"/>
              <a:lstStyle/>
              <a:p>
                <a:pPr>
                  <a:buFont typeface="Arial" charset="0"/>
                  <a:buNone/>
                </a:pPr>
                <a:endParaRPr lang="zh-CN" altLang="en-US" sz="2160"/>
              </a:p>
            </p:txBody>
          </p:sp>
          <p:sp>
            <p:nvSpPr>
              <p:cNvPr id="8" name="Oval 10">
                <a:extLst>
                  <a:ext uri="{FF2B5EF4-FFF2-40B4-BE49-F238E27FC236}">
                    <a16:creationId xmlns:a16="http://schemas.microsoft.com/office/drawing/2014/main" id="{A1483D25-167F-4498-8986-780A9EEDF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1804" y="3777510"/>
                <a:ext cx="237872" cy="26430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5588" tIns="42794" rIns="85588" bIns="42794" anchor="ctr"/>
              <a:lstStyle/>
              <a:p>
                <a:pPr>
                  <a:buFont typeface="Arial" charset="0"/>
                  <a:buNone/>
                </a:pPr>
                <a:endParaRPr lang="zh-CN" altLang="en-US" sz="2160"/>
              </a:p>
            </p:txBody>
          </p:sp>
          <p:sp>
            <p:nvSpPr>
              <p:cNvPr id="9" name="Oval 22">
                <a:extLst>
                  <a:ext uri="{FF2B5EF4-FFF2-40B4-BE49-F238E27FC236}">
                    <a16:creationId xmlns:a16="http://schemas.microsoft.com/office/drawing/2014/main" id="{D12F27D8-B77C-4238-B372-EEFF48F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3184" y="4064848"/>
                <a:ext cx="237872" cy="264304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85588" tIns="42794" rIns="85588" bIns="42794" anchor="ctr"/>
              <a:lstStyle/>
              <a:p>
                <a:pPr>
                  <a:buFont typeface="Arial" charset="0"/>
                  <a:buNone/>
                </a:pPr>
                <a:endParaRPr lang="zh-CN" altLang="en-US" sz="2160"/>
              </a:p>
            </p:txBody>
          </p:sp>
          <p:sp>
            <p:nvSpPr>
              <p:cNvPr id="10" name="Oval 23">
                <a:extLst>
                  <a:ext uri="{FF2B5EF4-FFF2-40B4-BE49-F238E27FC236}">
                    <a16:creationId xmlns:a16="http://schemas.microsoft.com/office/drawing/2014/main" id="{A91914E5-C613-425B-B3CB-A2B15D317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1788" y="4425210"/>
                <a:ext cx="237872" cy="264304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85588" tIns="42794" rIns="85588" bIns="42794" anchor="ctr"/>
              <a:lstStyle/>
              <a:p>
                <a:pPr>
                  <a:buFont typeface="Arial" charset="0"/>
                  <a:buNone/>
                </a:pPr>
                <a:endParaRPr lang="zh-CN" altLang="en-US" sz="2160"/>
              </a:p>
            </p:txBody>
          </p:sp>
        </p:grpSp>
        <p:grpSp>
          <p:nvGrpSpPr>
            <p:cNvPr id="11" name="组 18">
              <a:extLst>
                <a:ext uri="{FF2B5EF4-FFF2-40B4-BE49-F238E27FC236}">
                  <a16:creationId xmlns:a16="http://schemas.microsoft.com/office/drawing/2014/main" id="{6AA87610-CA3D-4018-A714-2EDC71C7D7BE}"/>
                </a:ext>
              </a:extLst>
            </p:cNvPr>
            <p:cNvGrpSpPr/>
            <p:nvPr/>
          </p:nvGrpSpPr>
          <p:grpSpPr>
            <a:xfrm>
              <a:off x="917281" y="4297315"/>
              <a:ext cx="1513622" cy="1543721"/>
              <a:chOff x="971550" y="3573462"/>
              <a:chExt cx="2016125" cy="2016124"/>
            </a:xfrm>
            <a:noFill/>
          </p:grpSpPr>
          <p:sp>
            <p:nvSpPr>
              <p:cNvPr id="12" name="Oval 28">
                <a:extLst>
                  <a:ext uri="{FF2B5EF4-FFF2-40B4-BE49-F238E27FC236}">
                    <a16:creationId xmlns:a16="http://schemas.microsoft.com/office/drawing/2014/main" id="{0B02CF8C-273E-4598-ACE3-0FFDEA6FD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550" y="3573462"/>
                <a:ext cx="2016125" cy="2016124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 sz="2160"/>
              </a:p>
            </p:txBody>
          </p:sp>
          <p:sp>
            <p:nvSpPr>
              <p:cNvPr id="13" name="Oval 31">
                <a:extLst>
                  <a:ext uri="{FF2B5EF4-FFF2-40B4-BE49-F238E27FC236}">
                    <a16:creationId xmlns:a16="http://schemas.microsoft.com/office/drawing/2014/main" id="{3AE13CF1-D9E3-42A3-B7E3-0FDC60A22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687" y="4149722"/>
                <a:ext cx="288925" cy="28892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 sz="2160"/>
              </a:p>
            </p:txBody>
          </p:sp>
          <p:sp>
            <p:nvSpPr>
              <p:cNvPr id="14" name="Oval 45">
                <a:extLst>
                  <a:ext uri="{FF2B5EF4-FFF2-40B4-BE49-F238E27FC236}">
                    <a16:creationId xmlns:a16="http://schemas.microsoft.com/office/drawing/2014/main" id="{03AD364A-102F-4FD2-9660-EEC944C42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588" y="5084763"/>
                <a:ext cx="288925" cy="288925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buFont typeface="Arial" charset="0"/>
                  <a:buNone/>
                </a:pPr>
                <a:endParaRPr lang="zh-CN" altLang="en-US" sz="216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659E1AA-56AF-4461-80B4-74D2BD4C34F5}"/>
                </a:ext>
              </a:extLst>
            </p:cNvPr>
            <p:cNvGrpSpPr/>
            <p:nvPr/>
          </p:nvGrpSpPr>
          <p:grpSpPr>
            <a:xfrm>
              <a:off x="4653280" y="4297315"/>
              <a:ext cx="1513623" cy="1449617"/>
              <a:chOff x="9513199" y="4557644"/>
              <a:chExt cx="1719913" cy="1647184"/>
            </a:xfrm>
          </p:grpSpPr>
          <p:sp>
            <p:nvSpPr>
              <p:cNvPr id="15" name="Oval 49">
                <a:extLst>
                  <a:ext uri="{FF2B5EF4-FFF2-40B4-BE49-F238E27FC236}">
                    <a16:creationId xmlns:a16="http://schemas.microsoft.com/office/drawing/2014/main" id="{696B7E0E-0FFC-45F3-9A9E-E99FAD804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3199" y="4557644"/>
                <a:ext cx="1719913" cy="1647184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85588" tIns="42794" rIns="85588" bIns="42794" anchor="ctr"/>
              <a:lstStyle/>
              <a:p>
                <a:pPr>
                  <a:buFont typeface="Arial" charset="0"/>
                  <a:buNone/>
                </a:pPr>
                <a:endParaRPr lang="zh-CN" altLang="en-US" sz="2160"/>
              </a:p>
            </p:txBody>
          </p:sp>
          <p:sp>
            <p:nvSpPr>
              <p:cNvPr id="16" name="Oval 61">
                <a:extLst>
                  <a:ext uri="{FF2B5EF4-FFF2-40B4-BE49-F238E27FC236}">
                    <a16:creationId xmlns:a16="http://schemas.microsoft.com/office/drawing/2014/main" id="{8E5389D8-7C65-498C-8945-202A4BA97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5393" y="4760008"/>
                <a:ext cx="227654" cy="252949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85588" tIns="42794" rIns="85588" bIns="42794" anchor="ctr"/>
              <a:lstStyle/>
              <a:p>
                <a:pPr>
                  <a:buFont typeface="Arial" charset="0"/>
                  <a:buNone/>
                </a:pPr>
                <a:endParaRPr lang="zh-CN" altLang="en-US" sz="2160"/>
              </a:p>
            </p:txBody>
          </p:sp>
          <p:sp>
            <p:nvSpPr>
              <p:cNvPr id="17" name="Oval 62">
                <a:extLst>
                  <a:ext uri="{FF2B5EF4-FFF2-40B4-BE49-F238E27FC236}">
                    <a16:creationId xmlns:a16="http://schemas.microsoft.com/office/drawing/2014/main" id="{6A577D71-3CBF-407A-AB89-823B4071A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9670" y="5264833"/>
                <a:ext cx="227654" cy="252949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85588" tIns="42794" rIns="85588" bIns="42794" anchor="ctr"/>
              <a:lstStyle/>
              <a:p>
                <a:pPr>
                  <a:buFont typeface="Arial" charset="0"/>
                  <a:buNone/>
                </a:pPr>
                <a:endParaRPr lang="zh-CN" altLang="en-US" sz="2160"/>
              </a:p>
            </p:txBody>
          </p:sp>
          <p:sp>
            <p:nvSpPr>
              <p:cNvPr id="18" name="Oval 63">
                <a:extLst>
                  <a:ext uri="{FF2B5EF4-FFF2-40B4-BE49-F238E27FC236}">
                    <a16:creationId xmlns:a16="http://schemas.microsoft.com/office/drawing/2014/main" id="{DED0AA22-4814-4F4D-9613-2CBC5A171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9718" y="5048934"/>
                <a:ext cx="227654" cy="252949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85588" tIns="42794" rIns="85588" bIns="42794" anchor="ctr"/>
              <a:lstStyle/>
              <a:p>
                <a:pPr>
                  <a:buFont typeface="Arial" charset="0"/>
                  <a:buNone/>
                </a:pPr>
                <a:endParaRPr lang="zh-CN" altLang="en-US" sz="2160"/>
              </a:p>
            </p:txBody>
          </p:sp>
          <p:sp>
            <p:nvSpPr>
              <p:cNvPr id="19" name="Oval 65">
                <a:extLst>
                  <a:ext uri="{FF2B5EF4-FFF2-40B4-BE49-F238E27FC236}">
                    <a16:creationId xmlns:a16="http://schemas.microsoft.com/office/drawing/2014/main" id="{24C3A551-7551-487C-9E17-417FA74C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6723" y="5264833"/>
                <a:ext cx="227654" cy="252949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85588" tIns="42794" rIns="85588" bIns="42794" anchor="ctr"/>
              <a:lstStyle/>
              <a:p>
                <a:pPr>
                  <a:buFont typeface="Arial" charset="0"/>
                  <a:buNone/>
                </a:pPr>
                <a:endParaRPr lang="zh-CN" altLang="en-US" sz="2160"/>
              </a:p>
            </p:txBody>
          </p:sp>
          <p:sp>
            <p:nvSpPr>
              <p:cNvPr id="20" name="Oval 67">
                <a:extLst>
                  <a:ext uri="{FF2B5EF4-FFF2-40B4-BE49-F238E27FC236}">
                    <a16:creationId xmlns:a16="http://schemas.microsoft.com/office/drawing/2014/main" id="{D8A81148-615A-400B-9173-059786D85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9670" y="5841096"/>
                <a:ext cx="227654" cy="252949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85588" tIns="42794" rIns="85588" bIns="42794" anchor="ctr"/>
              <a:lstStyle/>
              <a:p>
                <a:pPr>
                  <a:buFont typeface="Arial" charset="0"/>
                  <a:buNone/>
                </a:pPr>
                <a:endParaRPr lang="zh-CN" altLang="en-US" sz="216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457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F21F8-0131-403F-A01E-8994CBA3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77" y="1751907"/>
            <a:ext cx="9996841" cy="4369231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拆分增加了纯度，但如何将这种增加量化呢，或者如何与其他拆分进行比较呢？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用于评价拆分分类目标变量的纯度度量包括</a:t>
            </a:r>
          </a:p>
          <a:p>
            <a:pPr lvl="1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基尼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(Gini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，总体发散性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)  CART</a:t>
            </a:r>
          </a:p>
          <a:p>
            <a:pPr lvl="1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熵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(entropy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，信息量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)</a:t>
            </a:r>
          </a:p>
          <a:p>
            <a:pPr lvl="1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信息增益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(Gain) ID3</a:t>
            </a:r>
          </a:p>
          <a:p>
            <a:pPr lvl="1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信息增益率   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C4.5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C5.0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改变拆分准则（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splitting criteria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）导致树的外观互不相同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030E97B-6980-4C73-A70E-1036C83C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2E8A0-DB1D-4CDF-B9DA-832882BAF9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4877" y="1148920"/>
            <a:ext cx="9996841" cy="426469"/>
          </a:xfrm>
        </p:spPr>
        <p:txBody>
          <a:bodyPr/>
          <a:lstStyle/>
          <a:p>
            <a:r>
              <a:rPr lang="zh-CN" altLang="en-US" dirty="0"/>
              <a:t>纯度的度量</a:t>
            </a:r>
          </a:p>
        </p:txBody>
      </p:sp>
    </p:spTree>
    <p:extLst>
      <p:ext uri="{BB962C8B-B14F-4D97-AF65-F5344CB8AC3E}">
        <p14:creationId xmlns:p14="http://schemas.microsoft.com/office/powerpoint/2010/main" val="211056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人邮在线师资培训PPT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在线师资培训PPT主题" id="{9450C822-C573-424A-ADC8-E0E003568AE4}" vid="{35EDA6EC-C44A-48A3-A5E2-2F288403C4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5299</TotalTime>
  <Words>2341</Words>
  <Application>Microsoft Office PowerPoint</Application>
  <PresentationFormat>宽屏</PresentationFormat>
  <Paragraphs>811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Hiragino Sans GB W3</vt:lpstr>
      <vt:lpstr>等线</vt:lpstr>
      <vt:lpstr>仿宋</vt:lpstr>
      <vt:lpstr>黑体</vt:lpstr>
      <vt:lpstr>宋体</vt:lpstr>
      <vt:lpstr>微软雅黑</vt:lpstr>
      <vt:lpstr>Arial</vt:lpstr>
      <vt:lpstr>Calibri</vt:lpstr>
      <vt:lpstr>Lucida Console</vt:lpstr>
      <vt:lpstr>Times</vt:lpstr>
      <vt:lpstr>Times New Roman</vt:lpstr>
      <vt:lpstr>Wingdings</vt:lpstr>
      <vt:lpstr>人邮在线师资培训PPT主题</vt:lpstr>
      <vt:lpstr>公式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决策树</vt:lpstr>
      <vt:lpstr>ID3算法实现</vt:lpstr>
      <vt:lpstr>其他树算法</vt:lpstr>
      <vt:lpstr>决策树算法分类</vt:lpstr>
      <vt:lpstr>决策树</vt:lpstr>
      <vt:lpstr>决策树</vt:lpstr>
      <vt:lpstr>算法实现</vt:lpstr>
      <vt:lpstr>算法实现</vt:lpstr>
      <vt:lpstr>算法实现</vt:lpstr>
      <vt:lpstr>算法实现</vt:lpstr>
      <vt:lpstr>决策树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zhangmin@tipdm.com</cp:lastModifiedBy>
  <cp:revision>264</cp:revision>
  <dcterms:created xsi:type="dcterms:W3CDTF">2017-01-10T15:44:52Z</dcterms:created>
  <dcterms:modified xsi:type="dcterms:W3CDTF">2019-05-28T08:04:34Z</dcterms:modified>
</cp:coreProperties>
</file>