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8"/>
  </p:notesMasterIdLst>
  <p:sldIdLst>
    <p:sldId id="494" r:id="rId2"/>
    <p:sldId id="570" r:id="rId3"/>
    <p:sldId id="568" r:id="rId4"/>
    <p:sldId id="502" r:id="rId5"/>
    <p:sldId id="501" r:id="rId6"/>
    <p:sldId id="500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4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59" r:id="rId25"/>
    <p:sldId id="515" r:id="rId26"/>
    <p:sldId id="260" r:id="rId27"/>
  </p:sldIdLst>
  <p:sldSz cx="10160000" cy="5715000"/>
  <p:notesSz cx="6858000" cy="9144000"/>
  <p:defaultTextStyle>
    <a:defPPr>
      <a:defRPr lang="zh-CN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67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28" y="72"/>
      </p:cViewPr>
      <p:guideLst>
        <p:guide orient="horz" pos="2160"/>
        <p:guide pos="4267"/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16.emf"/><Relationship Id="rId1" Type="http://schemas.openxmlformats.org/officeDocument/2006/relationships/image" Target="../media/image20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7.emf"/><Relationship Id="rId7" Type="http://schemas.openxmlformats.org/officeDocument/2006/relationships/image" Target="../media/image23.emf"/><Relationship Id="rId2" Type="http://schemas.openxmlformats.org/officeDocument/2006/relationships/image" Target="../media/image26.emf"/><Relationship Id="rId1" Type="http://schemas.openxmlformats.org/officeDocument/2006/relationships/image" Target="../media/image22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36" y="0"/>
            <a:ext cx="10185136" cy="571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120884" y="2934927"/>
            <a:ext cx="1915583" cy="400110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983303"/>
            <a:ext cx="10134865" cy="1718468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67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0143" y="1709870"/>
            <a:ext cx="5617068" cy="576792"/>
          </a:xfrm>
        </p:spPr>
        <p:txBody>
          <a:bodyPr/>
          <a:lstStyle>
            <a:lvl1pPr algn="ctr">
              <a:defRPr sz="3333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600" dirty="0"/>
              <a:t>BP</a:t>
            </a:r>
            <a:r>
              <a:rPr lang="zh-CN" altLang="en-US" sz="3600" dirty="0"/>
              <a:t>神经网络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136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160000" cy="571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4"/>
            <a:ext cx="7997031" cy="38364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95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1451640"/>
            <a:ext cx="9253834" cy="3641026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B457986B-3924-476F-9ACE-AACED609C0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27726047-6AAA-4866-B7BB-AEF3546D6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7127073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"/>
            <a:ext cx="10185560" cy="571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875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875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87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 userDrawn="1"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4" y="1514314"/>
            <a:ext cx="9253823" cy="3616434"/>
          </a:xfrm>
        </p:spPr>
        <p:txBody>
          <a:bodyPr>
            <a:noAutofit/>
          </a:bodyPr>
          <a:lstStyle>
            <a:lvl1pPr marL="226755" indent="-226755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5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5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8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3185" y="949152"/>
            <a:ext cx="9256334" cy="355391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667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D149927A-EC5D-4D57-8BC2-5D86481956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4853" y="763953"/>
            <a:ext cx="7997046" cy="3809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D60264B2-E373-4DDA-91CD-BBD990443D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01899" y="763953"/>
            <a:ext cx="1657449" cy="3809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lIns="71323" tIns="35662" rIns="71323" bIns="35662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015480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0" cy="57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458" y="5327386"/>
            <a:ext cx="476250" cy="19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z="7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57709" y="5423958"/>
            <a:ext cx="849313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099595" y="5423958"/>
            <a:ext cx="5181864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0" y="5138208"/>
            <a:ext cx="1780646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96" y="5289021"/>
            <a:ext cx="1033198" cy="27103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75"/>
              </a:spcBef>
              <a:defRPr/>
            </a:pPr>
            <a:r>
              <a:rPr lang="zh-CN" altLang="en-US" sz="917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917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3185" y="936705"/>
            <a:ext cx="9003206" cy="4155963"/>
          </a:xfrm>
        </p:spPr>
        <p:txBody>
          <a:bodyPr>
            <a:noAutofit/>
          </a:bodyPr>
          <a:lstStyle>
            <a:lvl1pPr marL="226753" indent="-226753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5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456" b="0">
                <a:latin typeface="微软雅黑" pitchFamily="34" charset="-122"/>
                <a:ea typeface="微软雅黑" pitchFamily="34" charset="-122"/>
              </a:defRPr>
            </a:lvl2pPr>
            <a:lvl3pPr>
              <a:defRPr sz="1191" b="0">
                <a:latin typeface="微软雅黑" pitchFamily="34" charset="-122"/>
                <a:ea typeface="微软雅黑" pitchFamily="34" charset="-122"/>
              </a:defRPr>
            </a:lvl3pPr>
            <a:lvl4pPr>
              <a:defRPr sz="1191" b="0">
                <a:latin typeface="微软雅黑" pitchFamily="34" charset="-122"/>
                <a:ea typeface="微软雅黑" pitchFamily="34" charset="-122"/>
              </a:defRPr>
            </a:lvl4pPr>
            <a:lvl5pPr>
              <a:defRPr sz="1191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99" y="299232"/>
            <a:ext cx="9144001" cy="440147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1993636" y="5289021"/>
            <a:ext cx="0" cy="326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8" y="227208"/>
            <a:ext cx="1694332" cy="45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3" y="763323"/>
            <a:ext cx="7997031" cy="60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83" y="763323"/>
            <a:ext cx="1657615" cy="60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93"/>
          </a:p>
        </p:txBody>
      </p:sp>
    </p:spTree>
    <p:extLst>
      <p:ext uri="{BB962C8B-B14F-4D97-AF65-F5344CB8AC3E}">
        <p14:creationId xmlns:p14="http://schemas.microsoft.com/office/powerpoint/2010/main" val="3081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5867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0417"/>
            <a:ext cx="10158678" cy="180710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595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4169907" y="1289423"/>
            <a:ext cx="5901709" cy="1625685"/>
          </a:xfrm>
          <a:prstGeom prst="rect">
            <a:avLst/>
          </a:prstGeom>
        </p:spPr>
        <p:txBody>
          <a:bodyPr lIns="57150" tIns="28575" rIns="57150" bIns="28575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55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5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63" y="1872345"/>
            <a:ext cx="3914183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053" y="321618"/>
            <a:ext cx="1572948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67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8774907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5491428" y="475077"/>
            <a:ext cx="10715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49" y="250181"/>
            <a:ext cx="455083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2" y="235077"/>
            <a:ext cx="1694333" cy="45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19A7651-8B46-4F0D-8E23-2C4C523777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39900"/>
            <a:ext cx="10158237" cy="1807243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199CD1-1628-4FEB-A7F8-6ECB749AA81A}"/>
              </a:ext>
            </a:extLst>
          </p:cNvPr>
          <p:cNvSpPr txBox="1">
            <a:spLocks/>
          </p:cNvSpPr>
          <p:nvPr userDrawn="1"/>
        </p:nvSpPr>
        <p:spPr>
          <a:xfrm>
            <a:off x="4169687" y="1381344"/>
            <a:ext cx="5901709" cy="1378208"/>
          </a:xfrm>
          <a:prstGeom prst="rect">
            <a:avLst/>
          </a:prstGeom>
        </p:spPr>
        <p:txBody>
          <a:bodyPr vert="horz" lIns="71323" tIns="35662" rIns="71323" bIns="35662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51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51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1A9FB823-F130-403E-8CE3-1E0C95DA8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8662" y="1872344"/>
            <a:ext cx="3914182" cy="2065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72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990" y="162719"/>
            <a:ext cx="9144000" cy="5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1896" y="989542"/>
            <a:ext cx="9144000" cy="8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1896" y="4456907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583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0234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60468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90702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209360" algn="l" rtl="0" eaLnBrk="1" fontAlgn="base" hangingPunct="1">
        <a:spcBef>
          <a:spcPct val="0"/>
        </a:spcBef>
        <a:spcAft>
          <a:spcPct val="0"/>
        </a:spcAft>
        <a:defRPr sz="1587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26210" indent="-22621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250">
          <a:solidFill>
            <a:schemeClr val="tx1"/>
          </a:solidFill>
          <a:latin typeface="+mn-lt"/>
          <a:ea typeface="+mn-ea"/>
          <a:cs typeface="宋体" charset="0"/>
        </a:defRPr>
      </a:lvl1pPr>
      <a:lvl2pPr marL="490783" indent="-18784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833">
          <a:solidFill>
            <a:schemeClr val="tx1"/>
          </a:solidFill>
          <a:latin typeface="+mn-lt"/>
          <a:ea typeface="+mn-ea"/>
        </a:defRPr>
      </a:lvl2pPr>
      <a:lvl3pPr marL="755356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83">
          <a:solidFill>
            <a:schemeClr val="tx1"/>
          </a:solidFill>
          <a:latin typeface="+mn-lt"/>
          <a:ea typeface="+mn-ea"/>
        </a:defRPr>
      </a:lvl3pPr>
      <a:lvl4pPr marL="1056969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50">
          <a:solidFill>
            <a:schemeClr val="tx1"/>
          </a:solidFill>
          <a:latin typeface="+mn-lt"/>
          <a:ea typeface="+mn-ea"/>
        </a:defRPr>
      </a:lvl4pPr>
      <a:lvl5pPr marL="1359904" indent="-1508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50">
          <a:solidFill>
            <a:schemeClr val="tx1"/>
          </a:solidFill>
          <a:latin typeface="+mn-lt"/>
          <a:ea typeface="+mn-ea"/>
        </a:defRPr>
      </a:lvl5pPr>
      <a:lvl6pPr marL="166287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6pPr>
      <a:lvl7pPr marL="1965211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7pPr>
      <a:lvl8pPr marL="226755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8pPr>
      <a:lvl9pPr marL="2569890" indent="-15117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2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3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6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0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36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170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04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38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8720" algn="l" defTabSz="604680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emf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8.emf"/><Relationship Id="rId1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1.png"/><Relationship Id="rId10" Type="http://schemas.openxmlformats.org/officeDocument/2006/relationships/image" Target="../media/image24.emf"/><Relationship Id="rId19" Type="http://schemas.openxmlformats.org/officeDocument/2006/relationships/image" Target="../media/image30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61" y="1722417"/>
            <a:ext cx="5613877" cy="658002"/>
          </a:xfrm>
        </p:spPr>
        <p:txBody>
          <a:bodyPr/>
          <a:lstStyle/>
          <a:p>
            <a:r>
              <a:rPr lang="en-US" altLang="zh-CN" sz="4000" dirty="0"/>
              <a:t>BP</a:t>
            </a:r>
            <a:r>
              <a:rPr lang="zh-CN" altLang="en-US" sz="4000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825155"/>
            <a:ext cx="9253834" cy="4517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54855"/>
              </p:ext>
            </p:extLst>
          </p:nvPr>
        </p:nvGraphicFramePr>
        <p:xfrm>
          <a:off x="226410" y="2936321"/>
          <a:ext cx="1619016" cy="44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公式" r:id="rId3" imgW="914400" imgH="228600" progId="Equation.3">
                  <p:embed/>
                </p:oleObj>
              </mc:Choice>
              <mc:Fallback>
                <p:oleObj name="公式" r:id="rId3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410" y="2936321"/>
                        <a:ext cx="1619016" cy="4497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24426"/>
              </p:ext>
            </p:extLst>
          </p:nvPr>
        </p:nvGraphicFramePr>
        <p:xfrm>
          <a:off x="226407" y="3486192"/>
          <a:ext cx="1545317" cy="73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公式" r:id="rId5" imgW="1130300" imgH="482600" progId="Equation.3">
                  <p:embed/>
                </p:oleObj>
              </mc:Choice>
              <mc:Fallback>
                <p:oleObj name="公式" r:id="rId5" imgW="1130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407" y="3486192"/>
                        <a:ext cx="1545317" cy="7331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0112"/>
              </p:ext>
            </p:extLst>
          </p:nvPr>
        </p:nvGraphicFramePr>
        <p:xfrm>
          <a:off x="231887" y="4296406"/>
          <a:ext cx="1539837" cy="80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公式" r:id="rId7" imgW="939800" imgH="444500" progId="Equation.3">
                  <p:embed/>
                </p:oleObj>
              </mc:Choice>
              <mc:Fallback>
                <p:oleObj name="公式" r:id="rId7" imgW="939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887" y="4296406"/>
                        <a:ext cx="1539837" cy="8092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817680"/>
              </p:ext>
            </p:extLst>
          </p:nvPr>
        </p:nvGraphicFramePr>
        <p:xfrm>
          <a:off x="226407" y="1663337"/>
          <a:ext cx="2491855" cy="65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" name="公式" r:id="rId9" imgW="1676400" imgH="393700" progId="Equation.3">
                  <p:embed/>
                </p:oleObj>
              </mc:Choice>
              <mc:Fallback>
                <p:oleObj name="公式" r:id="rId9" imgW="167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407" y="1663337"/>
                        <a:ext cx="2491855" cy="6502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5264"/>
              </p:ext>
            </p:extLst>
          </p:nvPr>
        </p:nvGraphicFramePr>
        <p:xfrm>
          <a:off x="1845426" y="4290299"/>
          <a:ext cx="2161309" cy="80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公式" r:id="rId11" imgW="1358900" imgH="457200" progId="Equation.3">
                  <p:embed/>
                </p:oleObj>
              </mc:Choice>
              <mc:Fallback>
                <p:oleObj name="公式" r:id="rId11" imgW="1358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5426" y="4290299"/>
                        <a:ext cx="2161309" cy="8079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28084"/>
              </p:ext>
            </p:extLst>
          </p:nvPr>
        </p:nvGraphicFramePr>
        <p:xfrm>
          <a:off x="212398" y="2412919"/>
          <a:ext cx="2302941" cy="43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公式" r:id="rId13" imgW="1346200" imgH="228600" progId="Equation.3">
                  <p:embed/>
                </p:oleObj>
              </mc:Choice>
              <mc:Fallback>
                <p:oleObj name="公式" r:id="rId13" imgW="1346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398" y="2412919"/>
                        <a:ext cx="2302941" cy="4345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918917"/>
              </p:ext>
            </p:extLst>
          </p:nvPr>
        </p:nvGraphicFramePr>
        <p:xfrm>
          <a:off x="1983317" y="3486193"/>
          <a:ext cx="1151068" cy="73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name="公式" r:id="rId15" imgW="774700" imgH="444500" progId="Equation.3">
                  <p:embed/>
                </p:oleObj>
              </mc:Choice>
              <mc:Fallback>
                <p:oleObj name="公式" r:id="rId15" imgW="774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3317" y="3486193"/>
                        <a:ext cx="1151068" cy="7331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81"/>
          <p:cNvCxnSpPr>
            <a:cxnSpLocks/>
            <a:stCxn id="6" idx="3"/>
            <a:endCxn id="11" idx="1"/>
          </p:cNvCxnSpPr>
          <p:nvPr/>
        </p:nvCxnSpPr>
        <p:spPr>
          <a:xfrm>
            <a:off x="1771724" y="3852746"/>
            <a:ext cx="211593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图片 12" descr="0000000000000000000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77" y="1663337"/>
            <a:ext cx="3797391" cy="25559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493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35464"/>
              </p:ext>
            </p:extLst>
          </p:nvPr>
        </p:nvGraphicFramePr>
        <p:xfrm>
          <a:off x="212620" y="842537"/>
          <a:ext cx="1920635" cy="71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" name="公式" r:id="rId3" imgW="1358900" imgH="457200" progId="Equation.3">
                  <p:embed/>
                </p:oleObj>
              </mc:Choice>
              <mc:Fallback>
                <p:oleObj name="公式" r:id="rId3" imgW="1358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620" y="842537"/>
                        <a:ext cx="1920635" cy="7179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93317"/>
              </p:ext>
            </p:extLst>
          </p:nvPr>
        </p:nvGraphicFramePr>
        <p:xfrm>
          <a:off x="212619" y="1641874"/>
          <a:ext cx="826606" cy="59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4" name="公式" r:id="rId5" imgW="584200" imgH="457200" progId="Equation.3">
                  <p:embed/>
                </p:oleObj>
              </mc:Choice>
              <mc:Fallback>
                <p:oleObj name="公式" r:id="rId5" imgW="584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19" y="1641874"/>
                        <a:ext cx="826606" cy="5940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24330"/>
              </p:ext>
            </p:extLst>
          </p:nvPr>
        </p:nvGraphicFramePr>
        <p:xfrm>
          <a:off x="212620" y="3838745"/>
          <a:ext cx="1669944" cy="139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5" name="公式" r:id="rId7" imgW="1270000" imgH="952500" progId="Equation.3">
                  <p:embed/>
                </p:oleObj>
              </mc:Choice>
              <mc:Fallback>
                <p:oleObj name="公式" r:id="rId7" imgW="12700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620" y="3838745"/>
                        <a:ext cx="1669944" cy="13927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85782"/>
              </p:ext>
            </p:extLst>
          </p:nvPr>
        </p:nvGraphicFramePr>
        <p:xfrm>
          <a:off x="1171393" y="1626313"/>
          <a:ext cx="1044557" cy="665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6" name="公式" r:id="rId9" imgW="774700" imgH="444500" progId="Equation.3">
                  <p:embed/>
                </p:oleObj>
              </mc:Choice>
              <mc:Fallback>
                <p:oleObj name="公式" r:id="rId9" imgW="774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393" y="1626313"/>
                        <a:ext cx="1044557" cy="6652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826018"/>
              </p:ext>
            </p:extLst>
          </p:nvPr>
        </p:nvGraphicFramePr>
        <p:xfrm>
          <a:off x="212398" y="2399310"/>
          <a:ext cx="20510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" name="公式" r:id="rId11" imgW="1638300" imgH="952500" progId="Equation.3">
                  <p:embed/>
                </p:oleObj>
              </mc:Choice>
              <mc:Fallback>
                <p:oleObj name="公式" r:id="rId11" imgW="1638300" imgH="952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398" y="2399310"/>
                        <a:ext cx="2051050" cy="1327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15820"/>
              </p:ext>
            </p:extLst>
          </p:nvPr>
        </p:nvGraphicFramePr>
        <p:xfrm>
          <a:off x="4106317" y="4343191"/>
          <a:ext cx="2794905" cy="38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8" name="公式" r:id="rId13" imgW="1714500" imgH="228600" progId="Equation.3">
                  <p:embed/>
                </p:oleObj>
              </mc:Choice>
              <mc:Fallback>
                <p:oleObj name="公式" r:id="rId13" imgW="171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6317" y="4343191"/>
                        <a:ext cx="2794905" cy="382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81"/>
          <p:cNvCxnSpPr>
            <a:cxnSpLocks/>
            <a:stCxn id="7" idx="3"/>
            <a:endCxn id="20" idx="1"/>
          </p:cNvCxnSpPr>
          <p:nvPr/>
        </p:nvCxnSpPr>
        <p:spPr>
          <a:xfrm>
            <a:off x="1882564" y="4535141"/>
            <a:ext cx="357333" cy="443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81"/>
          <p:cNvCxnSpPr>
            <a:cxnSpLocks/>
            <a:stCxn id="20" idx="3"/>
            <a:endCxn id="11" idx="1"/>
          </p:cNvCxnSpPr>
          <p:nvPr/>
        </p:nvCxnSpPr>
        <p:spPr>
          <a:xfrm flipV="1">
            <a:off x="3796923" y="4534483"/>
            <a:ext cx="309394" cy="5092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图片 15" descr="0000000000000000000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01" y="937722"/>
            <a:ext cx="4338572" cy="2787964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87B68B-5699-4452-9A58-E1957D0F8A52}"/>
              </a:ext>
            </a:extLst>
          </p:cNvPr>
          <p:cNvGrpSpPr/>
          <p:nvPr/>
        </p:nvGrpSpPr>
        <p:grpSpPr>
          <a:xfrm>
            <a:off x="1025202" y="2591081"/>
            <a:ext cx="2640256" cy="502131"/>
            <a:chOff x="1025202" y="2591081"/>
            <a:chExt cx="2640256" cy="502131"/>
          </a:xfrm>
        </p:grpSpPr>
        <p:cxnSp>
          <p:nvCxnSpPr>
            <p:cNvPr id="13" name="直接箭头连接符 181"/>
            <p:cNvCxnSpPr/>
            <p:nvPr/>
          </p:nvCxnSpPr>
          <p:spPr>
            <a:xfrm flipH="1">
              <a:off x="1025202" y="2772119"/>
              <a:ext cx="721254" cy="321093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744A267C-12A9-439D-B032-8908733EE1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8983901"/>
                </p:ext>
              </p:extLst>
            </p:nvPr>
          </p:nvGraphicFramePr>
          <p:xfrm>
            <a:off x="1746456" y="2591081"/>
            <a:ext cx="1919002" cy="36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9" name="公式" r:id="rId16" imgW="1346200" imgH="228600" progId="Equation.3">
                    <p:embed/>
                  </p:oleObj>
                </mc:Choice>
                <mc:Fallback>
                  <p:oleObj name="公式" r:id="rId16" imgW="1346200" imgH="228600" progId="Equation.3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6456" y="2591081"/>
                          <a:ext cx="1919002" cy="3620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7B04D9B-52BC-4281-A846-126A2F0BE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94173"/>
              </p:ext>
            </p:extLst>
          </p:nvPr>
        </p:nvGraphicFramePr>
        <p:xfrm>
          <a:off x="2239897" y="3781800"/>
          <a:ext cx="1557026" cy="151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0" name="公式" r:id="rId18" imgW="1231900" imgH="1168400" progId="Equation.3">
                  <p:embed/>
                </p:oleObj>
              </mc:Choice>
              <mc:Fallback>
                <p:oleObj name="公式" r:id="rId18" imgW="1231900" imgH="1168400" progId="Equation.3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39897" y="3781800"/>
                        <a:ext cx="1557026" cy="15155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773521"/>
              </p:ext>
            </p:extLst>
          </p:nvPr>
        </p:nvGraphicFramePr>
        <p:xfrm>
          <a:off x="47083" y="1565336"/>
          <a:ext cx="1996433" cy="2066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公式" r:id="rId3" imgW="1397000" imgH="1409700" progId="Equation.3">
                  <p:embed/>
                </p:oleObj>
              </mc:Choice>
              <mc:Fallback>
                <p:oleObj name="公式" r:id="rId3" imgW="13970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083" y="1565336"/>
                        <a:ext cx="1996433" cy="20667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87605"/>
              </p:ext>
            </p:extLst>
          </p:nvPr>
        </p:nvGraphicFramePr>
        <p:xfrm>
          <a:off x="47083" y="3791333"/>
          <a:ext cx="1996433" cy="78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公式" r:id="rId5" imgW="1358900" imgH="482600" progId="Equation.3">
                  <p:embed/>
                </p:oleObj>
              </mc:Choice>
              <mc:Fallback>
                <p:oleObj name="公式" r:id="rId5" imgW="1358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83" y="3791333"/>
                        <a:ext cx="1996433" cy="7877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0000000000000000000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42" y="1565337"/>
            <a:ext cx="5121786" cy="32912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3BF61F5-5F2B-47DD-A808-BE61F8ECD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858407"/>
            <a:ext cx="9253834" cy="44014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8493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89772"/>
              </p:ext>
            </p:extLst>
          </p:nvPr>
        </p:nvGraphicFramePr>
        <p:xfrm>
          <a:off x="127376" y="1467460"/>
          <a:ext cx="1897416" cy="167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公式" r:id="rId3" imgW="1358900" imgH="1155700" progId="Equation.3">
                  <p:embed/>
                </p:oleObj>
              </mc:Choice>
              <mc:Fallback>
                <p:oleObj name="公式" r:id="rId3" imgW="1358900" imgH="1155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76" y="1467460"/>
                        <a:ext cx="1897416" cy="16738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45892"/>
              </p:ext>
            </p:extLst>
          </p:nvPr>
        </p:nvGraphicFramePr>
        <p:xfrm>
          <a:off x="127375" y="3190482"/>
          <a:ext cx="1897417" cy="1632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公式" r:id="rId5" imgW="1346200" imgH="1155700" progId="Equation.3">
                  <p:embed/>
                </p:oleObj>
              </mc:Choice>
              <mc:Fallback>
                <p:oleObj name="公式" r:id="rId5" imgW="1346200" imgH="1155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75" y="3190482"/>
                        <a:ext cx="1897417" cy="16328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000000000000000000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32" y="1467460"/>
            <a:ext cx="5230326" cy="336100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AF4B8F2E-C8B2-47A5-AEDC-C184A1DA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883346"/>
            <a:ext cx="9253834" cy="44014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8493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7486"/>
              </p:ext>
            </p:extLst>
          </p:nvPr>
        </p:nvGraphicFramePr>
        <p:xfrm>
          <a:off x="104332" y="2991299"/>
          <a:ext cx="2234144" cy="68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公式" r:id="rId3" imgW="1638300" imgH="482600" progId="Equation.3">
                  <p:embed/>
                </p:oleObj>
              </mc:Choice>
              <mc:Fallback>
                <p:oleObj name="公式" r:id="rId3" imgW="1638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32" y="2991299"/>
                        <a:ext cx="2234144" cy="6838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621892"/>
              </p:ext>
            </p:extLst>
          </p:nvPr>
        </p:nvGraphicFramePr>
        <p:xfrm>
          <a:off x="104332" y="3879756"/>
          <a:ext cx="2270804" cy="65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公式" r:id="rId5" imgW="1612900" imgH="482600" progId="Equation.3">
                  <p:embed/>
                </p:oleObj>
              </mc:Choice>
              <mc:Fallback>
                <p:oleObj name="公式" r:id="rId5" imgW="1612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32" y="3879756"/>
                        <a:ext cx="2270804" cy="6515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940798"/>
              </p:ext>
            </p:extLst>
          </p:nvPr>
        </p:nvGraphicFramePr>
        <p:xfrm>
          <a:off x="125205" y="1806866"/>
          <a:ext cx="2401864" cy="32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7" imgW="1714500" imgH="228600" progId="Equation.3">
                  <p:embed/>
                </p:oleObj>
              </mc:Choice>
              <mc:Fallback>
                <p:oleObj name="公式" r:id="rId7" imgW="171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205" y="1806866"/>
                        <a:ext cx="2401864" cy="3282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34014"/>
              </p:ext>
            </p:extLst>
          </p:nvPr>
        </p:nvGraphicFramePr>
        <p:xfrm>
          <a:off x="133540" y="2309666"/>
          <a:ext cx="2393530" cy="374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9" imgW="1625600" imgH="228600" progId="Equation.3">
                  <p:embed/>
                </p:oleObj>
              </mc:Choice>
              <mc:Fallback>
                <p:oleObj name="公式" r:id="rId9" imgW="162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540" y="2309666"/>
                        <a:ext cx="2393530" cy="374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0000000000000000000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55" y="1806866"/>
            <a:ext cx="4239757" cy="272446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4DDDBE0E-5D1F-4B40-8760-0AFA0203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858407"/>
            <a:ext cx="9253834" cy="44014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84931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5866" y="1302208"/>
            <a:ext cx="8330701" cy="39171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"/>
                <a:cs typeface="Times"/>
              </a:rPr>
              <a:t>输入：训练集数据、学习速率</a:t>
            </a:r>
            <a:r>
              <a:rPr lang="en-US" altLang="zh-CN" i="1" dirty="0" err="1">
                <a:latin typeface="Times"/>
                <a:cs typeface="Times"/>
              </a:rPr>
              <a:t>yita</a:t>
            </a:r>
            <a:endParaRPr lang="en-US" altLang="zh-CN" i="1" dirty="0">
              <a:latin typeface="Times"/>
              <a:cs typeface="Times"/>
            </a:endParaRPr>
          </a:p>
          <a:p>
            <a:pPr marL="0" indent="0">
              <a:buNone/>
            </a:pPr>
            <a:r>
              <a:rPr lang="zh-CN" altLang="en-US" dirty="0">
                <a:latin typeface="Times"/>
                <a:cs typeface="Times"/>
              </a:rPr>
              <a:t>过程：</a:t>
            </a:r>
            <a:endParaRPr lang="en-US" altLang="zh-CN" dirty="0">
              <a:latin typeface="Times"/>
              <a:cs typeface="Times"/>
            </a:endParaRPr>
          </a:p>
          <a:p>
            <a:pPr marL="222885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在</a:t>
            </a:r>
            <a:r>
              <a:rPr lang="en-US" altLang="zh-CN" dirty="0">
                <a:latin typeface="Times"/>
                <a:cs typeface="Times"/>
              </a:rPr>
              <a:t>(0,1)</a:t>
            </a:r>
            <a:r>
              <a:rPr lang="zh-CN" altLang="en-US" dirty="0">
                <a:latin typeface="Times"/>
                <a:cs typeface="Times"/>
              </a:rPr>
              <a:t>范围内随机初始化网络中所有连接权和阈值</a:t>
            </a:r>
            <a:endParaRPr lang="en-US" altLang="zh-CN" dirty="0">
              <a:latin typeface="Times"/>
              <a:cs typeface="Times"/>
            </a:endParaRPr>
          </a:p>
          <a:p>
            <a:pPr marL="222885" indent="-222885">
              <a:buFont typeface="Arial"/>
              <a:buChar char="•"/>
            </a:pPr>
            <a:r>
              <a:rPr lang="en-US" altLang="zh-CN" dirty="0">
                <a:latin typeface="Times"/>
                <a:cs typeface="Times"/>
              </a:rPr>
              <a:t>repeat</a:t>
            </a:r>
          </a:p>
          <a:p>
            <a:pPr marL="445770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根据网络输入和当前参数计算网络输出值</a:t>
            </a:r>
            <a:r>
              <a:rPr lang="en-US" altLang="zh-CN" i="1" dirty="0">
                <a:latin typeface="Times"/>
                <a:cs typeface="Times"/>
              </a:rPr>
              <a:t>y</a:t>
            </a:r>
          </a:p>
          <a:p>
            <a:pPr marL="445770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计算输出层神经元梯度项</a:t>
            </a:r>
            <a:r>
              <a:rPr lang="en-US" altLang="zh-CN" i="1" dirty="0" err="1">
                <a:latin typeface="Times"/>
                <a:cs typeface="Times"/>
              </a:rPr>
              <a:t>g</a:t>
            </a:r>
            <a:r>
              <a:rPr lang="en-US" altLang="zh-CN" i="1" baseline="-25000" dirty="0" err="1">
                <a:latin typeface="Times"/>
                <a:cs typeface="Times"/>
              </a:rPr>
              <a:t>j</a:t>
            </a:r>
            <a:endParaRPr lang="en-US" altLang="zh-CN" i="1" baseline="-25000" dirty="0">
              <a:latin typeface="Times"/>
              <a:cs typeface="Times"/>
            </a:endParaRPr>
          </a:p>
          <a:p>
            <a:pPr marL="445770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计算隐层神经元梯度项</a:t>
            </a:r>
            <a:r>
              <a:rPr lang="en-US" altLang="zh-CN" i="1" dirty="0">
                <a:latin typeface="Times"/>
                <a:cs typeface="Times"/>
              </a:rPr>
              <a:t>e</a:t>
            </a:r>
            <a:r>
              <a:rPr lang="en-US" altLang="zh-CN" i="1" baseline="-25000" dirty="0">
                <a:latin typeface="Times"/>
                <a:cs typeface="Times"/>
              </a:rPr>
              <a:t>h</a:t>
            </a:r>
          </a:p>
          <a:p>
            <a:pPr marL="445770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更新连接权值和阈值</a:t>
            </a:r>
            <a:endParaRPr lang="en-US" altLang="zh-CN" dirty="0">
              <a:latin typeface="Times"/>
              <a:cs typeface="Times"/>
            </a:endParaRPr>
          </a:p>
          <a:p>
            <a:pPr marL="222885" indent="-222885">
              <a:buFont typeface="Arial"/>
              <a:buChar char="•"/>
            </a:pPr>
            <a:r>
              <a:rPr lang="en-US" altLang="zh-CN" dirty="0">
                <a:latin typeface="Times"/>
                <a:cs typeface="Times"/>
              </a:rPr>
              <a:t>until</a:t>
            </a:r>
            <a:r>
              <a:rPr lang="zh-CN" altLang="en-US" dirty="0">
                <a:latin typeface="Times"/>
                <a:cs typeface="Times"/>
              </a:rPr>
              <a:t>达到停止条件</a:t>
            </a:r>
            <a:endParaRPr lang="en-US" altLang="zh-CN" dirty="0">
              <a:latin typeface="Times"/>
              <a:cs typeface="Times"/>
            </a:endParaRPr>
          </a:p>
          <a:p>
            <a:pPr marL="222885" indent="-222885">
              <a:buFont typeface="Arial"/>
              <a:buChar char="•"/>
            </a:pPr>
            <a:r>
              <a:rPr lang="zh-CN" altLang="en-US" dirty="0">
                <a:latin typeface="Times"/>
                <a:cs typeface="Times"/>
              </a:rPr>
              <a:t>输出</a:t>
            </a:r>
            <a:r>
              <a:rPr lang="zh-CN" altLang="zh-CN" dirty="0">
                <a:latin typeface="Times"/>
                <a:cs typeface="Times"/>
              </a:rPr>
              <a:t>：</a:t>
            </a:r>
            <a:r>
              <a:rPr lang="zh-CN" altLang="en-US" dirty="0">
                <a:latin typeface="Times"/>
                <a:cs typeface="Times"/>
              </a:rPr>
              <a:t>连接权值和阈值</a:t>
            </a:r>
            <a:endParaRPr lang="en-US" altLang="zh-CN" dirty="0">
              <a:latin typeface="Times"/>
              <a:cs typeface="Times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zh-CN" altLang="en-US" dirty="0"/>
              <a:t>网络训练过程</a:t>
            </a:r>
          </a:p>
        </p:txBody>
      </p:sp>
    </p:spTree>
    <p:extLst>
      <p:ext uri="{BB962C8B-B14F-4D97-AF65-F5344CB8AC3E}">
        <p14:creationId xmlns:p14="http://schemas.microsoft.com/office/powerpoint/2010/main" val="39285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"/>
          <p:cNvSpPr>
            <a:spLocks noGrp="1"/>
          </p:cNvSpPr>
          <p:nvPr>
            <p:ph idx="1"/>
          </p:nvPr>
        </p:nvSpPr>
        <p:spPr>
          <a:xfrm>
            <a:off x="76632" y="1900994"/>
            <a:ext cx="3196701" cy="91813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训练集数据：</a:t>
            </a:r>
            <a:r>
              <a:rPr kumimoji="1" lang="en-US" altLang="zh-CN" dirty="0" err="1"/>
              <a:t>BP</a:t>
            </a:r>
            <a:r>
              <a:rPr lang="en-US" altLang="zh-CN" dirty="0" err="1"/>
              <a:t>data_tr.txt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测试集数据：</a:t>
            </a:r>
            <a:r>
              <a:rPr lang="en-US" altLang="zh-CN" dirty="0" err="1"/>
              <a:t>BPdata_te.txt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867559"/>
            <a:ext cx="8330701" cy="355391"/>
          </a:xfrm>
        </p:spPr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神经网络实现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66462"/>
              </p:ext>
            </p:extLst>
          </p:nvPr>
        </p:nvGraphicFramePr>
        <p:xfrm>
          <a:off x="294173" y="1351130"/>
          <a:ext cx="1297201" cy="48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3" imgW="673100" imgH="228600" progId="Equation.3">
                  <p:embed/>
                </p:oleObj>
              </mc:Choice>
              <mc:Fallback>
                <p:oleObj name="公式" r:id="rId3" imgW="67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73" y="1351130"/>
                        <a:ext cx="1297201" cy="4881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 descr="网络结构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34" y="1136850"/>
            <a:ext cx="3463507" cy="34412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 descr="untitled4.bmp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" t="4262" r="6954" b="6579"/>
          <a:stretch/>
        </p:blipFill>
        <p:spPr>
          <a:xfrm>
            <a:off x="87865" y="2962203"/>
            <a:ext cx="2575721" cy="2194186"/>
          </a:xfrm>
          <a:prstGeom prst="rect">
            <a:avLst/>
          </a:prstGeom>
        </p:spPr>
      </p:pic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15602"/>
              </p:ext>
            </p:extLst>
          </p:nvPr>
        </p:nvGraphicFramePr>
        <p:xfrm>
          <a:off x="2759021" y="1900994"/>
          <a:ext cx="1751057" cy="2677155"/>
        </p:xfrm>
        <a:graphic>
          <a:graphicData uri="http://schemas.openxmlformats.org/drawingml/2006/table">
            <a:tbl>
              <a:tblPr/>
              <a:tblGrid>
                <a:gridCol w="27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5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1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　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x</a:t>
                      </a:r>
                      <a:r>
                        <a:rPr lang="en-US" altLang="zh-CN" sz="20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x</a:t>
                      </a:r>
                      <a:r>
                        <a:rPr lang="en-US" altLang="zh-CN" sz="20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y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0.29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0.14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0.50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0.62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0.64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2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0.00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0.53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0.28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0.21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0.53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0.33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4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0.10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0.33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0.12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5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0.06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0.15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6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0.02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7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0.24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0.11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8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0.28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0.03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0.08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9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0.38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0.49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？</a:t>
                      </a:r>
                      <a:endParaRPr lang="en-US" altLang="zh-CN" sz="1300" b="0" i="0" u="none" strike="noStrike" dirty="0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7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10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0.29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0.47 </a:t>
                      </a: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Times"/>
                        </a:rPr>
                        <a:t>？</a:t>
                      </a:r>
                      <a:endParaRPr lang="en-US" altLang="zh-CN" sz="1300" b="0" i="0" u="none" strike="noStrike" dirty="0">
                        <a:solidFill>
                          <a:schemeClr val="bg1"/>
                        </a:solidFill>
                        <a:effectLst/>
                        <a:latin typeface="Times"/>
                      </a:endParaRPr>
                    </a:p>
                  </a:txBody>
                  <a:tcPr marL="9525" marR="9525" marT="105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9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894489"/>
            <a:ext cx="8330701" cy="4401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神经网络实现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21" name="图片 20" descr="网络结构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9" y="1479332"/>
            <a:ext cx="3300123" cy="31835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 descr="无标题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4" y="1479332"/>
            <a:ext cx="4109549" cy="318350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983864"/>
              </p:ext>
            </p:extLst>
          </p:nvPr>
        </p:nvGraphicFramePr>
        <p:xfrm>
          <a:off x="1879022" y="1590997"/>
          <a:ext cx="1482552" cy="75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公式" r:id="rId5" imgW="1168400" imgH="482600" progId="Equation.3">
                  <p:embed/>
                </p:oleObj>
              </mc:Choice>
              <mc:Fallback>
                <p:oleObj name="公式" r:id="rId5" imgW="116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022" y="1590997"/>
                        <a:ext cx="1482552" cy="75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0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11374" y="2878516"/>
            <a:ext cx="6172200" cy="19511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 err="1"/>
              <a:t>def</a:t>
            </a:r>
            <a:r>
              <a:rPr lang="en-US" altLang="zh-CN" sz="1200" dirty="0"/>
              <a:t> sigmoid(x):  #</a:t>
            </a:r>
            <a:r>
              <a:rPr lang="zh-CN" altLang="en-US" sz="1200" dirty="0"/>
              <a:t>映射函数</a:t>
            </a:r>
          </a:p>
          <a:p>
            <a:pPr marL="0" indent="0">
              <a:buNone/>
            </a:pPr>
            <a:r>
              <a:rPr lang="zh-CN" altLang="en-US" sz="1200" dirty="0"/>
              <a:t>    </a:t>
            </a:r>
            <a:r>
              <a:rPr lang="en-US" altLang="zh-CN" sz="1200" dirty="0"/>
              <a:t>return 1/(1+math.exp(-x))</a:t>
            </a:r>
          </a:p>
          <a:p>
            <a:pPr marL="0" indent="0">
              <a:buNone/>
            </a:pPr>
            <a:r>
              <a:rPr lang="en-US" altLang="zh-CN" sz="1200" dirty="0"/>
              <a:t>import math</a:t>
            </a:r>
          </a:p>
          <a:p>
            <a:pPr marL="0" indent="0">
              <a:buNone/>
            </a:pPr>
            <a:r>
              <a:rPr lang="en-US" altLang="zh-CN" sz="1200" dirty="0"/>
              <a:t>import </a:t>
            </a:r>
            <a:r>
              <a:rPr lang="en-US" altLang="zh-CN" sz="1200" dirty="0" err="1"/>
              <a:t>numpy</a:t>
            </a:r>
            <a:r>
              <a:rPr lang="en-US" altLang="zh-CN" sz="1200" dirty="0"/>
              <a:t> as </a:t>
            </a:r>
            <a:r>
              <a:rPr lang="en-US" altLang="zh-CN" sz="1200" dirty="0" err="1"/>
              <a:t>np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import pandas as </a:t>
            </a:r>
            <a:r>
              <a:rPr lang="en-US" altLang="zh-CN" sz="1200" dirty="0" err="1"/>
              <a:t>pd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from pandas import </a:t>
            </a:r>
            <a:r>
              <a:rPr lang="en-US" altLang="zh-CN" sz="1200" dirty="0" err="1"/>
              <a:t>DataFrame,Seres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映射函数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06757"/>
              </p:ext>
            </p:extLst>
          </p:nvPr>
        </p:nvGraphicFramePr>
        <p:xfrm>
          <a:off x="411374" y="1816374"/>
          <a:ext cx="2062084" cy="53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公式" r:id="rId3" imgW="1676400" imgH="393700" progId="Equation.3">
                  <p:embed/>
                </p:oleObj>
              </mc:Choice>
              <mc:Fallback>
                <p:oleObj name="公式" r:id="rId3" imgW="167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74" y="1816374"/>
                        <a:ext cx="2062084" cy="5380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untitled2.bmp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t="5699" r="7857" b="6741"/>
          <a:stretch/>
        </p:blipFill>
        <p:spPr>
          <a:xfrm>
            <a:off x="3497474" y="1816374"/>
            <a:ext cx="3238919" cy="28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22816" y="1353783"/>
            <a:ext cx="6172200" cy="12436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中间层神经元输入和输出层神经元输入</a:t>
            </a:r>
            <a:endParaRPr lang="en-US" altLang="zh-CN" sz="1200" dirty="0"/>
          </a:p>
          <a:p>
            <a:pPr marL="0" indent="0">
              <a:buNone/>
            </a:pPr>
            <a:r>
              <a:rPr lang="pl-PL" altLang="zh-CN" sz="1200" dirty="0" err="1"/>
              <a:t>Net_in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np.array</a:t>
            </a:r>
            <a:r>
              <a:rPr lang="pl-PL" altLang="zh-CN" sz="1200" dirty="0"/>
              <a:t>([0,0,-1])</a:t>
            </a:r>
            <a:br>
              <a:rPr lang="pl-PL" altLang="zh-CN" sz="1200" dirty="0"/>
            </a:br>
            <a:r>
              <a:rPr lang="pl-PL" altLang="zh-CN" sz="1200" dirty="0" err="1"/>
              <a:t>Out_in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np.array</a:t>
            </a:r>
            <a:r>
              <a:rPr lang="pl-PL" altLang="zh-CN" sz="1200" dirty="0"/>
              <a:t>([0,0,0,0,-1])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中间层神经元输入和输出层神经元输入</a:t>
            </a:r>
            <a:endParaRPr lang="en-US" altLang="zh-CN" dirty="0"/>
          </a:p>
        </p:txBody>
      </p:sp>
      <p:pic>
        <p:nvPicPr>
          <p:cNvPr id="6" name="图片 5" descr="网络结构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" y="2597456"/>
            <a:ext cx="2673361" cy="24791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 descr="无标题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21" y="2597456"/>
            <a:ext cx="3200317" cy="24791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2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900267"/>
            <a:ext cx="9253834" cy="554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下列鸢尾花分别属于哪一类：</a:t>
            </a:r>
            <a:r>
              <a:rPr lang="en-US" altLang="zh-CN" sz="1800" dirty="0" err="1">
                <a:latin typeface="Arial"/>
                <a:cs typeface="Arial"/>
              </a:rPr>
              <a:t>setosa</a:t>
            </a:r>
            <a:r>
              <a:rPr lang="zh-CN" altLang="en-US" sz="1800" dirty="0">
                <a:latin typeface="Arial"/>
                <a:cs typeface="Arial"/>
              </a:rPr>
              <a:t>、</a:t>
            </a:r>
            <a:r>
              <a:rPr lang="en-US" altLang="zh-CN" sz="1800" dirty="0" err="1">
                <a:latin typeface="Arial"/>
                <a:cs typeface="Arial"/>
              </a:rPr>
              <a:t>versicolor</a:t>
            </a:r>
            <a:r>
              <a:rPr lang="zh-CN" altLang="en-US" sz="1800" dirty="0"/>
              <a:t>、</a:t>
            </a:r>
            <a:r>
              <a:rPr lang="en-US" altLang="zh-CN" sz="1800" dirty="0" err="1">
                <a:latin typeface="Arial"/>
                <a:cs typeface="Arial"/>
              </a:rPr>
              <a:t>virginica</a:t>
            </a:r>
            <a:endParaRPr lang="en-US" altLang="zh-CN" sz="1800" dirty="0">
              <a:latin typeface="Arial"/>
              <a:cs typeface="Arial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9" y="1622241"/>
            <a:ext cx="2041281" cy="2850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65" y="1622218"/>
            <a:ext cx="2152602" cy="28508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45" y="1615615"/>
            <a:ext cx="1935498" cy="2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3185" y="1375578"/>
            <a:ext cx="3195053" cy="1837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中间层和输出层神经元权值及其变化量</a:t>
            </a:r>
          </a:p>
          <a:p>
            <a:pPr marL="0" indent="0">
              <a:buNone/>
            </a:pPr>
            <a:r>
              <a:rPr lang="pl-PL" altLang="zh-CN" sz="1200" dirty="0" err="1"/>
              <a:t>w_mid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np.zeros</a:t>
            </a:r>
            <a:r>
              <a:rPr lang="pl-PL" altLang="zh-CN" sz="1200" dirty="0"/>
              <a:t>([3,4])</a:t>
            </a:r>
            <a:br>
              <a:rPr lang="pl-PL" altLang="zh-CN" sz="1200" dirty="0"/>
            </a:br>
            <a:r>
              <a:rPr lang="pl-PL" altLang="zh-CN" sz="1200" dirty="0" err="1"/>
              <a:t>w_out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np.array</a:t>
            </a:r>
            <a:r>
              <a:rPr lang="pl-PL" altLang="zh-CN" sz="1200" dirty="0"/>
              <a:t>([0.3,0.3,0.3,0.3,0.3])</a:t>
            </a:r>
            <a:br>
              <a:rPr lang="pl-PL" altLang="zh-CN" sz="1200" dirty="0"/>
            </a:br>
            <a:r>
              <a:rPr lang="pl-PL" altLang="zh-CN" sz="1200" dirty="0" err="1"/>
              <a:t>delta_w_mid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np.zeros</a:t>
            </a:r>
            <a:r>
              <a:rPr lang="pl-PL" altLang="zh-CN" sz="1200" dirty="0"/>
              <a:t>([3,4])</a:t>
            </a:r>
            <a:br>
              <a:rPr lang="pl-PL" altLang="zh-CN" sz="1200" dirty="0"/>
            </a:br>
            <a:r>
              <a:rPr lang="pl-PL" altLang="zh-CN" sz="1200" dirty="0" err="1"/>
              <a:t>delta_w_out</a:t>
            </a:r>
            <a:r>
              <a:rPr lang="pl-PL" altLang="zh-CN" sz="1200" dirty="0"/>
              <a:t> = </a:t>
            </a:r>
            <a:r>
              <a:rPr lang="pl-PL" altLang="zh-CN" sz="1200" dirty="0" err="1"/>
              <a:t>np.array</a:t>
            </a:r>
            <a:r>
              <a:rPr lang="pl-PL" altLang="zh-CN" sz="1200" dirty="0"/>
              <a:t>([0,0,0,0,0])</a:t>
            </a:r>
            <a:br>
              <a:rPr lang="pl-PL" altLang="zh-CN" sz="1200" dirty="0"/>
            </a:br>
            <a:endParaRPr lang="en-US" altLang="zh-CN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中间层和输出层神经元权值及其变化量</a:t>
            </a:r>
          </a:p>
        </p:txBody>
      </p:sp>
      <p:pic>
        <p:nvPicPr>
          <p:cNvPr id="10" name="图片 9" descr="网络结构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6" y="3082786"/>
            <a:ext cx="2222509" cy="20610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 descr="无标题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69" y="3082787"/>
            <a:ext cx="2660597" cy="20610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4074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2398" y="1432176"/>
            <a:ext cx="3626069" cy="23511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中间层的输出</a:t>
            </a:r>
          </a:p>
          <a:p>
            <a:pPr marL="0" indent="0">
              <a:buNone/>
            </a:pPr>
            <a:r>
              <a:rPr lang="en-US" altLang="zh-CN" sz="1200" b="1" dirty="0"/>
              <a:t>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en-US" altLang="zh-CN" sz="1200" b="1" dirty="0"/>
              <a:t>in </a:t>
            </a:r>
            <a:r>
              <a:rPr lang="en-US" altLang="zh-CN" sz="1200" dirty="0"/>
              <a:t>range(4):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Out_in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sigmoid(sum(</a:t>
            </a:r>
            <a:r>
              <a:rPr lang="en-US" altLang="zh-CN" sz="1200" dirty="0" err="1"/>
              <a:t>w_mid</a:t>
            </a:r>
            <a:r>
              <a:rPr lang="en-US" altLang="zh-CN" sz="1200" dirty="0"/>
              <a:t>[:,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]*</a:t>
            </a:r>
            <a:r>
              <a:rPr lang="en-US" altLang="zh-CN" sz="1200" dirty="0" err="1"/>
              <a:t>Net_in</a:t>
            </a:r>
            <a:r>
              <a:rPr lang="en-US" altLang="zh-CN" sz="1200" dirty="0"/>
              <a:t>))</a:t>
            </a:r>
          </a:p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输出层的输出</a:t>
            </a:r>
            <a:r>
              <a:rPr lang="en-US" altLang="zh-CN" sz="1200" dirty="0"/>
              <a:t>/</a:t>
            </a:r>
            <a:r>
              <a:rPr lang="zh-CN" altLang="en-US" sz="1200" dirty="0"/>
              <a:t>网络输出</a:t>
            </a:r>
          </a:p>
          <a:p>
            <a:pPr marL="0" indent="0">
              <a:buNone/>
            </a:pPr>
            <a:r>
              <a:rPr lang="en-US" altLang="zh-CN" sz="1200" dirty="0"/>
              <a:t>res = sigmoid(sum(</a:t>
            </a:r>
            <a:r>
              <a:rPr lang="en-US" altLang="zh-CN" sz="1200" dirty="0" err="1"/>
              <a:t>Out_in</a:t>
            </a:r>
            <a:r>
              <a:rPr lang="en-US" altLang="zh-CN" sz="1200" dirty="0"/>
              <a:t>*</a:t>
            </a:r>
            <a:r>
              <a:rPr lang="en-US" altLang="zh-CN" sz="1200" dirty="0" err="1"/>
              <a:t>w_out</a:t>
            </a:r>
            <a:r>
              <a:rPr lang="en-US" altLang="zh-CN" sz="1200" dirty="0"/>
              <a:t>))</a:t>
            </a:r>
            <a:br>
              <a:rPr lang="en-US" altLang="zh-CN" sz="1200" dirty="0"/>
            </a:br>
            <a:r>
              <a:rPr lang="en-US" altLang="zh-CN" sz="1200" dirty="0"/>
              <a:t>error = abs(res-real)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12398" y="941170"/>
            <a:ext cx="9256334" cy="355391"/>
          </a:xfrm>
        </p:spPr>
        <p:txBody>
          <a:bodyPr/>
          <a:lstStyle/>
          <a:p>
            <a:r>
              <a:rPr lang="zh-CN" altLang="en-US" dirty="0"/>
              <a:t>中间层的输出</a:t>
            </a:r>
          </a:p>
        </p:txBody>
      </p:sp>
      <p:pic>
        <p:nvPicPr>
          <p:cNvPr id="7" name="图片 6" descr="网络结构2.png">
            <a:extLst>
              <a:ext uri="{FF2B5EF4-FFF2-40B4-BE49-F238E27FC236}">
                <a16:creationId xmlns:a16="http://schemas.microsoft.com/office/drawing/2014/main" id="{863AFD7C-14BB-4F3D-B6CB-96935B5E7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5" y="941169"/>
            <a:ext cx="2352790" cy="21818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 descr="无标题.png">
            <a:extLst>
              <a:ext uri="{FF2B5EF4-FFF2-40B4-BE49-F238E27FC236}">
                <a16:creationId xmlns:a16="http://schemas.microsoft.com/office/drawing/2014/main" id="{65BF09AC-D28F-4280-A7AF-B51786F58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5" y="3204016"/>
            <a:ext cx="2816558" cy="21818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033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76869" y="2777465"/>
            <a:ext cx="3893600" cy="15409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#</a:t>
            </a:r>
            <a:r>
              <a:rPr lang="zh-CN" altLang="en-US" sz="1200" dirty="0"/>
              <a:t>输出层权值变化量</a:t>
            </a:r>
          </a:p>
          <a:p>
            <a:pPr marL="0" indent="0">
              <a:buNone/>
            </a:pPr>
            <a:r>
              <a:rPr lang="en-US" altLang="zh-CN" sz="1200" dirty="0" err="1"/>
              <a:t>delta_w_out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yita</a:t>
            </a:r>
            <a:r>
              <a:rPr lang="en-US" altLang="zh-CN" sz="1200" dirty="0"/>
              <a:t>*res*(1-res)*(real-res)*</a:t>
            </a:r>
            <a:r>
              <a:rPr lang="en-US" altLang="zh-CN" sz="1200" dirty="0" err="1"/>
              <a:t>Out_in</a:t>
            </a:r>
            <a:br>
              <a:rPr lang="en-US" altLang="zh-CN" sz="1200" dirty="0"/>
            </a:br>
            <a:r>
              <a:rPr lang="en-US" altLang="zh-CN" sz="1200" dirty="0" err="1"/>
              <a:t>delta_w_out</a:t>
            </a:r>
            <a:r>
              <a:rPr lang="en-US" altLang="zh-CN" sz="1200" dirty="0"/>
              <a:t>[4] = -(</a:t>
            </a:r>
            <a:r>
              <a:rPr lang="en-US" altLang="zh-CN" sz="1200" dirty="0" err="1"/>
              <a:t>yita</a:t>
            </a:r>
            <a:r>
              <a:rPr lang="en-US" altLang="zh-CN" sz="1200" dirty="0"/>
              <a:t>*res*(1-res)*(real-res))</a:t>
            </a:r>
            <a:br>
              <a:rPr lang="en-US" altLang="zh-CN" sz="1200" dirty="0"/>
            </a:br>
            <a:r>
              <a:rPr lang="en-US" altLang="zh-CN" sz="1200" dirty="0" err="1"/>
              <a:t>w_out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w_out+delta_w_out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输出层权值变化量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2323"/>
              </p:ext>
            </p:extLst>
          </p:nvPr>
        </p:nvGraphicFramePr>
        <p:xfrm>
          <a:off x="276869" y="1438623"/>
          <a:ext cx="2806303" cy="383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公式" r:id="rId3" imgW="1714500" imgH="228600" progId="Equation.3">
                  <p:embed/>
                </p:oleObj>
              </mc:Choice>
              <mc:Fallback>
                <p:oleObj name="公式" r:id="rId3" imgW="171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869" y="1438623"/>
                        <a:ext cx="2806303" cy="3836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04024"/>
              </p:ext>
            </p:extLst>
          </p:nvPr>
        </p:nvGraphicFramePr>
        <p:xfrm>
          <a:off x="286393" y="2123894"/>
          <a:ext cx="2676525" cy="4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公式" r:id="rId5" imgW="1625600" imgH="228600" progId="Equation.3">
                  <p:embed/>
                </p:oleObj>
              </mc:Choice>
              <mc:Fallback>
                <p:oleObj name="公式" r:id="rId5" imgW="162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93" y="2123894"/>
                        <a:ext cx="2676525" cy="4193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网络结构2.png">
            <a:extLst>
              <a:ext uri="{FF2B5EF4-FFF2-40B4-BE49-F238E27FC236}">
                <a16:creationId xmlns:a16="http://schemas.microsoft.com/office/drawing/2014/main" id="{9C94D3C7-51A8-4BCD-AE49-44825213BD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5" y="941169"/>
            <a:ext cx="2352790" cy="21818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 descr="无标题.png">
            <a:extLst>
              <a:ext uri="{FF2B5EF4-FFF2-40B4-BE49-F238E27FC236}">
                <a16:creationId xmlns:a16="http://schemas.microsoft.com/office/drawing/2014/main" id="{1A676AC7-DDE2-461C-AAFF-90FC212E05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5" y="3204016"/>
            <a:ext cx="2816558" cy="21818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459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2398" y="3436581"/>
            <a:ext cx="6560435" cy="163849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/>
              <a:t>#</a:t>
            </a:r>
            <a:r>
              <a:rPr lang="zh-TW" altLang="en-US" sz="1200" dirty="0"/>
              <a:t>中间层权值变化量</a:t>
            </a:r>
          </a:p>
          <a:p>
            <a:pPr marL="0" indent="0">
              <a:buNone/>
            </a:pPr>
            <a:r>
              <a:rPr lang="en-US" altLang="zh-CN" sz="1200" b="1" dirty="0"/>
              <a:t>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</a:t>
            </a:r>
            <a:r>
              <a:rPr lang="en-US" altLang="zh-CN" sz="1200" b="1" dirty="0"/>
              <a:t>in </a:t>
            </a:r>
            <a:r>
              <a:rPr lang="en-US" altLang="zh-CN" sz="1200" dirty="0"/>
              <a:t>range(4):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delta_w_mid</a:t>
            </a:r>
            <a:r>
              <a:rPr lang="en-US" altLang="zh-CN" sz="1200" dirty="0"/>
              <a:t>[:,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yita</a:t>
            </a:r>
            <a:r>
              <a:rPr lang="en-US" altLang="zh-CN" sz="1200" dirty="0"/>
              <a:t>*</a:t>
            </a:r>
            <a:r>
              <a:rPr lang="en-US" altLang="zh-CN" sz="1200" dirty="0" err="1"/>
              <a:t>Out_in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]*(1-Out_in[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])*</a:t>
            </a:r>
            <a:r>
              <a:rPr lang="en-US" altLang="zh-CN" sz="1200" dirty="0" err="1"/>
              <a:t>w_out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]*res*(1-res)*(real-res)*</a:t>
            </a:r>
            <a:r>
              <a:rPr lang="en-US" altLang="zh-CN" sz="1200" dirty="0" err="1"/>
              <a:t>Net_in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delta_w_mid</a:t>
            </a:r>
            <a:r>
              <a:rPr lang="en-US" altLang="zh-CN" sz="1200" dirty="0"/>
              <a:t>[2,i] = -(</a:t>
            </a:r>
            <a:r>
              <a:rPr lang="en-US" altLang="zh-CN" sz="1200" dirty="0" err="1"/>
              <a:t>yita</a:t>
            </a:r>
            <a:r>
              <a:rPr lang="en-US" altLang="zh-CN" sz="1200" dirty="0"/>
              <a:t>*</a:t>
            </a:r>
            <a:r>
              <a:rPr lang="en-US" altLang="zh-CN" sz="1200" dirty="0" err="1"/>
              <a:t>Out_in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]*(1-Out_in[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])*</a:t>
            </a:r>
            <a:r>
              <a:rPr lang="en-US" altLang="zh-CN" sz="1200" dirty="0" err="1"/>
              <a:t>w_out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]*res*(1-res)*(real-res))</a:t>
            </a:r>
            <a:br>
              <a:rPr lang="en-US" altLang="zh-CN" sz="1200" dirty="0"/>
            </a:br>
            <a:r>
              <a:rPr lang="en-US" altLang="zh-CN" sz="1200" dirty="0" err="1"/>
              <a:t>w_mid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w_mid+delta_w_mid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277155" y="950252"/>
            <a:ext cx="9256334" cy="355391"/>
          </a:xfrm>
        </p:spPr>
        <p:txBody>
          <a:bodyPr/>
          <a:lstStyle/>
          <a:p>
            <a:r>
              <a:rPr lang="zh-TW" altLang="en-US" dirty="0"/>
              <a:t>中间层权值变化量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662436"/>
              </p:ext>
            </p:extLst>
          </p:nvPr>
        </p:nvGraphicFramePr>
        <p:xfrm>
          <a:off x="353185" y="1465495"/>
          <a:ext cx="2458641" cy="75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公式" r:id="rId3" imgW="1638300" imgH="482600" progId="Equation.3">
                  <p:embed/>
                </p:oleObj>
              </mc:Choice>
              <mc:Fallback>
                <p:oleObj name="公式" r:id="rId3" imgW="1638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85" y="1465495"/>
                        <a:ext cx="2458641" cy="751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24874"/>
              </p:ext>
            </p:extLst>
          </p:nvPr>
        </p:nvGraphicFramePr>
        <p:xfrm>
          <a:off x="353185" y="2409658"/>
          <a:ext cx="2587229" cy="74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5" imgW="1612900" imgH="482600" progId="Equation.3">
                  <p:embed/>
                </p:oleObj>
              </mc:Choice>
              <mc:Fallback>
                <p:oleObj name="公式" r:id="rId5" imgW="1612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185" y="2409658"/>
                        <a:ext cx="2587229" cy="7421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无标题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53" y="1147611"/>
            <a:ext cx="3685794" cy="285523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15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0B47BE8-E736-484C-8F64-C546497CF4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772" y="992219"/>
          <a:ext cx="5930780" cy="2120859"/>
        </p:xfrm>
        <a:graphic>
          <a:graphicData uri="http://schemas.openxmlformats.org/drawingml/2006/table">
            <a:tbl>
              <a:tblPr/>
              <a:tblGrid>
                <a:gridCol w="125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Sepal.Length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Sepal.Width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Petal.Length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Petal.Width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 Box 3">
            <a:extLst>
              <a:ext uri="{FF2B5EF4-FFF2-40B4-BE49-F238E27FC236}">
                <a16:creationId xmlns:a16="http://schemas.microsoft.com/office/drawing/2014/main" id="{0BB52C75-8EDC-4EBB-BB7D-CADCA8F4F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72" y="4582852"/>
            <a:ext cx="3308825" cy="5029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1323" tIns="35662" rIns="71323" bIns="3566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i="1" dirty="0">
                <a:latin typeface="Times"/>
                <a:cs typeface="Times"/>
              </a:rPr>
              <a:t>y</a:t>
            </a:r>
            <a:r>
              <a:rPr lang="en-US" altLang="zh-CN" sz="2800" baseline="-25000" dirty="0">
                <a:latin typeface="Times"/>
                <a:cs typeface="Times"/>
              </a:rPr>
              <a:t> </a:t>
            </a:r>
            <a:r>
              <a:rPr lang="en-US" altLang="zh-CN" sz="2800" dirty="0">
                <a:latin typeface="Times"/>
                <a:cs typeface="Times"/>
              </a:rPr>
              <a:t>= </a:t>
            </a:r>
            <a:r>
              <a:rPr lang="en-US" altLang="zh-CN" sz="2800" i="1" dirty="0">
                <a:latin typeface="Times"/>
                <a:cs typeface="Times"/>
              </a:rPr>
              <a:t>f</a:t>
            </a:r>
            <a:r>
              <a:rPr lang="en-US" altLang="zh-CN" sz="2500" dirty="0">
                <a:latin typeface="Times"/>
                <a:cs typeface="Times"/>
              </a:rPr>
              <a:t>(</a:t>
            </a:r>
            <a:r>
              <a:rPr lang="en-US" altLang="zh-CN" sz="2800" i="1" dirty="0">
                <a:latin typeface="Times"/>
                <a:cs typeface="Times"/>
              </a:rPr>
              <a:t>x</a:t>
            </a:r>
            <a:r>
              <a:rPr lang="zh-CN" altLang="zh-CN" sz="1600" baseline="-25000" dirty="0">
                <a:latin typeface="Times"/>
                <a:cs typeface="Times"/>
              </a:rPr>
              <a:t>1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2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3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4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5</a:t>
            </a:r>
            <a:r>
              <a:rPr lang="en-US" altLang="zh-CN" sz="1600" dirty="0">
                <a:latin typeface="Times"/>
                <a:cs typeface="Times"/>
              </a:rPr>
              <a:t>……</a:t>
            </a:r>
            <a:r>
              <a:rPr lang="en-US" altLang="zh-CN" sz="2500" dirty="0">
                <a:latin typeface="Times"/>
                <a:cs typeface="Times"/>
              </a:rPr>
              <a:t>)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F74521-3ECF-4943-826B-FCAB43200447}"/>
              </a:ext>
            </a:extLst>
          </p:cNvPr>
          <p:cNvGrpSpPr/>
          <p:nvPr/>
        </p:nvGrpSpPr>
        <p:grpSpPr>
          <a:xfrm>
            <a:off x="569772" y="3323715"/>
            <a:ext cx="3783809" cy="1079500"/>
            <a:chOff x="565948" y="3292711"/>
            <a:chExt cx="3783809" cy="1079500"/>
          </a:xfrm>
        </p:grpSpPr>
        <p:graphicFrame>
          <p:nvGraphicFramePr>
            <p:cNvPr id="17" name="对象 11">
              <a:extLst>
                <a:ext uri="{FF2B5EF4-FFF2-40B4-BE49-F238E27FC236}">
                  <a16:creationId xmlns:a16="http://schemas.microsoft.com/office/drawing/2014/main" id="{AB6975F2-63FB-4FAE-AC76-021DECFC111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65948" y="3292711"/>
            <a:ext cx="1015603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6" name="公式" r:id="rId3" imgW="889000" imgH="850900" progId="Equation.3">
                    <p:embed/>
                  </p:oleObj>
                </mc:Choice>
                <mc:Fallback>
                  <p:oleObj name="公式" r:id="rId3" imgW="889000" imgH="850900" progId="Equation.3">
                    <p:embed/>
                    <p:pic>
                      <p:nvPicPr>
                        <p:cNvPr id="17" name="对象 11">
                          <a:extLst>
                            <a:ext uri="{FF2B5EF4-FFF2-40B4-BE49-F238E27FC236}">
                              <a16:creationId xmlns:a16="http://schemas.microsoft.com/office/drawing/2014/main" id="{AB6975F2-63FB-4FAE-AC76-021DECFC11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948" y="3292711"/>
                          <a:ext cx="1015603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3">
              <a:extLst>
                <a:ext uri="{FF2B5EF4-FFF2-40B4-BE49-F238E27FC236}">
                  <a16:creationId xmlns:a16="http://schemas.microsoft.com/office/drawing/2014/main" id="{E10DA993-584A-4EB9-AE01-8F3A1CC6E4D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724679" y="3664170"/>
            <a:ext cx="625078" cy="347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7" name="公式" r:id="rId5" imgW="355600" imgH="177800" progId="Equation.3">
                    <p:embed/>
                  </p:oleObj>
                </mc:Choice>
                <mc:Fallback>
                  <p:oleObj name="公式" r:id="rId5" imgW="355600" imgH="177800" progId="Equation.3">
                    <p:embed/>
                    <p:pic>
                      <p:nvPicPr>
                        <p:cNvPr id="18" name="对象 13">
                          <a:extLst>
                            <a:ext uri="{FF2B5EF4-FFF2-40B4-BE49-F238E27FC236}">
                              <a16:creationId xmlns:a16="http://schemas.microsoft.com/office/drawing/2014/main" id="{E10DA993-584A-4EB9-AE01-8F3A1CC6E4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679" y="3664170"/>
                          <a:ext cx="625078" cy="3479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1">
              <a:extLst>
                <a:ext uri="{FF2B5EF4-FFF2-40B4-BE49-F238E27FC236}">
                  <a16:creationId xmlns:a16="http://schemas.microsoft.com/office/drawing/2014/main" id="{2ACECB99-EB4C-4E8A-9814-21D42BFA5FB0}"/>
                </a:ext>
              </a:extLst>
            </p:cNvPr>
            <p:cNvCxnSpPr>
              <a:cxnSpLocks/>
              <a:stCxn id="17" idx="3"/>
              <a:endCxn id="21" idx="1"/>
            </p:cNvCxnSpPr>
            <p:nvPr/>
          </p:nvCxnSpPr>
          <p:spPr>
            <a:xfrm>
              <a:off x="1581551" y="3832461"/>
              <a:ext cx="495997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接箭头连接符 181">
              <a:extLst>
                <a:ext uri="{FF2B5EF4-FFF2-40B4-BE49-F238E27FC236}">
                  <a16:creationId xmlns:a16="http://schemas.microsoft.com/office/drawing/2014/main" id="{E36C530B-BD6A-4F2A-996A-2CE7DE5B20A6}"/>
                </a:ext>
              </a:extLst>
            </p:cNvPr>
            <p:cNvCxnSpPr>
              <a:cxnSpLocks/>
              <a:stCxn id="21" idx="3"/>
              <a:endCxn id="18" idx="1"/>
            </p:cNvCxnSpPr>
            <p:nvPr/>
          </p:nvCxnSpPr>
          <p:spPr>
            <a:xfrm>
              <a:off x="3274565" y="3832461"/>
              <a:ext cx="450114" cy="5673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E09ECE5F-7CF1-4559-A080-A66A890A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548" y="3603147"/>
              <a:ext cx="1197017" cy="458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/>
                <a:t>模型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3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（</a:t>
            </a:r>
            <a:r>
              <a:rPr lang="en-US" altLang="zh-CN" dirty="0" err="1"/>
              <a:t>sklearn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/>
              <a:t>Net = </a:t>
            </a:r>
            <a:r>
              <a:rPr lang="en-US" altLang="zh-CN" dirty="0" err="1"/>
              <a:t>MLPClassifier</a:t>
            </a:r>
            <a:r>
              <a:rPr lang="en-US" altLang="zh-CN" dirty="0"/>
              <a:t>(</a:t>
            </a:r>
            <a:r>
              <a:rPr lang="en-US" altLang="zh-CN" dirty="0" err="1"/>
              <a:t>hidden_layer_sizes</a:t>
            </a:r>
            <a:r>
              <a:rPr lang="en-US" altLang="zh-CN" dirty="0"/>
              <a:t>=10,max_iter=1000).fit(</a:t>
            </a:r>
            <a:r>
              <a:rPr lang="en-US" altLang="zh-CN" dirty="0" err="1"/>
              <a:t>tr_data.ix</a:t>
            </a:r>
            <a:r>
              <a:rPr lang="en-US" altLang="zh-CN" dirty="0"/>
              <a:t>[:,0:6],</a:t>
            </a:r>
            <a:r>
              <a:rPr lang="en-US" altLang="zh-CN" dirty="0" err="1"/>
              <a:t>tr_data.ix</a:t>
            </a:r>
            <a:r>
              <a:rPr lang="en-US" altLang="zh-CN" dirty="0"/>
              <a:t>[:,6]) </a:t>
            </a:r>
          </a:p>
          <a:p>
            <a:pPr>
              <a:buFont typeface="Arial"/>
              <a:buChar char="•"/>
            </a:pPr>
            <a:r>
              <a:rPr lang="en-US" altLang="zh-CN" dirty="0"/>
              <a:t>res = </a:t>
            </a:r>
            <a:r>
              <a:rPr lang="en-US" altLang="zh-CN" dirty="0" err="1"/>
              <a:t>Net.predict</a:t>
            </a:r>
            <a:r>
              <a:rPr lang="en-US" altLang="zh-CN" dirty="0"/>
              <a:t>(</a:t>
            </a:r>
            <a:r>
              <a:rPr lang="en-US" altLang="zh-CN" dirty="0" err="1"/>
              <a:t>te_data.ix</a:t>
            </a:r>
            <a:r>
              <a:rPr lang="en-US" altLang="zh-CN" dirty="0"/>
              <a:t>[:,0:6])</a:t>
            </a:r>
          </a:p>
          <a:p>
            <a:pPr marL="0" indent="0">
              <a:buNone/>
            </a:pPr>
            <a:r>
              <a:rPr kumimoji="1" lang="en-US" altLang="zh-CN" dirty="0"/>
              <a:t>R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nnet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22885" indent="-222885">
              <a:buFont typeface="Arial"/>
              <a:buChar char="•"/>
            </a:pPr>
            <a:r>
              <a:rPr lang="en-US" altLang="zh-TW" dirty="0" err="1"/>
              <a:t>nnet</a:t>
            </a:r>
            <a:r>
              <a:rPr lang="en-US" altLang="zh-TW" dirty="0"/>
              <a:t>(x, y, size, </a:t>
            </a:r>
            <a:r>
              <a:rPr lang="en-US" altLang="zh-TW" dirty="0" err="1"/>
              <a:t>softmax</a:t>
            </a:r>
            <a:r>
              <a:rPr lang="en-US" altLang="zh-TW" dirty="0"/>
              <a:t> = FALSE, </a:t>
            </a:r>
            <a:r>
              <a:rPr lang="en-US" altLang="zh-TW" dirty="0" err="1"/>
              <a:t>maxit</a:t>
            </a:r>
            <a:r>
              <a:rPr lang="en-US" altLang="zh-TW" dirty="0"/>
              <a:t> = 100)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014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651004" y="-256014"/>
            <a:ext cx="144039" cy="17974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323" tIns="35662" rIns="71323" bIns="35662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7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651004" y="-317570"/>
            <a:ext cx="144039" cy="30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71323" tIns="35662" rIns="71323" bIns="35662" anchor="ctr">
            <a:spAutoFit/>
          </a:bodyPr>
          <a:lstStyle/>
          <a:p>
            <a:pPr>
              <a:defRPr/>
            </a:pPr>
            <a:endParaRPr lang="zh-CN" altLang="en-US" sz="15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87AA-6B41-4CE1-93D3-8BECF87A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42547"/>
              </p:ext>
            </p:extLst>
          </p:nvPr>
        </p:nvGraphicFramePr>
        <p:xfrm>
          <a:off x="569772" y="992219"/>
          <a:ext cx="5930780" cy="2120859"/>
        </p:xfrm>
        <a:graphic>
          <a:graphicData uri="http://schemas.openxmlformats.org/drawingml/2006/table">
            <a:tbl>
              <a:tblPr/>
              <a:tblGrid>
                <a:gridCol w="1253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Sepal.Length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Sepal.Width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Petal.Length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Petal.Width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class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0.2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2.7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5.1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6.5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5.8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6.2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2.9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4.3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1.3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?</a:t>
                      </a:r>
                    </a:p>
                  </a:txBody>
                  <a:tcPr marL="9526" marR="9526" marT="10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69772" y="4582852"/>
            <a:ext cx="3308825" cy="5029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71323" tIns="35662" rIns="71323" bIns="35662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i="1" dirty="0">
                <a:latin typeface="Times"/>
                <a:cs typeface="Times"/>
              </a:rPr>
              <a:t>y</a:t>
            </a:r>
            <a:r>
              <a:rPr lang="en-US" altLang="zh-CN" sz="2800" baseline="-25000" dirty="0">
                <a:latin typeface="Times"/>
                <a:cs typeface="Times"/>
              </a:rPr>
              <a:t> </a:t>
            </a:r>
            <a:r>
              <a:rPr lang="en-US" altLang="zh-CN" sz="2800" dirty="0">
                <a:latin typeface="Times"/>
                <a:cs typeface="Times"/>
              </a:rPr>
              <a:t>= </a:t>
            </a:r>
            <a:r>
              <a:rPr lang="en-US" altLang="zh-CN" sz="2800" i="1" dirty="0">
                <a:latin typeface="Times"/>
                <a:cs typeface="Times"/>
              </a:rPr>
              <a:t>f</a:t>
            </a:r>
            <a:r>
              <a:rPr lang="en-US" altLang="zh-CN" sz="2500" dirty="0">
                <a:latin typeface="Times"/>
                <a:cs typeface="Times"/>
              </a:rPr>
              <a:t>(</a:t>
            </a:r>
            <a:r>
              <a:rPr lang="en-US" altLang="zh-CN" sz="2800" i="1" dirty="0">
                <a:latin typeface="Times"/>
                <a:cs typeface="Times"/>
              </a:rPr>
              <a:t>x</a:t>
            </a:r>
            <a:r>
              <a:rPr lang="zh-CN" altLang="zh-CN" sz="1600" baseline="-25000" dirty="0">
                <a:latin typeface="Times"/>
                <a:cs typeface="Times"/>
              </a:rPr>
              <a:t>1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2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3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4</a:t>
            </a:r>
            <a:r>
              <a:rPr lang="en-US" altLang="zh-CN" sz="1600" dirty="0">
                <a:latin typeface="Times"/>
                <a:cs typeface="Times"/>
              </a:rPr>
              <a:t>,</a:t>
            </a:r>
            <a:r>
              <a:rPr lang="en-US" altLang="zh-CN" sz="2800" i="1" dirty="0">
                <a:latin typeface="Times"/>
                <a:cs typeface="Times"/>
              </a:rPr>
              <a:t> x</a:t>
            </a:r>
            <a:r>
              <a:rPr lang="en-US" altLang="zh-CN" sz="1600" baseline="-25000" dirty="0">
                <a:latin typeface="Times"/>
                <a:cs typeface="Times"/>
              </a:rPr>
              <a:t>5</a:t>
            </a:r>
            <a:r>
              <a:rPr lang="en-US" altLang="zh-CN" sz="1600" dirty="0">
                <a:latin typeface="Times"/>
                <a:cs typeface="Times"/>
              </a:rPr>
              <a:t>……</a:t>
            </a:r>
            <a:r>
              <a:rPr lang="en-US" altLang="zh-CN" sz="2500" dirty="0">
                <a:latin typeface="Times"/>
                <a:cs typeface="Times"/>
              </a:rPr>
              <a:t>)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67F8D2-FAF3-4E1B-B4EB-6C62800B8E38}"/>
              </a:ext>
            </a:extLst>
          </p:cNvPr>
          <p:cNvGrpSpPr/>
          <p:nvPr/>
        </p:nvGrpSpPr>
        <p:grpSpPr>
          <a:xfrm>
            <a:off x="569772" y="3323715"/>
            <a:ext cx="3783809" cy="1079500"/>
            <a:chOff x="565948" y="3292711"/>
            <a:chExt cx="3783809" cy="1079500"/>
          </a:xfrm>
        </p:grpSpPr>
        <p:graphicFrame>
          <p:nvGraphicFramePr>
            <p:cNvPr id="8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278185"/>
                </p:ext>
              </p:extLst>
            </p:nvPr>
          </p:nvGraphicFramePr>
          <p:xfrm>
            <a:off x="565948" y="3292711"/>
            <a:ext cx="1015603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公式" r:id="rId3" imgW="889000" imgH="850900" progId="Equation.3">
                    <p:embed/>
                  </p:oleObj>
                </mc:Choice>
                <mc:Fallback>
                  <p:oleObj name="公式" r:id="rId3" imgW="889000" imgH="85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948" y="3292711"/>
                          <a:ext cx="1015603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0387324"/>
                </p:ext>
              </p:extLst>
            </p:nvPr>
          </p:nvGraphicFramePr>
          <p:xfrm>
            <a:off x="3724679" y="3664170"/>
            <a:ext cx="625078" cy="347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name="公式" r:id="rId5" imgW="355600" imgH="177800" progId="Equation.3">
                    <p:embed/>
                  </p:oleObj>
                </mc:Choice>
                <mc:Fallback>
                  <p:oleObj name="公式" r:id="rId5" imgW="3556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679" y="3664170"/>
                          <a:ext cx="625078" cy="3479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181"/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1581551" y="3832461"/>
              <a:ext cx="495997" cy="0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箭头连接符 181"/>
            <p:cNvCxnSpPr>
              <a:cxnSpLocks/>
              <a:stCxn id="16" idx="3"/>
              <a:endCxn id="9" idx="1"/>
            </p:cNvCxnSpPr>
            <p:nvPr/>
          </p:nvCxnSpPr>
          <p:spPr>
            <a:xfrm>
              <a:off x="3274565" y="3832461"/>
              <a:ext cx="450114" cy="5673"/>
            </a:xfrm>
            <a:prstGeom prst="straightConnector1">
              <a:avLst/>
            </a:prstGeom>
            <a:noFill/>
            <a:ln w="12700" cap="flat">
              <a:solidFill>
                <a:srgbClr val="FF0000"/>
              </a:solidFill>
              <a:prstDash val="sysDash"/>
              <a:miter lim="800000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3934B2F2-C69B-4A0F-B320-6B8AA0A94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548" y="3603147"/>
              <a:ext cx="1197017" cy="4586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/>
                <a:t>模型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911052"/>
            <a:ext cx="8507653" cy="502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Calibri" charset="0"/>
                <a:ea typeface="宋体" charset="0"/>
              </a:rPr>
              <a:t>巴普洛夫关于神经反射的实验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63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2" y="1528231"/>
            <a:ext cx="5479022" cy="32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886374"/>
            <a:ext cx="7293995" cy="584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生物神经元结构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FB756C-01F2-4536-92A8-D7F09B2F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9" y="1618348"/>
            <a:ext cx="5800595" cy="31867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3120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898556"/>
            <a:ext cx="8890038" cy="5727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数学神经元结构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353184" y="4416267"/>
            <a:ext cx="6346869" cy="79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 kern="120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232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1700" i="1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1700" i="1" baseline="-25000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j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为输入信号，</a:t>
            </a:r>
            <a:r>
              <a:rPr kumimoji="0" lang="en-US" altLang="zh-CN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en-US" altLang="zh-CN" sz="1400" i="1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f 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为传递函数，</a:t>
            </a:r>
            <a:r>
              <a:rPr kumimoji="0" lang="en-US" altLang="zh-CN" sz="1700" i="1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w</a:t>
            </a:r>
            <a:r>
              <a:rPr kumimoji="0" lang="en-US" altLang="zh-CN" sz="1700" i="1" baseline="-25000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i,</a:t>
            </a:r>
            <a:r>
              <a:rPr kumimoji="0" lang="en-US" altLang="zh-CN" sz="1400" i="1" baseline="-25000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j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表示与神经元</a:t>
            </a:r>
            <a:r>
              <a:rPr kumimoji="0" lang="en-US" altLang="zh-CN" sz="1700" i="1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x</a:t>
            </a:r>
            <a:r>
              <a:rPr kumimoji="0" lang="en-US" altLang="zh-CN" sz="1700" i="1" baseline="-25000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j</a:t>
            </a:r>
            <a:r>
              <a:rPr kumimoji="0" lang="en-US" altLang="zh-CN" sz="1400" i="1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连接的权值</a:t>
            </a:r>
            <a:r>
              <a:rPr kumimoji="0" lang="zh-CN" altLang="en-US" sz="1400" dirty="0"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rPr>
              <a:t>，</a:t>
            </a:r>
            <a:r>
              <a:rPr kumimoji="0" lang="en-US" altLang="zh-CN" sz="1700" i="1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y</a:t>
            </a:r>
            <a:r>
              <a:rPr kumimoji="0" lang="en-US" altLang="zh-CN" sz="1700" i="1" baseline="-25000" dirty="0" err="1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i</a:t>
            </a:r>
            <a:r>
              <a:rPr kumimoji="0" lang="en-US" altLang="zh-CN" sz="1700" i="1" baseline="-250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表示输出值，</a:t>
            </a:r>
            <a:endParaRPr kumimoji="0" lang="en-US" altLang="zh-CN" sz="1400" dirty="0">
              <a:solidFill>
                <a:schemeClr val="bg1"/>
              </a:solidFill>
              <a:latin typeface="Times New Roman" charset="0"/>
              <a:ea typeface="宋体" charset="0"/>
              <a:cs typeface="宋体" charset="0"/>
            </a:endParaRPr>
          </a:p>
          <a:p>
            <a:pPr defTabSz="713232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   </a:t>
            </a:r>
            <a:r>
              <a:rPr kumimoji="0" lang="zh-CN" altLang="en-US" sz="1400" dirty="0">
                <a:solidFill>
                  <a:schemeClr val="bg1"/>
                </a:solidFill>
                <a:latin typeface="Times New Roman" charset="0"/>
                <a:ea typeface="宋体" charset="0"/>
                <a:cs typeface="宋体" charset="0"/>
              </a:rPr>
              <a:t>表示阈值</a:t>
            </a:r>
          </a:p>
        </p:txBody>
      </p:sp>
      <p:graphicFrame>
        <p:nvGraphicFramePr>
          <p:cNvPr id="29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561865"/>
              </p:ext>
            </p:extLst>
          </p:nvPr>
        </p:nvGraphicFramePr>
        <p:xfrm>
          <a:off x="376768" y="4787073"/>
          <a:ext cx="176213" cy="30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公式" r:id="rId3" imgW="127000" imgH="177800" progId="Equation.3">
                  <p:embed/>
                </p:oleObj>
              </mc:Choice>
              <mc:Fallback>
                <p:oleObj name="公式" r:id="rId3" imgW="127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68" y="4787073"/>
                        <a:ext cx="176213" cy="3055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FD8C6808-1F9D-42E4-BED6-DA3E10505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84" y="1471353"/>
            <a:ext cx="5098598" cy="26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2398" y="869749"/>
            <a:ext cx="9253834" cy="4401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131" name="图片 130" descr="0000000000000000000.png">
            <a:extLst>
              <a:ext uri="{FF2B5EF4-FFF2-40B4-BE49-F238E27FC236}">
                <a16:creationId xmlns:a16="http://schemas.microsoft.com/office/drawing/2014/main" id="{6052592E-DE3F-41C5-A7EC-7737A264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6" y="1382385"/>
            <a:ext cx="5763563" cy="37036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98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pic>
        <p:nvPicPr>
          <p:cNvPr id="9" name="图片 8" descr="0000000000000000000.png">
            <a:extLst>
              <a:ext uri="{FF2B5EF4-FFF2-40B4-BE49-F238E27FC236}">
                <a16:creationId xmlns:a16="http://schemas.microsoft.com/office/drawing/2014/main" id="{9A237BCA-0EE4-4287-9A1E-C93CAE23F0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87" y="1696107"/>
            <a:ext cx="4980322" cy="3200352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B984300-5CD6-4B4C-8F30-685EADC89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53574"/>
              </p:ext>
            </p:extLst>
          </p:nvPr>
        </p:nvGraphicFramePr>
        <p:xfrm>
          <a:off x="212396" y="1696107"/>
          <a:ext cx="1549530" cy="73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公式" r:id="rId4" imgW="1130300" imgH="482600" progId="Equation.3">
                  <p:embed/>
                </p:oleObj>
              </mc:Choice>
              <mc:Fallback>
                <p:oleObj name="公式" r:id="rId4" imgW="1130300" imgH="4826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396" y="1696107"/>
                        <a:ext cx="1549530" cy="7351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41990EB-3C99-41CD-BFB4-7A00FD33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79123"/>
              </p:ext>
            </p:extLst>
          </p:nvPr>
        </p:nvGraphicFramePr>
        <p:xfrm>
          <a:off x="212396" y="2545543"/>
          <a:ext cx="2137891" cy="55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公式" r:id="rId6" imgW="1676400" imgH="393700" progId="Equation.3">
                  <p:embed/>
                </p:oleObj>
              </mc:Choice>
              <mc:Fallback>
                <p:oleObj name="公式" r:id="rId6" imgW="1676400" imgH="3937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96" y="2545543"/>
                        <a:ext cx="2137891" cy="5578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untitled2.bmp">
            <a:extLst>
              <a:ext uri="{FF2B5EF4-FFF2-40B4-BE49-F238E27FC236}">
                <a16:creationId xmlns:a16="http://schemas.microsoft.com/office/drawing/2014/main" id="{F4264362-9448-46E2-8F2E-DAB1A2653D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8" t="5699" r="7857" b="6741"/>
          <a:stretch/>
        </p:blipFill>
        <p:spPr>
          <a:xfrm>
            <a:off x="212396" y="3217739"/>
            <a:ext cx="2016888" cy="176252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F8301CFB-336B-4A00-96E7-52C01BA3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8" y="869749"/>
            <a:ext cx="9253834" cy="4401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40158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45908" y="2828454"/>
            <a:ext cx="2278041" cy="17955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网络训练目标：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找出合适的权值和阈值，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使得误差</a:t>
            </a:r>
            <a:r>
              <a:rPr kumimoji="1" lang="en-US" altLang="zh-CN" dirty="0"/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E</a:t>
            </a:r>
            <a:r>
              <a:rPr lang="en-US" altLang="zh-CN" sz="2200" i="1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最小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sz="1800" dirty="0"/>
              <a:t>BP</a:t>
            </a:r>
            <a:r>
              <a:rPr lang="zh-CN" altLang="en-US" sz="1800" dirty="0"/>
              <a:t>网络结构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86720"/>
              </p:ext>
            </p:extLst>
          </p:nvPr>
        </p:nvGraphicFramePr>
        <p:xfrm>
          <a:off x="353185" y="1616519"/>
          <a:ext cx="2063489" cy="97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公式" r:id="rId3" imgW="1130300" imgH="482600" progId="Equation.3">
                  <p:embed/>
                </p:oleObj>
              </mc:Choice>
              <mc:Fallback>
                <p:oleObj name="公式" r:id="rId3" imgW="1130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85" y="1616519"/>
                        <a:ext cx="2063489" cy="9789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2" descr="屏幕快照 2017-05-22 00.20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r="20428"/>
          <a:stretch>
            <a:fillRect/>
          </a:stretch>
        </p:blipFill>
        <p:spPr bwMode="auto">
          <a:xfrm>
            <a:off x="2823957" y="1579758"/>
            <a:ext cx="4240332" cy="309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6896</TotalTime>
  <Words>619</Words>
  <Application>Microsoft Office PowerPoint</Application>
  <PresentationFormat>自定义</PresentationFormat>
  <Paragraphs>228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仿宋</vt:lpstr>
      <vt:lpstr>黑体</vt:lpstr>
      <vt:lpstr>微软雅黑</vt:lpstr>
      <vt:lpstr>Arial</vt:lpstr>
      <vt:lpstr>Calibri</vt:lpstr>
      <vt:lpstr>Lucida Console</vt:lpstr>
      <vt:lpstr>Times</vt:lpstr>
      <vt:lpstr>Times New Roman</vt:lpstr>
      <vt:lpstr>Wingdings</vt:lpstr>
      <vt:lpstr>人邮在线师资培训PPT主题</vt:lpstr>
      <vt:lpstr>公式</vt:lpstr>
      <vt:lpstr>BP神经网络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296</cp:revision>
  <dcterms:created xsi:type="dcterms:W3CDTF">2017-01-10T15:44:52Z</dcterms:created>
  <dcterms:modified xsi:type="dcterms:W3CDTF">2019-05-28T03:33:57Z</dcterms:modified>
</cp:coreProperties>
</file>