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6"/>
  </p:notesMasterIdLst>
  <p:sldIdLst>
    <p:sldId id="494" r:id="rId2"/>
    <p:sldId id="529" r:id="rId3"/>
    <p:sldId id="496" r:id="rId4"/>
    <p:sldId id="497" r:id="rId5"/>
    <p:sldId id="498" r:id="rId6"/>
    <p:sldId id="530" r:id="rId7"/>
    <p:sldId id="499" r:id="rId8"/>
    <p:sldId id="531" r:id="rId9"/>
    <p:sldId id="500" r:id="rId10"/>
    <p:sldId id="533" r:id="rId11"/>
    <p:sldId id="502" r:id="rId12"/>
    <p:sldId id="503" r:id="rId13"/>
    <p:sldId id="504" r:id="rId14"/>
    <p:sldId id="260" r:id="rId15"/>
  </p:sldIdLst>
  <p:sldSz cx="10160000" cy="5715000"/>
  <p:notesSz cx="6858000" cy="9144000"/>
  <p:defaultTextStyle>
    <a:defPPr>
      <a:defRPr lang="zh-CN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67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  <p15:guide id="4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BB2"/>
    <a:srgbClr val="FB9708"/>
    <a:srgbClr val="2165B6"/>
    <a:srgbClr val="C4C6C9"/>
    <a:srgbClr val="A5A7AC"/>
    <a:srgbClr val="336D9D"/>
    <a:srgbClr val="FADF5D"/>
    <a:srgbClr val="31699A"/>
    <a:srgbClr val="2E6898"/>
    <a:srgbClr val="356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1" y="72"/>
      </p:cViewPr>
      <p:guideLst>
        <p:guide orient="horz" pos="2160"/>
        <p:guide pos="4267"/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36" y="0"/>
            <a:ext cx="10185136" cy="57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120884" y="2934927"/>
            <a:ext cx="1915583" cy="400110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张敏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983303"/>
            <a:ext cx="10134865" cy="1718468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67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43" y="1709870"/>
            <a:ext cx="5617068" cy="576792"/>
          </a:xfrm>
        </p:spPr>
        <p:txBody>
          <a:bodyPr/>
          <a:lstStyle>
            <a:lvl1pPr algn="ctr">
              <a:defRPr sz="3333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25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160000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4"/>
            <a:ext cx="7997031" cy="38364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1451640"/>
            <a:ext cx="9253834" cy="3641026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5" name="AutoShape 23">
            <a:extLst>
              <a:ext uri="{FF2B5EF4-FFF2-40B4-BE49-F238E27FC236}">
                <a16:creationId xmlns:a16="http://schemas.microsoft.com/office/drawing/2014/main" id="{69E7AAAF-49A8-483B-96C2-1DE00EB033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ECA18CD5-5185-4E8C-B4B5-4BA8D62A05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18553812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"/>
            <a:ext cx="10185560" cy="571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4" y="1514314"/>
            <a:ext cx="9253823" cy="3616434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 userDrawn="1"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883694E9-D9FB-4DF6-9ACB-9C8DEE699D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7" name="AutoShape 23">
            <a:extLst>
              <a:ext uri="{FF2B5EF4-FFF2-40B4-BE49-F238E27FC236}">
                <a16:creationId xmlns:a16="http://schemas.microsoft.com/office/drawing/2014/main" id="{4D1B891A-8E7A-418B-9A1A-E57C31FA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9FECDCB-4891-4346-8E29-37958B34594E}"/>
              </a:ext>
            </a:extLst>
          </p:cNvPr>
          <p:cNvSpPr/>
          <p:nvPr userDrawn="1"/>
        </p:nvSpPr>
        <p:spPr bwMode="auto">
          <a:xfrm>
            <a:off x="7234088" y="2507228"/>
            <a:ext cx="2925913" cy="320777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076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57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z="7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936705"/>
            <a:ext cx="9003206" cy="4155963"/>
          </a:xfrm>
        </p:spPr>
        <p:txBody>
          <a:bodyPr>
            <a:noAutofit/>
          </a:bodyPr>
          <a:lstStyle>
            <a:lvl1pPr marL="226753" indent="-226753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6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9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</p:spTree>
    <p:extLst>
      <p:ext uri="{BB962C8B-B14F-4D97-AF65-F5344CB8AC3E}">
        <p14:creationId xmlns:p14="http://schemas.microsoft.com/office/powerpoint/2010/main" val="232341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867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0417"/>
            <a:ext cx="10158678" cy="180710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595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4169907" y="1289423"/>
            <a:ext cx="5901709" cy="1625685"/>
          </a:xfrm>
          <a:prstGeom prst="rect">
            <a:avLst/>
          </a:prstGeom>
        </p:spPr>
        <p:txBody>
          <a:bodyPr lIns="57150" tIns="28575" rIns="57150" bIns="28575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55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5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63" y="1872345"/>
            <a:ext cx="3914183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5D6746E-25B2-4E0F-B42D-6BDA1C4116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39900"/>
            <a:ext cx="10158237" cy="1807243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0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9E86D0-A713-4E9F-A950-2772BED40676}"/>
              </a:ext>
            </a:extLst>
          </p:cNvPr>
          <p:cNvSpPr txBox="1">
            <a:spLocks/>
          </p:cNvSpPr>
          <p:nvPr userDrawn="1"/>
        </p:nvSpPr>
        <p:spPr>
          <a:xfrm>
            <a:off x="3126301" y="1624818"/>
            <a:ext cx="5901709" cy="1378208"/>
          </a:xfrm>
          <a:prstGeom prst="rect">
            <a:avLst/>
          </a:prstGeom>
        </p:spPr>
        <p:txBody>
          <a:bodyPr vert="horz" lIns="71323" tIns="35662" rIns="71323" bIns="35662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5100" b="1" cap="none" spc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100" b="1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5" name="图片 14" descr="AW视觉符号.jpg">
            <a:extLst>
              <a:ext uri="{FF2B5EF4-FFF2-40B4-BE49-F238E27FC236}">
                <a16:creationId xmlns:a16="http://schemas.microsoft.com/office/drawing/2014/main" id="{CFFB8E95-F5A0-4121-99BB-91FA179A06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8662" y="1872344"/>
            <a:ext cx="3914182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603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990" y="162719"/>
            <a:ext cx="9144000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1896" y="989542"/>
            <a:ext cx="91440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1896" y="4456907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0234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60468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90702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20936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26210" indent="-22621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250">
          <a:solidFill>
            <a:schemeClr val="tx1"/>
          </a:solidFill>
          <a:latin typeface="+mn-lt"/>
          <a:ea typeface="+mn-ea"/>
          <a:cs typeface="宋体" charset="0"/>
        </a:defRPr>
      </a:lvl1pPr>
      <a:lvl2pPr marL="490783" indent="-18784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33">
          <a:solidFill>
            <a:schemeClr val="tx1"/>
          </a:solidFill>
          <a:latin typeface="+mn-lt"/>
          <a:ea typeface="+mn-ea"/>
        </a:defRPr>
      </a:lvl2pPr>
      <a:lvl3pPr marL="755356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83">
          <a:solidFill>
            <a:schemeClr val="tx1"/>
          </a:solidFill>
          <a:latin typeface="+mn-lt"/>
          <a:ea typeface="+mn-ea"/>
        </a:defRPr>
      </a:lvl3pPr>
      <a:lvl4pPr marL="1056969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50">
          <a:solidFill>
            <a:schemeClr val="tx1"/>
          </a:solidFill>
          <a:latin typeface="+mn-lt"/>
          <a:ea typeface="+mn-ea"/>
        </a:defRPr>
      </a:lvl4pPr>
      <a:lvl5pPr marL="1359904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50">
          <a:solidFill>
            <a:schemeClr val="tx1"/>
          </a:solidFill>
          <a:latin typeface="+mn-lt"/>
          <a:ea typeface="+mn-ea"/>
        </a:defRPr>
      </a:lvl5pPr>
      <a:lvl6pPr marL="166287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6pPr>
      <a:lvl7pPr marL="1965211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7pPr>
      <a:lvl8pPr marL="226755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8pPr>
      <a:lvl9pPr marL="256989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3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46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0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0936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170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40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63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187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计算已知类别数据集中的点与当前点之间的距离；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按照距离递增次序排序；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选取与当前点距离最小的</a:t>
            </a:r>
            <a:r>
              <a:rPr lang="en-US" altLang="zh-CN" dirty="0"/>
              <a:t>k</a:t>
            </a:r>
            <a:r>
              <a:rPr lang="zh-CN" altLang="zh-CN" dirty="0"/>
              <a:t>个点；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确定前</a:t>
            </a:r>
            <a:r>
              <a:rPr lang="en-US" altLang="zh-CN" dirty="0"/>
              <a:t>k</a:t>
            </a:r>
            <a:r>
              <a:rPr lang="zh-CN" altLang="zh-CN" dirty="0"/>
              <a:t>个点所在类别对应的出现频率；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返回前</a:t>
            </a:r>
            <a:r>
              <a:rPr lang="en-US" altLang="zh-CN" dirty="0"/>
              <a:t>k</a:t>
            </a:r>
            <a:r>
              <a:rPr lang="zh-CN" altLang="zh-CN" dirty="0"/>
              <a:t>个点出现频率最高的类别作为当前点的预测分类。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DD88A-EB2F-4510-BC42-5AD73AD54B5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99027"/>
            <a:ext cx="8330701" cy="355391"/>
          </a:xfrm>
        </p:spPr>
        <p:txBody>
          <a:bodyPr/>
          <a:lstStyle/>
          <a:p>
            <a:r>
              <a:rPr lang="zh-CN" altLang="en-US" dirty="0"/>
              <a:t>算法流程</a:t>
            </a:r>
          </a:p>
        </p:txBody>
      </p:sp>
    </p:spTree>
    <p:extLst>
      <p:ext uri="{BB962C8B-B14F-4D97-AF65-F5344CB8AC3E}">
        <p14:creationId xmlns:p14="http://schemas.microsoft.com/office/powerpoint/2010/main" val="36060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EF96D78-2DCC-45F1-BBF3-569DEBE0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8" y="949150"/>
            <a:ext cx="8944169" cy="4143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优点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简单，易于理解，易于实现，无需估计参数，无需训练；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适合对稀有事件进行分类（例如当流失率很低时，比如低于</a:t>
            </a:r>
            <a:r>
              <a:rPr lang="en-US" altLang="zh-CN" dirty="0"/>
              <a:t>0.5%</a:t>
            </a:r>
            <a:r>
              <a:rPr lang="zh-CN" altLang="en-US" dirty="0"/>
              <a:t>，构造流失预测模型）；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特别适合于多分类问题</a:t>
            </a:r>
            <a:r>
              <a:rPr lang="en-US" altLang="zh-CN" dirty="0"/>
              <a:t>(multi-modal,</a:t>
            </a:r>
            <a:r>
              <a:rPr lang="zh-CN" altLang="en-US" dirty="0"/>
              <a:t>对象具有多个类别标签</a:t>
            </a:r>
            <a:r>
              <a:rPr lang="en-US" altLang="zh-CN" dirty="0"/>
              <a:t>)</a:t>
            </a:r>
            <a:r>
              <a:rPr lang="zh-CN" altLang="en-US" dirty="0"/>
              <a:t>，例如根据基因特征来判断其功能分类，</a:t>
            </a:r>
            <a:r>
              <a:rPr lang="en-US" altLang="zh-CN" dirty="0" err="1"/>
              <a:t>kNN</a:t>
            </a:r>
            <a:r>
              <a:rPr lang="zh-CN" altLang="en-US" dirty="0"/>
              <a:t>比</a:t>
            </a:r>
            <a:r>
              <a:rPr lang="en-US" altLang="zh-CN" dirty="0"/>
              <a:t>SVM</a:t>
            </a:r>
            <a:r>
              <a:rPr lang="zh-CN" altLang="en-US" dirty="0"/>
              <a:t>的表现要好。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对测试样本分类时的计算量大，内存开销大，评分慢；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可解释性较差，无法给出决策树那样的规则。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21B993-3B75-49F5-80CE-B09E63B1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12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F9F21A-7A06-411E-9C02-1A081A3A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8" y="1381852"/>
            <a:ext cx="8368010" cy="364102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 err="1"/>
              <a:t>sklearn</a:t>
            </a:r>
            <a:r>
              <a:rPr lang="zh-CN" altLang="en-US" dirty="0"/>
              <a:t>库中提供</a:t>
            </a:r>
            <a:r>
              <a:rPr lang="en-US" altLang="zh-CN" dirty="0" err="1"/>
              <a:t>KNeighborsClassifier</a:t>
            </a:r>
            <a:r>
              <a:rPr lang="zh-CN" altLang="en-US" dirty="0"/>
              <a:t>实现</a:t>
            </a:r>
            <a:r>
              <a:rPr lang="en-US" altLang="zh-CN" dirty="0" err="1"/>
              <a:t>kNN</a:t>
            </a:r>
            <a:r>
              <a:rPr lang="zh-CN" altLang="en-US" dirty="0"/>
              <a:t>算法，此外，还提供</a:t>
            </a:r>
            <a:r>
              <a:rPr lang="en-US" altLang="zh-CN" dirty="0" err="1"/>
              <a:t>RadiusNeighborsClassifier</a:t>
            </a:r>
            <a:r>
              <a:rPr lang="zh-CN" altLang="en-US" dirty="0"/>
              <a:t>（非均匀采样时比较合适，以半径为选取方法）做最近邻分类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 err="1"/>
              <a:t>sklearn.neighbors.KNeighborsClassifier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=5 #</a:t>
            </a:r>
            <a:r>
              <a:rPr lang="zh-CN" altLang="en-US" dirty="0"/>
              <a:t>邻居数，默认为</a:t>
            </a:r>
            <a:r>
              <a:rPr lang="en-US" altLang="zh-CN" dirty="0"/>
              <a:t>5</a:t>
            </a:r>
          </a:p>
          <a:p>
            <a:pPr marL="377335" lvl="1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, weights='uniform' #</a:t>
            </a:r>
            <a:r>
              <a:rPr lang="zh-CN" altLang="en-US" sz="1400" dirty="0">
                <a:solidFill>
                  <a:schemeClr val="bg1"/>
                </a:solidFill>
              </a:rPr>
              <a:t>用于预测的权重方法</a:t>
            </a:r>
          </a:p>
          <a:p>
            <a:pPr marL="377335" lvl="1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, algorithm='auto' #</a:t>
            </a:r>
            <a:r>
              <a:rPr lang="zh-CN" altLang="en-US" sz="1400" dirty="0">
                <a:solidFill>
                  <a:schemeClr val="bg1"/>
                </a:solidFill>
              </a:rPr>
              <a:t>用于计算最近邻的算法（</a:t>
            </a:r>
            <a:r>
              <a:rPr lang="en-US" altLang="zh-CN" sz="1400" dirty="0" err="1">
                <a:solidFill>
                  <a:schemeClr val="bg1"/>
                </a:solidFill>
              </a:rPr>
              <a:t>ball_tree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 err="1">
                <a:solidFill>
                  <a:schemeClr val="bg1"/>
                </a:solidFill>
              </a:rPr>
              <a:t>kd_tree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brute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auto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</a:p>
          <a:p>
            <a:pPr marL="377335" lvl="1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</a:rPr>
              <a:t>leaf_size</a:t>
            </a:r>
            <a:r>
              <a:rPr lang="en-US" altLang="zh-CN" sz="1400" dirty="0">
                <a:solidFill>
                  <a:schemeClr val="bg1"/>
                </a:solidFill>
              </a:rPr>
              <a:t>=30 #</a:t>
            </a:r>
            <a:r>
              <a:rPr lang="zh-CN" altLang="en-US" sz="1400" dirty="0">
                <a:solidFill>
                  <a:schemeClr val="bg1"/>
                </a:solidFill>
              </a:rPr>
              <a:t>传递给</a:t>
            </a:r>
            <a:r>
              <a:rPr lang="en-US" altLang="zh-CN" sz="1400" dirty="0" err="1">
                <a:solidFill>
                  <a:schemeClr val="bg1"/>
                </a:solidFill>
              </a:rPr>
              <a:t>BallTree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或</a:t>
            </a:r>
            <a:r>
              <a:rPr lang="en-US" altLang="zh-CN" sz="1400" dirty="0" err="1">
                <a:solidFill>
                  <a:schemeClr val="bg1"/>
                </a:solidFill>
              </a:rPr>
              <a:t>KDTree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叶大小</a:t>
            </a:r>
          </a:p>
          <a:p>
            <a:pPr marL="377335" lvl="1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, p=2 #</a:t>
            </a:r>
          </a:p>
          <a:p>
            <a:pPr marL="377335" lvl="1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, metric='</a:t>
            </a:r>
            <a:r>
              <a:rPr lang="en-US" altLang="zh-CN" sz="1400" dirty="0" err="1">
                <a:solidFill>
                  <a:schemeClr val="bg1"/>
                </a:solidFill>
              </a:rPr>
              <a:t>minkowski</a:t>
            </a:r>
            <a:r>
              <a:rPr lang="en-US" altLang="zh-CN" sz="1400" dirty="0">
                <a:solidFill>
                  <a:schemeClr val="bg1"/>
                </a:solidFill>
              </a:rPr>
              <a:t>' #</a:t>
            </a:r>
            <a:r>
              <a:rPr lang="zh-CN" altLang="en-US" sz="1400" dirty="0">
                <a:solidFill>
                  <a:schemeClr val="bg1"/>
                </a:solidFill>
              </a:rPr>
              <a:t>用于树的度量距离</a:t>
            </a:r>
          </a:p>
          <a:p>
            <a:pPr marL="377335" lvl="1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</a:rPr>
              <a:t>metric_params</a:t>
            </a:r>
            <a:r>
              <a:rPr lang="en-US" altLang="zh-CN" sz="1400" dirty="0">
                <a:solidFill>
                  <a:schemeClr val="bg1"/>
                </a:solidFill>
              </a:rPr>
              <a:t>=None #</a:t>
            </a:r>
            <a:r>
              <a:rPr lang="zh-CN" altLang="en-US" sz="1400" dirty="0">
                <a:solidFill>
                  <a:schemeClr val="bg1"/>
                </a:solidFill>
              </a:rPr>
              <a:t>度量参数</a:t>
            </a:r>
          </a:p>
          <a:p>
            <a:pPr marL="377335" lvl="1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, **</a:t>
            </a:r>
            <a:r>
              <a:rPr lang="en-US" altLang="zh-CN" sz="1400" dirty="0" err="1">
                <a:solidFill>
                  <a:schemeClr val="bg1"/>
                </a:solidFill>
              </a:rPr>
              <a:t>kwargs</a:t>
            </a:r>
            <a:r>
              <a:rPr lang="en-US" altLang="zh-CN" sz="1400" dirty="0">
                <a:solidFill>
                  <a:schemeClr val="bg1"/>
                </a:solidFill>
              </a:rPr>
              <a:t>)</a:t>
            </a:r>
          </a:p>
          <a:p>
            <a:pPr marL="332917" indent="-285750">
              <a:buFont typeface="Arial"/>
              <a:buChar char="•"/>
            </a:pPr>
            <a:r>
              <a:rPr lang="en-US" altLang="zh-CN" dirty="0"/>
              <a:t>from </a:t>
            </a:r>
            <a:r>
              <a:rPr lang="en-US" altLang="zh-CN" dirty="0" err="1"/>
              <a:t>sklearn.neighbors</a:t>
            </a:r>
            <a:r>
              <a:rPr lang="en-US" altLang="zh-CN" dirty="0"/>
              <a:t> import </a:t>
            </a:r>
            <a:r>
              <a:rPr lang="en-US" altLang="zh-CN" dirty="0" err="1"/>
              <a:t>KNeighborsClassifier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F58C65-8E39-436E-A5CB-50198AC0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92905-D7DD-4171-850B-09F80A17A4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2398" y="957464"/>
            <a:ext cx="9256334" cy="355391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31527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81EE37-9E53-47F3-A419-B1E74A86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66" y="1451641"/>
            <a:ext cx="6905064" cy="11578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kNN</a:t>
            </a:r>
            <a:r>
              <a:rPr lang="zh-CN" altLang="en-US" dirty="0"/>
              <a:t>算法对</a:t>
            </a:r>
            <a:r>
              <a:rPr lang="en-US" altLang="zh-CN" dirty="0"/>
              <a:t>iris</a:t>
            </a:r>
            <a:r>
              <a:rPr lang="zh-CN" altLang="en-US" dirty="0"/>
              <a:t>数据集进行分类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31DA7A-9BAF-4738-A5E3-D9CD3ECC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161B9-82D5-488E-8C52-2FE2F049A9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26308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651004" y="-256014"/>
            <a:ext cx="144039" cy="17974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323" tIns="35662" rIns="71323" bIns="35662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51004" y="-317570"/>
            <a:ext cx="144039" cy="30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71323" tIns="35662" rIns="71323" bIns="35662" anchor="ctr">
            <a:spAutoFit/>
          </a:bodyPr>
          <a:lstStyle/>
          <a:p>
            <a:pPr>
              <a:defRPr/>
            </a:pPr>
            <a:endParaRPr lang="zh-CN" altLang="en-US" sz="15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530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12398" y="919626"/>
            <a:ext cx="6362969" cy="5267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图中测试样本属于正例还是反例？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8" y="1721848"/>
            <a:ext cx="4653594" cy="27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9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450470"/>
            <a:ext cx="8330701" cy="36750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近朱者赤，近墨者黑。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一个样本在特征空间中，总会有</a:t>
            </a:r>
            <a:r>
              <a:rPr lang="en-US" altLang="zh-CN" dirty="0"/>
              <a:t>k</a:t>
            </a:r>
            <a:r>
              <a:rPr lang="zh-CN" altLang="en-US" dirty="0"/>
              <a:t>个最相似（即特征空间中最邻近）的样本。其中，大多数样本属于某一个类别，则该样本也属于这个类别。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是理论上比较成熟的方法，也是最简单的机器学习算法之一。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行业应用：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客户流失预测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欺诈侦测等（更适合于稀有事件的分类问题）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  <p:sp>
        <p:nvSpPr>
          <p:cNvPr id="8" name="内容占位符 9"/>
          <p:cNvSpPr>
            <a:spLocks noGrp="1"/>
          </p:cNvSpPr>
          <p:nvPr>
            <p:ph idx="10"/>
          </p:nvPr>
        </p:nvSpPr>
        <p:spPr>
          <a:xfrm>
            <a:off x="212398" y="990715"/>
            <a:ext cx="8330701" cy="355391"/>
          </a:xfrm>
        </p:spPr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），即</a:t>
            </a:r>
            <a:r>
              <a:rPr lang="en-US" altLang="zh-CN" dirty="0"/>
              <a:t>k-</a:t>
            </a:r>
            <a:r>
              <a:rPr lang="zh-CN" altLang="en-US" dirty="0"/>
              <a:t>近邻分类算法。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DD2E07-1CB7-4F6D-AA48-DA8888BD4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83"/>
          <a:stretch/>
        </p:blipFill>
        <p:spPr>
          <a:xfrm>
            <a:off x="6296086" y="2580505"/>
            <a:ext cx="2684363" cy="25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3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77692B-57B4-49B1-8529-317CC2BC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8" y="932525"/>
            <a:ext cx="8330701" cy="4143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计算步骤：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0" lang="zh-CN" altLang="en-US" dirty="0">
                <a:latin typeface="Calibri" panose="020F0502020204030204" pitchFamily="34" charset="0"/>
              </a:rPr>
              <a:t>算距离：给定测试对象，计算它与训练集中的每个对象的距离</a:t>
            </a:r>
            <a:endParaRPr kumimoji="0" lang="en-US" altLang="zh-CN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0" lang="zh-CN" altLang="en-US" dirty="0">
                <a:latin typeface="Calibri" panose="020F0502020204030204" pitchFamily="34" charset="0"/>
              </a:rPr>
              <a:t>找邻居：圈定距离最近的</a:t>
            </a:r>
            <a:r>
              <a:rPr kumimoji="0" lang="en-US" altLang="zh-CN" dirty="0">
                <a:latin typeface="Calibri" panose="020F0502020204030204" pitchFamily="34" charset="0"/>
              </a:rPr>
              <a:t>k</a:t>
            </a:r>
            <a:r>
              <a:rPr kumimoji="0" lang="zh-CN" altLang="en-US" dirty="0">
                <a:latin typeface="Calibri" panose="020F0502020204030204" pitchFamily="34" charset="0"/>
              </a:rPr>
              <a:t>个训练对象，作为测试对象的近邻</a:t>
            </a:r>
            <a:endParaRPr kumimoji="0" lang="en-US" altLang="zh-CN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0" lang="zh-CN" altLang="en-US" dirty="0">
                <a:latin typeface="Calibri" panose="020F0502020204030204" pitchFamily="34" charset="0"/>
              </a:rPr>
              <a:t>做分类：根据这</a:t>
            </a:r>
            <a:r>
              <a:rPr kumimoji="0" lang="en-US" altLang="zh-CN" dirty="0">
                <a:latin typeface="Calibri" panose="020F0502020204030204" pitchFamily="34" charset="0"/>
              </a:rPr>
              <a:t>k</a:t>
            </a:r>
            <a:r>
              <a:rPr kumimoji="0" lang="zh-CN" altLang="en-US" dirty="0">
                <a:latin typeface="Calibri" panose="020F0502020204030204" pitchFamily="34" charset="0"/>
              </a:rPr>
              <a:t>个近邻归属的主要类别，来对测试对象分类</a:t>
            </a:r>
          </a:p>
          <a:p>
            <a:endParaRPr kumimoji="0" lang="en-US" altLang="zh-C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dirty="0"/>
              <a:t>懒惰算法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平时不好好学习，考试（对测试样本分类）时才临阵磨枪（临时去找</a:t>
            </a:r>
            <a:r>
              <a:rPr lang="en-US" altLang="zh-CN" dirty="0"/>
              <a:t>k</a:t>
            </a:r>
            <a:r>
              <a:rPr lang="zh-CN" altLang="en-US" dirty="0"/>
              <a:t>个近邻）。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zh-CN" altLang="en-US" dirty="0"/>
              <a:t>懒惰的后果：模型简单，计算开销大。</a:t>
            </a:r>
            <a:endParaRPr kumimoji="0" lang="zh-CN" altLang="en-US" dirty="0"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6359AD-AD9D-4D3E-90BF-2A3B5880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804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352F9B-75E1-4814-80C7-EF9EB5C7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8" y="1390545"/>
            <a:ext cx="6911609" cy="3641026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距离越近应该意味着这两个点属于一个分类的可能性越大。</a:t>
            </a:r>
            <a:endParaRPr lang="en-US" altLang="zh-CN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zh-CN" altLang="en-US" dirty="0"/>
              <a:t>计算的距离衡量包括欧式距离、夹角余弦等。</a:t>
            </a:r>
            <a:endParaRPr lang="en-US" altLang="zh-CN" dirty="0"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zh-CN" altLang="en-US" dirty="0"/>
              <a:t>欧式距离：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49AC0A-45AC-468E-8E91-95A775CB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DD88A-EB2F-4510-BC42-5AD73AD54B5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2398" y="949152"/>
            <a:ext cx="9256334" cy="355391"/>
          </a:xfrm>
        </p:spPr>
        <p:txBody>
          <a:bodyPr/>
          <a:lstStyle/>
          <a:p>
            <a:r>
              <a:rPr kumimoji="0" lang="en-US" altLang="zh-CN" dirty="0">
                <a:latin typeface="Calibri" panose="020F0502020204030204" pitchFamily="34" charset="0"/>
              </a:rPr>
              <a:t>1. </a:t>
            </a:r>
            <a:r>
              <a:rPr kumimoji="0" lang="zh-CN" altLang="en-US" dirty="0">
                <a:latin typeface="Calibri" panose="020F0502020204030204" pitchFamily="34" charset="0"/>
              </a:rPr>
              <a:t>算距离</a:t>
            </a:r>
            <a:endParaRPr lang="zh-CN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C899B85C-5630-4AC0-848E-338FC9B2D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593055"/>
              </p:ext>
            </p:extLst>
          </p:nvPr>
        </p:nvGraphicFramePr>
        <p:xfrm>
          <a:off x="1616901" y="2576058"/>
          <a:ext cx="1835944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公式" r:id="rId3" imgW="1548728" imgH="482391" progId="Equation.3">
                  <p:embed/>
                </p:oleObj>
              </mc:Choice>
              <mc:Fallback>
                <p:oleObj name="公式" r:id="rId3" imgW="154872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901" y="2576058"/>
                        <a:ext cx="1835944" cy="63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352F9B-75E1-4814-80C7-EF9EB5C7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85" y="1382700"/>
            <a:ext cx="6359678" cy="58902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平面上有</a:t>
            </a:r>
            <a:r>
              <a:rPr lang="en-US" altLang="zh-CN" dirty="0"/>
              <a:t>100</a:t>
            </a:r>
            <a:r>
              <a:rPr lang="zh-CN" altLang="en-US" dirty="0"/>
              <a:t>个点，求任意</a:t>
            </a:r>
            <a:r>
              <a:rPr lang="en-US" altLang="zh-CN" dirty="0"/>
              <a:t>2</a:t>
            </a:r>
            <a:r>
              <a:rPr lang="zh-CN" altLang="en-US" dirty="0"/>
              <a:t>点间的欧式距离，并将其保存。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49AC0A-45AC-468E-8E91-95A775CB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DD88A-EB2F-4510-BC42-5AD73AD54B5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0" lang="en-US" altLang="zh-CN" dirty="0">
                <a:latin typeface="Calibri" panose="020F0502020204030204" pitchFamily="34" charset="0"/>
              </a:rPr>
              <a:t>1. </a:t>
            </a:r>
            <a:r>
              <a:rPr kumimoji="0" lang="zh-CN" altLang="en-US" dirty="0">
                <a:latin typeface="Calibri" panose="020F0502020204030204" pitchFamily="34" charset="0"/>
              </a:rPr>
              <a:t>算距离</a:t>
            </a:r>
            <a:endParaRPr lang="zh-CN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C899B85C-5630-4AC0-848E-338FC9B2D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193614"/>
              </p:ext>
            </p:extLst>
          </p:nvPr>
        </p:nvGraphicFramePr>
        <p:xfrm>
          <a:off x="5453850" y="1460855"/>
          <a:ext cx="1703010" cy="58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公式" r:id="rId3" imgW="1548728" imgH="482391" progId="Equation.3">
                  <p:embed/>
                </p:oleObj>
              </mc:Choice>
              <mc:Fallback>
                <p:oleObj name="公式" r:id="rId3" imgW="154872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850" y="1460855"/>
                        <a:ext cx="1703010" cy="5890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35138"/>
              </p:ext>
            </p:extLst>
          </p:nvPr>
        </p:nvGraphicFramePr>
        <p:xfrm>
          <a:off x="3855302" y="2376431"/>
          <a:ext cx="2252100" cy="2190120"/>
        </p:xfrm>
        <a:graphic>
          <a:graphicData uri="http://schemas.openxmlformats.org/drawingml/2006/table">
            <a:tbl>
              <a:tblPr/>
              <a:tblGrid>
                <a:gridCol w="22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5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5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5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13838" marR="13838" marT="138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88399B6F-C1EF-46A8-86AD-35E4BE5B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87" y="2376431"/>
            <a:ext cx="2637177" cy="21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6A8463D2-38CE-4186-88D7-E1A7FDC31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5" y="1514316"/>
            <a:ext cx="6679382" cy="28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D45D177-C4E2-4983-BD19-7DDB44B4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A7CBB-7523-44D1-B888-50F11F781D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0" lang="zh-CN" altLang="en-US" dirty="0">
                <a:latin typeface="Calibri" panose="020F0502020204030204" pitchFamily="34" charset="0"/>
              </a:rPr>
              <a:t>典型的距离定义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33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352F9B-75E1-4814-80C7-EF9EB5C7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66" y="1451640"/>
            <a:ext cx="6160944" cy="6001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由哪几个（</a:t>
            </a:r>
            <a:r>
              <a:rPr lang="en-US" altLang="zh-CN" dirty="0"/>
              <a:t>K</a:t>
            </a:r>
            <a:r>
              <a:rPr lang="zh-CN" altLang="en-US" dirty="0"/>
              <a:t>）已知样本决定测试样本类别？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49AC0A-45AC-468E-8E91-95A775CB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DD88A-EB2F-4510-BC42-5AD73AD54B5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找邻居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56" y="2222503"/>
            <a:ext cx="4027485" cy="23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352F9B-75E1-4814-80C7-EF9EB5C7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53" y="1451640"/>
            <a:ext cx="7537549" cy="9196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投票决定：少数服从多数；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加权投票法：根据距离的远近，距离越近则权重越大（权重为距离平方的倒数）。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49AC0A-45AC-468E-8E91-95A775CB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（</a:t>
            </a:r>
            <a:r>
              <a:rPr lang="en-US" altLang="zh-CN" dirty="0"/>
              <a:t>k-Nearest Neighbor Classification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DD88A-EB2F-4510-BC42-5AD73AD54B5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dirty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做分类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52" y="2629300"/>
            <a:ext cx="3617568" cy="21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9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7399</TotalTime>
  <Words>723</Words>
  <Application>Microsoft Office PowerPoint</Application>
  <PresentationFormat>自定义</PresentationFormat>
  <Paragraphs>168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仿宋</vt:lpstr>
      <vt:lpstr>黑体</vt:lpstr>
      <vt:lpstr>宋体</vt:lpstr>
      <vt:lpstr>微软雅黑</vt:lpstr>
      <vt:lpstr>Arial</vt:lpstr>
      <vt:lpstr>Calibri</vt:lpstr>
      <vt:lpstr>Lucida Console</vt:lpstr>
      <vt:lpstr>Times New Roman</vt:lpstr>
      <vt:lpstr>Wingdings</vt:lpstr>
      <vt:lpstr>人邮在线师资培训PPT主题</vt:lpstr>
      <vt:lpstr>公式</vt:lpstr>
      <vt:lpstr>KNN</vt:lpstr>
      <vt:lpstr>kNN（k-Nearest Neighbor Classification）</vt:lpstr>
      <vt:lpstr>kNN（k-Nearest Neighbor Classification）</vt:lpstr>
      <vt:lpstr>kNN（k-Nearest Neighbor Classification）</vt:lpstr>
      <vt:lpstr>kNN（k-Nearest Neighbor Classification）</vt:lpstr>
      <vt:lpstr>kNN（k-Nearest Neighbor Classification）</vt:lpstr>
      <vt:lpstr>kNN（k-Nearest Neighbor Classification）</vt:lpstr>
      <vt:lpstr>kNN（k-Nearest Neighbor Classification）</vt:lpstr>
      <vt:lpstr>kNN（k-Nearest Neighbor Classification）</vt:lpstr>
      <vt:lpstr>kNN（k-Nearest Neighbor Classification）</vt:lpstr>
      <vt:lpstr>kNN（k-Nearest Neighbor Classification）</vt:lpstr>
      <vt:lpstr>kNN（k-Nearest Neighbor Classification）</vt:lpstr>
      <vt:lpstr>kNN（k-Nearest Neighbor Classification）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zhangmin@tipdm.com</cp:lastModifiedBy>
  <cp:revision>302</cp:revision>
  <dcterms:created xsi:type="dcterms:W3CDTF">2017-01-10T15:44:52Z</dcterms:created>
  <dcterms:modified xsi:type="dcterms:W3CDTF">2019-05-25T13:09:06Z</dcterms:modified>
</cp:coreProperties>
</file>