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8"/>
  </p:notesMasterIdLst>
  <p:sldIdLst>
    <p:sldId id="494" r:id="rId2"/>
    <p:sldId id="516" r:id="rId3"/>
    <p:sldId id="521" r:id="rId4"/>
    <p:sldId id="517" r:id="rId5"/>
    <p:sldId id="523" r:id="rId6"/>
    <p:sldId id="524" r:id="rId7"/>
    <p:sldId id="525" r:id="rId8"/>
    <p:sldId id="526" r:id="rId9"/>
    <p:sldId id="527" r:id="rId10"/>
    <p:sldId id="528" r:id="rId11"/>
    <p:sldId id="510" r:id="rId12"/>
    <p:sldId id="511" r:id="rId13"/>
    <p:sldId id="513" r:id="rId14"/>
    <p:sldId id="514" r:id="rId15"/>
    <p:sldId id="515" r:id="rId16"/>
    <p:sldId id="260" r:id="rId17"/>
  </p:sldIdLst>
  <p:sldSz cx="10160000" cy="5715000"/>
  <p:notesSz cx="6858000" cy="9144000"/>
  <p:defaultTextStyle>
    <a:defPPr>
      <a:defRPr lang="zh-CN"/>
    </a:defPPr>
    <a:lvl1pPr marL="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267" userDrawn="1">
          <p15:clr>
            <a:srgbClr val="A4A3A4"/>
          </p15:clr>
        </p15:guide>
        <p15:guide id="3" orient="horz" pos="1800" userDrawn="1">
          <p15:clr>
            <a:srgbClr val="A4A3A4"/>
          </p15:clr>
        </p15:guide>
        <p15:guide id="4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BB2"/>
    <a:srgbClr val="FB9708"/>
    <a:srgbClr val="2165B6"/>
    <a:srgbClr val="C4C6C9"/>
    <a:srgbClr val="A5A7AC"/>
    <a:srgbClr val="336D9D"/>
    <a:srgbClr val="FADF5D"/>
    <a:srgbClr val="31699A"/>
    <a:srgbClr val="2E6898"/>
    <a:srgbClr val="356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51" y="72"/>
      </p:cViewPr>
      <p:guideLst>
        <p:guide orient="horz" pos="2160"/>
        <p:guide pos="4267"/>
        <p:guide orient="horz" pos="18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e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7ADA9-9D0B-42DC-94FF-BBDB68110F2F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1B552-615F-42DA-85F2-80E70089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1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8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765ED638-C684-4136-AB55-D09D8428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136" y="0"/>
            <a:ext cx="10185136" cy="571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>
            <a:extLst>
              <a:ext uri="{FF2B5EF4-FFF2-40B4-BE49-F238E27FC236}">
                <a16:creationId xmlns:a16="http://schemas.microsoft.com/office/drawing/2014/main" id="{6B331ED7-5421-493E-9FCE-6E0E9525E57C}"/>
              </a:ext>
            </a:extLst>
          </p:cNvPr>
          <p:cNvSpPr txBox="1">
            <a:spLocks/>
          </p:cNvSpPr>
          <p:nvPr/>
        </p:nvSpPr>
        <p:spPr>
          <a:xfrm>
            <a:off x="4120884" y="2934927"/>
            <a:ext cx="1915583" cy="400110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rgbClr val="064BB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张敏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1C2481B-C9A9-4CF8-A2F5-C6DE7BFE3A26}"/>
              </a:ext>
            </a:extLst>
          </p:cNvPr>
          <p:cNvSpPr/>
          <p:nvPr/>
        </p:nvSpPr>
        <p:spPr bwMode="auto">
          <a:xfrm>
            <a:off x="0" y="3983303"/>
            <a:ext cx="10134865" cy="1718468"/>
          </a:xfrm>
          <a:custGeom>
            <a:avLst/>
            <a:gdLst>
              <a:gd name="connsiteX0" fmla="*/ 0 w 12612757"/>
              <a:gd name="connsiteY0" fmla="*/ 834887 h 1401417"/>
              <a:gd name="connsiteX1" fmla="*/ 1302026 w 12612757"/>
              <a:gd name="connsiteY1" fmla="*/ 0 h 1401417"/>
              <a:gd name="connsiteX2" fmla="*/ 1302026 w 12612757"/>
              <a:gd name="connsiteY2" fmla="*/ 0 h 1401417"/>
              <a:gd name="connsiteX3" fmla="*/ 2981740 w 12612757"/>
              <a:gd name="connsiteY3" fmla="*/ 1192695 h 1401417"/>
              <a:gd name="connsiteX4" fmla="*/ 4870174 w 12612757"/>
              <a:gd name="connsiteY4" fmla="*/ 19878 h 1401417"/>
              <a:gd name="connsiteX5" fmla="*/ 6450496 w 12612757"/>
              <a:gd name="connsiteY5" fmla="*/ 1292087 h 1401417"/>
              <a:gd name="connsiteX6" fmla="*/ 7444409 w 12612757"/>
              <a:gd name="connsiteY6" fmla="*/ 536713 h 1401417"/>
              <a:gd name="connsiteX7" fmla="*/ 9193696 w 12612757"/>
              <a:gd name="connsiteY7" fmla="*/ 1351721 h 1401417"/>
              <a:gd name="connsiteX8" fmla="*/ 10237305 w 12612757"/>
              <a:gd name="connsiteY8" fmla="*/ 467139 h 1401417"/>
              <a:gd name="connsiteX9" fmla="*/ 11509513 w 12612757"/>
              <a:gd name="connsiteY9" fmla="*/ 1083365 h 1401417"/>
              <a:gd name="connsiteX10" fmla="*/ 12066105 w 12612757"/>
              <a:gd name="connsiteY10" fmla="*/ 934278 h 1401417"/>
              <a:gd name="connsiteX11" fmla="*/ 12612757 w 12612757"/>
              <a:gd name="connsiteY11" fmla="*/ 1401417 h 140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12757" h="1401417">
                <a:moveTo>
                  <a:pt x="0" y="834887"/>
                </a:moveTo>
                <a:lnTo>
                  <a:pt x="1302026" y="0"/>
                </a:lnTo>
                <a:lnTo>
                  <a:pt x="1302026" y="0"/>
                </a:lnTo>
                <a:cubicBezTo>
                  <a:pt x="1581978" y="198782"/>
                  <a:pt x="2387049" y="1189382"/>
                  <a:pt x="2981740" y="1192695"/>
                </a:cubicBezTo>
                <a:cubicBezTo>
                  <a:pt x="3576431" y="1196008"/>
                  <a:pt x="4292048" y="3313"/>
                  <a:pt x="4870174" y="19878"/>
                </a:cubicBezTo>
                <a:cubicBezTo>
                  <a:pt x="5448300" y="36443"/>
                  <a:pt x="6021457" y="1205948"/>
                  <a:pt x="6450496" y="1292087"/>
                </a:cubicBezTo>
                <a:cubicBezTo>
                  <a:pt x="6879535" y="1378226"/>
                  <a:pt x="6987209" y="526774"/>
                  <a:pt x="7444409" y="536713"/>
                </a:cubicBezTo>
                <a:cubicBezTo>
                  <a:pt x="7901609" y="546652"/>
                  <a:pt x="8728213" y="1363317"/>
                  <a:pt x="9193696" y="1351721"/>
                </a:cubicBezTo>
                <a:cubicBezTo>
                  <a:pt x="9659179" y="1340125"/>
                  <a:pt x="9851335" y="511865"/>
                  <a:pt x="10237305" y="467139"/>
                </a:cubicBezTo>
                <a:cubicBezTo>
                  <a:pt x="10623275" y="422413"/>
                  <a:pt x="11204713" y="1005509"/>
                  <a:pt x="11509513" y="1083365"/>
                </a:cubicBezTo>
                <a:cubicBezTo>
                  <a:pt x="11814313" y="1161222"/>
                  <a:pt x="11882231" y="881269"/>
                  <a:pt x="12066105" y="934278"/>
                </a:cubicBezTo>
                <a:cubicBezTo>
                  <a:pt x="12249979" y="987287"/>
                  <a:pt x="12431368" y="1194352"/>
                  <a:pt x="12612757" y="1401417"/>
                </a:cubicBezTo>
              </a:path>
            </a:pathLst>
          </a:custGeom>
          <a:ln>
            <a:solidFill>
              <a:srgbClr val="006EBC"/>
            </a:solidFill>
            <a:headEnd/>
            <a:tailEnd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67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43" y="1709870"/>
            <a:ext cx="5617068" cy="576792"/>
          </a:xfrm>
        </p:spPr>
        <p:txBody>
          <a:bodyPr/>
          <a:lstStyle>
            <a:lvl1pPr algn="ctr">
              <a:defRPr sz="3333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A6221-DDD4-40B2-9818-3FC333BB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053" y="321618"/>
            <a:ext cx="1572948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67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4137A8-B305-40EE-9750-F90B51DB95C7}"/>
              </a:ext>
            </a:extLst>
          </p:cNvPr>
          <p:cNvCxnSpPr>
            <a:cxnSpLocks/>
          </p:cNvCxnSpPr>
          <p:nvPr/>
        </p:nvCxnSpPr>
        <p:spPr>
          <a:xfrm>
            <a:off x="8774907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BB03A77-A24D-4863-8213-1383A5DECCE1}"/>
              </a:ext>
            </a:extLst>
          </p:cNvPr>
          <p:cNvCxnSpPr>
            <a:cxnSpLocks/>
          </p:cNvCxnSpPr>
          <p:nvPr/>
        </p:nvCxnSpPr>
        <p:spPr>
          <a:xfrm>
            <a:off x="5491428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:a16="http://schemas.microsoft.com/office/drawing/2014/main" id="{10F7B615-BD14-4DDD-B51D-F18CE36C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49" y="250181"/>
            <a:ext cx="455083" cy="4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BC8CB5D-02F8-4195-B11F-F50FCD9901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" y="235077"/>
            <a:ext cx="1694333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625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C6483C18-3F39-4180-A8C4-403315C4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160000" cy="571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CB4186AB-62A9-43F6-B5A6-C28D15BD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458" y="5327386"/>
            <a:ext cx="476250" cy="19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875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BF5A7633-5557-4BC5-8B38-B33A9D9F18A1}" type="slidenum">
              <a:rPr kumimoji="0" lang="en-US" altLang="zh-CN" sz="875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87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068E5372-9767-4F9B-BF0E-0F683E5C19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08B0536-0CF6-475A-B637-40C94749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396" y="5289021"/>
            <a:ext cx="1033198" cy="27103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75"/>
              </a:spcBef>
              <a:defRPr/>
            </a:pPr>
            <a:r>
              <a:rPr lang="zh-CN" altLang="en-US" sz="917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917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7A53ABF0-AE1C-4005-AE28-87F676E4C151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>
            <a:extLst>
              <a:ext uri="{FF2B5EF4-FFF2-40B4-BE49-F238E27FC236}">
                <a16:creationId xmlns:a16="http://schemas.microsoft.com/office/drawing/2014/main" id="{B13C618C-0E93-4245-8820-FEDB4121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4"/>
            <a:ext cx="7997031" cy="38364"/>
          </a:xfrm>
          <a:prstGeom prst="rect">
            <a:avLst/>
          </a:prstGeom>
          <a:solidFill>
            <a:srgbClr val="105BCA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95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9C59BB13-7EBF-404D-AC39-2C95DB72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83" y="763323"/>
            <a:ext cx="1657615" cy="60000"/>
          </a:xfrm>
          <a:prstGeom prst="rect">
            <a:avLst/>
          </a:prstGeom>
          <a:solidFill>
            <a:srgbClr val="FFA20D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95"/>
          </a:p>
        </p:txBody>
      </p:sp>
      <p:pic>
        <p:nvPicPr>
          <p:cNvPr id="12" name="图片 15">
            <a:extLst>
              <a:ext uri="{FF2B5EF4-FFF2-40B4-BE49-F238E27FC236}">
                <a16:creationId xmlns:a16="http://schemas.microsoft.com/office/drawing/2014/main" id="{730792E4-81E4-4B23-BAE1-85A6A4C57C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0" y="5138208"/>
            <a:ext cx="1780646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6FFA5EAD-F195-4555-8183-03AFAB0233AD}"/>
              </a:ext>
            </a:extLst>
          </p:cNvPr>
          <p:cNvCxnSpPr>
            <a:cxnSpLocks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DA2BCFF-5F33-41F9-AB08-4AC269BB107C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>
            <a:extLst>
              <a:ext uri="{FF2B5EF4-FFF2-40B4-BE49-F238E27FC236}">
                <a16:creationId xmlns:a16="http://schemas.microsoft.com/office/drawing/2014/main" id="{F893C1E2-7E9E-464E-AA5D-7A53ED39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3"/>
            <a:ext cx="7997031" cy="60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046B20E-2962-4EA0-A390-62F9FCEEE04E}"/>
              </a:ext>
            </a:extLst>
          </p:cNvPr>
          <p:cNvCxnSpPr>
            <a:cxnSpLocks/>
          </p:cNvCxnSpPr>
          <p:nvPr/>
        </p:nvCxnSpPr>
        <p:spPr>
          <a:xfrm>
            <a:off x="1993636" y="5289021"/>
            <a:ext cx="0" cy="326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3185" y="1451640"/>
            <a:ext cx="9253834" cy="3641026"/>
          </a:xfrm>
        </p:spPr>
        <p:txBody>
          <a:bodyPr>
            <a:noAutofit/>
          </a:bodyPr>
          <a:lstStyle>
            <a:lvl1pPr marL="226755" indent="-226755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5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455" b="0">
                <a:latin typeface="微软雅黑" pitchFamily="34" charset="-122"/>
                <a:ea typeface="微软雅黑" pitchFamily="34" charset="-122"/>
              </a:defRPr>
            </a:lvl2pPr>
            <a:lvl3pPr>
              <a:defRPr sz="1191" b="0">
                <a:latin typeface="微软雅黑" pitchFamily="34" charset="-122"/>
                <a:ea typeface="微软雅黑" pitchFamily="34" charset="-122"/>
              </a:defRPr>
            </a:lvl3pPr>
            <a:lvl4pPr>
              <a:defRPr sz="1191" b="0">
                <a:latin typeface="微软雅黑" pitchFamily="34" charset="-122"/>
                <a:ea typeface="微软雅黑" pitchFamily="34" charset="-122"/>
              </a:defRPr>
            </a:lvl4pPr>
            <a:lvl5pPr>
              <a:defRPr sz="1191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98" y="299232"/>
            <a:ext cx="9144001" cy="440147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E02724C-0D19-4E9B-828F-1241B79D46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3185" y="949152"/>
            <a:ext cx="9256334" cy="355391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667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C96D4B5-A085-45C3-97AA-68A6A3C3F5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8" y="227208"/>
            <a:ext cx="1694332" cy="450000"/>
          </a:xfrm>
          <a:prstGeom prst="rect">
            <a:avLst/>
          </a:prstGeom>
        </p:spPr>
      </p:pic>
      <p:sp>
        <p:nvSpPr>
          <p:cNvPr id="25" name="AutoShape 23">
            <a:extLst>
              <a:ext uri="{FF2B5EF4-FFF2-40B4-BE49-F238E27FC236}">
                <a16:creationId xmlns:a16="http://schemas.microsoft.com/office/drawing/2014/main" id="{69E7AAAF-49A8-483B-96C2-1DE00EB033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4853" y="763953"/>
            <a:ext cx="7997046" cy="3809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0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ECA18CD5-5185-4E8C-B4B5-4BA8D62A05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01899" y="763953"/>
            <a:ext cx="1657449" cy="3809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18553812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EAA79C21-F47B-4541-938A-CB636282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5"/>
            <a:ext cx="10185560" cy="571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9602543-24C0-498F-9075-AAECC729A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458" y="5327386"/>
            <a:ext cx="476250" cy="19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875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75EEF2FC-FBBD-4E8B-8E18-467A588F37B0}" type="slidenum">
              <a:rPr kumimoji="0" lang="en-US" altLang="zh-CN" sz="875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87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17A18E9D-EA20-4921-80F0-EDF8E41A840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906467-F160-4563-9CCE-4930A006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396" y="5289021"/>
            <a:ext cx="1033198" cy="27103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75"/>
              </a:spcBef>
              <a:defRPr/>
            </a:pPr>
            <a:r>
              <a:rPr lang="zh-CN" altLang="en-US" sz="917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917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BCE4A9FB-EC7D-43AD-876A-9D97B9BC6C0C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5">
            <a:extLst>
              <a:ext uri="{FF2B5EF4-FFF2-40B4-BE49-F238E27FC236}">
                <a16:creationId xmlns:a16="http://schemas.microsoft.com/office/drawing/2014/main" id="{17B70F8C-036B-4711-B581-A1109771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0" y="5138208"/>
            <a:ext cx="1780646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A69CFCDC-9E6B-482C-8823-01C30FF5405E}"/>
              </a:ext>
            </a:extLst>
          </p:cNvPr>
          <p:cNvCxnSpPr>
            <a:cxnSpLocks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807450-86DC-40C8-B02A-F5352B1159A8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3184" y="1514314"/>
            <a:ext cx="9253823" cy="3616434"/>
          </a:xfrm>
        </p:spPr>
        <p:txBody>
          <a:bodyPr>
            <a:noAutofit/>
          </a:bodyPr>
          <a:lstStyle>
            <a:lvl1pPr marL="226755" indent="-226755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500" b="0">
                <a:solidFill>
                  <a:schemeClr val="bg1"/>
                </a:solidFill>
                <a:latin typeface="Lucida Console" panose="020B0609040504020204" pitchFamily="49" charset="0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455" b="0">
                <a:latin typeface="微软雅黑" pitchFamily="34" charset="-122"/>
                <a:ea typeface="微软雅黑" pitchFamily="34" charset="-122"/>
              </a:defRPr>
            </a:lvl2pPr>
            <a:lvl3pPr>
              <a:defRPr sz="1191" b="0">
                <a:latin typeface="微软雅黑" pitchFamily="34" charset="-122"/>
                <a:ea typeface="微软雅黑" pitchFamily="34" charset="-122"/>
              </a:defRPr>
            </a:lvl3pPr>
            <a:lvl4pPr>
              <a:defRPr sz="1191" b="0">
                <a:latin typeface="微软雅黑" pitchFamily="34" charset="-122"/>
                <a:ea typeface="微软雅黑" pitchFamily="34" charset="-122"/>
              </a:defRPr>
            </a:lvl4pPr>
            <a:lvl5pPr>
              <a:defRPr sz="1191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98" y="299232"/>
            <a:ext cx="9144001" cy="440147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1F7D915-E201-49C1-ADF7-A3E3DB379CB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3185" y="949152"/>
            <a:ext cx="9256334" cy="355391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667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BE1B1B-D2D5-4F5C-BF9F-892A7690AFC6}"/>
              </a:ext>
            </a:extLst>
          </p:cNvPr>
          <p:cNvCxnSpPr>
            <a:cxnSpLocks/>
          </p:cNvCxnSpPr>
          <p:nvPr userDrawn="1"/>
        </p:nvCxnSpPr>
        <p:spPr>
          <a:xfrm>
            <a:off x="1993636" y="5289021"/>
            <a:ext cx="0" cy="326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CFBE2F9-5FCF-40CA-80B0-16112E4121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8" y="227208"/>
            <a:ext cx="1694332" cy="450000"/>
          </a:xfrm>
          <a:prstGeom prst="rect">
            <a:avLst/>
          </a:prstGeom>
        </p:spPr>
      </p:pic>
      <p:sp>
        <p:nvSpPr>
          <p:cNvPr id="21" name="AutoShape 23">
            <a:extLst>
              <a:ext uri="{FF2B5EF4-FFF2-40B4-BE49-F238E27FC236}">
                <a16:creationId xmlns:a16="http://schemas.microsoft.com/office/drawing/2014/main" id="{F6FDF817-D9BC-4BDA-83BC-A36E2BC7B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3"/>
            <a:ext cx="7997031" cy="60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7E0B93A2-D9A6-4645-9FE4-353B9787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83" y="763323"/>
            <a:ext cx="1657615" cy="60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883694E9-D9FB-4DF6-9ACB-9C8DEE699D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4853" y="763953"/>
            <a:ext cx="7997046" cy="3809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00"/>
          </a:p>
        </p:txBody>
      </p:sp>
      <p:sp>
        <p:nvSpPr>
          <p:cNvPr id="27" name="AutoShape 23">
            <a:extLst>
              <a:ext uri="{FF2B5EF4-FFF2-40B4-BE49-F238E27FC236}">
                <a16:creationId xmlns:a16="http://schemas.microsoft.com/office/drawing/2014/main" id="{4D1B891A-8E7A-418B-9A1A-E57C31FA83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01899" y="763953"/>
            <a:ext cx="1657449" cy="3809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18377076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40F8E9F8-6E55-4C8A-B557-828CC2C2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0000" cy="571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D5BD593-186D-41CC-AE46-6F622E8A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458" y="5327386"/>
            <a:ext cx="476250" cy="19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750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28F8727B-5A68-465B-8BDE-FC49768888F4}" type="slidenum">
              <a:rPr kumimoji="0" lang="en-US" altLang="zh-CN" sz="750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75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468881D5-E6B7-4C79-92EA-26D239A4826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8BC83713-B66C-4E9F-A8CF-96E9CF985151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4">
            <a:extLst>
              <a:ext uri="{FF2B5EF4-FFF2-40B4-BE49-F238E27FC236}">
                <a16:creationId xmlns:a16="http://schemas.microsoft.com/office/drawing/2014/main" id="{66E6DB8E-71C6-4E5C-88EB-775D7E2BF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0" y="5138208"/>
            <a:ext cx="1780646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F213CF5-C59A-4781-B3E1-827D45CE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396" y="5289021"/>
            <a:ext cx="1033198" cy="27103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75"/>
              </a:spcBef>
              <a:defRPr/>
            </a:pPr>
            <a:r>
              <a:rPr lang="zh-CN" altLang="en-US" sz="917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917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3185" y="936705"/>
            <a:ext cx="9003206" cy="4155963"/>
          </a:xfrm>
        </p:spPr>
        <p:txBody>
          <a:bodyPr>
            <a:noAutofit/>
          </a:bodyPr>
          <a:lstStyle>
            <a:lvl1pPr marL="226753" indent="-226753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5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456" b="0">
                <a:latin typeface="微软雅黑" pitchFamily="34" charset="-122"/>
                <a:ea typeface="微软雅黑" pitchFamily="34" charset="-122"/>
              </a:defRPr>
            </a:lvl2pPr>
            <a:lvl3pPr>
              <a:defRPr sz="1191" b="0">
                <a:latin typeface="微软雅黑" pitchFamily="34" charset="-122"/>
                <a:ea typeface="微软雅黑" pitchFamily="34" charset="-122"/>
              </a:defRPr>
            </a:lvl3pPr>
            <a:lvl4pPr>
              <a:defRPr sz="1191" b="0">
                <a:latin typeface="微软雅黑" pitchFamily="34" charset="-122"/>
                <a:ea typeface="微软雅黑" pitchFamily="34" charset="-122"/>
              </a:defRPr>
            </a:lvl4pPr>
            <a:lvl5pPr>
              <a:defRPr sz="1191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99" y="299232"/>
            <a:ext cx="9144001" cy="440147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2B62977-DF5C-401D-9194-2A93D80DBF0D}"/>
              </a:ext>
            </a:extLst>
          </p:cNvPr>
          <p:cNvCxnSpPr>
            <a:cxnSpLocks/>
          </p:cNvCxnSpPr>
          <p:nvPr/>
        </p:nvCxnSpPr>
        <p:spPr>
          <a:xfrm>
            <a:off x="1993636" y="5289021"/>
            <a:ext cx="0" cy="326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0E6CDBE-02ED-49D7-ACB4-9FD393570B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8" y="227208"/>
            <a:ext cx="1694332" cy="450000"/>
          </a:xfrm>
          <a:prstGeom prst="rect">
            <a:avLst/>
          </a:prstGeom>
        </p:spPr>
      </p:pic>
      <p:sp>
        <p:nvSpPr>
          <p:cNvPr id="16" name="AutoShape 23">
            <a:extLst>
              <a:ext uri="{FF2B5EF4-FFF2-40B4-BE49-F238E27FC236}">
                <a16:creationId xmlns:a16="http://schemas.microsoft.com/office/drawing/2014/main" id="{262C0CBD-6E3B-4308-AA0D-DDD7D2C7E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3"/>
            <a:ext cx="7997031" cy="60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sp>
        <p:nvSpPr>
          <p:cNvPr id="17" name="AutoShape 23">
            <a:extLst>
              <a:ext uri="{FF2B5EF4-FFF2-40B4-BE49-F238E27FC236}">
                <a16:creationId xmlns:a16="http://schemas.microsoft.com/office/drawing/2014/main" id="{AF996E92-E59F-48E2-8F38-AEC6251E9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83" y="763323"/>
            <a:ext cx="1657615" cy="60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</p:spTree>
    <p:extLst>
      <p:ext uri="{BB962C8B-B14F-4D97-AF65-F5344CB8AC3E}">
        <p14:creationId xmlns:p14="http://schemas.microsoft.com/office/powerpoint/2010/main" val="232341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831CD9FE-875C-4F7F-9367-A6454EA3B4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5867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04CFBA-095B-4CAA-92AB-A85A8D73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0417"/>
            <a:ext cx="10158678" cy="1807104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/>
        </p:spPr>
        <p:txBody>
          <a:bodyPr anchor="ctr"/>
          <a:lstStyle/>
          <a:p>
            <a:pPr algn="ctr">
              <a:defRPr/>
            </a:pPr>
            <a:endParaRPr lang="zh-CN" altLang="en-US" sz="595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FAA5F-6E9A-4231-9C25-2240E136C859}"/>
              </a:ext>
            </a:extLst>
          </p:cNvPr>
          <p:cNvSpPr txBox="1">
            <a:spLocks/>
          </p:cNvSpPr>
          <p:nvPr/>
        </p:nvSpPr>
        <p:spPr>
          <a:xfrm>
            <a:off x="4169907" y="1289423"/>
            <a:ext cx="5901709" cy="1625685"/>
          </a:xfrm>
          <a:prstGeom prst="rect">
            <a:avLst/>
          </a:prstGeom>
        </p:spPr>
        <p:txBody>
          <a:bodyPr lIns="57150" tIns="28575" rIns="57150" bIns="28575"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5500" dirty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5500" dirty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图片 4" descr="AW视觉符号.jpg">
            <a:extLst>
              <a:ext uri="{FF2B5EF4-FFF2-40B4-BE49-F238E27FC236}">
                <a16:creationId xmlns:a16="http://schemas.microsoft.com/office/drawing/2014/main" id="{180ACF93-ED71-4187-A06E-1960488433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663" y="1872345"/>
            <a:ext cx="3914183" cy="2065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F63239-2AB9-4094-A404-E0F50B42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053" y="321618"/>
            <a:ext cx="1572948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67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2F3F6-2236-4ADF-BEDF-9C9FB4A3CC72}"/>
              </a:ext>
            </a:extLst>
          </p:cNvPr>
          <p:cNvCxnSpPr>
            <a:cxnSpLocks/>
          </p:cNvCxnSpPr>
          <p:nvPr/>
        </p:nvCxnSpPr>
        <p:spPr>
          <a:xfrm>
            <a:off x="8774907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316692-8756-418F-B477-42E805BAE288}"/>
              </a:ext>
            </a:extLst>
          </p:cNvPr>
          <p:cNvCxnSpPr>
            <a:cxnSpLocks/>
          </p:cNvCxnSpPr>
          <p:nvPr/>
        </p:nvCxnSpPr>
        <p:spPr>
          <a:xfrm>
            <a:off x="5491428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16" descr="LOGO1.png">
            <a:extLst>
              <a:ext uri="{FF2B5EF4-FFF2-40B4-BE49-F238E27FC236}">
                <a16:creationId xmlns:a16="http://schemas.microsoft.com/office/drawing/2014/main" id="{DDB8B588-AD4F-4C74-AC79-3B44F8602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49" y="250181"/>
            <a:ext cx="455083" cy="4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483617-46EC-4C31-B363-5ADD5BB471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" y="235077"/>
            <a:ext cx="1694333" cy="45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5D6746E-25B2-4E0F-B42D-6BDA1C41161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639900"/>
            <a:ext cx="10158237" cy="1807243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00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29E86D0-A713-4E9F-A950-2772BED40676}"/>
              </a:ext>
            </a:extLst>
          </p:cNvPr>
          <p:cNvSpPr txBox="1">
            <a:spLocks/>
          </p:cNvSpPr>
          <p:nvPr userDrawn="1"/>
        </p:nvSpPr>
        <p:spPr>
          <a:xfrm>
            <a:off x="3126301" y="1624818"/>
            <a:ext cx="5901709" cy="1378208"/>
          </a:xfrm>
          <a:prstGeom prst="rect">
            <a:avLst/>
          </a:prstGeom>
        </p:spPr>
        <p:txBody>
          <a:bodyPr vert="horz" lIns="71323" tIns="35662" rIns="71323" bIns="35662" rtlCol="0" anchor="b">
            <a:noAutofit/>
          </a:bodyPr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5100" b="1" cap="none" spc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5100" b="1" cap="none" spc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15" name="图片 14" descr="AW视觉符号.jpg">
            <a:extLst>
              <a:ext uri="{FF2B5EF4-FFF2-40B4-BE49-F238E27FC236}">
                <a16:creationId xmlns:a16="http://schemas.microsoft.com/office/drawing/2014/main" id="{CFFB8E95-F5A0-4121-99BB-91FA179A06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68662" y="1872344"/>
            <a:ext cx="3914182" cy="2065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603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A5C0628-7CA7-4BB5-BE85-1CFBCC3D74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990" y="162719"/>
            <a:ext cx="9144000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CD3DF16-D30F-4A32-A413-8471E0EEB5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1896" y="989542"/>
            <a:ext cx="9144000" cy="84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1896" y="4456907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2659-EDEF-4896-B44C-15816E2E4CD8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97ED-A428-4847-8034-7A70C69917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DF76D-4621-4A86-8458-9AE080A51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7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30234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60468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90702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20936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226210" indent="-22621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250">
          <a:solidFill>
            <a:schemeClr val="tx1"/>
          </a:solidFill>
          <a:latin typeface="+mn-lt"/>
          <a:ea typeface="+mn-ea"/>
          <a:cs typeface="宋体" charset="0"/>
        </a:defRPr>
      </a:lvl1pPr>
      <a:lvl2pPr marL="490783" indent="-187847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833">
          <a:solidFill>
            <a:schemeClr val="tx1"/>
          </a:solidFill>
          <a:latin typeface="+mn-lt"/>
          <a:ea typeface="+mn-ea"/>
        </a:defRPr>
      </a:lvl2pPr>
      <a:lvl3pPr marL="755356" indent="-1508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583">
          <a:solidFill>
            <a:schemeClr val="tx1"/>
          </a:solidFill>
          <a:latin typeface="+mn-lt"/>
          <a:ea typeface="+mn-ea"/>
        </a:defRPr>
      </a:lvl3pPr>
      <a:lvl4pPr marL="1056969" indent="-1508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250">
          <a:solidFill>
            <a:schemeClr val="tx1"/>
          </a:solidFill>
          <a:latin typeface="+mn-lt"/>
          <a:ea typeface="+mn-ea"/>
        </a:defRPr>
      </a:lvl4pPr>
      <a:lvl5pPr marL="1359904" indent="-1508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250">
          <a:solidFill>
            <a:schemeClr val="tx1"/>
          </a:solidFill>
          <a:latin typeface="+mn-lt"/>
          <a:ea typeface="+mn-ea"/>
        </a:defRPr>
      </a:lvl5pPr>
      <a:lvl6pPr marL="1662870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6pPr>
      <a:lvl7pPr marL="1965211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7pPr>
      <a:lvl8pPr marL="2267550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8pPr>
      <a:lvl9pPr marL="2569890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1pPr>
      <a:lvl2pPr marL="30234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2pPr>
      <a:lvl3pPr marL="60468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3pPr>
      <a:lvl4pPr marL="90702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4pPr>
      <a:lvl5pPr marL="120936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5pPr>
      <a:lvl6pPr marL="151170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6pPr>
      <a:lvl7pPr marL="181404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7pPr>
      <a:lvl8pPr marL="211638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8pPr>
      <a:lvl9pPr marL="241872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30.png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7.e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8.w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75B0B3-9C45-43B9-B23D-D3FD6292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</p:spTree>
    <p:extLst>
      <p:ext uri="{BB962C8B-B14F-4D97-AF65-F5344CB8AC3E}">
        <p14:creationId xmlns:p14="http://schemas.microsoft.com/office/powerpoint/2010/main" val="150748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朴素贝叶斯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36" y="3013709"/>
            <a:ext cx="5075812" cy="48727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01" y="3525018"/>
            <a:ext cx="4629032" cy="53682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902" y="4091740"/>
            <a:ext cx="4629031" cy="49310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903" y="4626434"/>
            <a:ext cx="4397026" cy="516472"/>
          </a:xfrm>
          <a:prstGeom prst="rect">
            <a:avLst/>
          </a:prstGeom>
        </p:spPr>
      </p:pic>
      <p:sp>
        <p:nvSpPr>
          <p:cNvPr id="20" name="内容占位符 3">
            <a:extLst>
              <a:ext uri="{FF2B5EF4-FFF2-40B4-BE49-F238E27FC236}">
                <a16:creationId xmlns:a16="http://schemas.microsoft.com/office/drawing/2014/main" id="{7A33171A-49EC-4ACB-8B83-542A016E3561}"/>
              </a:ext>
            </a:extLst>
          </p:cNvPr>
          <p:cNvSpPr txBox="1">
            <a:spLocks/>
          </p:cNvSpPr>
          <p:nvPr/>
        </p:nvSpPr>
        <p:spPr bwMode="auto">
          <a:xfrm>
            <a:off x="353185" y="949152"/>
            <a:ext cx="9256334" cy="35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1667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490783" indent="-1878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33">
                <a:solidFill>
                  <a:schemeClr val="tx1"/>
                </a:solidFill>
                <a:latin typeface="+mn-lt"/>
                <a:ea typeface="+mn-ea"/>
              </a:defRPr>
            </a:lvl2pPr>
            <a:lvl3pPr marL="755356" indent="-1508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583">
                <a:solidFill>
                  <a:schemeClr val="tx1"/>
                </a:solidFill>
                <a:latin typeface="+mn-lt"/>
                <a:ea typeface="+mn-ea"/>
              </a:defRPr>
            </a:lvl3pPr>
            <a:lvl4pPr marL="1056969" indent="-1508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250">
                <a:solidFill>
                  <a:schemeClr val="tx1"/>
                </a:solidFill>
                <a:latin typeface="+mn-lt"/>
                <a:ea typeface="+mn-ea"/>
              </a:defRPr>
            </a:lvl4pPr>
            <a:lvl5pPr marL="1359904" indent="-1508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250">
                <a:solidFill>
                  <a:schemeClr val="tx1"/>
                </a:solidFill>
                <a:latin typeface="+mn-lt"/>
                <a:ea typeface="+mn-ea"/>
              </a:defRPr>
            </a:lvl5pPr>
            <a:lvl6pPr marL="1662870" indent="-15117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322">
                <a:solidFill>
                  <a:schemeClr val="tx1"/>
                </a:solidFill>
                <a:latin typeface="+mn-lt"/>
                <a:ea typeface="+mn-ea"/>
              </a:defRPr>
            </a:lvl6pPr>
            <a:lvl7pPr marL="1965211" indent="-15117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322">
                <a:solidFill>
                  <a:schemeClr val="tx1"/>
                </a:solidFill>
                <a:latin typeface="+mn-lt"/>
                <a:ea typeface="+mn-ea"/>
              </a:defRPr>
            </a:lvl7pPr>
            <a:lvl8pPr marL="2267550" indent="-15117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322">
                <a:solidFill>
                  <a:schemeClr val="tx1"/>
                </a:solidFill>
                <a:latin typeface="+mn-lt"/>
                <a:ea typeface="+mn-ea"/>
              </a:defRPr>
            </a:lvl8pPr>
            <a:lvl9pPr marL="2569890" indent="-15117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322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zh-CN" altLang="en-US" kern="0"/>
              <a:t>拉普拉斯平滑处理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DAD298E-5803-458E-B339-FFFA3FD9876E}"/>
              </a:ext>
            </a:extLst>
          </p:cNvPr>
          <p:cNvGrpSpPr/>
          <p:nvPr/>
        </p:nvGrpSpPr>
        <p:grpSpPr>
          <a:xfrm>
            <a:off x="1015036" y="1454808"/>
            <a:ext cx="3692267" cy="1296701"/>
            <a:chOff x="3502890" y="2845483"/>
            <a:chExt cx="3692267" cy="1296701"/>
          </a:xfrm>
        </p:grpSpPr>
        <p:graphicFrame>
          <p:nvGraphicFramePr>
            <p:cNvPr id="24" name="Object 2">
              <a:extLst>
                <a:ext uri="{FF2B5EF4-FFF2-40B4-BE49-F238E27FC236}">
                  <a16:creationId xmlns:a16="http://schemas.microsoft.com/office/drawing/2014/main" id="{14A68789-0F5B-4E9F-B597-B0003F9F07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4470059"/>
                </p:ext>
              </p:extLst>
            </p:nvPr>
          </p:nvGraphicFramePr>
          <p:xfrm>
            <a:off x="5737832" y="2845483"/>
            <a:ext cx="1457325" cy="1285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8" name="公式" r:id="rId7" imgW="1219200" imgH="965200" progId="Equation.3">
                    <p:embed/>
                  </p:oleObj>
                </mc:Choice>
                <mc:Fallback>
                  <p:oleObj name="公式" r:id="rId7" imgW="1219200" imgH="965200" progId="Equation.3">
                    <p:embed/>
                    <p:pic>
                      <p:nvPicPr>
                        <p:cNvPr id="5" name="Object 2">
                          <a:extLst>
                            <a:ext uri="{FF2B5EF4-FFF2-40B4-BE49-F238E27FC236}">
                              <a16:creationId xmlns:a16="http://schemas.microsoft.com/office/drawing/2014/main" id="{ABDB935F-F250-40AA-A006-8D41563C73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7832" y="2845483"/>
                          <a:ext cx="1457325" cy="12858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">
              <a:extLst>
                <a:ext uri="{FF2B5EF4-FFF2-40B4-BE49-F238E27FC236}">
                  <a16:creationId xmlns:a16="http://schemas.microsoft.com/office/drawing/2014/main" id="{BC06EAC9-215E-4A8C-9451-318F56507E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767938"/>
                </p:ext>
              </p:extLst>
            </p:nvPr>
          </p:nvGraphicFramePr>
          <p:xfrm>
            <a:off x="3502890" y="2856309"/>
            <a:ext cx="1229916" cy="1285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9" name="公式" r:id="rId9" imgW="1028700" imgH="965200" progId="Equation.3">
                    <p:embed/>
                  </p:oleObj>
                </mc:Choice>
                <mc:Fallback>
                  <p:oleObj name="公式" r:id="rId9" imgW="1028700" imgH="965200" progId="Equation.3">
                    <p:embed/>
                    <p:pic>
                      <p:nvPicPr>
                        <p:cNvPr id="6" name="Object 2">
                          <a:extLst>
                            <a:ext uri="{FF2B5EF4-FFF2-40B4-BE49-F238E27FC236}">
                              <a16:creationId xmlns:a16="http://schemas.microsoft.com/office/drawing/2014/main" id="{ABDB935F-F250-40AA-A006-8D41563C73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890" y="2856309"/>
                          <a:ext cx="1229916" cy="12858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" name="直线箭头连接符 6">
              <a:extLst>
                <a:ext uri="{FF2B5EF4-FFF2-40B4-BE49-F238E27FC236}">
                  <a16:creationId xmlns:a16="http://schemas.microsoft.com/office/drawing/2014/main" id="{2AED9446-AA07-4809-ADC8-27E6E97132B5}"/>
                </a:ext>
              </a:extLst>
            </p:cNvPr>
            <p:cNvCxnSpPr>
              <a:stCxn id="25" idx="3"/>
              <a:endCxn id="24" idx="1"/>
            </p:cNvCxnSpPr>
            <p:nvPr/>
          </p:nvCxnSpPr>
          <p:spPr>
            <a:xfrm flipV="1">
              <a:off x="4732806" y="3488421"/>
              <a:ext cx="1005026" cy="10826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203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ED4DB2A2-C591-4E5D-9886-245E943B7B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671" y="949152"/>
            <a:ext cx="4270342" cy="4321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2B4CF46-64C3-4FEC-9FC8-CDAEC2E8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2E81E9-29DB-45A6-A606-23F3C0C62E6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算法处理流程</a:t>
            </a:r>
          </a:p>
        </p:txBody>
      </p:sp>
    </p:spTree>
    <p:extLst>
      <p:ext uri="{BB962C8B-B14F-4D97-AF65-F5344CB8AC3E}">
        <p14:creationId xmlns:p14="http://schemas.microsoft.com/office/powerpoint/2010/main" val="373955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5866" y="986119"/>
            <a:ext cx="8330701" cy="4106548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zh-CN" altLang="en-US" dirty="0"/>
              <a:t>原始的朴素贝叶斯只能处理离散数据，当                是连续变量时，我们可以使用高斯朴素贝叶斯（</a:t>
            </a:r>
            <a:r>
              <a:rPr lang="en-US" altLang="zh-CN" dirty="0"/>
              <a:t>Gaussian Naive Bayes</a:t>
            </a:r>
            <a:r>
              <a:rPr lang="zh-CN" altLang="en-US" dirty="0"/>
              <a:t>）完成分类任务。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当处理连续数据时，一种经典的假设是：与每个类相关的连续变量的分布是基于高斯分布的，故高斯贝叶斯的公式如下：</a:t>
            </a:r>
          </a:p>
          <a:p>
            <a:pPr>
              <a:buFont typeface="Arial"/>
              <a:buChar char="•"/>
            </a:pPr>
            <a:endParaRPr lang="zh-CN" altLang="en-US" dirty="0"/>
          </a:p>
          <a:p>
            <a:pPr>
              <a:buFont typeface="Arial"/>
              <a:buChar char="•"/>
            </a:pPr>
            <a:endParaRPr lang="zh-CN" altLang="en-US" dirty="0"/>
          </a:p>
          <a:p>
            <a:pPr>
              <a:buFont typeface="Arial"/>
              <a:buChar char="•"/>
            </a:pPr>
            <a:endParaRPr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其中      ，     表示表示全部属于类     的样本中变量    </a:t>
            </a:r>
            <a:r>
              <a:rPr lang="en-US" altLang="zh-CN" dirty="0"/>
              <a:t>  </a:t>
            </a:r>
            <a:r>
              <a:rPr lang="zh-CN" altLang="en-US" dirty="0"/>
              <a:t>的均值和方差</a:t>
            </a:r>
          </a:p>
          <a:p>
            <a:pPr>
              <a:buFont typeface="Arial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高斯朴素贝叶斯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783212"/>
              </p:ext>
            </p:extLst>
          </p:nvPr>
        </p:nvGraphicFramePr>
        <p:xfrm>
          <a:off x="4613564" y="1007839"/>
          <a:ext cx="831833" cy="4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" name="公式" r:id="rId3" imgW="533400" imgH="241300" progId="Equation.3">
                  <p:embed/>
                </p:oleObj>
              </mc:Choice>
              <mc:Fallback>
                <p:oleObj name="公式" r:id="rId3" imgW="533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564" y="1007839"/>
                        <a:ext cx="831833" cy="4174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29121"/>
              </p:ext>
            </p:extLst>
          </p:nvPr>
        </p:nvGraphicFramePr>
        <p:xfrm>
          <a:off x="3233256" y="2585411"/>
          <a:ext cx="2968228" cy="697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" name="公式" r:id="rId5" imgW="2463800" imgH="520700" progId="Equation.3">
                  <p:embed/>
                </p:oleObj>
              </mc:Choice>
              <mc:Fallback>
                <p:oleObj name="公式" r:id="rId5" imgW="24638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256" y="2585411"/>
                        <a:ext cx="2968228" cy="69717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177489"/>
              </p:ext>
            </p:extLst>
          </p:nvPr>
        </p:nvGraphicFramePr>
        <p:xfrm>
          <a:off x="1563031" y="3576673"/>
          <a:ext cx="311944" cy="44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" name="Equation" r:id="rId7" imgW="190417" imgH="241195" progId="Equation.DSMT4">
                  <p:embed/>
                </p:oleObj>
              </mc:Choice>
              <mc:Fallback>
                <p:oleObj name="Equation" r:id="rId7" imgW="19041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031" y="3576673"/>
                        <a:ext cx="311944" cy="4405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091348"/>
              </p:ext>
            </p:extLst>
          </p:nvPr>
        </p:nvGraphicFramePr>
        <p:xfrm>
          <a:off x="1969665" y="3591220"/>
          <a:ext cx="347663" cy="406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" name="Equation" r:id="rId9" imgW="241195" imgH="253890" progId="Equation.DSMT4">
                  <p:embed/>
                </p:oleObj>
              </mc:Choice>
              <mc:Fallback>
                <p:oleObj name="Equation" r:id="rId9" imgW="24119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665" y="3591220"/>
                        <a:ext cx="347663" cy="40613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643997"/>
              </p:ext>
            </p:extLst>
          </p:nvPr>
        </p:nvGraphicFramePr>
        <p:xfrm>
          <a:off x="4085555" y="3647847"/>
          <a:ext cx="234553" cy="334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" name="Equation" r:id="rId11" imgW="177646" imgH="228402" progId="Equation.DSMT4">
                  <p:embed/>
                </p:oleObj>
              </mc:Choice>
              <mc:Fallback>
                <p:oleObj name="Equation" r:id="rId11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5555" y="3647847"/>
                        <a:ext cx="234553" cy="33469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048490"/>
              </p:ext>
            </p:extLst>
          </p:nvPr>
        </p:nvGraphicFramePr>
        <p:xfrm>
          <a:off x="5508355" y="3610836"/>
          <a:ext cx="273844" cy="456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" name="公式" r:id="rId13" imgW="152334" imgH="228501" progId="Equation.3">
                  <p:embed/>
                </p:oleObj>
              </mc:Choice>
              <mc:Fallback>
                <p:oleObj name="公式" r:id="rId13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355" y="3610836"/>
                        <a:ext cx="273844" cy="45640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2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96E5692-B6E5-419E-B1D6-6A31D92D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altLang="zh-CN" dirty="0"/>
              <a:t>naive Bayes is a decent classifier, but a bad estimator </a:t>
            </a:r>
          </a:p>
          <a:p>
            <a:pPr>
              <a:buFont typeface="Arial"/>
              <a:buChar char="•"/>
            </a:pPr>
            <a:r>
              <a:rPr lang="zh-CN" altLang="en-US" dirty="0"/>
              <a:t>高斯朴素贝叶斯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构造方法：</a:t>
            </a:r>
            <a:r>
              <a:rPr lang="en-US" altLang="zh-CN" dirty="0" err="1"/>
              <a:t>sklearn.naive_bayes.GaussianNB</a:t>
            </a:r>
            <a:r>
              <a:rPr lang="en-US" altLang="zh-CN" dirty="0"/>
              <a:t> </a:t>
            </a:r>
          </a:p>
          <a:p>
            <a:pPr>
              <a:buFont typeface="Arial"/>
              <a:buChar char="•"/>
            </a:pPr>
            <a:r>
              <a:rPr lang="en-US" altLang="zh-CN" dirty="0" err="1"/>
              <a:t>GaussianNB</a:t>
            </a:r>
            <a:r>
              <a:rPr lang="en-US" altLang="zh-CN" dirty="0"/>
              <a:t> </a:t>
            </a:r>
            <a:r>
              <a:rPr lang="zh-CN" altLang="en-US" dirty="0"/>
              <a:t>类构造方法无参数，属性值有： </a:t>
            </a:r>
          </a:p>
          <a:p>
            <a:pPr lvl="1">
              <a:buFont typeface="Arial"/>
              <a:buChar char="•"/>
            </a:pP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class_prior</a:t>
            </a:r>
            <a:r>
              <a:rPr lang="en-US" altLang="zh-CN" sz="1400" dirty="0">
                <a:solidFill>
                  <a:schemeClr val="bg1"/>
                </a:solidFill>
              </a:rPr>
              <a:t>_ #</a:t>
            </a:r>
            <a:r>
              <a:rPr lang="zh-CN" altLang="en-US" sz="1400" dirty="0">
                <a:solidFill>
                  <a:schemeClr val="bg1"/>
                </a:solidFill>
              </a:rPr>
              <a:t>每一个类的概率 </a:t>
            </a:r>
          </a:p>
          <a:p>
            <a:pPr lvl="1">
              <a:buFont typeface="Arial"/>
              <a:buChar char="•"/>
            </a:pP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theta_ #</a:t>
            </a:r>
            <a:r>
              <a:rPr lang="zh-CN" altLang="en-US" sz="1400" dirty="0">
                <a:solidFill>
                  <a:schemeClr val="bg1"/>
                </a:solidFill>
              </a:rPr>
              <a:t>每个类中各个特征的平均 </a:t>
            </a:r>
          </a:p>
          <a:p>
            <a:pPr lvl="1">
              <a:buFont typeface="Arial"/>
              <a:buChar char="•"/>
            </a:pP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sigma_ #</a:t>
            </a:r>
            <a:r>
              <a:rPr lang="zh-CN" altLang="en-US" sz="1400" dirty="0">
                <a:solidFill>
                  <a:schemeClr val="bg1"/>
                </a:solidFill>
              </a:rPr>
              <a:t>每个类中各个特征的方差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zh-CN" altLang="en-US" dirty="0"/>
              <a:t>注：</a:t>
            </a:r>
            <a:r>
              <a:rPr lang="en-US" altLang="zh-CN" dirty="0" err="1"/>
              <a:t>GaussianNB</a:t>
            </a:r>
            <a:r>
              <a:rPr lang="en-US" altLang="zh-CN" dirty="0"/>
              <a:t> </a:t>
            </a:r>
            <a:r>
              <a:rPr lang="zh-CN" altLang="en-US" dirty="0"/>
              <a:t>类无</a:t>
            </a:r>
            <a:r>
              <a:rPr lang="en-US" altLang="zh-CN" dirty="0"/>
              <a:t>score </a:t>
            </a:r>
            <a:r>
              <a:rPr lang="zh-CN" altLang="en-US" dirty="0"/>
              <a:t>方法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23070C-FF30-4CC6-8346-AB32C356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0B902B-BFBE-4321-8E3C-35A34F66FDB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879598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96E5692-B6E5-419E-B1D6-6A31D92D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多项式朴素贝叶斯</a:t>
            </a:r>
            <a:r>
              <a:rPr lang="en-US" altLang="zh-CN" dirty="0"/>
              <a:t>——</a:t>
            </a:r>
            <a:r>
              <a:rPr lang="zh-CN" altLang="en-US" dirty="0"/>
              <a:t>用于文本分类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构造方法：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sklearn.naive_bayes.MultinomialNB</a:t>
            </a:r>
            <a:r>
              <a:rPr lang="en-US" altLang="zh-CN" dirty="0"/>
              <a:t>(alpha=1.0 #</a:t>
            </a:r>
            <a:r>
              <a:rPr lang="zh-CN" altLang="en-US" dirty="0"/>
              <a:t>平滑参数 </a:t>
            </a:r>
          </a:p>
          <a:p>
            <a:pPr marL="2971516" lvl="8" indent="0">
              <a:buNone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en-US" altLang="zh-CN"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fit_prior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=True #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学习类的先验概率 </a:t>
            </a:r>
          </a:p>
          <a:p>
            <a:pPr marL="2971516" lvl="8" indent="0">
              <a:buNone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en-US" altLang="zh-CN"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class_prior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=None) #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类的先验概率 </a:t>
            </a:r>
            <a:endParaRPr kumimoji="1"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23070C-FF30-4CC6-8346-AB32C356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0B902B-BFBE-4321-8E3C-35A34F66FDB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3082673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3D1EF4-0B11-4EF6-B365-CCE85401D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用高斯朴素贝叶斯对</a:t>
            </a:r>
            <a:r>
              <a:rPr lang="en-US" altLang="zh-CN" dirty="0"/>
              <a:t>iris</a:t>
            </a:r>
            <a:r>
              <a:rPr lang="zh-CN" altLang="en-US" dirty="0"/>
              <a:t>数据集进行分类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实现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1849274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651004" y="-256014"/>
            <a:ext cx="144039" cy="17974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323" tIns="35662" rIns="71323" bIns="35662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0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651004" y="-317570"/>
            <a:ext cx="144039" cy="30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71323" tIns="35662" rIns="71323" bIns="35662" anchor="ctr">
            <a:spAutoFit/>
          </a:bodyPr>
          <a:lstStyle/>
          <a:p>
            <a:pPr>
              <a:defRPr/>
            </a:pPr>
            <a:endParaRPr lang="zh-CN" altLang="en-US" sz="150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35309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1">
            <a:extLst>
              <a:ext uri="{FF2B5EF4-FFF2-40B4-BE49-F238E27FC236}">
                <a16:creationId xmlns:a16="http://schemas.microsoft.com/office/drawing/2014/main" id="{53BBB89A-C5F1-4990-80B8-854AB5A3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85" y="1421904"/>
            <a:ext cx="8330701" cy="1586278"/>
          </a:xfrm>
        </p:spPr>
        <p:txBody>
          <a:bodyPr/>
          <a:lstStyle/>
          <a:p>
            <a:pPr>
              <a:lnSpc>
                <a:spcPct val="200000"/>
              </a:lnSpc>
              <a:buFont typeface="Arial"/>
              <a:buChar char="•"/>
            </a:pPr>
            <a:r>
              <a:rPr lang="zh-CN" altLang="en-US" dirty="0"/>
              <a:t>已知：非洲人</a:t>
            </a:r>
            <a:r>
              <a:rPr lang="en-US" altLang="zh-CN" dirty="0"/>
              <a:t>10</a:t>
            </a:r>
            <a:r>
              <a:rPr lang="zh-CN" altLang="en-US" dirty="0"/>
              <a:t>个中有</a:t>
            </a:r>
            <a:r>
              <a:rPr lang="en-US" altLang="zh-CN" dirty="0"/>
              <a:t>9</a:t>
            </a:r>
            <a:r>
              <a:rPr lang="zh-CN" altLang="en-US" dirty="0"/>
              <a:t>个黑人，</a:t>
            </a:r>
            <a:r>
              <a:rPr lang="en-US" altLang="zh-CN" dirty="0"/>
              <a:t>1</a:t>
            </a:r>
            <a:r>
              <a:rPr lang="zh-CN" altLang="en-US" dirty="0"/>
              <a:t>个白人，北美</a:t>
            </a:r>
            <a:r>
              <a:rPr lang="en-US" altLang="zh-CN" dirty="0"/>
              <a:t>10</a:t>
            </a:r>
            <a:r>
              <a:rPr lang="zh-CN" altLang="en-US" dirty="0"/>
              <a:t>个人中有</a:t>
            </a:r>
            <a:r>
              <a:rPr lang="en-US" altLang="zh-CN" dirty="0"/>
              <a:t>3</a:t>
            </a:r>
            <a:r>
              <a:rPr lang="zh-CN" altLang="en-US" dirty="0"/>
              <a:t>个黑人</a:t>
            </a:r>
            <a:r>
              <a:rPr lang="en-US" altLang="zh-CN" dirty="0"/>
              <a:t>7</a:t>
            </a:r>
            <a:r>
              <a:rPr lang="zh-CN" altLang="en-US" dirty="0"/>
              <a:t>个白人。</a:t>
            </a:r>
            <a:endParaRPr lang="en-US" altLang="zh-CN" dirty="0"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zh-CN" altLang="en-US" dirty="0"/>
              <a:t>问：你在街上遇到</a:t>
            </a:r>
            <a:r>
              <a:rPr lang="en-US" altLang="zh-CN" dirty="0"/>
              <a:t>1</a:t>
            </a:r>
            <a:r>
              <a:rPr lang="zh-CN" altLang="en-US" dirty="0"/>
              <a:t>个黑人，那么他是非洲人还是北美人？</a:t>
            </a:r>
            <a:endParaRPr lang="en-US" altLang="zh-CN" dirty="0"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zh-CN" altLang="en-US" dirty="0">
                <a:latin typeface="Kaiti SC Regular"/>
                <a:cs typeface="Kaiti SC Regular"/>
              </a:rPr>
              <a:t>注：全球非洲</a:t>
            </a:r>
            <a:r>
              <a:rPr lang="en-US" altLang="zh-CN" dirty="0">
                <a:latin typeface="Kaiti SC Regular"/>
                <a:cs typeface="Kaiti SC Regular"/>
              </a:rPr>
              <a:t>12</a:t>
            </a:r>
            <a:r>
              <a:rPr lang="zh-CN" altLang="en-US" dirty="0">
                <a:latin typeface="Kaiti SC Regular"/>
                <a:cs typeface="Kaiti SC Regular"/>
              </a:rPr>
              <a:t>亿人口，北美</a:t>
            </a:r>
            <a:r>
              <a:rPr lang="en-US" altLang="zh-CN" dirty="0">
                <a:latin typeface="Kaiti SC Regular"/>
                <a:cs typeface="Kaiti SC Regular"/>
              </a:rPr>
              <a:t>3.6</a:t>
            </a:r>
            <a:r>
              <a:rPr lang="zh-CN" altLang="en-US" dirty="0">
                <a:latin typeface="Kaiti SC Regular"/>
                <a:cs typeface="Kaiti SC Regular"/>
              </a:rPr>
              <a:t>亿人口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B6A84A-64C1-4EA2-A2E4-7C56BFD8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04448E-3D1B-45E5-9B42-C9A578C5AD4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引例</a:t>
            </a:r>
          </a:p>
        </p:txBody>
      </p:sp>
    </p:spTree>
    <p:extLst>
      <p:ext uri="{BB962C8B-B14F-4D97-AF65-F5344CB8AC3E}">
        <p14:creationId xmlns:p14="http://schemas.microsoft.com/office/powerpoint/2010/main" val="64990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1">
            <a:extLst>
              <a:ext uri="{FF2B5EF4-FFF2-40B4-BE49-F238E27FC236}">
                <a16:creationId xmlns:a16="http://schemas.microsoft.com/office/drawing/2014/main" id="{53BBB89A-C5F1-4990-80B8-854AB5A3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85" y="1514316"/>
            <a:ext cx="5857809" cy="1641263"/>
          </a:xfrm>
        </p:spPr>
        <p:txBody>
          <a:bodyPr/>
          <a:lstStyle/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altLang="zh-CN" sz="1900" i="1" dirty="0">
                <a:latin typeface="Times"/>
                <a:ea typeface="宋体"/>
                <a:cs typeface="Times"/>
              </a:rPr>
              <a:t>A</a:t>
            </a:r>
            <a:r>
              <a:rPr lang="en-US" altLang="zh-CN" sz="1900" baseline="-25000" dirty="0">
                <a:latin typeface="Times"/>
                <a:ea typeface="宋体"/>
                <a:cs typeface="Times"/>
              </a:rPr>
              <a:t>1</a:t>
            </a:r>
            <a:r>
              <a:rPr lang="zh-CN" altLang="en-US" dirty="0"/>
              <a:t>：非洲人</a:t>
            </a:r>
            <a:endParaRPr lang="en-US" altLang="zh-CN" dirty="0"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altLang="zh-CN" sz="1900" i="1" dirty="0">
                <a:latin typeface="Times"/>
                <a:ea typeface="宋体"/>
                <a:cs typeface="Times"/>
              </a:rPr>
              <a:t>A</a:t>
            </a:r>
            <a:r>
              <a:rPr lang="en-US" altLang="zh-CN" sz="1900" baseline="-25000" dirty="0">
                <a:latin typeface="Times"/>
                <a:ea typeface="宋体"/>
                <a:cs typeface="Times"/>
              </a:rPr>
              <a:t>2</a:t>
            </a:r>
            <a:r>
              <a:rPr lang="zh-CN" altLang="en-US" dirty="0"/>
              <a:t>：北美人</a:t>
            </a:r>
            <a:endParaRPr lang="en-US" altLang="zh-CN" dirty="0"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altLang="zh-CN" sz="1900" i="1" dirty="0">
                <a:latin typeface="Times"/>
                <a:ea typeface="宋体"/>
                <a:cs typeface="Times"/>
              </a:rPr>
              <a:t>B</a:t>
            </a:r>
            <a:r>
              <a:rPr lang="en-US" altLang="zh-CN" sz="1900" baseline="-25000" dirty="0">
                <a:latin typeface="Times"/>
                <a:ea typeface="宋体"/>
                <a:cs typeface="Times"/>
              </a:rPr>
              <a:t>1</a:t>
            </a:r>
            <a:r>
              <a:rPr lang="zh-CN" altLang="en-US" dirty="0"/>
              <a:t>：白人</a:t>
            </a:r>
            <a:endParaRPr lang="en-US" altLang="zh-CN" dirty="0"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altLang="zh-CN" sz="1900" i="1" dirty="0">
                <a:latin typeface="Times"/>
                <a:ea typeface="宋体"/>
                <a:cs typeface="Times"/>
              </a:rPr>
              <a:t>B</a:t>
            </a:r>
            <a:r>
              <a:rPr lang="en-US" altLang="zh-CN" sz="1900" baseline="-25000" dirty="0">
                <a:latin typeface="Times"/>
                <a:ea typeface="宋体"/>
                <a:cs typeface="Times"/>
              </a:rPr>
              <a:t>2</a:t>
            </a:r>
            <a:r>
              <a:rPr lang="zh-CN" altLang="en-US" dirty="0"/>
              <a:t>：黑人</a:t>
            </a:r>
            <a:endParaRPr lang="en-US" altLang="zh-CN" dirty="0"/>
          </a:p>
          <a:p>
            <a:pPr>
              <a:lnSpc>
                <a:spcPct val="110000"/>
              </a:lnSpc>
              <a:buFont typeface="Arial"/>
              <a:buChar char="•"/>
            </a:pPr>
            <a:endParaRPr lang="zh-CN" altLang="en-US" dirty="0"/>
          </a:p>
          <a:p>
            <a:pPr>
              <a:lnSpc>
                <a:spcPct val="110000"/>
              </a:lnSpc>
              <a:buFont typeface="Arial"/>
              <a:buChar char="•"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B6A84A-64C1-4EA2-A2E4-7C56BFD8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04448E-3D1B-45E5-9B42-C9A578C5AD4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引例</a:t>
            </a:r>
          </a:p>
        </p:txBody>
      </p:sp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ABDB935F-F250-40AA-A006-8D41563C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35477"/>
              </p:ext>
            </p:extLst>
          </p:nvPr>
        </p:nvGraphicFramePr>
        <p:xfrm>
          <a:off x="2759085" y="3391465"/>
          <a:ext cx="1193006" cy="33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7" name="公式" r:id="rId3" imgW="965200" imgH="241300" progId="Equation.3">
                  <p:embed/>
                </p:oleObj>
              </mc:Choice>
              <mc:Fallback>
                <p:oleObj name="公式" r:id="rId3" imgW="965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85" y="3391465"/>
                        <a:ext cx="1193006" cy="33205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ABDB935F-F250-40AA-A006-8D41563C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443762"/>
              </p:ext>
            </p:extLst>
          </p:nvPr>
        </p:nvGraphicFramePr>
        <p:xfrm>
          <a:off x="2760275" y="3932117"/>
          <a:ext cx="1191816" cy="33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8" name="公式" r:id="rId5" imgW="965200" imgH="241300" progId="Equation.3">
                  <p:embed/>
                </p:oleObj>
              </mc:Choice>
              <mc:Fallback>
                <p:oleObj name="公式" r:id="rId5" imgW="965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275" y="3932117"/>
                        <a:ext cx="1191816" cy="33205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内容占位符 1">
            <a:extLst>
              <a:ext uri="{FF2B5EF4-FFF2-40B4-BE49-F238E27FC236}">
                <a16:creationId xmlns:a16="http://schemas.microsoft.com/office/drawing/2014/main" id="{53BBB89A-C5F1-4990-80B8-854AB5A398F2}"/>
              </a:ext>
            </a:extLst>
          </p:cNvPr>
          <p:cNvSpPr txBox="1">
            <a:spLocks/>
          </p:cNvSpPr>
          <p:nvPr/>
        </p:nvSpPr>
        <p:spPr bwMode="auto">
          <a:xfrm>
            <a:off x="356918" y="3218850"/>
            <a:ext cx="2474239" cy="106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2822" indent="-362822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非洲人</a:t>
            </a:r>
            <a:r>
              <a:rPr lang="en-US" altLang="zh-CN" sz="1600" dirty="0">
                <a:solidFill>
                  <a:schemeClr val="bg1"/>
                </a:solidFill>
              </a:rPr>
              <a:t>10</a:t>
            </a:r>
            <a:r>
              <a:rPr lang="zh-CN" altLang="en-US" sz="1600" dirty="0">
                <a:solidFill>
                  <a:schemeClr val="bg1"/>
                </a:solidFill>
              </a:rPr>
              <a:t>个中有</a:t>
            </a:r>
            <a:r>
              <a:rPr lang="en-US" altLang="zh-CN" sz="1600" dirty="0">
                <a:solidFill>
                  <a:schemeClr val="bg1"/>
                </a:solidFill>
              </a:rPr>
              <a:t>9</a:t>
            </a:r>
            <a:r>
              <a:rPr lang="zh-CN" altLang="en-US" sz="1600" dirty="0">
                <a:solidFill>
                  <a:schemeClr val="bg1"/>
                </a:solidFill>
              </a:rPr>
              <a:t>个黑人</a:t>
            </a:r>
            <a:r>
              <a:rPr lang="en-US" altLang="zh-CN" sz="1600" dirty="0">
                <a:solidFill>
                  <a:schemeClr val="bg1"/>
                </a:solidFill>
              </a:rPr>
              <a:t>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北美</a:t>
            </a:r>
            <a:r>
              <a:rPr lang="en-US" altLang="zh-CN" sz="1600" dirty="0">
                <a:solidFill>
                  <a:schemeClr val="bg1"/>
                </a:solidFill>
              </a:rPr>
              <a:t>10</a:t>
            </a:r>
            <a:r>
              <a:rPr lang="zh-CN" altLang="en-US" sz="1600" dirty="0">
                <a:solidFill>
                  <a:schemeClr val="bg1"/>
                </a:solidFill>
              </a:rPr>
              <a:t>个人中有</a:t>
            </a:r>
            <a:r>
              <a:rPr lang="en-US" altLang="zh-CN" sz="1600" dirty="0">
                <a:solidFill>
                  <a:schemeClr val="bg1"/>
                </a:solidFill>
              </a:rPr>
              <a:t>3</a:t>
            </a:r>
            <a:r>
              <a:rPr lang="zh-CN" altLang="en-US" sz="1600" dirty="0">
                <a:solidFill>
                  <a:schemeClr val="bg1"/>
                </a:solidFill>
              </a:rPr>
              <a:t>个黑人</a:t>
            </a:r>
            <a:r>
              <a:rPr lang="en-US" altLang="zh-CN" sz="1600" dirty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id="{ABDB935F-F250-40AA-A006-8D41563C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035948"/>
              </p:ext>
            </p:extLst>
          </p:nvPr>
        </p:nvGraphicFramePr>
        <p:xfrm>
          <a:off x="443693" y="4577751"/>
          <a:ext cx="1931699" cy="37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9" name="公式" r:id="rId7" imgW="1371600" imgH="241300" progId="Equation.3">
                  <p:embed/>
                </p:oleObj>
              </mc:Choice>
              <mc:Fallback>
                <p:oleObj name="公式" r:id="rId7" imgW="1371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693" y="4577751"/>
                        <a:ext cx="1931699" cy="378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>
            <a:extLst>
              <a:ext uri="{FF2B5EF4-FFF2-40B4-BE49-F238E27FC236}">
                <a16:creationId xmlns:a16="http://schemas.microsoft.com/office/drawing/2014/main" id="{ABDB935F-F250-40AA-A006-8D41563C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095877"/>
              </p:ext>
            </p:extLst>
          </p:nvPr>
        </p:nvGraphicFramePr>
        <p:xfrm>
          <a:off x="2522524" y="4676437"/>
          <a:ext cx="308633" cy="25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0" name="公式" r:id="rId9" imgW="190500" imgH="139700" progId="Equation.3">
                  <p:embed/>
                </p:oleObj>
              </mc:Choice>
              <mc:Fallback>
                <p:oleObj name="公式" r:id="rId9" imgW="1905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24" y="4676437"/>
                        <a:ext cx="308633" cy="25240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>
            <a:extLst>
              <a:ext uri="{FF2B5EF4-FFF2-40B4-BE49-F238E27FC236}">
                <a16:creationId xmlns:a16="http://schemas.microsoft.com/office/drawing/2014/main" id="{ABDB935F-F250-40AA-A006-8D41563C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66313"/>
              </p:ext>
            </p:extLst>
          </p:nvPr>
        </p:nvGraphicFramePr>
        <p:xfrm>
          <a:off x="2953600" y="4578871"/>
          <a:ext cx="1930479" cy="378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1" name="公式" r:id="rId11" imgW="1371600" imgH="241300" progId="Equation.3">
                  <p:embed/>
                </p:oleObj>
              </mc:Choice>
              <mc:Fallback>
                <p:oleObj name="公式" r:id="rId11" imgW="1371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600" y="4578871"/>
                        <a:ext cx="1930479" cy="37808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65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BBB89A-C5F1-4990-80B8-854AB5A3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85" y="1451640"/>
            <a:ext cx="9231390" cy="36108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贝叶斯公式：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相互独立时：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B6A84A-64C1-4EA2-A2E4-7C56BFD8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04448E-3D1B-45E5-9B42-C9A578C5AD4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贝叶斯定理</a:t>
            </a:r>
            <a:endParaRPr lang="en-US" altLang="zh-CN" dirty="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ABDB935F-F250-40AA-A006-8D41563C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861936"/>
              </p:ext>
            </p:extLst>
          </p:nvPr>
        </p:nvGraphicFramePr>
        <p:xfrm>
          <a:off x="2291161" y="1597480"/>
          <a:ext cx="1757423" cy="27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2" name="公式" r:id="rId3" imgW="1422400" imgH="203200" progId="Equation.3">
                  <p:embed/>
                </p:oleObj>
              </mc:Choice>
              <mc:Fallback>
                <p:oleObj name="公式" r:id="rId3" imgW="1422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161" y="1597480"/>
                        <a:ext cx="1757423" cy="278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ABDB935F-F250-40AA-A006-8D41563C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453728"/>
              </p:ext>
            </p:extLst>
          </p:nvPr>
        </p:nvGraphicFramePr>
        <p:xfrm>
          <a:off x="2808864" y="2102173"/>
          <a:ext cx="1258782" cy="290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3" name="公式" r:id="rId5" imgW="977900" imgH="203200" progId="Equation.3">
                  <p:embed/>
                </p:oleObj>
              </mc:Choice>
              <mc:Fallback>
                <p:oleObj name="公式" r:id="rId5" imgW="977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864" y="2102173"/>
                        <a:ext cx="1258782" cy="29039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ABDB935F-F250-40AA-A006-8D41563C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838843"/>
              </p:ext>
            </p:extLst>
          </p:nvPr>
        </p:nvGraphicFramePr>
        <p:xfrm>
          <a:off x="2809900" y="2734829"/>
          <a:ext cx="1557728" cy="282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4" name="公式" r:id="rId7" imgW="1244600" imgH="203200" progId="Equation.3">
                  <p:embed/>
                </p:oleObj>
              </mc:Choice>
              <mc:Fallback>
                <p:oleObj name="公式" r:id="rId7" imgW="1244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900" y="2734829"/>
                        <a:ext cx="1557728" cy="2822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BDB935F-F250-40AA-A006-8D41563C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323682"/>
              </p:ext>
            </p:extLst>
          </p:nvPr>
        </p:nvGraphicFramePr>
        <p:xfrm>
          <a:off x="575425" y="3515517"/>
          <a:ext cx="3075385" cy="646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5" name="公式" r:id="rId9" imgW="2489200" imgH="469900" progId="Equation.3">
                  <p:embed/>
                </p:oleObj>
              </mc:Choice>
              <mc:Fallback>
                <p:oleObj name="公式" r:id="rId9" imgW="2489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25" y="3515517"/>
                        <a:ext cx="3075385" cy="6469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ABDB935F-F250-40AA-A006-8D41563C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59718"/>
              </p:ext>
            </p:extLst>
          </p:nvPr>
        </p:nvGraphicFramePr>
        <p:xfrm>
          <a:off x="555185" y="4412455"/>
          <a:ext cx="3123009" cy="646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6" name="公式" r:id="rId11" imgW="2527300" imgH="469900" progId="Equation.3">
                  <p:embed/>
                </p:oleObj>
              </mc:Choice>
              <mc:Fallback>
                <p:oleObj name="公式" r:id="rId11" imgW="2527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85" y="4412455"/>
                        <a:ext cx="3123009" cy="6469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53BBB89A-C5F1-4990-80B8-854AB5A398F2}"/>
              </a:ext>
            </a:extLst>
          </p:cNvPr>
          <p:cNvSpPr txBox="1">
            <a:spLocks/>
          </p:cNvSpPr>
          <p:nvPr/>
        </p:nvSpPr>
        <p:spPr bwMode="auto">
          <a:xfrm>
            <a:off x="4067646" y="4080306"/>
            <a:ext cx="2785520" cy="43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  <a:noAutofit/>
          </a:bodyPr>
          <a:lstStyle>
            <a:lvl1pPr marL="362822" indent="-362822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</a:rPr>
              <a:t>结论：是非洲人的可能性更大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ABDB935F-F250-40AA-A006-8D41563C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27471"/>
              </p:ext>
            </p:extLst>
          </p:nvPr>
        </p:nvGraphicFramePr>
        <p:xfrm>
          <a:off x="5237494" y="1778314"/>
          <a:ext cx="188237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7" name="公式" r:id="rId13" imgW="1524000" imgH="444500" progId="Equation.3">
                  <p:embed/>
                </p:oleObj>
              </mc:Choice>
              <mc:Fallback>
                <p:oleObj name="公式" r:id="rId13" imgW="1524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494" y="1778314"/>
                        <a:ext cx="1882378" cy="611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线箭头连接符 13"/>
          <p:cNvCxnSpPr/>
          <p:nvPr/>
        </p:nvCxnSpPr>
        <p:spPr>
          <a:xfrm flipV="1">
            <a:off x="4374676" y="2071659"/>
            <a:ext cx="766877" cy="1793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6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BBB89A-C5F1-4990-80B8-854AB5A3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241" y="1326406"/>
            <a:ext cx="3905751" cy="1019211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CN" sz="1900" i="1" dirty="0">
                <a:latin typeface="Times"/>
                <a:ea typeface="宋体"/>
                <a:cs typeface="Times"/>
              </a:rPr>
              <a:t>x</a:t>
            </a:r>
            <a:r>
              <a:rPr lang="zh-CN" altLang="en-US" dirty="0"/>
              <a:t>：样本属性，</a:t>
            </a:r>
            <a:r>
              <a:rPr lang="en-US" altLang="zh-CN" sz="1900" i="1" dirty="0">
                <a:latin typeface="Times"/>
                <a:ea typeface="宋体"/>
                <a:cs typeface="Times"/>
              </a:rPr>
              <a:t>x</a:t>
            </a:r>
            <a:r>
              <a:rPr lang="en-US" altLang="zh-CN" sz="1900" i="1" baseline="-25000" dirty="0">
                <a:latin typeface="Times"/>
                <a:ea typeface="宋体"/>
                <a:cs typeface="Times"/>
              </a:rPr>
              <a:t>1</a:t>
            </a:r>
            <a:r>
              <a:rPr lang="zh-CN" altLang="en-US" dirty="0"/>
              <a:t>：色泽，</a:t>
            </a:r>
            <a:r>
              <a:rPr lang="en-US" altLang="zh-CN" sz="1900" i="1" dirty="0">
                <a:latin typeface="Times"/>
                <a:ea typeface="宋体"/>
                <a:cs typeface="Times"/>
              </a:rPr>
              <a:t>x</a:t>
            </a:r>
            <a:r>
              <a:rPr lang="zh-CN" altLang="zh-CN" sz="1900" i="1" baseline="-25000" dirty="0">
                <a:latin typeface="Times"/>
                <a:ea typeface="宋体"/>
                <a:cs typeface="Times"/>
              </a:rPr>
              <a:t>2</a:t>
            </a:r>
            <a:r>
              <a:rPr lang="zh-CN" altLang="en-US" dirty="0"/>
              <a:t>：根蒂，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sz="1900" i="1" dirty="0">
                <a:latin typeface="Times"/>
                <a:ea typeface="宋体"/>
                <a:cs typeface="Times"/>
              </a:rPr>
              <a:t>y</a:t>
            </a:r>
            <a:r>
              <a:rPr lang="zh-CN" altLang="en-US" dirty="0"/>
              <a:t>：样本标签，是否是好瓜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B6A84A-64C1-4EA2-A2E4-7C56BFD8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04448E-3D1B-45E5-9B42-C9A578C5AD4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12398" y="950495"/>
            <a:ext cx="8330701" cy="355391"/>
          </a:xfrm>
        </p:spPr>
        <p:txBody>
          <a:bodyPr/>
          <a:lstStyle/>
          <a:p>
            <a:r>
              <a:rPr lang="zh-CN" altLang="en-US" dirty="0"/>
              <a:t>“朴素”二字从何而来？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946789"/>
              </p:ext>
            </p:extLst>
          </p:nvPr>
        </p:nvGraphicFramePr>
        <p:xfrm>
          <a:off x="3931676" y="2187439"/>
          <a:ext cx="3571660" cy="2312955"/>
        </p:xfrm>
        <a:graphic>
          <a:graphicData uri="http://schemas.openxmlformats.org/drawingml/2006/table">
            <a:tbl>
              <a:tblPr/>
              <a:tblGrid>
                <a:gridCol w="357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1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71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71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07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5558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编号</a:t>
                      </a:r>
                    </a:p>
                  </a:txBody>
                  <a:tcPr marL="4271" marR="4271" marT="616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色泽</a:t>
                      </a:r>
                    </a:p>
                  </a:txBody>
                  <a:tcPr marL="4271" marR="4271" marT="616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根蒂</a:t>
                      </a:r>
                    </a:p>
                  </a:txBody>
                  <a:tcPr marL="4271" marR="4271" marT="616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敲声</a:t>
                      </a:r>
                    </a:p>
                  </a:txBody>
                  <a:tcPr marL="4271" marR="4271" marT="616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纹理</a:t>
                      </a:r>
                    </a:p>
                  </a:txBody>
                  <a:tcPr marL="4271" marR="4271" marT="616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脐部</a:t>
                      </a:r>
                    </a:p>
                  </a:txBody>
                  <a:tcPr marL="4271" marR="4271" marT="616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触感</a:t>
                      </a:r>
                    </a:p>
                  </a:txBody>
                  <a:tcPr marL="4271" marR="4271" marT="616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密度</a:t>
                      </a:r>
                    </a:p>
                  </a:txBody>
                  <a:tcPr marL="4271" marR="4271" marT="616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含糖率</a:t>
                      </a:r>
                    </a:p>
                  </a:txBody>
                  <a:tcPr marL="4271" marR="4271" marT="616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好瓜</a:t>
                      </a:r>
                    </a:p>
                  </a:txBody>
                  <a:tcPr marL="4271" marR="4271" marT="616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8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乌黑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蜷缩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沉闷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清晰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凹陷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硬滑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0.774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0.376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HT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是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8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乌黑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蜷缩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浊响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清晰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凹陷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硬滑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0.634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0.264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HT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是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8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青绿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蜷缩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沉闷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清晰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凹陷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硬滑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0.608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0.318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HT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是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8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浅白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蜷缩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浊响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清晰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凹陷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硬滑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0.556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0.215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HT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是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88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青绿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稍蜷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浊响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清晰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稍凹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软粘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0.403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0.237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HT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是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6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5339"/>
              </p:ext>
            </p:extLst>
          </p:nvPr>
        </p:nvGraphicFramePr>
        <p:xfrm>
          <a:off x="3928297" y="4580863"/>
          <a:ext cx="3559972" cy="622170"/>
        </p:xfrm>
        <a:graphic>
          <a:graphicData uri="http://schemas.openxmlformats.org/drawingml/2006/table">
            <a:tbl>
              <a:tblPr/>
              <a:tblGrid>
                <a:gridCol w="355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9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9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9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5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编号</a:t>
                      </a:r>
                    </a:p>
                  </a:txBody>
                  <a:tcPr marL="4590" marR="4590" marT="662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色泽</a:t>
                      </a:r>
                    </a:p>
                  </a:txBody>
                  <a:tcPr marL="4590" marR="4590" marT="662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根蒂</a:t>
                      </a:r>
                    </a:p>
                  </a:txBody>
                  <a:tcPr marL="4590" marR="4590" marT="662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敲声</a:t>
                      </a:r>
                    </a:p>
                  </a:txBody>
                  <a:tcPr marL="4590" marR="4590" marT="662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纹理</a:t>
                      </a:r>
                    </a:p>
                  </a:txBody>
                  <a:tcPr marL="4590" marR="4590" marT="662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脐部</a:t>
                      </a:r>
                    </a:p>
                  </a:txBody>
                  <a:tcPr marL="4590" marR="4590" marT="662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触感</a:t>
                      </a:r>
                    </a:p>
                  </a:txBody>
                  <a:tcPr marL="4590" marR="4590" marT="662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密度</a:t>
                      </a:r>
                    </a:p>
                  </a:txBody>
                  <a:tcPr marL="4590" marR="4590" marT="662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含糖率</a:t>
                      </a:r>
                    </a:p>
                  </a:txBody>
                  <a:tcPr marL="4590" marR="4590" marT="662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好瓜</a:t>
                      </a:r>
                    </a:p>
                  </a:txBody>
                  <a:tcPr marL="4590" marR="4590" marT="662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4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测</a:t>
                      </a:r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590" marR="4590" marT="51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青绿</a:t>
                      </a:r>
                    </a:p>
                  </a:txBody>
                  <a:tcPr marL="4590" marR="4590" marT="51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蜷缩</a:t>
                      </a:r>
                    </a:p>
                  </a:txBody>
                  <a:tcPr marL="4590" marR="4590" marT="51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浊响</a:t>
                      </a:r>
                    </a:p>
                  </a:txBody>
                  <a:tcPr marL="4590" marR="4590" marT="51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清晰</a:t>
                      </a:r>
                    </a:p>
                  </a:txBody>
                  <a:tcPr marL="4590" marR="4590" marT="51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凹陷</a:t>
                      </a:r>
                    </a:p>
                  </a:txBody>
                  <a:tcPr marL="4590" marR="4590" marT="51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硬滑</a:t>
                      </a:r>
                    </a:p>
                  </a:txBody>
                  <a:tcPr marL="4590" marR="4590" marT="51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0.697</a:t>
                      </a:r>
                    </a:p>
                  </a:txBody>
                  <a:tcPr marL="4590" marR="4590" marT="51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0.46</a:t>
                      </a:r>
                    </a:p>
                  </a:txBody>
                  <a:tcPr marL="4590" marR="4590" marT="51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HT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？</a:t>
                      </a:r>
                    </a:p>
                  </a:txBody>
                  <a:tcPr marL="4590" marR="4590" marT="51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ABDB935F-F250-40AA-A006-8D41563C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520797"/>
              </p:ext>
            </p:extLst>
          </p:nvPr>
        </p:nvGraphicFramePr>
        <p:xfrm>
          <a:off x="463484" y="2491646"/>
          <a:ext cx="1788319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9" name="公式" r:id="rId3" imgW="1447800" imgH="444500" progId="Equation.3">
                  <p:embed/>
                </p:oleObj>
              </mc:Choice>
              <mc:Fallback>
                <p:oleObj name="公式" r:id="rId3" imgW="1447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484" y="2491646"/>
                        <a:ext cx="1788319" cy="611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ABDB935F-F250-40AA-A006-8D41563C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607228"/>
              </p:ext>
            </p:extLst>
          </p:nvPr>
        </p:nvGraphicFramePr>
        <p:xfrm>
          <a:off x="466011" y="3343917"/>
          <a:ext cx="2289572" cy="332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0" name="公式" r:id="rId5" imgW="1854200" imgH="241300" progId="Equation.3">
                  <p:embed/>
                </p:oleObj>
              </mc:Choice>
              <mc:Fallback>
                <p:oleObj name="公式" r:id="rId5" imgW="1854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11" y="3343917"/>
                        <a:ext cx="2289572" cy="3320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ABDB935F-F250-40AA-A006-8D41563C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730348"/>
              </p:ext>
            </p:extLst>
          </p:nvPr>
        </p:nvGraphicFramePr>
        <p:xfrm>
          <a:off x="463484" y="4388594"/>
          <a:ext cx="3308747" cy="33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1" name="公式" r:id="rId7" imgW="2679700" imgH="241300" progId="Equation.3">
                  <p:embed/>
                </p:oleObj>
              </mc:Choice>
              <mc:Fallback>
                <p:oleObj name="公式" r:id="rId7" imgW="2679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484" y="4388594"/>
                        <a:ext cx="3308747" cy="33205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线箭头连接符 12"/>
          <p:cNvCxnSpPr>
            <a:stCxn id="16" idx="1"/>
            <a:endCxn id="11" idx="0"/>
          </p:cNvCxnSpPr>
          <p:nvPr/>
        </p:nvCxnSpPr>
        <p:spPr>
          <a:xfrm flipH="1">
            <a:off x="1610797" y="2814664"/>
            <a:ext cx="742319" cy="529253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353116" y="2670932"/>
            <a:ext cx="1477247" cy="28746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12700"/>
          </a:effectLst>
        </p:spPr>
        <p:txBody>
          <a:bodyPr wrap="square" lIns="71323" tIns="35662" rIns="71323" bIns="35662" rtlCol="0">
            <a:spAutoFit/>
          </a:bodyPr>
          <a:lstStyle/>
          <a:p>
            <a:pPr algn="ctr"/>
            <a:r>
              <a:rPr kumimoji="1" lang="zh-CN" altLang="en-US" b="1" dirty="0"/>
              <a:t>无法或很难获得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0EE2B4-94BC-4C17-A218-C6EDE2CDE2C0}"/>
              </a:ext>
            </a:extLst>
          </p:cNvPr>
          <p:cNvSpPr/>
          <p:nvPr/>
        </p:nvSpPr>
        <p:spPr>
          <a:xfrm>
            <a:off x="389212" y="387724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假设样本属性相互独立，则：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54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  <p:bldP spid="16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BBB89A-C5F1-4990-80B8-854AB5A3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77" y="1286394"/>
            <a:ext cx="3389186" cy="35530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得到朴素贝叶斯表达式：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对于样本两个类别而言</a:t>
            </a:r>
            <a:r>
              <a:rPr lang="en-US" altLang="zh-CN" dirty="0"/>
              <a:t>         </a:t>
            </a:r>
            <a:r>
              <a:rPr lang="zh-CN" altLang="en-US" dirty="0"/>
              <a:t>相等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800" dirty="0"/>
              <a:t> </a:t>
            </a:r>
          </a:p>
          <a:p>
            <a:pPr marL="0" indent="0">
              <a:buNone/>
            </a:pPr>
            <a:r>
              <a:rPr lang="zh-CN" altLang="en-US" dirty="0"/>
              <a:t>故目标函数为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900" i="1" dirty="0">
                <a:latin typeface="Times"/>
                <a:ea typeface="宋体"/>
                <a:cs typeface="Times"/>
              </a:rPr>
              <a:t>y </a:t>
            </a:r>
            <a:r>
              <a:rPr lang="zh-CN" altLang="en-US" dirty="0"/>
              <a:t>的取值：是好瓜；不是好瓜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B6A84A-64C1-4EA2-A2E4-7C56BFD8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04448E-3D1B-45E5-9B42-C9A578C5AD4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12398" y="907240"/>
            <a:ext cx="8330701" cy="355391"/>
          </a:xfrm>
        </p:spPr>
        <p:txBody>
          <a:bodyPr/>
          <a:lstStyle/>
          <a:p>
            <a:r>
              <a:rPr lang="zh-CN" altLang="en-US" dirty="0"/>
              <a:t>“朴素”二字从何而来？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ABDB935F-F250-40AA-A006-8D41563C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026997"/>
              </p:ext>
            </p:extLst>
          </p:nvPr>
        </p:nvGraphicFramePr>
        <p:xfrm>
          <a:off x="350286" y="1855142"/>
          <a:ext cx="1866584" cy="1311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8" name="公式" r:id="rId3" imgW="1447800" imgH="914400" progId="Equation.3">
                  <p:embed/>
                </p:oleObj>
              </mc:Choice>
              <mc:Fallback>
                <p:oleObj name="公式" r:id="rId3" imgW="1447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86" y="1855142"/>
                        <a:ext cx="1866584" cy="131177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ABDB935F-F250-40AA-A006-8D41563C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295526"/>
              </p:ext>
            </p:extLst>
          </p:nvPr>
        </p:nvGraphicFramePr>
        <p:xfrm>
          <a:off x="2298864" y="3341666"/>
          <a:ext cx="422672" cy="279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9" name="公式" r:id="rId5" imgW="342900" imgH="203200" progId="Equation.3">
                  <p:embed/>
                </p:oleObj>
              </mc:Choice>
              <mc:Fallback>
                <p:oleObj name="公式" r:id="rId5" imgW="342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864" y="3341666"/>
                        <a:ext cx="422672" cy="27913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ABDB935F-F250-40AA-A006-8D41563C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444910"/>
              </p:ext>
            </p:extLst>
          </p:nvPr>
        </p:nvGraphicFramePr>
        <p:xfrm>
          <a:off x="1579816" y="3735662"/>
          <a:ext cx="2070447" cy="617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0" name="公式" r:id="rId7" imgW="1752600" imgH="469900" progId="Equation.3">
                  <p:embed/>
                </p:oleObj>
              </mc:Choice>
              <mc:Fallback>
                <p:oleObj name="公式" r:id="rId7" imgW="1752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816" y="3735662"/>
                        <a:ext cx="2070447" cy="61750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209A3D4-D5D4-41F4-A1A4-C7F834C18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10059"/>
              </p:ext>
            </p:extLst>
          </p:nvPr>
        </p:nvGraphicFramePr>
        <p:xfrm>
          <a:off x="3796428" y="1622173"/>
          <a:ext cx="3571660" cy="2312955"/>
        </p:xfrm>
        <a:graphic>
          <a:graphicData uri="http://schemas.openxmlformats.org/drawingml/2006/table">
            <a:tbl>
              <a:tblPr/>
              <a:tblGrid>
                <a:gridCol w="357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1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71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71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07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5558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编号</a:t>
                      </a:r>
                    </a:p>
                  </a:txBody>
                  <a:tcPr marL="4271" marR="4271" marT="616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色泽</a:t>
                      </a:r>
                    </a:p>
                  </a:txBody>
                  <a:tcPr marL="4271" marR="4271" marT="616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根蒂</a:t>
                      </a:r>
                    </a:p>
                  </a:txBody>
                  <a:tcPr marL="4271" marR="4271" marT="616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敲声</a:t>
                      </a:r>
                    </a:p>
                  </a:txBody>
                  <a:tcPr marL="4271" marR="4271" marT="616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纹理</a:t>
                      </a:r>
                    </a:p>
                  </a:txBody>
                  <a:tcPr marL="4271" marR="4271" marT="616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脐部</a:t>
                      </a:r>
                    </a:p>
                  </a:txBody>
                  <a:tcPr marL="4271" marR="4271" marT="616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触感</a:t>
                      </a:r>
                    </a:p>
                  </a:txBody>
                  <a:tcPr marL="4271" marR="4271" marT="616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密度</a:t>
                      </a:r>
                    </a:p>
                  </a:txBody>
                  <a:tcPr marL="4271" marR="4271" marT="616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含糖率</a:t>
                      </a:r>
                    </a:p>
                  </a:txBody>
                  <a:tcPr marL="4271" marR="4271" marT="616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好瓜</a:t>
                      </a:r>
                    </a:p>
                  </a:txBody>
                  <a:tcPr marL="4271" marR="4271" marT="616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8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乌黑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蜷缩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沉闷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清晰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凹陷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硬滑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0.774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0.376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HT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是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8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乌黑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蜷缩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浊响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清晰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凹陷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硬滑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0.634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0.264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HT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是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8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青绿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蜷缩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沉闷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清晰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凹陷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硬滑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0.608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0.318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HT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是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8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浅白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蜷缩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浊响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清晰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凹陷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硬滑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0.556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0.215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HT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是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88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青绿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稍蜷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浊响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清晰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稍凹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软粘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0.403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0.237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HT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是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6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4271" marR="4271" marT="4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08734221-A347-4B91-90BC-BEE542E3D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708795"/>
              </p:ext>
            </p:extLst>
          </p:nvPr>
        </p:nvGraphicFramePr>
        <p:xfrm>
          <a:off x="3793049" y="4015597"/>
          <a:ext cx="3559972" cy="622170"/>
        </p:xfrm>
        <a:graphic>
          <a:graphicData uri="http://schemas.openxmlformats.org/drawingml/2006/table">
            <a:tbl>
              <a:tblPr/>
              <a:tblGrid>
                <a:gridCol w="355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9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9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9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5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编号</a:t>
                      </a:r>
                    </a:p>
                  </a:txBody>
                  <a:tcPr marL="4590" marR="4590" marT="662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色泽</a:t>
                      </a:r>
                    </a:p>
                  </a:txBody>
                  <a:tcPr marL="4590" marR="4590" marT="662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根蒂</a:t>
                      </a:r>
                    </a:p>
                  </a:txBody>
                  <a:tcPr marL="4590" marR="4590" marT="662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敲声</a:t>
                      </a:r>
                    </a:p>
                  </a:txBody>
                  <a:tcPr marL="4590" marR="4590" marT="662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纹理</a:t>
                      </a:r>
                    </a:p>
                  </a:txBody>
                  <a:tcPr marL="4590" marR="4590" marT="662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脐部</a:t>
                      </a:r>
                    </a:p>
                  </a:txBody>
                  <a:tcPr marL="4590" marR="4590" marT="662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触感</a:t>
                      </a:r>
                    </a:p>
                  </a:txBody>
                  <a:tcPr marL="4590" marR="4590" marT="662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密度</a:t>
                      </a:r>
                    </a:p>
                  </a:txBody>
                  <a:tcPr marL="4590" marR="4590" marT="662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含糖率</a:t>
                      </a:r>
                    </a:p>
                  </a:txBody>
                  <a:tcPr marL="4590" marR="4590" marT="662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好瓜</a:t>
                      </a:r>
                    </a:p>
                  </a:txBody>
                  <a:tcPr marL="4590" marR="4590" marT="662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4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测</a:t>
                      </a:r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590" marR="4590" marT="51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青绿</a:t>
                      </a:r>
                    </a:p>
                  </a:txBody>
                  <a:tcPr marL="4590" marR="4590" marT="51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蜷缩</a:t>
                      </a:r>
                    </a:p>
                  </a:txBody>
                  <a:tcPr marL="4590" marR="4590" marT="51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浊响</a:t>
                      </a:r>
                    </a:p>
                  </a:txBody>
                  <a:tcPr marL="4590" marR="4590" marT="51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清晰</a:t>
                      </a:r>
                    </a:p>
                  </a:txBody>
                  <a:tcPr marL="4590" marR="4590" marT="51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凹陷</a:t>
                      </a:r>
                    </a:p>
                  </a:txBody>
                  <a:tcPr marL="4590" marR="4590" marT="51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硬滑</a:t>
                      </a:r>
                    </a:p>
                  </a:txBody>
                  <a:tcPr marL="4590" marR="4590" marT="51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0.697</a:t>
                      </a:r>
                    </a:p>
                  </a:txBody>
                  <a:tcPr marL="4590" marR="4590" marT="51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0.46</a:t>
                      </a:r>
                    </a:p>
                  </a:txBody>
                  <a:tcPr marL="4590" marR="4590" marT="51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HT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？</a:t>
                      </a:r>
                    </a:p>
                  </a:txBody>
                  <a:tcPr marL="4590" marR="4590" marT="51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5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3185" y="1451640"/>
            <a:ext cx="7147869" cy="36410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i="1" dirty="0">
                <a:latin typeface="Times"/>
                <a:ea typeface="宋体"/>
                <a:cs typeface="Times"/>
              </a:rPr>
              <a:t>P</a:t>
            </a:r>
            <a:r>
              <a:rPr kumimoji="1" lang="zh-CN" altLang="en-US" baseline="-25000" dirty="0"/>
              <a:t>青绿｜是</a:t>
            </a:r>
            <a:r>
              <a:rPr kumimoji="1" lang="zh-CN" altLang="en-US" dirty="0"/>
              <a:t>＝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P </a:t>
            </a:r>
            <a:r>
              <a:rPr lang="en-US" altLang="zh-CN" dirty="0"/>
              <a:t>(</a:t>
            </a:r>
            <a:r>
              <a:rPr lang="zh-CN" altLang="en-US" dirty="0"/>
              <a:t>色泽＝青绿｜好瓜＝是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en-US" altLang="zh-CN" dirty="0"/>
              <a:t>3/8=0.37</a:t>
            </a:r>
          </a:p>
          <a:p>
            <a:pPr marL="0" indent="0">
              <a:buNone/>
            </a:pPr>
            <a:r>
              <a:rPr lang="en-US" altLang="zh-CN" i="1" dirty="0">
                <a:latin typeface="Times"/>
                <a:ea typeface="宋体"/>
                <a:cs typeface="Times"/>
              </a:rPr>
              <a:t>P</a:t>
            </a:r>
            <a:r>
              <a:rPr lang="zh-CN" altLang="en-US" baseline="-25000" dirty="0"/>
              <a:t>青绿｜否</a:t>
            </a:r>
            <a:r>
              <a:rPr lang="zh-CN" altLang="en-US" dirty="0"/>
              <a:t>＝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P </a:t>
            </a:r>
            <a:r>
              <a:rPr lang="en-US" altLang="zh-CN" dirty="0"/>
              <a:t>(</a:t>
            </a:r>
            <a:r>
              <a:rPr lang="zh-CN" altLang="en-US" dirty="0"/>
              <a:t>色泽＝青绿｜好瓜＝否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en-US" altLang="zh-CN" dirty="0"/>
              <a:t>3/9=0.333</a:t>
            </a:r>
          </a:p>
          <a:p>
            <a:pPr marL="0" indent="0">
              <a:buNone/>
            </a:pPr>
            <a:r>
              <a:rPr lang="en-US" altLang="zh-CN" i="1" dirty="0">
                <a:latin typeface="Times"/>
                <a:ea typeface="宋体"/>
                <a:cs typeface="Times"/>
              </a:rPr>
              <a:t>P</a:t>
            </a:r>
            <a:r>
              <a:rPr lang="zh-CN" altLang="en-US" baseline="-25000" dirty="0"/>
              <a:t>蜷缩｜是</a:t>
            </a:r>
            <a:r>
              <a:rPr lang="zh-CN" altLang="en-US" dirty="0"/>
              <a:t>＝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P </a:t>
            </a:r>
            <a:r>
              <a:rPr lang="en-US" altLang="zh-CN" dirty="0"/>
              <a:t>(</a:t>
            </a:r>
            <a:r>
              <a:rPr lang="zh-CN" altLang="en-US" dirty="0"/>
              <a:t>根蒂＝蜷缩｜好瓜＝是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zh-CN" altLang="zh-CN" dirty="0"/>
              <a:t>5</a:t>
            </a:r>
            <a:r>
              <a:rPr lang="en-US" altLang="zh-CN" dirty="0"/>
              <a:t>/8=0.375</a:t>
            </a:r>
          </a:p>
          <a:p>
            <a:pPr marL="0" indent="0">
              <a:buNone/>
            </a:pPr>
            <a:r>
              <a:rPr lang="en-US" altLang="zh-CN" i="1" dirty="0">
                <a:latin typeface="Times"/>
                <a:ea typeface="宋体"/>
                <a:cs typeface="Times"/>
              </a:rPr>
              <a:t>P</a:t>
            </a:r>
            <a:r>
              <a:rPr lang="zh-CN" altLang="en-US" baseline="-25000" dirty="0"/>
              <a:t>蜷缩｜否</a:t>
            </a:r>
            <a:r>
              <a:rPr lang="zh-CN" altLang="en-US" dirty="0"/>
              <a:t>＝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P </a:t>
            </a:r>
            <a:r>
              <a:rPr lang="en-US" altLang="zh-CN" dirty="0"/>
              <a:t>(</a:t>
            </a:r>
            <a:r>
              <a:rPr lang="zh-CN" altLang="en-US" dirty="0"/>
              <a:t>根蒂＝蜷缩｜好瓜＝否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zh-CN" altLang="zh-CN" dirty="0"/>
              <a:t>3</a:t>
            </a:r>
            <a:r>
              <a:rPr lang="en-US" altLang="zh-CN" dirty="0"/>
              <a:t>/</a:t>
            </a:r>
            <a:r>
              <a:rPr lang="zh-CN" altLang="zh-CN" dirty="0"/>
              <a:t>9</a:t>
            </a:r>
            <a:r>
              <a:rPr lang="en-US" altLang="zh-CN" dirty="0"/>
              <a:t>=0.333</a:t>
            </a:r>
          </a:p>
          <a:p>
            <a:pPr marL="0" indent="0">
              <a:buNone/>
            </a:pPr>
            <a:r>
              <a:rPr lang="en-US" altLang="zh-CN" dirty="0"/>
              <a:t>… …</a:t>
            </a:r>
          </a:p>
          <a:p>
            <a:pPr marL="0" indent="0">
              <a:buNone/>
            </a:pPr>
            <a:r>
              <a:rPr lang="en-US" altLang="zh-CN" i="1" dirty="0">
                <a:latin typeface="Times"/>
                <a:ea typeface="宋体"/>
                <a:cs typeface="Times"/>
              </a:rPr>
              <a:t>P</a:t>
            </a:r>
            <a:r>
              <a:rPr lang="zh-CN" altLang="en-US" baseline="-25000" dirty="0"/>
              <a:t>密度：</a:t>
            </a:r>
            <a:r>
              <a:rPr lang="en-US" altLang="zh-CN" baseline="-25000" dirty="0"/>
              <a:t>0.697</a:t>
            </a:r>
            <a:r>
              <a:rPr lang="zh-CN" altLang="en-US" baseline="-25000" dirty="0"/>
              <a:t>｜是</a:t>
            </a:r>
            <a:r>
              <a:rPr lang="zh-CN" altLang="en-US" dirty="0"/>
              <a:t>＝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P </a:t>
            </a:r>
            <a:r>
              <a:rPr lang="en-US" altLang="zh-CN" dirty="0"/>
              <a:t>(</a:t>
            </a:r>
            <a:r>
              <a:rPr lang="zh-CN" altLang="en-US" dirty="0"/>
              <a:t>密度＝</a:t>
            </a:r>
            <a:r>
              <a:rPr lang="en-US" altLang="zh-CN" dirty="0"/>
              <a:t>0.697</a:t>
            </a:r>
            <a:r>
              <a:rPr lang="zh-CN" altLang="en-US" dirty="0"/>
              <a:t>｜好瓜＝是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-US" altLang="zh-CN" i="1" dirty="0">
                <a:latin typeface="Times"/>
                <a:ea typeface="宋体"/>
                <a:cs typeface="Times"/>
              </a:rPr>
              <a:t>P</a:t>
            </a:r>
            <a:r>
              <a:rPr lang="zh-CN" altLang="en-US" baseline="-25000" dirty="0"/>
              <a:t>密度：</a:t>
            </a:r>
            <a:r>
              <a:rPr lang="en-US" altLang="zh-CN" baseline="-25000" dirty="0"/>
              <a:t>0.697</a:t>
            </a:r>
            <a:r>
              <a:rPr lang="zh-CN" altLang="en-US" baseline="-25000" dirty="0"/>
              <a:t>｜否</a:t>
            </a:r>
            <a:r>
              <a:rPr lang="zh-CN" altLang="en-US" dirty="0"/>
              <a:t>＝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P </a:t>
            </a:r>
            <a:r>
              <a:rPr lang="en-US" altLang="zh-CN" dirty="0"/>
              <a:t>(</a:t>
            </a:r>
            <a:r>
              <a:rPr lang="zh-CN" altLang="en-US" dirty="0"/>
              <a:t>密度＝</a:t>
            </a:r>
            <a:r>
              <a:rPr lang="en-US" altLang="zh-CN" dirty="0"/>
              <a:t>0.697</a:t>
            </a:r>
            <a:r>
              <a:rPr lang="zh-CN" altLang="en-US" dirty="0"/>
              <a:t>｜好瓜＝否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… 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353185" y="949152"/>
            <a:ext cx="1512786" cy="355391"/>
          </a:xfrm>
        </p:spPr>
        <p:txBody>
          <a:bodyPr/>
          <a:lstStyle/>
          <a:p>
            <a:r>
              <a:rPr kumimoji="1" lang="zh-CN" altLang="en-US" dirty="0"/>
              <a:t>计算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ABDB935F-F250-40AA-A006-8D41563C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793333"/>
              </p:ext>
            </p:extLst>
          </p:nvPr>
        </p:nvGraphicFramePr>
        <p:xfrm>
          <a:off x="979154" y="949152"/>
          <a:ext cx="752475" cy="370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8" name="公式" r:id="rId3" imgW="546100" imgH="241300" progId="Equation.3">
                  <p:embed/>
                </p:oleObj>
              </mc:Choice>
              <mc:Fallback>
                <p:oleObj name="公式" r:id="rId3" imgW="546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154" y="949152"/>
                        <a:ext cx="752475" cy="37041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ABDB935F-F250-40AA-A006-8D41563C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376299"/>
              </p:ext>
            </p:extLst>
          </p:nvPr>
        </p:nvGraphicFramePr>
        <p:xfrm>
          <a:off x="4103764" y="3337707"/>
          <a:ext cx="2953741" cy="538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9" name="公式" r:id="rId5" imgW="2794000" imgH="457200" progId="Equation.3">
                  <p:embed/>
                </p:oleObj>
              </mc:Choice>
              <mc:Fallback>
                <p:oleObj name="公式" r:id="rId5" imgW="2794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764" y="3337707"/>
                        <a:ext cx="2953741" cy="5383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ABDB935F-F250-40AA-A006-8D41563C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925200"/>
              </p:ext>
            </p:extLst>
          </p:nvPr>
        </p:nvGraphicFramePr>
        <p:xfrm>
          <a:off x="4103688" y="4165600"/>
          <a:ext cx="2954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0" name="公式" r:id="rId7" imgW="2781300" imgH="457200" progId="Equation.3">
                  <p:embed/>
                </p:oleObj>
              </mc:Choice>
              <mc:Fallback>
                <p:oleObj name="公式" r:id="rId7" imgW="2781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4165600"/>
                        <a:ext cx="2954337" cy="541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BDB935F-F250-40AA-A006-8D41563C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077405"/>
              </p:ext>
            </p:extLst>
          </p:nvPr>
        </p:nvGraphicFramePr>
        <p:xfrm>
          <a:off x="5386564" y="1451640"/>
          <a:ext cx="2556665" cy="762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1" name="公式" r:id="rId9" imgW="1752600" imgH="469900" progId="Equation.3">
                  <p:embed/>
                </p:oleObj>
              </mc:Choice>
              <mc:Fallback>
                <p:oleObj name="公式" r:id="rId9" imgW="1752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564" y="1451640"/>
                        <a:ext cx="2556665" cy="7625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75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2398" y="1641820"/>
            <a:ext cx="8330701" cy="3641026"/>
          </a:xfrm>
        </p:spPr>
        <p:txBody>
          <a:bodyPr/>
          <a:lstStyle/>
          <a:p>
            <a:pPr marL="0" indent="0">
              <a:buNone/>
            </a:pPr>
            <a:endParaRPr lang="en-US" altLang="zh-CN" i="1" dirty="0">
              <a:latin typeface="Times"/>
              <a:ea typeface="宋体"/>
              <a:cs typeface="Times"/>
            </a:endParaRPr>
          </a:p>
          <a:p>
            <a:pPr marL="0" indent="0">
              <a:buNone/>
            </a:pPr>
            <a:endParaRPr lang="en-US" altLang="zh-CN" i="1" dirty="0">
              <a:latin typeface="Times"/>
              <a:ea typeface="宋体"/>
              <a:cs typeface="Times"/>
            </a:endParaRPr>
          </a:p>
          <a:p>
            <a:pPr marL="0" indent="0">
              <a:buNone/>
            </a:pPr>
            <a:endParaRPr lang="en-US" altLang="zh-CN" i="1" dirty="0">
              <a:latin typeface="Times"/>
              <a:ea typeface="宋体"/>
              <a:cs typeface="Times"/>
            </a:endParaRPr>
          </a:p>
          <a:p>
            <a:pPr marL="0" indent="0">
              <a:buNone/>
            </a:pPr>
            <a:r>
              <a:rPr lang="en-US" altLang="zh-CN" sz="1900" i="1" dirty="0">
                <a:latin typeface="Times"/>
                <a:ea typeface="宋体"/>
                <a:cs typeface="Times"/>
              </a:rPr>
              <a:t>h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 </a:t>
            </a:r>
            <a:r>
              <a:rPr lang="en-US" altLang="zh-CN" dirty="0"/>
              <a:t>(</a:t>
            </a:r>
            <a:r>
              <a:rPr lang="zh-CN" altLang="en-US" dirty="0"/>
              <a:t>好瓜＝是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en-US" altLang="zh-CN" dirty="0"/>
              <a:t> 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P </a:t>
            </a:r>
            <a:r>
              <a:rPr lang="en-US" altLang="zh-CN" dirty="0"/>
              <a:t>(</a:t>
            </a:r>
            <a:r>
              <a:rPr lang="zh-CN" altLang="en-US" dirty="0"/>
              <a:t>好瓜＝是</a:t>
            </a:r>
            <a:r>
              <a:rPr lang="en-US" altLang="zh-CN" dirty="0"/>
              <a:t>) x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  P</a:t>
            </a:r>
            <a:r>
              <a:rPr lang="zh-CN" altLang="en-US" baseline="-25000" dirty="0"/>
              <a:t>青绿｜是</a:t>
            </a:r>
            <a:r>
              <a:rPr lang="en-US" altLang="zh-CN" baseline="-25000" dirty="0"/>
              <a:t>  </a:t>
            </a:r>
            <a:r>
              <a:rPr lang="en-US" altLang="zh-CN" dirty="0"/>
              <a:t>x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  P</a:t>
            </a:r>
            <a:r>
              <a:rPr lang="zh-CN" altLang="en-US" baseline="-25000" dirty="0"/>
              <a:t>蜷缩｜是</a:t>
            </a:r>
            <a:r>
              <a:rPr lang="en-US" altLang="zh-CN" baseline="-25000" dirty="0"/>
              <a:t>  </a:t>
            </a:r>
            <a:r>
              <a:rPr lang="en-US" altLang="zh-CN" dirty="0"/>
              <a:t>x 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 P</a:t>
            </a:r>
            <a:r>
              <a:rPr lang="zh-CN" altLang="en-US" baseline="-25000" dirty="0"/>
              <a:t>浊响｜是</a:t>
            </a:r>
            <a:r>
              <a:rPr lang="en-US" altLang="zh-CN" baseline="-25000" dirty="0"/>
              <a:t>  </a:t>
            </a:r>
            <a:r>
              <a:rPr lang="en-US" altLang="zh-CN" dirty="0"/>
              <a:t>x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  P</a:t>
            </a:r>
            <a:r>
              <a:rPr lang="zh-CN" altLang="en-US" baseline="-25000" dirty="0"/>
              <a:t>清晰｜是</a:t>
            </a:r>
            <a:r>
              <a:rPr lang="en-US" altLang="zh-CN" baseline="-25000" dirty="0"/>
              <a:t>  </a:t>
            </a:r>
            <a:r>
              <a:rPr lang="en-US" altLang="zh-CN" dirty="0"/>
              <a:t>x 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 P</a:t>
            </a:r>
            <a:r>
              <a:rPr lang="zh-CN" altLang="en-US" baseline="-25000" dirty="0"/>
              <a:t>凹陷｜是</a:t>
            </a:r>
            <a:endParaRPr lang="en-US" altLang="zh-CN" baseline="-25000" dirty="0"/>
          </a:p>
          <a:p>
            <a:pPr marL="0" indent="0">
              <a:buNone/>
            </a:pPr>
            <a:r>
              <a:rPr lang="en-US" altLang="zh-CN" baseline="-25000" dirty="0"/>
              <a:t>           </a:t>
            </a:r>
            <a:r>
              <a:rPr lang="en-US" altLang="zh-CN" dirty="0"/>
              <a:t>x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  P</a:t>
            </a:r>
            <a:r>
              <a:rPr lang="zh-CN" altLang="en-US" baseline="-25000" dirty="0"/>
              <a:t>硬滑｜是</a:t>
            </a:r>
            <a:r>
              <a:rPr lang="en-US" altLang="zh-CN" baseline="-25000" dirty="0"/>
              <a:t>  </a:t>
            </a:r>
            <a:r>
              <a:rPr lang="en-US" altLang="zh-CN" dirty="0"/>
              <a:t>x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  P</a:t>
            </a:r>
            <a:r>
              <a:rPr lang="zh-CN" altLang="en-US" baseline="-25000" dirty="0"/>
              <a:t>密度：</a:t>
            </a:r>
            <a:r>
              <a:rPr lang="en-US" altLang="zh-CN" baseline="-25000" dirty="0"/>
              <a:t>0.697</a:t>
            </a:r>
            <a:r>
              <a:rPr lang="zh-CN" altLang="en-US" baseline="-25000" dirty="0"/>
              <a:t>｜是</a:t>
            </a:r>
            <a:r>
              <a:rPr lang="en-US" altLang="zh-CN" baseline="-25000" dirty="0"/>
              <a:t>  </a:t>
            </a:r>
            <a:r>
              <a:rPr lang="en-US" altLang="zh-CN" dirty="0"/>
              <a:t>x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  P</a:t>
            </a:r>
            <a:r>
              <a:rPr lang="zh-CN" altLang="en-US" baseline="-25000" dirty="0"/>
              <a:t>含糖：</a:t>
            </a:r>
            <a:r>
              <a:rPr lang="en-US" altLang="zh-CN" baseline="-25000" dirty="0"/>
              <a:t>0.460</a:t>
            </a:r>
            <a:r>
              <a:rPr lang="zh-CN" altLang="en-US" baseline="-25000" dirty="0"/>
              <a:t>｜是</a:t>
            </a:r>
            <a:r>
              <a:rPr lang="en-US" altLang="zh-CN" baseline="-25000" dirty="0"/>
              <a:t>  </a:t>
            </a:r>
            <a:r>
              <a:rPr lang="zh-CN" altLang="zh-CN" dirty="0"/>
              <a:t>＝</a:t>
            </a:r>
            <a:r>
              <a:rPr lang="en-US" altLang="zh-CN" dirty="0"/>
              <a:t>0.038</a:t>
            </a:r>
            <a:endParaRPr lang="en-US" altLang="zh-CN" sz="800" i="1" dirty="0">
              <a:latin typeface="Times"/>
              <a:ea typeface="宋体"/>
              <a:cs typeface="Times"/>
            </a:endParaRPr>
          </a:p>
          <a:p>
            <a:pPr marL="0" indent="0">
              <a:buNone/>
            </a:pPr>
            <a:r>
              <a:rPr lang="en-US" altLang="zh-CN" sz="1900" i="1" dirty="0">
                <a:latin typeface="Times"/>
                <a:ea typeface="宋体"/>
                <a:cs typeface="Times"/>
              </a:rPr>
              <a:t>h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 </a:t>
            </a:r>
            <a:r>
              <a:rPr lang="en-US" altLang="zh-CN" dirty="0"/>
              <a:t>(</a:t>
            </a:r>
            <a:r>
              <a:rPr lang="zh-CN" altLang="en-US" dirty="0"/>
              <a:t>好瓜＝否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P </a:t>
            </a:r>
            <a:r>
              <a:rPr lang="en-US" altLang="zh-CN" dirty="0"/>
              <a:t>(</a:t>
            </a:r>
            <a:r>
              <a:rPr lang="zh-CN" altLang="en-US" dirty="0"/>
              <a:t>好瓜＝否</a:t>
            </a:r>
            <a:r>
              <a:rPr lang="en-US" altLang="zh-CN" dirty="0"/>
              <a:t>) x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  P</a:t>
            </a:r>
            <a:r>
              <a:rPr lang="zh-CN" altLang="en-US" baseline="-25000" dirty="0"/>
              <a:t>青绿｜否</a:t>
            </a:r>
            <a:r>
              <a:rPr lang="en-US" altLang="zh-CN" baseline="-25000" dirty="0"/>
              <a:t>  </a:t>
            </a:r>
            <a:r>
              <a:rPr lang="en-US" altLang="zh-CN" dirty="0"/>
              <a:t>x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  P</a:t>
            </a:r>
            <a:r>
              <a:rPr lang="zh-CN" altLang="en-US" baseline="-25000" dirty="0"/>
              <a:t>蜷缩｜否</a:t>
            </a:r>
            <a:r>
              <a:rPr lang="en-US" altLang="zh-CN" baseline="-25000" dirty="0"/>
              <a:t>  </a:t>
            </a:r>
            <a:r>
              <a:rPr lang="en-US" altLang="zh-CN" dirty="0"/>
              <a:t>x 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 P</a:t>
            </a:r>
            <a:r>
              <a:rPr lang="zh-CN" altLang="en-US" baseline="-25000" dirty="0"/>
              <a:t>浊响｜否</a:t>
            </a:r>
            <a:r>
              <a:rPr lang="en-US" altLang="zh-CN" baseline="-25000" dirty="0"/>
              <a:t>  </a:t>
            </a:r>
            <a:r>
              <a:rPr lang="en-US" altLang="zh-CN" dirty="0"/>
              <a:t>x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  P</a:t>
            </a:r>
            <a:r>
              <a:rPr lang="zh-CN" altLang="en-US" baseline="-25000" dirty="0"/>
              <a:t>清晰｜否</a:t>
            </a:r>
            <a:r>
              <a:rPr lang="en-US" altLang="zh-CN" baseline="-25000" dirty="0"/>
              <a:t>  </a:t>
            </a:r>
            <a:r>
              <a:rPr lang="en-US" altLang="zh-CN" dirty="0"/>
              <a:t>x 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 P</a:t>
            </a:r>
            <a:r>
              <a:rPr lang="zh-CN" altLang="en-US" baseline="-25000" dirty="0"/>
              <a:t>凹陷｜否</a:t>
            </a:r>
            <a:endParaRPr lang="en-US" altLang="zh-CN" baseline="-25000" dirty="0"/>
          </a:p>
          <a:p>
            <a:pPr marL="0" indent="0">
              <a:buNone/>
            </a:pPr>
            <a:r>
              <a:rPr lang="en-US" altLang="zh-CN" baseline="-25000" dirty="0"/>
              <a:t>           </a:t>
            </a:r>
            <a:r>
              <a:rPr lang="en-US" altLang="zh-CN" dirty="0"/>
              <a:t>x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  P</a:t>
            </a:r>
            <a:r>
              <a:rPr lang="zh-CN" altLang="en-US" baseline="-25000" dirty="0"/>
              <a:t>硬滑｜否</a:t>
            </a:r>
            <a:r>
              <a:rPr lang="en-US" altLang="zh-CN" baseline="-25000" dirty="0"/>
              <a:t>  </a:t>
            </a:r>
            <a:r>
              <a:rPr lang="en-US" altLang="zh-CN" dirty="0"/>
              <a:t>x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  P</a:t>
            </a:r>
            <a:r>
              <a:rPr lang="zh-CN" altLang="en-US" baseline="-25000" dirty="0"/>
              <a:t>密度：</a:t>
            </a:r>
            <a:r>
              <a:rPr lang="en-US" altLang="zh-CN" baseline="-25000" dirty="0"/>
              <a:t>0.697</a:t>
            </a:r>
            <a:r>
              <a:rPr lang="zh-CN" altLang="en-US" baseline="-25000" dirty="0"/>
              <a:t>｜否</a:t>
            </a:r>
            <a:r>
              <a:rPr lang="en-US" altLang="zh-CN" baseline="-25000" dirty="0"/>
              <a:t>  </a:t>
            </a:r>
            <a:r>
              <a:rPr lang="en-US" altLang="zh-CN" dirty="0"/>
              <a:t>x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  P</a:t>
            </a:r>
            <a:r>
              <a:rPr lang="zh-CN" altLang="en-US" baseline="-25000" dirty="0"/>
              <a:t>含糖：</a:t>
            </a:r>
            <a:r>
              <a:rPr lang="en-US" altLang="zh-CN" baseline="-25000" dirty="0"/>
              <a:t>0.460</a:t>
            </a:r>
            <a:r>
              <a:rPr lang="zh-CN" altLang="en-US" baseline="-25000" dirty="0"/>
              <a:t>｜否</a:t>
            </a:r>
            <a:r>
              <a:rPr lang="en-US" altLang="zh-CN" baseline="-25000" dirty="0"/>
              <a:t>  </a:t>
            </a:r>
            <a:r>
              <a:rPr lang="zh-CN" altLang="zh-CN" dirty="0"/>
              <a:t>＝6</a:t>
            </a:r>
            <a:r>
              <a:rPr lang="en-US" altLang="zh-CN" dirty="0"/>
              <a:t>.80 x 10</a:t>
            </a:r>
            <a:r>
              <a:rPr lang="en-US" altLang="zh-CN" baseline="30000" dirty="0"/>
              <a:t>-5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zh-CN" altLang="en-US" sz="1600" b="1" dirty="0">
                <a:latin typeface="Times"/>
                <a:ea typeface="宋体"/>
                <a:cs typeface="Times"/>
              </a:rPr>
              <a:t>分类结果：好瓜</a:t>
            </a:r>
            <a:endParaRPr lang="en-US" altLang="zh-CN" sz="1600" b="1" dirty="0">
              <a:latin typeface="Times"/>
              <a:ea typeface="宋体"/>
              <a:cs typeface="Times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212398" y="1085081"/>
            <a:ext cx="8330701" cy="355391"/>
          </a:xfrm>
        </p:spPr>
        <p:txBody>
          <a:bodyPr/>
          <a:lstStyle/>
          <a:p>
            <a:r>
              <a:rPr kumimoji="1" lang="zh-CN" altLang="en-US" dirty="0"/>
              <a:t>计算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696900"/>
              </p:ext>
            </p:extLst>
          </p:nvPr>
        </p:nvGraphicFramePr>
        <p:xfrm>
          <a:off x="212398" y="1974568"/>
          <a:ext cx="5286683" cy="710302"/>
        </p:xfrm>
        <a:graphic>
          <a:graphicData uri="http://schemas.openxmlformats.org/drawingml/2006/table">
            <a:tbl>
              <a:tblPr/>
              <a:tblGrid>
                <a:gridCol w="51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9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9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9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42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273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编号</a:t>
                      </a:r>
                    </a:p>
                  </a:txBody>
                  <a:tcPr marL="5816" marR="5816" marT="84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色泽</a:t>
                      </a:r>
                    </a:p>
                  </a:txBody>
                  <a:tcPr marL="5816" marR="5816" marT="84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根蒂</a:t>
                      </a:r>
                    </a:p>
                  </a:txBody>
                  <a:tcPr marL="5816" marR="5816" marT="84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敲声</a:t>
                      </a:r>
                    </a:p>
                  </a:txBody>
                  <a:tcPr marL="5816" marR="5816" marT="84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纹理</a:t>
                      </a:r>
                    </a:p>
                  </a:txBody>
                  <a:tcPr marL="5816" marR="5816" marT="84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脐部</a:t>
                      </a:r>
                    </a:p>
                  </a:txBody>
                  <a:tcPr marL="5816" marR="5816" marT="84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触感</a:t>
                      </a:r>
                    </a:p>
                  </a:txBody>
                  <a:tcPr marL="5816" marR="5816" marT="84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密度</a:t>
                      </a:r>
                    </a:p>
                  </a:txBody>
                  <a:tcPr marL="5816" marR="5816" marT="84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含糖率</a:t>
                      </a:r>
                    </a:p>
                  </a:txBody>
                  <a:tcPr marL="5816" marR="5816" marT="84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好瓜</a:t>
                      </a:r>
                    </a:p>
                  </a:txBody>
                  <a:tcPr marL="5816" marR="5816" marT="84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56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测</a:t>
                      </a:r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816" marR="5816" marT="64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青绿</a:t>
                      </a:r>
                    </a:p>
                  </a:txBody>
                  <a:tcPr marL="5816" marR="5816" marT="64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蜷缩</a:t>
                      </a:r>
                    </a:p>
                  </a:txBody>
                  <a:tcPr marL="5816" marR="5816" marT="64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浊响</a:t>
                      </a:r>
                    </a:p>
                  </a:txBody>
                  <a:tcPr marL="5816" marR="5816" marT="64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清晰</a:t>
                      </a:r>
                    </a:p>
                  </a:txBody>
                  <a:tcPr marL="5816" marR="5816" marT="64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凹陷</a:t>
                      </a:r>
                    </a:p>
                  </a:txBody>
                  <a:tcPr marL="5816" marR="5816" marT="64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硬滑</a:t>
                      </a:r>
                    </a:p>
                  </a:txBody>
                  <a:tcPr marL="5816" marR="5816" marT="64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0.697</a:t>
                      </a:r>
                    </a:p>
                  </a:txBody>
                  <a:tcPr marL="5816" marR="5816" marT="64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0.46</a:t>
                      </a:r>
                    </a:p>
                  </a:txBody>
                  <a:tcPr marL="5816" marR="5816" marT="64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HT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？</a:t>
                      </a:r>
                    </a:p>
                  </a:txBody>
                  <a:tcPr marL="5816" marR="5816" marT="64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ABDB935F-F250-40AA-A006-8D41563C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044461"/>
              </p:ext>
            </p:extLst>
          </p:nvPr>
        </p:nvGraphicFramePr>
        <p:xfrm>
          <a:off x="816546" y="940727"/>
          <a:ext cx="2350726" cy="701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公式" r:id="rId3" imgW="1752600" imgH="469900" progId="Equation.3">
                  <p:embed/>
                </p:oleObj>
              </mc:Choice>
              <mc:Fallback>
                <p:oleObj name="公式" r:id="rId3" imgW="1752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546" y="940727"/>
                        <a:ext cx="2350726" cy="70109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35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zh-CN" altLang="en-US" dirty="0"/>
              <a:t>缺陷：受样本个数限制，若某个属性值在训练集中没有与某个同类同时出现过，如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P</a:t>
            </a:r>
            <a:r>
              <a:rPr lang="zh-CN" altLang="en-US" baseline="-25000" dirty="0"/>
              <a:t>清脆｜是</a:t>
            </a:r>
            <a:r>
              <a:rPr lang="zh-CN" altLang="en-US" dirty="0"/>
              <a:t>＝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P </a:t>
            </a:r>
            <a:r>
              <a:rPr lang="en-US" altLang="zh-CN" dirty="0"/>
              <a:t>(</a:t>
            </a:r>
            <a:r>
              <a:rPr lang="zh-CN" altLang="en-US" dirty="0"/>
              <a:t>敲声＝清脆｜好瓜＝是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en-US" altLang="zh-CN" dirty="0"/>
              <a:t>0/8=0</a:t>
            </a:r>
            <a:r>
              <a:rPr lang="zh-CN" altLang="en-US" dirty="0"/>
              <a:t>，则连乘公式</a:t>
            </a:r>
            <a:r>
              <a:rPr lang="en-US" altLang="zh-CN" dirty="0"/>
              <a:t> </a:t>
            </a:r>
            <a:r>
              <a:rPr lang="en-US" altLang="zh-CN" sz="1900" i="1" dirty="0">
                <a:latin typeface="Times"/>
                <a:ea typeface="宋体"/>
                <a:cs typeface="Times"/>
              </a:rPr>
              <a:t>h</a:t>
            </a:r>
            <a:r>
              <a:rPr lang="en-US" altLang="zh-CN" i="1" dirty="0">
                <a:latin typeface="Times"/>
                <a:ea typeface="宋体"/>
                <a:cs typeface="Times"/>
              </a:rPr>
              <a:t> </a:t>
            </a:r>
            <a:r>
              <a:rPr lang="en-US" altLang="zh-CN" dirty="0"/>
              <a:t>(</a:t>
            </a:r>
            <a:r>
              <a:rPr lang="zh-CN" altLang="en-US" dirty="0"/>
              <a:t>好瓜＝是</a:t>
            </a:r>
            <a:r>
              <a:rPr lang="en-US" altLang="zh-CN" dirty="0"/>
              <a:t>)</a:t>
            </a:r>
            <a:r>
              <a:rPr lang="zh-CN" altLang="en-US" dirty="0"/>
              <a:t>则必为零，其他属性取任意值都不能改变这一结论。</a:t>
            </a:r>
          </a:p>
          <a:p>
            <a:pPr>
              <a:buFont typeface="Arial"/>
              <a:buChar char="•"/>
            </a:pPr>
            <a:r>
              <a:rPr lang="zh-CN" altLang="en-US" dirty="0"/>
              <a:t>修正方法：拉普拉斯平滑处理</a:t>
            </a:r>
            <a:endParaRPr lang="en-US" altLang="zh-CN" dirty="0"/>
          </a:p>
          <a:p>
            <a:pPr>
              <a:buFont typeface="Arial"/>
              <a:buChar char="•"/>
            </a:pPr>
            <a:endParaRPr kumimoji="1"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  <a:p>
            <a:pPr>
              <a:buFont typeface="Arial"/>
              <a:buChar char="•"/>
            </a:pPr>
            <a:endParaRPr kumimoji="1"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  <a:p>
            <a:pPr>
              <a:buFont typeface="Arial"/>
              <a:buChar char="•"/>
            </a:pPr>
            <a:r>
              <a:rPr kumimoji="1" lang="en-US" altLang="zh-CN" dirty="0"/>
              <a:t>     </a:t>
            </a:r>
            <a:r>
              <a:rPr kumimoji="1" lang="zh-CN" altLang="en-US" dirty="0"/>
              <a:t>表示训练集样本的类别数，</a:t>
            </a:r>
            <a:r>
              <a:rPr kumimoji="1" lang="en-US" altLang="zh-CN" dirty="0"/>
              <a:t>      </a:t>
            </a:r>
            <a:r>
              <a:rPr kumimoji="1" lang="zh-CN" altLang="en-US" dirty="0"/>
              <a:t>表示训练集样本在第</a:t>
            </a:r>
            <a:r>
              <a:rPr kumimoji="1" lang="en-US" altLang="zh-CN" dirty="0"/>
              <a:t> </a:t>
            </a:r>
            <a:r>
              <a:rPr kumimoji="1" lang="en-US" altLang="zh-CN" i="1" dirty="0" err="1">
                <a:latin typeface="Times"/>
                <a:cs typeface="Times"/>
              </a:rPr>
              <a:t>i</a:t>
            </a:r>
            <a:r>
              <a:rPr kumimoji="1" lang="en-US" altLang="zh-CN" i="1" dirty="0">
                <a:latin typeface="Times"/>
                <a:cs typeface="Times"/>
              </a:rPr>
              <a:t> </a:t>
            </a:r>
            <a:r>
              <a:rPr kumimoji="1" lang="zh-CN" altLang="en-US" dirty="0"/>
              <a:t>个属性上的取值个数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朴素贝叶斯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353185" y="949152"/>
            <a:ext cx="2756290" cy="355391"/>
          </a:xfrm>
        </p:spPr>
        <p:txBody>
          <a:bodyPr/>
          <a:lstStyle/>
          <a:p>
            <a:r>
              <a:rPr kumimoji="1" lang="zh-CN" altLang="en-US" dirty="0"/>
              <a:t>拉普拉斯平滑处理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F016ECF-DB29-4101-BF1C-C426CD747FFD}"/>
              </a:ext>
            </a:extLst>
          </p:cNvPr>
          <p:cNvGrpSpPr/>
          <p:nvPr/>
        </p:nvGrpSpPr>
        <p:grpSpPr>
          <a:xfrm>
            <a:off x="1879559" y="2745731"/>
            <a:ext cx="3692267" cy="1296701"/>
            <a:chOff x="3502890" y="2845483"/>
            <a:chExt cx="3692267" cy="1296701"/>
          </a:xfrm>
        </p:grpSpPr>
        <p:graphicFrame>
          <p:nvGraphicFramePr>
            <p:cNvPr id="5" name="Object 2">
              <a:extLst>
                <a:ext uri="{FF2B5EF4-FFF2-40B4-BE49-F238E27FC236}">
                  <a16:creationId xmlns:a16="http://schemas.microsoft.com/office/drawing/2014/main" id="{ABDB935F-F250-40AA-A006-8D41563C73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0742735"/>
                </p:ext>
              </p:extLst>
            </p:nvPr>
          </p:nvGraphicFramePr>
          <p:xfrm>
            <a:off x="5737832" y="2845483"/>
            <a:ext cx="1457325" cy="1285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8" name="公式" r:id="rId3" imgW="1219200" imgH="965200" progId="Equation.3">
                    <p:embed/>
                  </p:oleObj>
                </mc:Choice>
                <mc:Fallback>
                  <p:oleObj name="公式" r:id="rId3" imgW="1219200" imgH="965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7832" y="2845483"/>
                          <a:ext cx="1457325" cy="12858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2">
              <a:extLst>
                <a:ext uri="{FF2B5EF4-FFF2-40B4-BE49-F238E27FC236}">
                  <a16:creationId xmlns:a16="http://schemas.microsoft.com/office/drawing/2014/main" id="{ABDB935F-F250-40AA-A006-8D41563C73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4053261"/>
                </p:ext>
              </p:extLst>
            </p:nvPr>
          </p:nvGraphicFramePr>
          <p:xfrm>
            <a:off x="3502890" y="2856309"/>
            <a:ext cx="1229916" cy="1285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9" name="公式" r:id="rId5" imgW="1028700" imgH="965200" progId="Equation.3">
                    <p:embed/>
                  </p:oleObj>
                </mc:Choice>
                <mc:Fallback>
                  <p:oleObj name="公式" r:id="rId5" imgW="1028700" imgH="965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890" y="2856309"/>
                          <a:ext cx="1229916" cy="12858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直线箭头连接符 6"/>
            <p:cNvCxnSpPr>
              <a:stCxn id="6" idx="3"/>
              <a:endCxn id="5" idx="1"/>
            </p:cNvCxnSpPr>
            <p:nvPr/>
          </p:nvCxnSpPr>
          <p:spPr>
            <a:xfrm flipV="1">
              <a:off x="4732806" y="3488421"/>
              <a:ext cx="1005026" cy="10826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ABDB935F-F250-40AA-A006-8D41563C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336577"/>
              </p:ext>
            </p:extLst>
          </p:nvPr>
        </p:nvGraphicFramePr>
        <p:xfrm>
          <a:off x="677161" y="4354408"/>
          <a:ext cx="213122" cy="219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" name="公式" r:id="rId7" imgW="177800" imgH="165100" progId="Equation.3">
                  <p:embed/>
                </p:oleObj>
              </mc:Choice>
              <mc:Fallback>
                <p:oleObj name="公式" r:id="rId7" imgW="1778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161" y="4354408"/>
                        <a:ext cx="213122" cy="2196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ABDB935F-F250-40AA-A006-8D41563C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626563"/>
              </p:ext>
            </p:extLst>
          </p:nvPr>
        </p:nvGraphicFramePr>
        <p:xfrm>
          <a:off x="3287793" y="4303476"/>
          <a:ext cx="227409" cy="321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1" name="公式" r:id="rId9" imgW="190500" imgH="241300" progId="Equation.3">
                  <p:embed/>
                </p:oleObj>
              </mc:Choice>
              <mc:Fallback>
                <p:oleObj name="公式" r:id="rId9" imgW="190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93" y="4303476"/>
                        <a:ext cx="227409" cy="32146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27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人邮在线师资培训PPT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  <a:txDef>
      <a:spPr>
        <a:noFill/>
      </a:spPr>
      <a:bodyPr wrap="square" numCol="1" rtlCol="0">
        <a:sp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人邮在线师资培训PPT主题" id="{9450C822-C573-424A-ADC8-E0E003568AE4}" vid="{35EDA6EC-C44A-48A3-A5E2-2F288403C4D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7125</TotalTime>
  <Words>1074</Words>
  <Application>Microsoft Office PowerPoint</Application>
  <PresentationFormat>自定义</PresentationFormat>
  <Paragraphs>301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Kaiti SC Regular</vt:lpstr>
      <vt:lpstr>等线</vt:lpstr>
      <vt:lpstr>仿宋</vt:lpstr>
      <vt:lpstr>黑体</vt:lpstr>
      <vt:lpstr>微软雅黑</vt:lpstr>
      <vt:lpstr>Arial</vt:lpstr>
      <vt:lpstr>Calibri</vt:lpstr>
      <vt:lpstr>Lucida Console</vt:lpstr>
      <vt:lpstr>Times</vt:lpstr>
      <vt:lpstr>Times New Roman</vt:lpstr>
      <vt:lpstr>Wingdings</vt:lpstr>
      <vt:lpstr>人邮在线师资培训PPT主题</vt:lpstr>
      <vt:lpstr>公式</vt:lpstr>
      <vt:lpstr>Equation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朴素贝叶斯</vt:lpstr>
      <vt:lpstr>高斯朴素贝叶斯</vt:lpstr>
      <vt:lpstr>朴素贝叶斯</vt:lpstr>
      <vt:lpstr>朴素贝叶斯</vt:lpstr>
      <vt:lpstr>Python实现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zhangmin@tipdm.com</cp:lastModifiedBy>
  <cp:revision>301</cp:revision>
  <dcterms:created xsi:type="dcterms:W3CDTF">2017-01-10T15:44:52Z</dcterms:created>
  <dcterms:modified xsi:type="dcterms:W3CDTF">2019-05-23T13:34:53Z</dcterms:modified>
</cp:coreProperties>
</file>