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42"/>
  </p:notesMasterIdLst>
  <p:sldIdLst>
    <p:sldId id="494" r:id="rId2"/>
    <p:sldId id="542" r:id="rId3"/>
    <p:sldId id="500" r:id="rId4"/>
    <p:sldId id="501" r:id="rId5"/>
    <p:sldId id="520" r:id="rId6"/>
    <p:sldId id="522" r:id="rId7"/>
    <p:sldId id="523" r:id="rId8"/>
    <p:sldId id="524" r:id="rId9"/>
    <p:sldId id="527" r:id="rId10"/>
    <p:sldId id="502" r:id="rId11"/>
    <p:sldId id="505" r:id="rId12"/>
    <p:sldId id="543" r:id="rId13"/>
    <p:sldId id="503" r:id="rId14"/>
    <p:sldId id="504" r:id="rId15"/>
    <p:sldId id="534" r:id="rId16"/>
    <p:sldId id="535" r:id="rId17"/>
    <p:sldId id="536" r:id="rId18"/>
    <p:sldId id="556" r:id="rId19"/>
    <p:sldId id="544" r:id="rId20"/>
    <p:sldId id="507" r:id="rId21"/>
    <p:sldId id="506" r:id="rId22"/>
    <p:sldId id="508" r:id="rId23"/>
    <p:sldId id="562" r:id="rId24"/>
    <p:sldId id="563" r:id="rId25"/>
    <p:sldId id="564" r:id="rId26"/>
    <p:sldId id="565" r:id="rId27"/>
    <p:sldId id="569" r:id="rId28"/>
    <p:sldId id="561" r:id="rId29"/>
    <p:sldId id="566" r:id="rId30"/>
    <p:sldId id="567" r:id="rId31"/>
    <p:sldId id="568" r:id="rId32"/>
    <p:sldId id="531" r:id="rId33"/>
    <p:sldId id="533" r:id="rId34"/>
    <p:sldId id="545" r:id="rId35"/>
    <p:sldId id="511" r:id="rId36"/>
    <p:sldId id="558" r:id="rId37"/>
    <p:sldId id="546" r:id="rId38"/>
    <p:sldId id="513" r:id="rId39"/>
    <p:sldId id="532" r:id="rId40"/>
    <p:sldId id="260" r:id="rId41"/>
  </p:sldIdLst>
  <p:sldSz cx="10160000" cy="5715000"/>
  <p:notesSz cx="6858000" cy="9144000"/>
  <p:defaultTextStyle>
    <a:defPPr>
      <a:defRPr lang="zh-CN"/>
    </a:defPPr>
    <a:lvl1pPr marL="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267" userDrawn="1">
          <p15:clr>
            <a:srgbClr val="A4A3A4"/>
          </p15:clr>
        </p15:guide>
        <p15:guide id="3" orient="horz" pos="1800" userDrawn="1">
          <p15:clr>
            <a:srgbClr val="A4A3A4"/>
          </p15:clr>
        </p15:guide>
        <p15:guide id="4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BB2"/>
    <a:srgbClr val="FB9708"/>
    <a:srgbClr val="2165B6"/>
    <a:srgbClr val="C4C6C9"/>
    <a:srgbClr val="A5A7AC"/>
    <a:srgbClr val="336D9D"/>
    <a:srgbClr val="FADF5D"/>
    <a:srgbClr val="31699A"/>
    <a:srgbClr val="2E6898"/>
    <a:srgbClr val="356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7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60" y="72"/>
      </p:cViewPr>
      <p:guideLst>
        <p:guide orient="horz" pos="2160"/>
        <p:guide pos="4267"/>
        <p:guide orient="horz" pos="18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19.emf"/><Relationship Id="rId1" Type="http://schemas.openxmlformats.org/officeDocument/2006/relationships/image" Target="../media/image12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7ADA9-9D0B-42DC-94FF-BBDB68110F2F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1B552-615F-42DA-85F2-80E70089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1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8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765ED638-C684-4136-AB55-D09D8428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136" y="0"/>
            <a:ext cx="10185136" cy="571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>
            <a:extLst>
              <a:ext uri="{FF2B5EF4-FFF2-40B4-BE49-F238E27FC236}">
                <a16:creationId xmlns:a16="http://schemas.microsoft.com/office/drawing/2014/main" id="{6B331ED7-5421-493E-9FCE-6E0E9525E57C}"/>
              </a:ext>
            </a:extLst>
          </p:cNvPr>
          <p:cNvSpPr txBox="1">
            <a:spLocks/>
          </p:cNvSpPr>
          <p:nvPr/>
        </p:nvSpPr>
        <p:spPr>
          <a:xfrm>
            <a:off x="4120884" y="2934927"/>
            <a:ext cx="1915583" cy="400110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rgbClr val="064BB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张敏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1C2481B-C9A9-4CF8-A2F5-C6DE7BFE3A26}"/>
              </a:ext>
            </a:extLst>
          </p:cNvPr>
          <p:cNvSpPr/>
          <p:nvPr/>
        </p:nvSpPr>
        <p:spPr bwMode="auto">
          <a:xfrm>
            <a:off x="0" y="3983303"/>
            <a:ext cx="10134865" cy="1718468"/>
          </a:xfrm>
          <a:custGeom>
            <a:avLst/>
            <a:gdLst>
              <a:gd name="connsiteX0" fmla="*/ 0 w 12612757"/>
              <a:gd name="connsiteY0" fmla="*/ 834887 h 1401417"/>
              <a:gd name="connsiteX1" fmla="*/ 1302026 w 12612757"/>
              <a:gd name="connsiteY1" fmla="*/ 0 h 1401417"/>
              <a:gd name="connsiteX2" fmla="*/ 1302026 w 12612757"/>
              <a:gd name="connsiteY2" fmla="*/ 0 h 1401417"/>
              <a:gd name="connsiteX3" fmla="*/ 2981740 w 12612757"/>
              <a:gd name="connsiteY3" fmla="*/ 1192695 h 1401417"/>
              <a:gd name="connsiteX4" fmla="*/ 4870174 w 12612757"/>
              <a:gd name="connsiteY4" fmla="*/ 19878 h 1401417"/>
              <a:gd name="connsiteX5" fmla="*/ 6450496 w 12612757"/>
              <a:gd name="connsiteY5" fmla="*/ 1292087 h 1401417"/>
              <a:gd name="connsiteX6" fmla="*/ 7444409 w 12612757"/>
              <a:gd name="connsiteY6" fmla="*/ 536713 h 1401417"/>
              <a:gd name="connsiteX7" fmla="*/ 9193696 w 12612757"/>
              <a:gd name="connsiteY7" fmla="*/ 1351721 h 1401417"/>
              <a:gd name="connsiteX8" fmla="*/ 10237305 w 12612757"/>
              <a:gd name="connsiteY8" fmla="*/ 467139 h 1401417"/>
              <a:gd name="connsiteX9" fmla="*/ 11509513 w 12612757"/>
              <a:gd name="connsiteY9" fmla="*/ 1083365 h 1401417"/>
              <a:gd name="connsiteX10" fmla="*/ 12066105 w 12612757"/>
              <a:gd name="connsiteY10" fmla="*/ 934278 h 1401417"/>
              <a:gd name="connsiteX11" fmla="*/ 12612757 w 12612757"/>
              <a:gd name="connsiteY11" fmla="*/ 1401417 h 140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12757" h="1401417">
                <a:moveTo>
                  <a:pt x="0" y="834887"/>
                </a:moveTo>
                <a:lnTo>
                  <a:pt x="1302026" y="0"/>
                </a:lnTo>
                <a:lnTo>
                  <a:pt x="1302026" y="0"/>
                </a:lnTo>
                <a:cubicBezTo>
                  <a:pt x="1581978" y="198782"/>
                  <a:pt x="2387049" y="1189382"/>
                  <a:pt x="2981740" y="1192695"/>
                </a:cubicBezTo>
                <a:cubicBezTo>
                  <a:pt x="3576431" y="1196008"/>
                  <a:pt x="4292048" y="3313"/>
                  <a:pt x="4870174" y="19878"/>
                </a:cubicBezTo>
                <a:cubicBezTo>
                  <a:pt x="5448300" y="36443"/>
                  <a:pt x="6021457" y="1205948"/>
                  <a:pt x="6450496" y="1292087"/>
                </a:cubicBezTo>
                <a:cubicBezTo>
                  <a:pt x="6879535" y="1378226"/>
                  <a:pt x="6987209" y="526774"/>
                  <a:pt x="7444409" y="536713"/>
                </a:cubicBezTo>
                <a:cubicBezTo>
                  <a:pt x="7901609" y="546652"/>
                  <a:pt x="8728213" y="1363317"/>
                  <a:pt x="9193696" y="1351721"/>
                </a:cubicBezTo>
                <a:cubicBezTo>
                  <a:pt x="9659179" y="1340125"/>
                  <a:pt x="9851335" y="511865"/>
                  <a:pt x="10237305" y="467139"/>
                </a:cubicBezTo>
                <a:cubicBezTo>
                  <a:pt x="10623275" y="422413"/>
                  <a:pt x="11204713" y="1005509"/>
                  <a:pt x="11509513" y="1083365"/>
                </a:cubicBezTo>
                <a:cubicBezTo>
                  <a:pt x="11814313" y="1161222"/>
                  <a:pt x="11882231" y="881269"/>
                  <a:pt x="12066105" y="934278"/>
                </a:cubicBezTo>
                <a:cubicBezTo>
                  <a:pt x="12249979" y="987287"/>
                  <a:pt x="12431368" y="1194352"/>
                  <a:pt x="12612757" y="1401417"/>
                </a:cubicBezTo>
              </a:path>
            </a:pathLst>
          </a:custGeom>
          <a:ln>
            <a:solidFill>
              <a:srgbClr val="006EBC"/>
            </a:solidFill>
            <a:headEnd/>
            <a:tailEnd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67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43" y="1709870"/>
            <a:ext cx="5617068" cy="576792"/>
          </a:xfrm>
        </p:spPr>
        <p:txBody>
          <a:bodyPr/>
          <a:lstStyle>
            <a:lvl1pPr algn="ctr">
              <a:defRPr sz="3333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A6221-DDD4-40B2-9818-3FC333BB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053" y="321618"/>
            <a:ext cx="1572948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67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4137A8-B305-40EE-9750-F90B51DB95C7}"/>
              </a:ext>
            </a:extLst>
          </p:cNvPr>
          <p:cNvCxnSpPr>
            <a:cxnSpLocks/>
          </p:cNvCxnSpPr>
          <p:nvPr/>
        </p:nvCxnSpPr>
        <p:spPr>
          <a:xfrm>
            <a:off x="8774907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BB03A77-A24D-4863-8213-1383A5DECCE1}"/>
              </a:ext>
            </a:extLst>
          </p:cNvPr>
          <p:cNvCxnSpPr>
            <a:cxnSpLocks/>
          </p:cNvCxnSpPr>
          <p:nvPr/>
        </p:nvCxnSpPr>
        <p:spPr>
          <a:xfrm>
            <a:off x="5491428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:a16="http://schemas.microsoft.com/office/drawing/2014/main" id="{10F7B615-BD14-4DDD-B51D-F18CE36C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49" y="250181"/>
            <a:ext cx="455083" cy="4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BC8CB5D-02F8-4195-B11F-F50FCD9901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" y="235077"/>
            <a:ext cx="1694333" cy="450000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9198433-2120-4686-AA7C-94649366B70A}"/>
              </a:ext>
            </a:extLst>
          </p:cNvPr>
          <p:cNvCxnSpPr>
            <a:cxnSpLocks/>
          </p:cNvCxnSpPr>
          <p:nvPr userDrawn="1"/>
        </p:nvCxnSpPr>
        <p:spPr>
          <a:xfrm>
            <a:off x="8774631" y="465455"/>
            <a:ext cx="1072116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BD2F9F8-7A82-4925-91DB-C6658D14AD58}"/>
              </a:ext>
            </a:extLst>
          </p:cNvPr>
          <p:cNvCxnSpPr>
            <a:cxnSpLocks/>
          </p:cNvCxnSpPr>
          <p:nvPr userDrawn="1"/>
        </p:nvCxnSpPr>
        <p:spPr>
          <a:xfrm>
            <a:off x="5491059" y="465455"/>
            <a:ext cx="1072116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84910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C6483C18-3F39-4180-A8C4-403315C4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160000" cy="571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CB4186AB-62A9-43F6-B5A6-C28D15BD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458" y="5327386"/>
            <a:ext cx="476250" cy="19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875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BF5A7633-5557-4BC5-8B38-B33A9D9F18A1}" type="slidenum">
              <a:rPr kumimoji="0" lang="en-US" altLang="zh-CN" sz="875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87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068E5372-9767-4F9B-BF0E-0F683E5C19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08B0536-0CF6-475A-B637-40C94749F3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66396" y="5289021"/>
            <a:ext cx="1033198" cy="27103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75"/>
              </a:spcBef>
              <a:defRPr/>
            </a:pPr>
            <a:r>
              <a:rPr lang="zh-CN" altLang="en-US" sz="917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917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7A53ABF0-AE1C-4005-AE28-87F676E4C151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>
            <a:extLst>
              <a:ext uri="{FF2B5EF4-FFF2-40B4-BE49-F238E27FC236}">
                <a16:creationId xmlns:a16="http://schemas.microsoft.com/office/drawing/2014/main" id="{B13C618C-0E93-4245-8820-FEDB4121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4"/>
            <a:ext cx="7997031" cy="38364"/>
          </a:xfrm>
          <a:prstGeom prst="rect">
            <a:avLst/>
          </a:prstGeom>
          <a:solidFill>
            <a:srgbClr val="105BCA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95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9C59BB13-7EBF-404D-AC39-2C95DB72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83" y="763323"/>
            <a:ext cx="1657615" cy="60000"/>
          </a:xfrm>
          <a:prstGeom prst="rect">
            <a:avLst/>
          </a:prstGeom>
          <a:solidFill>
            <a:srgbClr val="FFA20D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95"/>
          </a:p>
        </p:txBody>
      </p:sp>
      <p:pic>
        <p:nvPicPr>
          <p:cNvPr id="12" name="图片 15">
            <a:extLst>
              <a:ext uri="{FF2B5EF4-FFF2-40B4-BE49-F238E27FC236}">
                <a16:creationId xmlns:a16="http://schemas.microsoft.com/office/drawing/2014/main" id="{730792E4-81E4-4B23-BAE1-85A6A4C5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0" y="5138208"/>
            <a:ext cx="1780646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6FFA5EAD-F195-4555-8183-03AFAB0233AD}"/>
              </a:ext>
            </a:extLst>
          </p:cNvPr>
          <p:cNvCxnSpPr>
            <a:cxnSpLocks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DA2BCFF-5F33-41F9-AB08-4AC269BB107C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>
            <a:extLst>
              <a:ext uri="{FF2B5EF4-FFF2-40B4-BE49-F238E27FC236}">
                <a16:creationId xmlns:a16="http://schemas.microsoft.com/office/drawing/2014/main" id="{F893C1E2-7E9E-464E-AA5D-7A53ED39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3"/>
            <a:ext cx="7997031" cy="60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046B20E-2962-4EA0-A390-62F9FCEEE04E}"/>
              </a:ext>
            </a:extLst>
          </p:cNvPr>
          <p:cNvCxnSpPr>
            <a:cxnSpLocks/>
          </p:cNvCxnSpPr>
          <p:nvPr/>
        </p:nvCxnSpPr>
        <p:spPr>
          <a:xfrm>
            <a:off x="1993636" y="5289021"/>
            <a:ext cx="0" cy="326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3185" y="1451640"/>
            <a:ext cx="9253834" cy="3641026"/>
          </a:xfrm>
        </p:spPr>
        <p:txBody>
          <a:bodyPr>
            <a:noAutofit/>
          </a:bodyPr>
          <a:lstStyle>
            <a:lvl1pPr marL="226755" indent="-226755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5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455" b="0">
                <a:latin typeface="微软雅黑" pitchFamily="34" charset="-122"/>
                <a:ea typeface="微软雅黑" pitchFamily="34" charset="-122"/>
              </a:defRPr>
            </a:lvl2pPr>
            <a:lvl3pPr>
              <a:defRPr sz="1191" b="0">
                <a:latin typeface="微软雅黑" pitchFamily="34" charset="-122"/>
                <a:ea typeface="微软雅黑" pitchFamily="34" charset="-122"/>
              </a:defRPr>
            </a:lvl3pPr>
            <a:lvl4pPr>
              <a:defRPr sz="1191" b="0">
                <a:latin typeface="微软雅黑" pitchFamily="34" charset="-122"/>
                <a:ea typeface="微软雅黑" pitchFamily="34" charset="-122"/>
              </a:defRPr>
            </a:lvl4pPr>
            <a:lvl5pPr>
              <a:defRPr sz="1191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98" y="299232"/>
            <a:ext cx="9144001" cy="440147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E02724C-0D19-4E9B-828F-1241B79D46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3185" y="949152"/>
            <a:ext cx="9256334" cy="355391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667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C96D4B5-A085-45C3-97AA-68A6A3C3F5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8" y="227208"/>
            <a:ext cx="1694332" cy="450000"/>
          </a:xfrm>
          <a:prstGeom prst="rect">
            <a:avLst/>
          </a:prstGeom>
        </p:spPr>
      </p:pic>
      <p:sp>
        <p:nvSpPr>
          <p:cNvPr id="25" name="AutoShape 23">
            <a:extLst>
              <a:ext uri="{FF2B5EF4-FFF2-40B4-BE49-F238E27FC236}">
                <a16:creationId xmlns:a16="http://schemas.microsoft.com/office/drawing/2014/main" id="{06417AE2-770F-4808-A0F9-12E14588B9C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4853" y="763953"/>
            <a:ext cx="7997046" cy="3809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0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1FA86B6E-AA6B-40BB-810B-D5BC18DB0D7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01899" y="763953"/>
            <a:ext cx="1657449" cy="3809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27405255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EAA79C21-F47B-4541-938A-CB636282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5"/>
            <a:ext cx="10185560" cy="571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9602543-24C0-498F-9075-AAECC729A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81458" y="5327386"/>
            <a:ext cx="476250" cy="19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875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75EEF2FC-FBBD-4E8B-8E18-467A588F37B0}" type="slidenum">
              <a:rPr kumimoji="0" lang="en-US" altLang="zh-CN" sz="875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87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17A18E9D-EA20-4921-80F0-EDF8E41A840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906467-F160-4563-9CCE-4930A006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396" y="5289021"/>
            <a:ext cx="1033198" cy="27103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75"/>
              </a:spcBef>
              <a:defRPr/>
            </a:pPr>
            <a:r>
              <a:rPr lang="zh-CN" altLang="en-US" sz="917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917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BCE4A9FB-EC7D-43AD-876A-9D97B9BC6C0C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5">
            <a:extLst>
              <a:ext uri="{FF2B5EF4-FFF2-40B4-BE49-F238E27FC236}">
                <a16:creationId xmlns:a16="http://schemas.microsoft.com/office/drawing/2014/main" id="{17B70F8C-036B-4711-B581-A1109771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0" y="5138208"/>
            <a:ext cx="1780646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A69CFCDC-9E6B-482C-8823-01C30FF5405E}"/>
              </a:ext>
            </a:extLst>
          </p:cNvPr>
          <p:cNvCxnSpPr>
            <a:cxnSpLocks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807450-86DC-40C8-B02A-F5352B1159A8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3184" y="1514314"/>
            <a:ext cx="9253823" cy="3616434"/>
          </a:xfrm>
        </p:spPr>
        <p:txBody>
          <a:bodyPr>
            <a:noAutofit/>
          </a:bodyPr>
          <a:lstStyle>
            <a:lvl1pPr marL="226755" indent="-226755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500" b="0">
                <a:solidFill>
                  <a:schemeClr val="bg1"/>
                </a:solidFill>
                <a:latin typeface="Lucida Console" panose="020B0609040504020204" pitchFamily="49" charset="0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455" b="0">
                <a:latin typeface="微软雅黑" pitchFamily="34" charset="-122"/>
                <a:ea typeface="微软雅黑" pitchFamily="34" charset="-122"/>
              </a:defRPr>
            </a:lvl2pPr>
            <a:lvl3pPr>
              <a:defRPr sz="1191" b="0">
                <a:latin typeface="微软雅黑" pitchFamily="34" charset="-122"/>
                <a:ea typeface="微软雅黑" pitchFamily="34" charset="-122"/>
              </a:defRPr>
            </a:lvl3pPr>
            <a:lvl4pPr>
              <a:defRPr sz="1191" b="0">
                <a:latin typeface="微软雅黑" pitchFamily="34" charset="-122"/>
                <a:ea typeface="微软雅黑" pitchFamily="34" charset="-122"/>
              </a:defRPr>
            </a:lvl4pPr>
            <a:lvl5pPr>
              <a:defRPr sz="1191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98" y="299232"/>
            <a:ext cx="9144001" cy="440147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1F7D915-E201-49C1-ADF7-A3E3DB379CB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3185" y="949152"/>
            <a:ext cx="9256334" cy="355391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667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BE1B1B-D2D5-4F5C-BF9F-892A7690AFC6}"/>
              </a:ext>
            </a:extLst>
          </p:cNvPr>
          <p:cNvCxnSpPr>
            <a:cxnSpLocks/>
          </p:cNvCxnSpPr>
          <p:nvPr/>
        </p:nvCxnSpPr>
        <p:spPr>
          <a:xfrm>
            <a:off x="1993636" y="5289021"/>
            <a:ext cx="0" cy="326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CFBE2F9-5FCF-40CA-80B0-16112E4121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8" y="227208"/>
            <a:ext cx="1694332" cy="450000"/>
          </a:xfrm>
          <a:prstGeom prst="rect">
            <a:avLst/>
          </a:prstGeom>
        </p:spPr>
      </p:pic>
      <p:sp>
        <p:nvSpPr>
          <p:cNvPr id="21" name="AutoShape 23">
            <a:extLst>
              <a:ext uri="{FF2B5EF4-FFF2-40B4-BE49-F238E27FC236}">
                <a16:creationId xmlns:a16="http://schemas.microsoft.com/office/drawing/2014/main" id="{F6FDF817-D9BC-4BDA-83BC-A36E2BC7B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3"/>
            <a:ext cx="7997031" cy="60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7E0B93A2-D9A6-4645-9FE4-353B9787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83" y="763323"/>
            <a:ext cx="1657615" cy="60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9DAFE384-D97A-44A2-8519-63370FFFE3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4853" y="763953"/>
            <a:ext cx="7997046" cy="3809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00"/>
          </a:p>
        </p:txBody>
      </p:sp>
      <p:sp>
        <p:nvSpPr>
          <p:cNvPr id="27" name="AutoShape 23">
            <a:extLst>
              <a:ext uri="{FF2B5EF4-FFF2-40B4-BE49-F238E27FC236}">
                <a16:creationId xmlns:a16="http://schemas.microsoft.com/office/drawing/2014/main" id="{E0CB46D3-9E4E-47E5-8F87-88792607799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01899" y="763953"/>
            <a:ext cx="1657449" cy="3809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30207146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40F8E9F8-6E55-4C8A-B557-828CC2C2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0000" cy="571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D5BD593-186D-41CC-AE46-6F622E8A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458" y="5327386"/>
            <a:ext cx="476250" cy="19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750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28F8727B-5A68-465B-8BDE-FC49768888F4}" type="slidenum">
              <a:rPr kumimoji="0" lang="en-US" altLang="zh-CN" sz="750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75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468881D5-E6B7-4C79-92EA-26D239A4826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8BC83713-B66C-4E9F-A8CF-96E9CF985151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4">
            <a:extLst>
              <a:ext uri="{FF2B5EF4-FFF2-40B4-BE49-F238E27FC236}">
                <a16:creationId xmlns:a16="http://schemas.microsoft.com/office/drawing/2014/main" id="{66E6DB8E-71C6-4E5C-88EB-775D7E2BF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0" y="5138208"/>
            <a:ext cx="1780646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F213CF5-C59A-4781-B3E1-827D45CE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396" y="5289021"/>
            <a:ext cx="1033198" cy="27103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75"/>
              </a:spcBef>
              <a:defRPr/>
            </a:pPr>
            <a:r>
              <a:rPr lang="zh-CN" altLang="en-US" sz="917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917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3185" y="936705"/>
            <a:ext cx="9003206" cy="4155963"/>
          </a:xfrm>
        </p:spPr>
        <p:txBody>
          <a:bodyPr>
            <a:noAutofit/>
          </a:bodyPr>
          <a:lstStyle>
            <a:lvl1pPr marL="226753" indent="-226753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5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456" b="0">
                <a:latin typeface="微软雅黑" pitchFamily="34" charset="-122"/>
                <a:ea typeface="微软雅黑" pitchFamily="34" charset="-122"/>
              </a:defRPr>
            </a:lvl2pPr>
            <a:lvl3pPr>
              <a:defRPr sz="1191" b="0">
                <a:latin typeface="微软雅黑" pitchFamily="34" charset="-122"/>
                <a:ea typeface="微软雅黑" pitchFamily="34" charset="-122"/>
              </a:defRPr>
            </a:lvl3pPr>
            <a:lvl4pPr>
              <a:defRPr sz="1191" b="0">
                <a:latin typeface="微软雅黑" pitchFamily="34" charset="-122"/>
                <a:ea typeface="微软雅黑" pitchFamily="34" charset="-122"/>
              </a:defRPr>
            </a:lvl4pPr>
            <a:lvl5pPr>
              <a:defRPr sz="1191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99" y="299232"/>
            <a:ext cx="9144001" cy="440147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2B62977-DF5C-401D-9194-2A93D80DBF0D}"/>
              </a:ext>
            </a:extLst>
          </p:cNvPr>
          <p:cNvCxnSpPr>
            <a:cxnSpLocks/>
          </p:cNvCxnSpPr>
          <p:nvPr/>
        </p:nvCxnSpPr>
        <p:spPr>
          <a:xfrm>
            <a:off x="1993636" y="5289021"/>
            <a:ext cx="0" cy="326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0E6CDBE-02ED-49D7-ACB4-9FD393570B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8" y="227208"/>
            <a:ext cx="1694332" cy="450000"/>
          </a:xfrm>
          <a:prstGeom prst="rect">
            <a:avLst/>
          </a:prstGeom>
        </p:spPr>
      </p:pic>
      <p:sp>
        <p:nvSpPr>
          <p:cNvPr id="16" name="AutoShape 23">
            <a:extLst>
              <a:ext uri="{FF2B5EF4-FFF2-40B4-BE49-F238E27FC236}">
                <a16:creationId xmlns:a16="http://schemas.microsoft.com/office/drawing/2014/main" id="{262C0CBD-6E3B-4308-AA0D-DDD7D2C7E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3"/>
            <a:ext cx="7997031" cy="60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sp>
        <p:nvSpPr>
          <p:cNvPr id="17" name="AutoShape 23">
            <a:extLst>
              <a:ext uri="{FF2B5EF4-FFF2-40B4-BE49-F238E27FC236}">
                <a16:creationId xmlns:a16="http://schemas.microsoft.com/office/drawing/2014/main" id="{AF996E92-E59F-48E2-8F38-AEC6251E9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83" y="763323"/>
            <a:ext cx="1657615" cy="60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</p:spTree>
    <p:extLst>
      <p:ext uri="{BB962C8B-B14F-4D97-AF65-F5344CB8AC3E}">
        <p14:creationId xmlns:p14="http://schemas.microsoft.com/office/powerpoint/2010/main" val="302103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831CD9FE-875C-4F7F-9367-A6454EA3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5867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04CFBA-095B-4CAA-92AB-A85A8D73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0417"/>
            <a:ext cx="10158678" cy="1807104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/>
        </p:spPr>
        <p:txBody>
          <a:bodyPr anchor="ctr"/>
          <a:lstStyle/>
          <a:p>
            <a:pPr algn="ctr">
              <a:defRPr/>
            </a:pPr>
            <a:endParaRPr lang="zh-CN" altLang="en-US" sz="595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FAA5F-6E9A-4231-9C25-2240E136C859}"/>
              </a:ext>
            </a:extLst>
          </p:cNvPr>
          <p:cNvSpPr txBox="1">
            <a:spLocks/>
          </p:cNvSpPr>
          <p:nvPr/>
        </p:nvSpPr>
        <p:spPr>
          <a:xfrm>
            <a:off x="4169907" y="1289423"/>
            <a:ext cx="5901709" cy="1625685"/>
          </a:xfrm>
          <a:prstGeom prst="rect">
            <a:avLst/>
          </a:prstGeom>
        </p:spPr>
        <p:txBody>
          <a:bodyPr lIns="57150" tIns="28575" rIns="57150" bIns="28575"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5500" dirty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5500" dirty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图片 4" descr="AW视觉符号.jpg">
            <a:extLst>
              <a:ext uri="{FF2B5EF4-FFF2-40B4-BE49-F238E27FC236}">
                <a16:creationId xmlns:a16="http://schemas.microsoft.com/office/drawing/2014/main" id="{180ACF93-ED71-4187-A06E-1960488433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663" y="1872345"/>
            <a:ext cx="3914183" cy="2065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F63239-2AB9-4094-A404-E0F50B42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053" y="321618"/>
            <a:ext cx="1572948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67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2F3F6-2236-4ADF-BEDF-9C9FB4A3CC72}"/>
              </a:ext>
            </a:extLst>
          </p:cNvPr>
          <p:cNvCxnSpPr>
            <a:cxnSpLocks/>
          </p:cNvCxnSpPr>
          <p:nvPr/>
        </p:nvCxnSpPr>
        <p:spPr>
          <a:xfrm>
            <a:off x="8774907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316692-8756-418F-B477-42E805BAE288}"/>
              </a:ext>
            </a:extLst>
          </p:cNvPr>
          <p:cNvCxnSpPr>
            <a:cxnSpLocks/>
          </p:cNvCxnSpPr>
          <p:nvPr/>
        </p:nvCxnSpPr>
        <p:spPr>
          <a:xfrm>
            <a:off x="5491428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16" descr="LOGO1.png">
            <a:extLst>
              <a:ext uri="{FF2B5EF4-FFF2-40B4-BE49-F238E27FC236}">
                <a16:creationId xmlns:a16="http://schemas.microsoft.com/office/drawing/2014/main" id="{DDB8B588-AD4F-4C74-AC79-3B44F8602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49" y="250181"/>
            <a:ext cx="455083" cy="4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483617-46EC-4C31-B363-5ADD5BB471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" y="235077"/>
            <a:ext cx="1694333" cy="45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F0B098A-2738-4D4B-8C01-CEAB1E2EDD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639900"/>
            <a:ext cx="10158237" cy="1807243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00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C002468-E3DF-4301-B6C9-246CEDF3DBA6}"/>
              </a:ext>
            </a:extLst>
          </p:cNvPr>
          <p:cNvSpPr txBox="1">
            <a:spLocks/>
          </p:cNvSpPr>
          <p:nvPr userDrawn="1"/>
        </p:nvSpPr>
        <p:spPr>
          <a:xfrm>
            <a:off x="3076262" y="1379832"/>
            <a:ext cx="5901709" cy="1378208"/>
          </a:xfrm>
          <a:prstGeom prst="rect">
            <a:avLst/>
          </a:prstGeom>
        </p:spPr>
        <p:txBody>
          <a:bodyPr vert="horz" lIns="71323" tIns="35662" rIns="71323" bIns="35662" rtlCol="0" anchor="b">
            <a:noAutofit/>
          </a:bodyPr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5100" b="1" cap="none" spc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5100" b="1" cap="none" spc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15" name="图片 14" descr="AW视觉符号.jpg">
            <a:extLst>
              <a:ext uri="{FF2B5EF4-FFF2-40B4-BE49-F238E27FC236}">
                <a16:creationId xmlns:a16="http://schemas.microsoft.com/office/drawing/2014/main" id="{C26D3A2D-C418-4BC3-8418-9B30FFA8F7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68662" y="1872344"/>
            <a:ext cx="3914182" cy="2065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742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A5C0628-7CA7-4BB5-BE85-1CFBCC3D74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990" y="162719"/>
            <a:ext cx="9144000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CD3DF16-D30F-4A32-A413-8471E0EEB5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1896" y="989542"/>
            <a:ext cx="9144000" cy="84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1896" y="4456907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2659-EDEF-4896-B44C-15816E2E4CD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97ED-A428-4847-8034-7A70C69917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DF76D-4621-4A86-8458-9AE080A51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83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30234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60468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90702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20936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226210" indent="-22621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250">
          <a:solidFill>
            <a:schemeClr val="tx1"/>
          </a:solidFill>
          <a:latin typeface="+mn-lt"/>
          <a:ea typeface="+mn-ea"/>
          <a:cs typeface="宋体" charset="0"/>
        </a:defRPr>
      </a:lvl1pPr>
      <a:lvl2pPr marL="490783" indent="-187847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833">
          <a:solidFill>
            <a:schemeClr val="tx1"/>
          </a:solidFill>
          <a:latin typeface="+mn-lt"/>
          <a:ea typeface="+mn-ea"/>
        </a:defRPr>
      </a:lvl2pPr>
      <a:lvl3pPr marL="755356" indent="-1508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583">
          <a:solidFill>
            <a:schemeClr val="tx1"/>
          </a:solidFill>
          <a:latin typeface="+mn-lt"/>
          <a:ea typeface="+mn-ea"/>
        </a:defRPr>
      </a:lvl3pPr>
      <a:lvl4pPr marL="1056969" indent="-1508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250">
          <a:solidFill>
            <a:schemeClr val="tx1"/>
          </a:solidFill>
          <a:latin typeface="+mn-lt"/>
          <a:ea typeface="+mn-ea"/>
        </a:defRPr>
      </a:lvl4pPr>
      <a:lvl5pPr marL="1359904" indent="-1508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250">
          <a:solidFill>
            <a:schemeClr val="tx1"/>
          </a:solidFill>
          <a:latin typeface="+mn-lt"/>
          <a:ea typeface="+mn-ea"/>
        </a:defRPr>
      </a:lvl5pPr>
      <a:lvl6pPr marL="1662870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6pPr>
      <a:lvl7pPr marL="1965211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7pPr>
      <a:lvl8pPr marL="2267550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8pPr>
      <a:lvl9pPr marL="2569890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1pPr>
      <a:lvl2pPr marL="30234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2pPr>
      <a:lvl3pPr marL="60468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3pPr>
      <a:lvl4pPr marL="90702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4pPr>
      <a:lvl5pPr marL="120936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5pPr>
      <a:lvl6pPr marL="151170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6pPr>
      <a:lvl7pPr marL="181404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7pPr>
      <a:lvl8pPr marL="211638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8pPr>
      <a:lvl9pPr marL="241872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3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emf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4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5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emf"/><Relationship Id="rId11" Type="http://schemas.openxmlformats.org/officeDocument/2006/relationships/image" Target="../media/image34.e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5.bin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75B0B3-9C45-43B9-B23D-D3FD6292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聚类分析</a:t>
            </a:r>
          </a:p>
        </p:txBody>
      </p:sp>
    </p:spTree>
    <p:extLst>
      <p:ext uri="{BB962C8B-B14F-4D97-AF65-F5344CB8AC3E}">
        <p14:creationId xmlns:p14="http://schemas.microsoft.com/office/powerpoint/2010/main" val="150748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3185" y="1451640"/>
            <a:ext cx="5658148" cy="364102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dirty="0"/>
              <a:t>客户价值分析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文本分类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基因识别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空间数据处理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卫星图片分析</a:t>
            </a:r>
          </a:p>
          <a:p>
            <a:pPr marL="0" indent="0">
              <a:buNone/>
            </a:pPr>
            <a:r>
              <a:rPr lang="zh-CN" altLang="en-US" dirty="0"/>
              <a:t>数据分析、统计学、机器学习、空间数据库技术、生物学和市场学也推动了聚类分析研究的进展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应用领域</a:t>
            </a:r>
          </a:p>
        </p:txBody>
      </p:sp>
    </p:spTree>
    <p:extLst>
      <p:ext uri="{BB962C8B-B14F-4D97-AF65-F5344CB8AC3E}">
        <p14:creationId xmlns:p14="http://schemas.microsoft.com/office/powerpoint/2010/main" val="377180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3185" y="1451640"/>
            <a:ext cx="6470948" cy="364102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CN" dirty="0"/>
              <a:t>K-</a:t>
            </a:r>
            <a:r>
              <a:rPr lang="zh-CN" altLang="en-US" dirty="0"/>
              <a:t>均值聚类</a:t>
            </a:r>
            <a:r>
              <a:rPr lang="en-US" altLang="zh-CN" dirty="0"/>
              <a:t>(K-Means)</a:t>
            </a:r>
          </a:p>
          <a:p>
            <a:pPr>
              <a:buFont typeface="+mj-lt"/>
              <a:buAutoNum type="arabicPeriod"/>
            </a:pPr>
            <a:r>
              <a:rPr lang="en-US" altLang="zh-CN" dirty="0"/>
              <a:t>K-</a:t>
            </a:r>
            <a:r>
              <a:rPr lang="zh-CN" altLang="en-US" dirty="0"/>
              <a:t>中心点聚类</a:t>
            </a:r>
            <a:r>
              <a:rPr lang="en-US" altLang="zh-CN" dirty="0"/>
              <a:t>(K-</a:t>
            </a:r>
            <a:r>
              <a:rPr lang="en-US" altLang="zh-CN" dirty="0" err="1"/>
              <a:t>Medoids</a:t>
            </a:r>
            <a:r>
              <a:rPr lang="en-US" altLang="zh-CN" dirty="0"/>
              <a:t>)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密度聚类</a:t>
            </a:r>
            <a:r>
              <a:rPr lang="en-US" altLang="zh-CN" dirty="0"/>
              <a:t>(</a:t>
            </a:r>
            <a:r>
              <a:rPr lang="en-US" altLang="zh-CN" dirty="0" err="1"/>
              <a:t>Densit</a:t>
            </a:r>
            <a:r>
              <a:rPr lang="en-US" altLang="zh-CN" dirty="0"/>
              <a:t>-based Spatial Clustering of Application with Noise, DBSCAN)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层次聚类</a:t>
            </a:r>
            <a:r>
              <a:rPr lang="en-US" altLang="zh-CN" dirty="0"/>
              <a:t>(</a:t>
            </a:r>
            <a:r>
              <a:rPr lang="zh-CN" altLang="en-US" dirty="0"/>
              <a:t>系谱聚类 </a:t>
            </a:r>
            <a:r>
              <a:rPr lang="en-US" altLang="zh-CN" dirty="0"/>
              <a:t>Hierarchical Clustering, HC)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期望最大化聚类</a:t>
            </a:r>
            <a:r>
              <a:rPr lang="en-US" altLang="zh-CN" dirty="0"/>
              <a:t>(Expectation Maximization, EM)</a:t>
            </a:r>
          </a:p>
          <a:p>
            <a:pPr marL="0" indent="0">
              <a:buNone/>
            </a:pPr>
            <a:r>
              <a:rPr lang="zh-CN" altLang="en-US" dirty="0"/>
              <a:t>需要说明的是，这些算法本身无所谓优劣，而最终运用于数据的效果却存在好坏差异，这在很大程度上取决于数据使用者对于算法的选择是否得当。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常用聚类算法</a:t>
            </a:r>
          </a:p>
        </p:txBody>
      </p:sp>
    </p:spTree>
    <p:extLst>
      <p:ext uri="{BB962C8B-B14F-4D97-AF65-F5344CB8AC3E}">
        <p14:creationId xmlns:p14="http://schemas.microsoft.com/office/powerpoint/2010/main" val="65911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2669861" y="917575"/>
            <a:ext cx="0" cy="34699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491" y="1410641"/>
            <a:ext cx="49537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71323" tIns="35662" rIns="71323" bIns="35662"/>
          <a:lstStyle/>
          <a:p>
            <a:pPr algn="ctr">
              <a:defRPr/>
            </a:pPr>
            <a:endParaRPr lang="zh-CN" altLang="en-US" sz="15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015" y="1216727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99A3D09A-A5D8-4A62-91DB-FCC3F99C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1216727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60A6B70E-E65A-4B80-9A11-4100460B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1833362"/>
            <a:ext cx="403697" cy="406762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1833362"/>
            <a:ext cx="3644888" cy="406762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相似性度量</a:t>
            </a:r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C5ED2528-1F8F-4645-A203-4E9F2978A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2455422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17">
            <a:extLst>
              <a:ext uri="{FF2B5EF4-FFF2-40B4-BE49-F238E27FC236}">
                <a16:creationId xmlns:a16="http://schemas.microsoft.com/office/drawing/2014/main" id="{ACE508B1-35EE-46F8-BE82-7AA8DDD1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2455422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K-Means</a:t>
            </a:r>
            <a:endParaRPr lang="zh-CN" altLang="en-US" sz="16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6" name="Oval 15">
            <a:extLst>
              <a:ext uri="{FF2B5EF4-FFF2-40B4-BE49-F238E27FC236}">
                <a16:creationId xmlns:a16="http://schemas.microsoft.com/office/drawing/2014/main" id="{39799CB0-24C4-46EA-AA73-61543B94C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3090422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7">
            <a:extLst>
              <a:ext uri="{FF2B5EF4-FFF2-40B4-BE49-F238E27FC236}">
                <a16:creationId xmlns:a16="http://schemas.microsoft.com/office/drawing/2014/main" id="{04D850D6-5B68-411A-A662-51B9B00B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3090422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K-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Medoids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C5ED2528-1F8F-4645-A203-4E9F2978A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922" y="3699695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15" name="AutoShape 17">
            <a:extLst>
              <a:ext uri="{FF2B5EF4-FFF2-40B4-BE49-F238E27FC236}">
                <a16:creationId xmlns:a16="http://schemas.microsoft.com/office/drawing/2014/main" id="{ACE508B1-35EE-46F8-BE82-7AA8DDD1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024" y="3699695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层次聚类</a:t>
            </a:r>
            <a:endParaRPr lang="zh-CN" altLang="en-US" sz="16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846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3185" y="1451640"/>
            <a:ext cx="5996815" cy="364102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变量大致可以分为两类：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 定量变量，也就是通常所说的连续变量。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 定性变量，这些量并非真有数量上的变化，而只有性质上的差异。这些量可以分为两种，一种是有序变量，另一种是名义变量。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相似性度量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相似度如何衡量：距离</a:t>
            </a:r>
          </a:p>
        </p:txBody>
      </p:sp>
    </p:spTree>
    <p:extLst>
      <p:ext uri="{BB962C8B-B14F-4D97-AF65-F5344CB8AC3E}">
        <p14:creationId xmlns:p14="http://schemas.microsoft.com/office/powerpoint/2010/main" val="76499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04522" y="1521122"/>
            <a:ext cx="2209568" cy="59179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>
                <a:latin typeface="Calibri" charset="0"/>
                <a:ea typeface="微软雅黑" charset="0"/>
                <a:cs typeface="微软雅黑" charset="0"/>
              </a:rPr>
              <a:t>典型的距离定义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相似性度量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连续型变量距离</a:t>
            </a: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20" y="2026492"/>
            <a:ext cx="6877961" cy="29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11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两个仅包含二元属性的对象之间的相似性度量也称相似系数</a:t>
            </a:r>
          </a:p>
          <a:p>
            <a:pPr marL="0" indent="0">
              <a:buNone/>
            </a:pPr>
            <a:r>
              <a:rPr lang="zh-TW" altLang="en-US" dirty="0"/>
              <a:t>两个对象的比较</a:t>
            </a:r>
            <a:r>
              <a:rPr lang="zh-CN" altLang="en-US" dirty="0"/>
              <a:t>有</a:t>
            </a:r>
            <a:r>
              <a:rPr lang="zh-TW" altLang="en-US" dirty="0"/>
              <a:t>四</a:t>
            </a:r>
            <a:r>
              <a:rPr lang="zh-CN" altLang="en-US" dirty="0"/>
              <a:t>种情况</a:t>
            </a:r>
            <a:r>
              <a:rPr lang="zh-TW" altLang="en-US" dirty="0"/>
              <a:t>：</a:t>
            </a:r>
            <a:r>
              <a:rPr lang="en-US" altLang="zh-TW" dirty="0"/>
              <a:t>f00 = x</a:t>
            </a:r>
            <a:r>
              <a:rPr lang="zh-TW" altLang="en-US" dirty="0"/>
              <a:t>取</a:t>
            </a:r>
            <a:r>
              <a:rPr lang="en-US" altLang="zh-TW" dirty="0"/>
              <a:t>0</a:t>
            </a:r>
            <a:r>
              <a:rPr lang="zh-TW" altLang="en-US" dirty="0"/>
              <a:t>并且</a:t>
            </a:r>
            <a:r>
              <a:rPr lang="en-US" altLang="zh-TW" dirty="0"/>
              <a:t>y</a:t>
            </a:r>
            <a:r>
              <a:rPr lang="zh-TW" altLang="en-US" dirty="0"/>
              <a:t>取</a:t>
            </a:r>
            <a:r>
              <a:rPr lang="en-US" altLang="zh-TW" dirty="0"/>
              <a:t>0</a:t>
            </a:r>
            <a:r>
              <a:rPr lang="zh-TW" altLang="en-US" dirty="0"/>
              <a:t>的属性个数；</a:t>
            </a:r>
            <a:r>
              <a:rPr lang="en-US" altLang="zh-TW" dirty="0"/>
              <a:t>f01 = x</a:t>
            </a:r>
            <a:r>
              <a:rPr lang="zh-TW" altLang="en-US" dirty="0"/>
              <a:t>取</a:t>
            </a:r>
            <a:r>
              <a:rPr lang="en-US" altLang="zh-TW" dirty="0"/>
              <a:t>0</a:t>
            </a:r>
            <a:r>
              <a:rPr lang="zh-TW" altLang="en-US" dirty="0"/>
              <a:t>并且</a:t>
            </a:r>
            <a:r>
              <a:rPr lang="en-US" altLang="zh-TW" dirty="0"/>
              <a:t>y</a:t>
            </a:r>
            <a:r>
              <a:rPr lang="zh-TW" altLang="en-US" dirty="0"/>
              <a:t>取</a:t>
            </a:r>
            <a:r>
              <a:rPr lang="en-US" altLang="zh-TW" dirty="0"/>
              <a:t>1</a:t>
            </a:r>
            <a:r>
              <a:rPr lang="zh-TW" altLang="en-US" dirty="0"/>
              <a:t>的属性个数；</a:t>
            </a:r>
            <a:r>
              <a:rPr lang="en-US" altLang="zh-TW" dirty="0"/>
              <a:t>f10 = x</a:t>
            </a:r>
            <a:r>
              <a:rPr lang="zh-TW" altLang="en-US" dirty="0"/>
              <a:t>取</a:t>
            </a:r>
            <a:r>
              <a:rPr lang="en-US" altLang="zh-TW" dirty="0"/>
              <a:t>1</a:t>
            </a:r>
            <a:r>
              <a:rPr lang="zh-TW" altLang="en-US" dirty="0"/>
              <a:t>并且</a:t>
            </a:r>
            <a:r>
              <a:rPr lang="en-US" altLang="zh-TW" dirty="0"/>
              <a:t>y</a:t>
            </a:r>
            <a:r>
              <a:rPr lang="zh-TW" altLang="en-US" dirty="0"/>
              <a:t>取</a:t>
            </a:r>
            <a:r>
              <a:rPr lang="en-US" altLang="zh-TW" dirty="0"/>
              <a:t>0</a:t>
            </a:r>
            <a:r>
              <a:rPr lang="zh-TW" altLang="en-US" dirty="0"/>
              <a:t>的属性个数；</a:t>
            </a:r>
            <a:r>
              <a:rPr lang="en-US" altLang="zh-TW" dirty="0"/>
              <a:t>f11 = x</a:t>
            </a:r>
            <a:r>
              <a:rPr lang="zh-TW" altLang="en-US" dirty="0"/>
              <a:t>取</a:t>
            </a:r>
            <a:r>
              <a:rPr lang="en-US" altLang="zh-TW" dirty="0"/>
              <a:t>1</a:t>
            </a:r>
            <a:r>
              <a:rPr lang="zh-TW" altLang="en-US" dirty="0"/>
              <a:t>并且</a:t>
            </a:r>
            <a:r>
              <a:rPr lang="en-US" altLang="zh-TW" dirty="0"/>
              <a:t>y</a:t>
            </a:r>
            <a:r>
              <a:rPr lang="zh-TW" altLang="en-US" dirty="0"/>
              <a:t>取</a:t>
            </a:r>
            <a:r>
              <a:rPr lang="en-US" altLang="zh-TW" dirty="0"/>
              <a:t>1</a:t>
            </a:r>
            <a:r>
              <a:rPr lang="zh-TW" altLang="en-US" dirty="0"/>
              <a:t>的属性个数</a:t>
            </a:r>
          </a:p>
          <a:p>
            <a:pPr marL="0" indent="0">
              <a:buNone/>
            </a:pPr>
            <a:r>
              <a:rPr lang="zh-TW" altLang="en-US" dirty="0"/>
              <a:t>简单匹配系数：</a:t>
            </a:r>
            <a:r>
              <a:rPr lang="en-US" altLang="zh-TW" dirty="0"/>
              <a:t>SMC  =  </a:t>
            </a:r>
            <a:r>
              <a:rPr lang="zh-TW" altLang="en-US" dirty="0"/>
              <a:t>值匹配的属性个数 </a:t>
            </a:r>
            <a:r>
              <a:rPr lang="en-US" altLang="zh-TW" dirty="0"/>
              <a:t>/ </a:t>
            </a:r>
            <a:r>
              <a:rPr lang="zh-TW" altLang="en-US" dirty="0"/>
              <a:t>属性个数  </a:t>
            </a:r>
          </a:p>
          <a:p>
            <a:pPr marL="0" indent="0">
              <a:buNone/>
            </a:pPr>
            <a:r>
              <a:rPr lang="zh-TW" altLang="en-US" dirty="0"/>
              <a:t>                   </a:t>
            </a:r>
            <a:r>
              <a:rPr lang="en-US" altLang="zh-TW" dirty="0"/>
              <a:t>             </a:t>
            </a:r>
            <a:r>
              <a:rPr lang="zh-TW" altLang="en-US" dirty="0"/>
              <a:t> </a:t>
            </a:r>
            <a:r>
              <a:rPr lang="en-US" altLang="zh-TW" dirty="0"/>
              <a:t>=  (f11 +f00) / (f01 + f10 + f11 + f00)</a:t>
            </a:r>
          </a:p>
          <a:p>
            <a:pPr marL="0" indent="0">
              <a:buNone/>
            </a:pPr>
            <a:r>
              <a:rPr lang="en-US" altLang="zh-TW" dirty="0"/>
              <a:t>Jaccard(</a:t>
            </a:r>
            <a:r>
              <a:rPr lang="zh-CN" altLang="en-US" dirty="0"/>
              <a:t>杰卡德</a:t>
            </a:r>
            <a:r>
              <a:rPr lang="en-US" altLang="zh-TW" dirty="0"/>
              <a:t>) </a:t>
            </a:r>
            <a:r>
              <a:rPr lang="zh-TW" altLang="en-US" dirty="0"/>
              <a:t>系数 </a:t>
            </a:r>
            <a:r>
              <a:rPr lang="zh-CN" altLang="zh-TW" dirty="0"/>
              <a:t>：</a:t>
            </a:r>
            <a:r>
              <a:rPr lang="en-US" altLang="zh-TW" dirty="0"/>
              <a:t>J = </a:t>
            </a:r>
            <a:r>
              <a:rPr lang="zh-TW" altLang="en-US" dirty="0"/>
              <a:t>匹配的个数 </a:t>
            </a:r>
            <a:r>
              <a:rPr lang="en-US" altLang="zh-TW" dirty="0"/>
              <a:t>/ </a:t>
            </a:r>
            <a:r>
              <a:rPr lang="zh-TW" altLang="en-US" dirty="0"/>
              <a:t>不涉及</a:t>
            </a:r>
            <a:r>
              <a:rPr lang="en-US" altLang="zh-TW" dirty="0"/>
              <a:t>0-0</a:t>
            </a:r>
            <a:r>
              <a:rPr lang="zh-TW" altLang="en-US" dirty="0"/>
              <a:t>匹配的属性个数</a:t>
            </a:r>
          </a:p>
          <a:p>
            <a:pPr marL="0" indent="0">
              <a:buNone/>
            </a:pPr>
            <a:r>
              <a:rPr lang="zh-TW" altLang="en-US" dirty="0"/>
              <a:t>             </a:t>
            </a:r>
            <a:r>
              <a:rPr lang="en-US" altLang="zh-TW" dirty="0"/>
              <a:t>                           = (f11) / (f01 + f10 +f11) 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相似性度量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相似系数</a:t>
            </a:r>
          </a:p>
        </p:txBody>
      </p:sp>
    </p:spTree>
    <p:extLst>
      <p:ext uri="{BB962C8B-B14F-4D97-AF65-F5344CB8AC3E}">
        <p14:creationId xmlns:p14="http://schemas.microsoft.com/office/powerpoint/2010/main" val="427534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3185" y="1451640"/>
            <a:ext cx="9253834" cy="396412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两个二元向量： </a:t>
            </a:r>
            <a:r>
              <a:rPr lang="en-US" altLang="zh-TW" dirty="0"/>
              <a:t>x=</a:t>
            </a:r>
            <a:r>
              <a:rPr lang="zh-TW" altLang="en-US" dirty="0"/>
              <a:t>（</a:t>
            </a:r>
            <a:r>
              <a:rPr lang="en-US" altLang="zh-TW" dirty="0"/>
              <a:t>1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）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             y=</a:t>
            </a:r>
            <a:r>
              <a:rPr lang="zh-TW" altLang="en-US" dirty="0"/>
              <a:t>（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1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1</a:t>
            </a:r>
            <a:r>
              <a:rPr lang="zh-TW" altLang="en-US" dirty="0"/>
              <a:t>）</a:t>
            </a:r>
          </a:p>
          <a:p>
            <a:pPr marL="0" indent="0">
              <a:buNone/>
            </a:pPr>
            <a:r>
              <a:rPr lang="en-US" altLang="zh-TW" dirty="0"/>
              <a:t>f00 =7  </a:t>
            </a:r>
            <a:r>
              <a:rPr lang="zh-TW" altLang="en-US" dirty="0"/>
              <a:t>（</a:t>
            </a:r>
            <a:r>
              <a:rPr lang="en-US" altLang="zh-TW" dirty="0"/>
              <a:t>x</a:t>
            </a:r>
            <a:r>
              <a:rPr lang="zh-TW" altLang="en-US" dirty="0"/>
              <a:t>取</a:t>
            </a:r>
            <a:r>
              <a:rPr lang="en-US" altLang="zh-TW" dirty="0"/>
              <a:t>0</a:t>
            </a:r>
            <a:r>
              <a:rPr lang="zh-TW" altLang="en-US" dirty="0"/>
              <a:t>并且</a:t>
            </a:r>
            <a:r>
              <a:rPr lang="en-US" altLang="zh-TW" dirty="0"/>
              <a:t>y</a:t>
            </a:r>
            <a:r>
              <a:rPr lang="zh-TW" altLang="en-US" dirty="0"/>
              <a:t>取</a:t>
            </a:r>
            <a:r>
              <a:rPr lang="en-US" altLang="zh-TW" dirty="0"/>
              <a:t>0</a:t>
            </a:r>
            <a:r>
              <a:rPr lang="zh-TW" altLang="en-US" dirty="0"/>
              <a:t>的属性个数）</a:t>
            </a:r>
          </a:p>
          <a:p>
            <a:pPr marL="0" indent="0">
              <a:buNone/>
            </a:pPr>
            <a:r>
              <a:rPr lang="en-US" altLang="zh-TW" dirty="0"/>
              <a:t>f01 =2  </a:t>
            </a:r>
            <a:r>
              <a:rPr lang="zh-TW" altLang="en-US" dirty="0"/>
              <a:t>（</a:t>
            </a:r>
            <a:r>
              <a:rPr lang="en-US" altLang="zh-TW" dirty="0"/>
              <a:t>x</a:t>
            </a:r>
            <a:r>
              <a:rPr lang="zh-TW" altLang="en-US" dirty="0"/>
              <a:t>取</a:t>
            </a:r>
            <a:r>
              <a:rPr lang="en-US" altLang="zh-TW" dirty="0"/>
              <a:t>0</a:t>
            </a:r>
            <a:r>
              <a:rPr lang="zh-TW" altLang="en-US" dirty="0"/>
              <a:t>并且</a:t>
            </a:r>
            <a:r>
              <a:rPr lang="en-US" altLang="zh-TW" dirty="0"/>
              <a:t>y</a:t>
            </a:r>
            <a:r>
              <a:rPr lang="zh-TW" altLang="en-US" dirty="0"/>
              <a:t>取</a:t>
            </a:r>
            <a:r>
              <a:rPr lang="en-US" altLang="zh-TW" dirty="0"/>
              <a:t>1</a:t>
            </a:r>
            <a:r>
              <a:rPr lang="zh-TW" altLang="en-US" dirty="0"/>
              <a:t>的属性个数）</a:t>
            </a:r>
          </a:p>
          <a:p>
            <a:pPr marL="0" indent="0">
              <a:buNone/>
            </a:pPr>
            <a:r>
              <a:rPr lang="en-US" altLang="zh-TW" dirty="0"/>
              <a:t>f10 =1  </a:t>
            </a:r>
            <a:r>
              <a:rPr lang="zh-TW" altLang="en-US" dirty="0"/>
              <a:t>（</a:t>
            </a:r>
            <a:r>
              <a:rPr lang="en-US" altLang="zh-TW" dirty="0"/>
              <a:t>x</a:t>
            </a:r>
            <a:r>
              <a:rPr lang="zh-TW" altLang="en-US" dirty="0"/>
              <a:t>取</a:t>
            </a:r>
            <a:r>
              <a:rPr lang="en-US" altLang="zh-TW" dirty="0"/>
              <a:t>1</a:t>
            </a:r>
            <a:r>
              <a:rPr lang="zh-TW" altLang="en-US" dirty="0"/>
              <a:t>并且</a:t>
            </a:r>
            <a:r>
              <a:rPr lang="en-US" altLang="zh-TW" dirty="0"/>
              <a:t>y</a:t>
            </a:r>
            <a:r>
              <a:rPr lang="zh-TW" altLang="en-US" dirty="0"/>
              <a:t>取</a:t>
            </a:r>
            <a:r>
              <a:rPr lang="en-US" altLang="zh-TW" dirty="0"/>
              <a:t>0</a:t>
            </a:r>
            <a:r>
              <a:rPr lang="zh-TW" altLang="en-US" dirty="0"/>
              <a:t>的属性个数）</a:t>
            </a:r>
          </a:p>
          <a:p>
            <a:pPr marL="0" indent="0">
              <a:buNone/>
            </a:pPr>
            <a:r>
              <a:rPr lang="en-US" altLang="zh-TW" dirty="0"/>
              <a:t>f11 =0  </a:t>
            </a:r>
            <a:r>
              <a:rPr lang="zh-TW" altLang="en-US" dirty="0"/>
              <a:t>（</a:t>
            </a:r>
            <a:r>
              <a:rPr lang="en-US" altLang="zh-TW" dirty="0"/>
              <a:t>x</a:t>
            </a:r>
            <a:r>
              <a:rPr lang="zh-TW" altLang="en-US" dirty="0"/>
              <a:t>取</a:t>
            </a:r>
            <a:r>
              <a:rPr lang="en-US" altLang="zh-TW" dirty="0"/>
              <a:t>1</a:t>
            </a:r>
            <a:r>
              <a:rPr lang="zh-TW" altLang="en-US" dirty="0"/>
              <a:t>并且</a:t>
            </a:r>
            <a:r>
              <a:rPr lang="en-US" altLang="zh-TW" dirty="0"/>
              <a:t>y</a:t>
            </a:r>
            <a:r>
              <a:rPr lang="zh-TW" altLang="en-US" dirty="0"/>
              <a:t>取</a:t>
            </a:r>
            <a:r>
              <a:rPr lang="en-US" altLang="zh-TW" dirty="0"/>
              <a:t>1</a:t>
            </a:r>
            <a:r>
              <a:rPr lang="zh-TW" altLang="en-US" dirty="0"/>
              <a:t>的属性个数）</a:t>
            </a:r>
          </a:p>
          <a:p>
            <a:pPr marL="0" indent="0">
              <a:buNone/>
            </a:pPr>
            <a:r>
              <a:rPr lang="zh-TW" altLang="en-US" dirty="0"/>
              <a:t>简单匹配系数：</a:t>
            </a:r>
            <a:r>
              <a:rPr lang="en-US" altLang="zh-TW" dirty="0"/>
              <a:t>SMC=  (f11 +f00) / (f01 + f10 + f11 + f00)</a:t>
            </a:r>
          </a:p>
          <a:p>
            <a:pPr marL="0" indent="0">
              <a:buNone/>
            </a:pPr>
            <a:r>
              <a:rPr lang="en-US" altLang="zh-TW" dirty="0"/>
              <a:t>                               =</a:t>
            </a:r>
            <a:r>
              <a:rPr lang="zh-TW" altLang="en-US" dirty="0"/>
              <a:t>（</a:t>
            </a:r>
            <a:r>
              <a:rPr lang="en-US" altLang="zh-TW" dirty="0"/>
              <a:t>0+7</a:t>
            </a:r>
            <a:r>
              <a:rPr lang="zh-TW" altLang="en-US" dirty="0"/>
              <a:t>）</a:t>
            </a:r>
            <a:r>
              <a:rPr lang="en-US" altLang="zh-TW" dirty="0"/>
              <a:t>/</a:t>
            </a:r>
            <a:r>
              <a:rPr lang="zh-TW" altLang="en-US" dirty="0"/>
              <a:t>（</a:t>
            </a:r>
            <a:r>
              <a:rPr lang="en-US" altLang="zh-TW" dirty="0"/>
              <a:t>2+1+0+7</a:t>
            </a:r>
            <a:r>
              <a:rPr lang="zh-TW" altLang="en-US" dirty="0"/>
              <a:t>）</a:t>
            </a:r>
            <a:r>
              <a:rPr lang="en-US" altLang="zh-TW" dirty="0"/>
              <a:t>=0.7</a:t>
            </a:r>
          </a:p>
          <a:p>
            <a:pPr marL="0" indent="0">
              <a:buNone/>
            </a:pPr>
            <a:r>
              <a:rPr lang="en-US" altLang="zh-TW" dirty="0" err="1"/>
              <a:t>Jaccard</a:t>
            </a:r>
            <a:r>
              <a:rPr lang="zh-TW" altLang="en-US" dirty="0"/>
              <a:t>系数：</a:t>
            </a:r>
            <a:r>
              <a:rPr lang="en-US" altLang="zh-TW" dirty="0"/>
              <a:t>J = (f11) / (f01 + f10 +f11) =0/2+1+0 =0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相似性度量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相似系数</a:t>
            </a:r>
          </a:p>
        </p:txBody>
      </p:sp>
    </p:spTree>
    <p:extLst>
      <p:ext uri="{BB962C8B-B14F-4D97-AF65-F5344CB8AC3E}">
        <p14:creationId xmlns:p14="http://schemas.microsoft.com/office/powerpoint/2010/main" val="156437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余弦相似系数（如计算两文档间相似系数）：</a:t>
            </a:r>
            <a:endParaRPr lang="en-US" altLang="zh-CN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                                     </a:t>
            </a:r>
            <a:r>
              <a:rPr lang="en-US" altLang="zh-TW" dirty="0" err="1"/>
              <a:t>cos</a:t>
            </a:r>
            <a:r>
              <a:rPr lang="en-US" altLang="zh-TW" dirty="0"/>
              <a:t>( x1, x2 ) =  (x1  x2) / ||x1|| ||x2|| , </a:t>
            </a:r>
          </a:p>
          <a:p>
            <a:pPr marL="0" indent="0">
              <a:buNone/>
            </a:pPr>
            <a:r>
              <a:rPr lang="zh-TW" altLang="en-US" dirty="0"/>
              <a:t>其中  表示向量的点积</a:t>
            </a:r>
            <a:r>
              <a:rPr lang="en-US" altLang="zh-TW" dirty="0"/>
              <a:t>(</a:t>
            </a:r>
            <a:r>
              <a:rPr lang="zh-TW" altLang="en-US" dirty="0"/>
              <a:t>内积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||x||</a:t>
            </a:r>
            <a:r>
              <a:rPr lang="zh-TW" altLang="en-US" dirty="0"/>
              <a:t>表示向量的范数</a:t>
            </a:r>
            <a:r>
              <a:rPr lang="zh-CN" altLang="zh-TW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例向量：</a:t>
            </a:r>
            <a:r>
              <a:rPr lang="en-US" altLang="zh-TW" dirty="0"/>
              <a:t>x1 = (3,2,0,5,0,0,0,2,0,0) 	</a:t>
            </a:r>
          </a:p>
          <a:p>
            <a:pPr marL="0" indent="0">
              <a:buNone/>
            </a:pPr>
            <a:r>
              <a:rPr lang="en-US" altLang="zh-TW" dirty="0"/>
              <a:t>             x2 = (1,0,0,0,0,0,0,1,0,2)</a:t>
            </a:r>
          </a:p>
          <a:p>
            <a:pPr marL="0" indent="0">
              <a:buNone/>
            </a:pPr>
            <a:r>
              <a:rPr lang="zh-CN" altLang="en-US" dirty="0">
                <a:latin typeface="微软雅黑" charset="0"/>
                <a:ea typeface="微软雅黑" charset="0"/>
                <a:cs typeface="Times New Roman" charset="0"/>
              </a:rPr>
              <a:t>则</a:t>
            </a:r>
            <a:r>
              <a:rPr lang="zh-CN" altLang="en-US" dirty="0"/>
              <a:t>余弦相似系数为：</a:t>
            </a:r>
            <a:r>
              <a:rPr lang="en-US" altLang="zh-CN" dirty="0" err="1">
                <a:latin typeface="微软雅黑" charset="0"/>
                <a:ea typeface="微软雅黑" charset="0"/>
                <a:cs typeface="Times New Roman" charset="0"/>
              </a:rPr>
              <a:t>cos</a:t>
            </a:r>
            <a:r>
              <a:rPr lang="en-US" altLang="zh-CN" dirty="0">
                <a:latin typeface="微软雅黑" charset="0"/>
                <a:ea typeface="微软雅黑" charset="0"/>
                <a:cs typeface="Times New Roman" charset="0"/>
              </a:rPr>
              <a:t>( </a:t>
            </a:r>
            <a:r>
              <a:rPr lang="en-US" altLang="zh-CN" i="1" dirty="0">
                <a:latin typeface="微软雅黑" charset="0"/>
                <a:ea typeface="微软雅黑" charset="0"/>
                <a:cs typeface="Times New Roman" charset="0"/>
              </a:rPr>
              <a:t>x</a:t>
            </a:r>
            <a:r>
              <a:rPr lang="en-US" altLang="zh-CN" i="1" baseline="-30000" dirty="0">
                <a:latin typeface="微软雅黑" charset="0"/>
                <a:ea typeface="微软雅黑" charset="0"/>
                <a:cs typeface="Times New Roman" charset="0"/>
              </a:rPr>
              <a:t>1</a:t>
            </a:r>
            <a:r>
              <a:rPr lang="en-US" altLang="zh-CN" i="1" dirty="0">
                <a:latin typeface="微软雅黑" charset="0"/>
                <a:ea typeface="微软雅黑" charset="0"/>
                <a:cs typeface="Times New Roman" charset="0"/>
              </a:rPr>
              <a:t>, x</a:t>
            </a:r>
            <a:r>
              <a:rPr lang="en-US" altLang="zh-CN" i="1" baseline="-30000" dirty="0">
                <a:latin typeface="微软雅黑" charset="0"/>
                <a:ea typeface="微软雅黑" charset="0"/>
                <a:cs typeface="Times New Roman" charset="0"/>
              </a:rPr>
              <a:t>2</a:t>
            </a:r>
            <a:r>
              <a:rPr lang="en-US" altLang="zh-CN" dirty="0">
                <a:latin typeface="微软雅黑" charset="0"/>
                <a:ea typeface="微软雅黑" charset="0"/>
                <a:cs typeface="Times New Roman" charset="0"/>
              </a:rPr>
              <a:t> ) = 5/(6.481*2.245)=0.3436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相似性度量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相似系数</a:t>
            </a:r>
          </a:p>
        </p:txBody>
      </p:sp>
    </p:spTree>
    <p:extLst>
      <p:ext uri="{BB962C8B-B14F-4D97-AF65-F5344CB8AC3E}">
        <p14:creationId xmlns:p14="http://schemas.microsoft.com/office/powerpoint/2010/main" val="85695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余弦相似系数（如计算两文档间相似系数）：</a:t>
            </a:r>
            <a:endParaRPr lang="en-US" altLang="zh-TW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相似性度量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例：两篇文档的相似性度量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475447"/>
              </p:ext>
            </p:extLst>
          </p:nvPr>
        </p:nvGraphicFramePr>
        <p:xfrm>
          <a:off x="552981" y="2071124"/>
          <a:ext cx="5700713" cy="2694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r:id="rId3" imgW="5930900" imgH="2705100" progId="Visio.Drawing.11">
                  <p:embed/>
                </p:oleObj>
              </mc:Choice>
              <mc:Fallback>
                <p:oleObj r:id="rId3" imgW="5930900" imgH="27051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81" y="2071124"/>
                        <a:ext cx="5700713" cy="2694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796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2669861" y="917575"/>
            <a:ext cx="0" cy="34619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491" y="1410641"/>
            <a:ext cx="49537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71323" tIns="35662" rIns="71323" bIns="35662"/>
          <a:lstStyle/>
          <a:p>
            <a:pPr algn="ctr">
              <a:defRPr/>
            </a:pPr>
            <a:endParaRPr lang="zh-CN" altLang="en-US" sz="15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015" y="1216727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99A3D09A-A5D8-4A62-91DB-FCC3F99C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1216727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60A6B70E-E65A-4B80-9A11-4100460B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1833362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1833362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相似性度量</a:t>
            </a:r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C5ED2528-1F8F-4645-A203-4E9F2978A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2455422"/>
            <a:ext cx="403697" cy="406762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17">
            <a:extLst>
              <a:ext uri="{FF2B5EF4-FFF2-40B4-BE49-F238E27FC236}">
                <a16:creationId xmlns:a16="http://schemas.microsoft.com/office/drawing/2014/main" id="{ACE508B1-35EE-46F8-BE82-7AA8DDD1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2455422"/>
            <a:ext cx="3644888" cy="406762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K-Means</a:t>
            </a:r>
            <a:endParaRPr lang="zh-CN" altLang="en-US" sz="16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6" name="Oval 15">
            <a:extLst>
              <a:ext uri="{FF2B5EF4-FFF2-40B4-BE49-F238E27FC236}">
                <a16:creationId xmlns:a16="http://schemas.microsoft.com/office/drawing/2014/main" id="{39799CB0-24C4-46EA-AA73-61543B94C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3090422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7">
            <a:extLst>
              <a:ext uri="{FF2B5EF4-FFF2-40B4-BE49-F238E27FC236}">
                <a16:creationId xmlns:a16="http://schemas.microsoft.com/office/drawing/2014/main" id="{04D850D6-5B68-411A-A662-51B9B00B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3090422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K-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Medoids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C5ED2528-1F8F-4645-A203-4E9F2978A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922" y="3699695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15" name="AutoShape 17">
            <a:extLst>
              <a:ext uri="{FF2B5EF4-FFF2-40B4-BE49-F238E27FC236}">
                <a16:creationId xmlns:a16="http://schemas.microsoft.com/office/drawing/2014/main" id="{ACE508B1-35EE-46F8-BE82-7AA8DDD1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024" y="3699695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层次聚类</a:t>
            </a:r>
            <a:endParaRPr lang="zh-CN" altLang="en-US" sz="16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95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2669861" y="917575"/>
            <a:ext cx="0" cy="3421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491" y="1410641"/>
            <a:ext cx="49537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71323" tIns="35662" rIns="71323" bIns="35662"/>
          <a:lstStyle/>
          <a:p>
            <a:pPr algn="ctr">
              <a:defRPr/>
            </a:pPr>
            <a:endParaRPr lang="zh-CN" altLang="en-US" sz="15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015" y="1216727"/>
            <a:ext cx="403697" cy="406762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99A3D09A-A5D8-4A62-91DB-FCC3F99C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1216727"/>
            <a:ext cx="3644888" cy="406762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60A6B70E-E65A-4B80-9A11-4100460B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1833362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1833362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相似性度量</a:t>
            </a:r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C5ED2528-1F8F-4645-A203-4E9F2978A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2455422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17">
            <a:extLst>
              <a:ext uri="{FF2B5EF4-FFF2-40B4-BE49-F238E27FC236}">
                <a16:creationId xmlns:a16="http://schemas.microsoft.com/office/drawing/2014/main" id="{ACE508B1-35EE-46F8-BE82-7AA8DDD1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2455422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K-Means</a:t>
            </a:r>
            <a:endParaRPr lang="zh-CN" altLang="en-US" sz="16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6" name="Oval 15">
            <a:extLst>
              <a:ext uri="{FF2B5EF4-FFF2-40B4-BE49-F238E27FC236}">
                <a16:creationId xmlns:a16="http://schemas.microsoft.com/office/drawing/2014/main" id="{39799CB0-24C4-46EA-AA73-61543B94C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3090422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7">
            <a:extLst>
              <a:ext uri="{FF2B5EF4-FFF2-40B4-BE49-F238E27FC236}">
                <a16:creationId xmlns:a16="http://schemas.microsoft.com/office/drawing/2014/main" id="{04D850D6-5B68-411A-A662-51B9B00B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3090422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K-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Medoids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C5ED2528-1F8F-4645-A203-4E9F2978A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922" y="3699695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15" name="AutoShape 17">
            <a:extLst>
              <a:ext uri="{FF2B5EF4-FFF2-40B4-BE49-F238E27FC236}">
                <a16:creationId xmlns:a16="http://schemas.microsoft.com/office/drawing/2014/main" id="{ACE508B1-35EE-46F8-BE82-7AA8DDD1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024" y="3699695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层次聚类</a:t>
            </a:r>
            <a:endParaRPr lang="zh-CN" altLang="en-US" sz="16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3185" y="1182580"/>
            <a:ext cx="5946015" cy="5784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例：某餐饮公司欲通过客户消费记录寻找</a:t>
            </a:r>
            <a:r>
              <a:rPr lang="en-US" altLang="zh-CN" dirty="0"/>
              <a:t>VIP</a:t>
            </a:r>
            <a:r>
              <a:rPr lang="zh-CN" altLang="en-US" dirty="0"/>
              <a:t>客户，进行精准营销。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991986"/>
              </p:ext>
            </p:extLst>
          </p:nvPr>
        </p:nvGraphicFramePr>
        <p:xfrm>
          <a:off x="2310155" y="1992823"/>
          <a:ext cx="2073710" cy="2020540"/>
        </p:xfrm>
        <a:graphic>
          <a:graphicData uri="http://schemas.openxmlformats.org/drawingml/2006/table">
            <a:tbl>
              <a:tblPr/>
              <a:tblGrid>
                <a:gridCol w="1036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1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客户</a:t>
                      </a:r>
                      <a:r>
                        <a:rPr lang="en-US" altLang="zh-TW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id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客单价</a:t>
                      </a:r>
                      <a:endParaRPr lang="zh-CN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Times"/>
                      </a:endParaRP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a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1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b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1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c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4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1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d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5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115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462" indent="-267462">
              <a:buFont typeface="+mj-lt"/>
              <a:buAutoNum type="arabicPeriod"/>
            </a:pPr>
            <a:r>
              <a:rPr lang="zh-CN" altLang="en-US" dirty="0"/>
              <a:t>随机选取</a:t>
            </a:r>
            <a:r>
              <a:rPr lang="en-US" altLang="zh-CN" dirty="0"/>
              <a:t>K</a:t>
            </a:r>
            <a:r>
              <a:rPr lang="zh-CN" altLang="en-US" dirty="0"/>
              <a:t>个样本作为类中心；</a:t>
            </a:r>
            <a:endParaRPr lang="en-US" altLang="zh-CN" dirty="0"/>
          </a:p>
          <a:p>
            <a:pPr marL="267462" indent="-267462">
              <a:buFont typeface="+mj-lt"/>
              <a:buAutoNum type="arabicPeriod"/>
            </a:pPr>
            <a:r>
              <a:rPr lang="zh-CN" altLang="en-US" dirty="0"/>
              <a:t>计算各样本与各类中心的距离；</a:t>
            </a:r>
            <a:endParaRPr lang="en-US" altLang="zh-CN" dirty="0"/>
          </a:p>
          <a:p>
            <a:pPr marL="267462" indent="-267462">
              <a:buFont typeface="+mj-lt"/>
              <a:buAutoNum type="arabicPeriod"/>
            </a:pPr>
            <a:r>
              <a:rPr lang="zh-CN" altLang="en-US" dirty="0"/>
              <a:t>将各样本归于最近的类中心点；</a:t>
            </a:r>
            <a:endParaRPr lang="en-US" altLang="zh-CN" dirty="0"/>
          </a:p>
          <a:p>
            <a:pPr marL="267462" indent="-267462">
              <a:buFont typeface="+mj-lt"/>
              <a:buAutoNum type="arabicPeriod"/>
            </a:pPr>
            <a:r>
              <a:rPr lang="zh-CN" altLang="en-US" dirty="0"/>
              <a:t>求各类的样本的均值，作为新的类中心；</a:t>
            </a:r>
            <a:endParaRPr lang="en-US" altLang="zh-CN" dirty="0"/>
          </a:p>
          <a:p>
            <a:pPr marL="267462" indent="-267462">
              <a:buFont typeface="+mj-lt"/>
              <a:buAutoNum type="arabicPeriod"/>
            </a:pPr>
            <a:r>
              <a:rPr lang="zh-CN" altLang="en-US" dirty="0"/>
              <a:t>判定：若类中心不再发生变动或达到迭代次数，算法结束，否则回到第</a:t>
            </a:r>
            <a:r>
              <a:rPr lang="en-US" altLang="zh-CN" dirty="0"/>
              <a:t>2</a:t>
            </a:r>
            <a:r>
              <a:rPr lang="zh-CN" altLang="en-US" dirty="0"/>
              <a:t>步。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zh-CN" altLang="en-US" dirty="0"/>
              <a:t>算法步骤</a:t>
            </a: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20" y="3556218"/>
            <a:ext cx="5300217" cy="153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11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2398" y="925372"/>
            <a:ext cx="9253834" cy="5130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选定样本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为初始类中心，中心值分别为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00925"/>
              </p:ext>
            </p:extLst>
          </p:nvPr>
        </p:nvGraphicFramePr>
        <p:xfrm>
          <a:off x="2193612" y="1585207"/>
          <a:ext cx="1190625" cy="1195915"/>
        </p:xfrm>
        <a:graphic>
          <a:graphicData uri="http://schemas.openxmlformats.org/drawingml/2006/table">
            <a:tbl>
              <a:tblPr/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183">
                <a:tc>
                  <a:txBody>
                    <a:bodyPr/>
                    <a:lstStyle/>
                    <a:p>
                      <a:pPr algn="ctr" fontAlgn="ctr"/>
                      <a:endParaRPr lang="zh-CN" altLang="en-US" sz="1500" b="0" i="0" u="none" strike="noStrike">
                        <a:solidFill>
                          <a:schemeClr val="bg1"/>
                        </a:solidFill>
                        <a:effectLst/>
                        <a:latin typeface="Times"/>
                      </a:endParaRP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class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a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b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c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3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d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4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3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04720"/>
              </p:ext>
            </p:extLst>
          </p:nvPr>
        </p:nvGraphicFramePr>
        <p:xfrm>
          <a:off x="3869599" y="1922866"/>
          <a:ext cx="1106420" cy="478366"/>
        </p:xfrm>
        <a:graphic>
          <a:graphicData uri="http://schemas.openxmlformats.org/drawingml/2006/table">
            <a:tbl>
              <a:tblPr/>
              <a:tblGrid>
                <a:gridCol w="110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center1=1</a:t>
                      </a:r>
                    </a:p>
                  </a:txBody>
                  <a:tcPr marL="9525" marR="9525" marT="10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1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center2=11/3</a:t>
                      </a:r>
                    </a:p>
                  </a:txBody>
                  <a:tcPr marL="9525" marR="9525" marT="10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15306"/>
              </p:ext>
            </p:extLst>
          </p:nvPr>
        </p:nvGraphicFramePr>
        <p:xfrm>
          <a:off x="5362043" y="1585207"/>
          <a:ext cx="1755695" cy="1195915"/>
        </p:xfrm>
        <a:graphic>
          <a:graphicData uri="http://schemas.openxmlformats.org/drawingml/2006/table">
            <a:tbl>
              <a:tblPr/>
              <a:tblGrid>
                <a:gridCol w="37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183">
                <a:tc>
                  <a:txBody>
                    <a:bodyPr/>
                    <a:lstStyle/>
                    <a:p>
                      <a:pPr algn="ctr" fontAlgn="ctr"/>
                      <a:endParaRPr lang="zh-CN" altLang="en-US" sz="1500" b="0" i="0" u="none" strike="noStrike">
                        <a:solidFill>
                          <a:schemeClr val="bg1"/>
                        </a:solidFill>
                        <a:effectLst/>
                        <a:latin typeface="Times"/>
                      </a:endParaRP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11/3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class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a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8/3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b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5/3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c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3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1/3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d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4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4/3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897335"/>
              </p:ext>
            </p:extLst>
          </p:nvPr>
        </p:nvGraphicFramePr>
        <p:xfrm>
          <a:off x="5931780" y="3419056"/>
          <a:ext cx="992235" cy="478366"/>
        </p:xfrm>
        <a:graphic>
          <a:graphicData uri="http://schemas.openxmlformats.org/drawingml/2006/table">
            <a:tbl>
              <a:tblPr/>
              <a:tblGrid>
                <a:gridCol w="99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1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center1=3/2</a:t>
                      </a:r>
                    </a:p>
                  </a:txBody>
                  <a:tcPr marL="9525" marR="9525" marT="10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1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center2=9/2</a:t>
                      </a:r>
                    </a:p>
                  </a:txBody>
                  <a:tcPr marL="9525" marR="9525" marT="10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010882"/>
              </p:ext>
            </p:extLst>
          </p:nvPr>
        </p:nvGraphicFramePr>
        <p:xfrm>
          <a:off x="3971306" y="3062407"/>
          <a:ext cx="1257300" cy="1195915"/>
        </p:xfrm>
        <a:graphic>
          <a:graphicData uri="http://schemas.openxmlformats.org/drawingml/2006/table">
            <a:tbl>
              <a:tblPr/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183">
                <a:tc>
                  <a:txBody>
                    <a:bodyPr/>
                    <a:lstStyle/>
                    <a:p>
                      <a:pPr algn="ctr" fontAlgn="ctr"/>
                      <a:endParaRPr lang="zh-CN" altLang="en-US" sz="1500" b="0" i="0" u="none" strike="noStrike">
                        <a:solidFill>
                          <a:schemeClr val="bg1"/>
                        </a:solidFill>
                        <a:effectLst/>
                        <a:latin typeface="Times"/>
                      </a:endParaRP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3/2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9/2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class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a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1/2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7/2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b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1/2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5/2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c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5/2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1/2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d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7/2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1/2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75534"/>
              </p:ext>
            </p:extLst>
          </p:nvPr>
        </p:nvGraphicFramePr>
        <p:xfrm>
          <a:off x="2438426" y="3419055"/>
          <a:ext cx="975673" cy="478366"/>
        </p:xfrm>
        <a:graphic>
          <a:graphicData uri="http://schemas.openxmlformats.org/drawingml/2006/table">
            <a:tbl>
              <a:tblPr/>
              <a:tblGrid>
                <a:gridCol w="975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1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center1=3/2</a:t>
                      </a:r>
                    </a:p>
                  </a:txBody>
                  <a:tcPr marL="9525" marR="9525" marT="10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1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center2=9/2</a:t>
                      </a:r>
                    </a:p>
                  </a:txBody>
                  <a:tcPr marL="9525" marR="9525" marT="10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51890" y="3109084"/>
            <a:ext cx="1316556" cy="1149238"/>
          </a:xfrm>
          <a:prstGeom prst="rect">
            <a:avLst/>
          </a:prstGeom>
        </p:spPr>
        <p:txBody>
          <a:bodyPr wrap="square" lIns="71323" tIns="35662" rIns="71323" bIns="35662">
            <a:spAutoFit/>
          </a:bodyPr>
          <a:lstStyle/>
          <a:p>
            <a:pPr marL="267462" indent="-267462" fontAlgn="base">
              <a:spcAft>
                <a:spcPct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kumimoji="1" lang="zh-CN" altLang="en-US" dirty="0">
                <a:solidFill>
                  <a:schemeClr val="bg1"/>
                </a:solidFill>
              </a:rPr>
              <a:t>选中心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267462" indent="-267462" fontAlgn="base">
              <a:spcAft>
                <a:spcPct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kumimoji="1" lang="zh-CN" altLang="en-US" dirty="0">
                <a:solidFill>
                  <a:schemeClr val="bg1"/>
                </a:solidFill>
              </a:rPr>
              <a:t>求距离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267462" indent="-267462" fontAlgn="base">
              <a:spcAft>
                <a:spcPct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kumimoji="1" lang="zh-CN" altLang="en-US" dirty="0">
                <a:solidFill>
                  <a:schemeClr val="bg1"/>
                </a:solidFill>
              </a:rPr>
              <a:t>归类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267462" indent="-267462" fontAlgn="base">
              <a:spcAft>
                <a:spcPct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kumimoji="1" lang="zh-CN" altLang="en-US" dirty="0">
                <a:solidFill>
                  <a:schemeClr val="bg1"/>
                </a:solidFill>
              </a:rPr>
              <a:t>求新类中心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267462" indent="-267462" fontAlgn="base">
              <a:spcAft>
                <a:spcPct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kumimoji="1" lang="zh-CN" altLang="en-US" dirty="0">
                <a:solidFill>
                  <a:schemeClr val="bg1"/>
                </a:solidFill>
              </a:rPr>
              <a:t>判定结束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37561"/>
              </p:ext>
            </p:extLst>
          </p:nvPr>
        </p:nvGraphicFramePr>
        <p:xfrm>
          <a:off x="1328953" y="3544449"/>
          <a:ext cx="619125" cy="239183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1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结束</a:t>
                      </a:r>
                    </a:p>
                  </a:txBody>
                  <a:tcPr marL="9525" marR="9525" marT="105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右箭头 12"/>
          <p:cNvSpPr/>
          <p:nvPr/>
        </p:nvSpPr>
        <p:spPr>
          <a:xfrm>
            <a:off x="5003789" y="2074132"/>
            <a:ext cx="315898" cy="20580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23" tIns="35662" rIns="71323" bIns="35662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440388" y="2074132"/>
            <a:ext cx="315898" cy="20580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23" tIns="35662" rIns="71323" bIns="35662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 rot="5400000">
            <a:off x="6054408" y="2968939"/>
            <a:ext cx="350998" cy="1852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23" tIns="35662" rIns="71323" bIns="35662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 rot="10800000">
            <a:off x="5385897" y="3553892"/>
            <a:ext cx="315898" cy="20580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23" tIns="35662" rIns="71323" bIns="35662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 rot="10800000">
            <a:off x="3542063" y="3553892"/>
            <a:ext cx="315898" cy="20580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23" tIns="35662" rIns="71323" bIns="35662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 rot="10800000">
            <a:off x="2043555" y="3552424"/>
            <a:ext cx="315898" cy="20580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23" tIns="35662" rIns="71323" bIns="35662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879114"/>
              </p:ext>
            </p:extLst>
          </p:nvPr>
        </p:nvGraphicFramePr>
        <p:xfrm>
          <a:off x="541377" y="1621342"/>
          <a:ext cx="544848" cy="1159780"/>
        </p:xfrm>
        <a:graphic>
          <a:graphicData uri="http://schemas.openxmlformats.org/drawingml/2006/table">
            <a:tbl>
              <a:tblPr/>
              <a:tblGrid>
                <a:gridCol w="272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9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a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b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9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c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4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9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d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5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03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外部指标：将聚类结果与实际结果进行比较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内部指标：不依赖于任何参考模型，直接考察聚类结果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聚类结果性能度量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性能度量：簇内相似度与簇间相似度</a:t>
            </a:r>
          </a:p>
        </p:txBody>
      </p:sp>
    </p:spTree>
    <p:extLst>
      <p:ext uri="{BB962C8B-B14F-4D97-AF65-F5344CB8AC3E}">
        <p14:creationId xmlns:p14="http://schemas.microsoft.com/office/powerpoint/2010/main" val="952694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2398" y="1424270"/>
            <a:ext cx="8782919" cy="374233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数据集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聚类结果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参考模型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800" dirty="0"/>
              <a:t> </a:t>
            </a:r>
          </a:p>
          <a:p>
            <a:pPr marL="0" indent="0">
              <a:buNone/>
            </a:pPr>
            <a:r>
              <a:rPr lang="zh-CN" altLang="en-US" dirty="0"/>
              <a:t>集合</a:t>
            </a:r>
            <a:r>
              <a:rPr lang="en-US" altLang="zh-CN" dirty="0"/>
              <a:t>SS</a:t>
            </a:r>
            <a:r>
              <a:rPr lang="zh-CN" altLang="en-US" dirty="0"/>
              <a:t>包含了在</a:t>
            </a:r>
            <a:r>
              <a:rPr lang="en-US" altLang="zh-CN" dirty="0"/>
              <a:t>     </a:t>
            </a:r>
            <a:r>
              <a:rPr lang="zh-CN" altLang="en-US" dirty="0"/>
              <a:t>中属于相同簇且在</a:t>
            </a:r>
            <a:r>
              <a:rPr lang="en-US" altLang="zh-CN" dirty="0"/>
              <a:t>      </a:t>
            </a:r>
            <a:r>
              <a:rPr lang="zh-CN" altLang="en-US" dirty="0"/>
              <a:t>中也属于相同簇的样本对。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集合</a:t>
            </a:r>
            <a:r>
              <a:rPr lang="en-US" altLang="zh-CN" dirty="0"/>
              <a:t>SD</a:t>
            </a:r>
            <a:r>
              <a:rPr lang="zh-CN" altLang="en-US" dirty="0"/>
              <a:t>包含了在</a:t>
            </a:r>
            <a:r>
              <a:rPr lang="en-US" altLang="zh-CN" dirty="0"/>
              <a:t>    </a:t>
            </a:r>
            <a:r>
              <a:rPr lang="zh-CN" altLang="en-US" dirty="0"/>
              <a:t>中属于相同簇但在</a:t>
            </a:r>
            <a:r>
              <a:rPr lang="en-US" altLang="zh-CN" dirty="0"/>
              <a:t>      </a:t>
            </a:r>
            <a:r>
              <a:rPr lang="zh-CN" altLang="en-US" dirty="0"/>
              <a:t>中属于不同簇的样本对。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聚类结果性能度量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外部指标（</a:t>
            </a:r>
            <a:r>
              <a:rPr lang="en-US" altLang="zh-CN" dirty="0"/>
              <a:t>external index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5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955122"/>
              </p:ext>
            </p:extLst>
          </p:nvPr>
        </p:nvGraphicFramePr>
        <p:xfrm>
          <a:off x="2950238" y="1367876"/>
          <a:ext cx="348932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5" name="公式" r:id="rId3" imgW="2819400" imgH="1054100" progId="Equation.3">
                  <p:embed/>
                </p:oleObj>
              </mc:Choice>
              <mc:Fallback>
                <p:oleObj name="公式" r:id="rId3" imgW="2819400" imgH="1054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238" y="1367876"/>
                        <a:ext cx="3489325" cy="1616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651182"/>
              </p:ext>
            </p:extLst>
          </p:nvPr>
        </p:nvGraphicFramePr>
        <p:xfrm>
          <a:off x="1081150" y="1418195"/>
          <a:ext cx="1717614" cy="370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6" name="公式" r:id="rId5" imgW="1117600" imgH="215900" progId="Equation.3">
                  <p:embed/>
                </p:oleObj>
              </mc:Choice>
              <mc:Fallback>
                <p:oleObj name="公式" r:id="rId5" imgW="1117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150" y="1418195"/>
                        <a:ext cx="1717614" cy="37041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263396"/>
              </p:ext>
            </p:extLst>
          </p:nvPr>
        </p:nvGraphicFramePr>
        <p:xfrm>
          <a:off x="1100651" y="1974365"/>
          <a:ext cx="1323523" cy="33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7" name="公式" r:id="rId7" imgW="1041400" imgH="215900" progId="Equation.3">
                  <p:embed/>
                </p:oleObj>
              </mc:Choice>
              <mc:Fallback>
                <p:oleObj name="公式" r:id="rId7" imgW="1041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651" y="1974365"/>
                        <a:ext cx="1323523" cy="3390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452735"/>
              </p:ext>
            </p:extLst>
          </p:nvPr>
        </p:nvGraphicFramePr>
        <p:xfrm>
          <a:off x="1100651" y="2496332"/>
          <a:ext cx="1412090" cy="38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8" name="公式" r:id="rId9" imgW="1104900" imgH="241300" progId="Equation.3">
                  <p:embed/>
                </p:oleObj>
              </mc:Choice>
              <mc:Fallback>
                <p:oleObj name="公式" r:id="rId9" imgW="1104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651" y="2496332"/>
                        <a:ext cx="1412090" cy="3827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68808"/>
              </p:ext>
            </p:extLst>
          </p:nvPr>
        </p:nvGraphicFramePr>
        <p:xfrm>
          <a:off x="4814567" y="4426926"/>
          <a:ext cx="2176463" cy="347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9" name="公式" r:id="rId11" imgW="1574800" imgH="203200" progId="Equation.3">
                  <p:embed/>
                </p:oleObj>
              </mc:Choice>
              <mc:Fallback>
                <p:oleObj name="公式" r:id="rId11" imgW="1574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567" y="4426926"/>
                        <a:ext cx="2176463" cy="3479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69865"/>
              </p:ext>
            </p:extLst>
          </p:nvPr>
        </p:nvGraphicFramePr>
        <p:xfrm>
          <a:off x="1694552" y="3317476"/>
          <a:ext cx="210741" cy="28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0" name="公式" r:id="rId13" imgW="152400" imgH="165100" progId="Equation.3">
                  <p:embed/>
                </p:oleObj>
              </mc:Choice>
              <mc:Fallback>
                <p:oleObj name="公式" r:id="rId13" imgW="1524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552" y="3317476"/>
                        <a:ext cx="210741" cy="2831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998161"/>
              </p:ext>
            </p:extLst>
          </p:nvPr>
        </p:nvGraphicFramePr>
        <p:xfrm>
          <a:off x="3489665" y="3239733"/>
          <a:ext cx="26312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1" name="公式" r:id="rId15" imgW="190500" imgH="203200" progId="Equation.3">
                  <p:embed/>
                </p:oleObj>
              </mc:Choice>
              <mc:Fallback>
                <p:oleObj name="公式" r:id="rId15" imgW="190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665" y="3239733"/>
                        <a:ext cx="263128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296189"/>
              </p:ext>
            </p:extLst>
          </p:nvPr>
        </p:nvGraphicFramePr>
        <p:xfrm>
          <a:off x="1713924" y="3677943"/>
          <a:ext cx="210741" cy="28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2" name="公式" r:id="rId17" imgW="152400" imgH="165100" progId="Equation.3">
                  <p:embed/>
                </p:oleObj>
              </mc:Choice>
              <mc:Fallback>
                <p:oleObj name="公式" r:id="rId17" imgW="1524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924" y="3677943"/>
                        <a:ext cx="210741" cy="2831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819448"/>
              </p:ext>
            </p:extLst>
          </p:nvPr>
        </p:nvGraphicFramePr>
        <p:xfrm>
          <a:off x="3489665" y="3644870"/>
          <a:ext cx="26312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3" name="公式" r:id="rId18" imgW="190500" imgH="203200" progId="Equation.3">
                  <p:embed/>
                </p:oleObj>
              </mc:Choice>
              <mc:Fallback>
                <p:oleObj name="公式" r:id="rId18" imgW="190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665" y="3644870"/>
                        <a:ext cx="263128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44199"/>
              </p:ext>
            </p:extLst>
          </p:nvPr>
        </p:nvGraphicFramePr>
        <p:xfrm>
          <a:off x="1390858" y="4055622"/>
          <a:ext cx="2881710" cy="1090766"/>
        </p:xfrm>
        <a:graphic>
          <a:graphicData uri="http://schemas.openxmlformats.org/drawingml/2006/table">
            <a:tbl>
              <a:tblPr/>
              <a:tblGrid>
                <a:gridCol w="1056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2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样本值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实际类别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聚类结果</a:t>
                      </a:r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26184"/>
              </p:ext>
            </p:extLst>
          </p:nvPr>
        </p:nvGraphicFramePr>
        <p:xfrm>
          <a:off x="6591037" y="1367876"/>
          <a:ext cx="1428053" cy="1294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4" name="公式" r:id="rId19" imgW="1231900" imgH="901700" progId="Equation.3">
                  <p:embed/>
                </p:oleObj>
              </mc:Choice>
              <mc:Fallback>
                <p:oleObj name="公式" r:id="rId19" imgW="12319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037" y="1367876"/>
                        <a:ext cx="1428053" cy="129490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65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15"/>
          <p:cNvSpPr>
            <a:spLocks noGrp="1"/>
          </p:cNvSpPr>
          <p:nvPr>
            <p:ph idx="1"/>
          </p:nvPr>
        </p:nvSpPr>
        <p:spPr>
          <a:xfrm>
            <a:off x="825866" y="1344475"/>
            <a:ext cx="8330701" cy="383712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Jaccard</a:t>
            </a:r>
            <a:r>
              <a:rPr kumimoji="1" lang="zh-CN" altLang="en-US" dirty="0"/>
              <a:t>系数（</a:t>
            </a:r>
            <a:r>
              <a:rPr kumimoji="1" lang="en-US" altLang="zh-CN" dirty="0" err="1"/>
              <a:t>Jaccard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Coefficent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JC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FM</a:t>
            </a:r>
            <a:r>
              <a:rPr lang="zh-CN" altLang="en-US" dirty="0"/>
              <a:t>指数（</a:t>
            </a:r>
            <a:r>
              <a:rPr lang="en-US" altLang="zh-CN" dirty="0" err="1"/>
              <a:t>Fowlkes</a:t>
            </a:r>
            <a:r>
              <a:rPr lang="en-US" altLang="zh-CN" dirty="0"/>
              <a:t> as Mallows Index</a:t>
            </a:r>
            <a:r>
              <a:rPr lang="zh-CN" altLang="en-US" dirty="0"/>
              <a:t>，</a:t>
            </a:r>
            <a:r>
              <a:rPr lang="en-US" altLang="zh-CN" dirty="0"/>
              <a:t>FMI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Rand</a:t>
            </a:r>
            <a:r>
              <a:rPr lang="zh-CN" altLang="en-US" dirty="0"/>
              <a:t>指数（</a:t>
            </a:r>
            <a:r>
              <a:rPr lang="en-US" altLang="zh-CN" dirty="0"/>
              <a:t>Rand Index</a:t>
            </a:r>
            <a:r>
              <a:rPr lang="zh-CN" altLang="en-US" dirty="0"/>
              <a:t>，</a:t>
            </a:r>
            <a:r>
              <a:rPr lang="en-US" altLang="zh-CN" dirty="0"/>
              <a:t>RI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kumimoji="1" lang="zh-CN" altLang="en-US" dirty="0"/>
              <a:t>上述指标结果均在</a:t>
            </a:r>
            <a:r>
              <a:rPr kumimoji="1" lang="en-US" altLang="zh-CN" dirty="0"/>
              <a:t>[0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1]</a:t>
            </a:r>
            <a:r>
              <a:rPr kumimoji="1" lang="zh-CN" altLang="en-US" dirty="0"/>
              <a:t>区间，值越大越好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聚类结果性能度量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外部指标（</a:t>
            </a:r>
            <a:r>
              <a:rPr lang="en-US" altLang="zh-CN" dirty="0"/>
              <a:t>external index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9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661747"/>
              </p:ext>
            </p:extLst>
          </p:nvPr>
        </p:nvGraphicFramePr>
        <p:xfrm>
          <a:off x="3972680" y="1777436"/>
          <a:ext cx="121086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公式" r:id="rId3" imgW="876300" imgH="393700" progId="Equation.3">
                  <p:embed/>
                </p:oleObj>
              </mc:Choice>
              <mc:Fallback>
                <p:oleObj name="公式" r:id="rId3" imgW="876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2680" y="1777436"/>
                        <a:ext cx="1210865" cy="6746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970896"/>
              </p:ext>
            </p:extLst>
          </p:nvPr>
        </p:nvGraphicFramePr>
        <p:xfrm>
          <a:off x="3687294" y="3057220"/>
          <a:ext cx="1771650" cy="739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公式" r:id="rId5" imgW="1282700" imgH="431800" progId="Equation.3">
                  <p:embed/>
                </p:oleObj>
              </mc:Choice>
              <mc:Fallback>
                <p:oleObj name="公式" r:id="rId5" imgW="1282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294" y="3057220"/>
                        <a:ext cx="1771650" cy="7395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21635"/>
              </p:ext>
            </p:extLst>
          </p:nvPr>
        </p:nvGraphicFramePr>
        <p:xfrm>
          <a:off x="3956050" y="4095750"/>
          <a:ext cx="122713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公式" r:id="rId7" imgW="889000" imgH="419100" progId="Equation.3">
                  <p:embed/>
                </p:oleObj>
              </mc:Choice>
              <mc:Fallback>
                <p:oleObj name="公式" r:id="rId7" imgW="889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4095750"/>
                        <a:ext cx="1227138" cy="717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351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2398" y="942302"/>
            <a:ext cx="7899215" cy="4136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外部指标（</a:t>
            </a:r>
            <a:r>
              <a:rPr lang="en-US" altLang="zh-CN" dirty="0"/>
              <a:t>external index</a:t>
            </a:r>
            <a:r>
              <a:rPr lang="zh-CN" altLang="en-US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聚类结果性能度量</a:t>
            </a:r>
            <a:endParaRPr kumimoji="1" lang="zh-CN" altLang="en-US" dirty="0"/>
          </a:p>
        </p:txBody>
      </p:sp>
      <p:graphicFrame>
        <p:nvGraphicFramePr>
          <p:cNvPr id="5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788277"/>
              </p:ext>
            </p:extLst>
          </p:nvPr>
        </p:nvGraphicFramePr>
        <p:xfrm>
          <a:off x="4218810" y="3566168"/>
          <a:ext cx="2996009" cy="141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1" name="公式" r:id="rId3" imgW="2819400" imgH="1054100" progId="Equation.3">
                  <p:embed/>
                </p:oleObj>
              </mc:Choice>
              <mc:Fallback>
                <p:oleObj name="公式" r:id="rId3" imgW="2819400" imgH="1054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8810" y="3566168"/>
                        <a:ext cx="2996009" cy="1410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7538"/>
              </p:ext>
            </p:extLst>
          </p:nvPr>
        </p:nvGraphicFramePr>
        <p:xfrm>
          <a:off x="4218810" y="1558836"/>
          <a:ext cx="2881710" cy="1888812"/>
        </p:xfrm>
        <a:graphic>
          <a:graphicData uri="http://schemas.openxmlformats.org/drawingml/2006/table">
            <a:tbl>
              <a:tblPr/>
              <a:tblGrid>
                <a:gridCol w="1056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2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样本值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实际类别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聚类结果</a:t>
                      </a:r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0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聚类结果</a:t>
                      </a:r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0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聚类结果</a:t>
                      </a:r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242781"/>
              </p:ext>
            </p:extLst>
          </p:nvPr>
        </p:nvGraphicFramePr>
        <p:xfrm>
          <a:off x="214901" y="1600827"/>
          <a:ext cx="1428053" cy="1294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2" name="公式" r:id="rId5" imgW="1231900" imgH="901700" progId="Equation.3">
                  <p:embed/>
                </p:oleObj>
              </mc:Choice>
              <mc:Fallback>
                <p:oleObj name="公式" r:id="rId5" imgW="12319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01" y="1600827"/>
                        <a:ext cx="1428053" cy="129490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565732"/>
              </p:ext>
            </p:extLst>
          </p:nvPr>
        </p:nvGraphicFramePr>
        <p:xfrm>
          <a:off x="212398" y="2921826"/>
          <a:ext cx="1900790" cy="31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3" name="公式" r:id="rId7" imgW="1498600" imgH="203200" progId="Equation.3">
                  <p:embed/>
                </p:oleObj>
              </mc:Choice>
              <mc:Fallback>
                <p:oleObj name="公式" r:id="rId7" imgW="1498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98" y="2921826"/>
                        <a:ext cx="1900790" cy="3194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629976"/>
              </p:ext>
            </p:extLst>
          </p:nvPr>
        </p:nvGraphicFramePr>
        <p:xfrm>
          <a:off x="2358975" y="1558836"/>
          <a:ext cx="1803030" cy="171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4" name="公式" r:id="rId9" imgW="1651000" imgH="1270000" progId="Equation.3">
                  <p:embed/>
                </p:oleObj>
              </mc:Choice>
              <mc:Fallback>
                <p:oleObj name="公式" r:id="rId9" imgW="1651000" imgH="12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8975" y="1558836"/>
                        <a:ext cx="1803030" cy="1719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943794"/>
              </p:ext>
            </p:extLst>
          </p:nvPr>
        </p:nvGraphicFramePr>
        <p:xfrm>
          <a:off x="212398" y="3447648"/>
          <a:ext cx="2253854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5" name="公式" r:id="rId11" imgW="1943100" imgH="901700" progId="Equation.3">
                  <p:embed/>
                </p:oleObj>
              </mc:Choice>
              <mc:Fallback>
                <p:oleObj name="公式" r:id="rId11" imgW="19431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98" y="3447648"/>
                        <a:ext cx="2253854" cy="1293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083383"/>
              </p:ext>
            </p:extLst>
          </p:nvPr>
        </p:nvGraphicFramePr>
        <p:xfrm>
          <a:off x="212398" y="4807149"/>
          <a:ext cx="2014538" cy="339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6" name="公式" r:id="rId13" imgW="1587500" imgH="215900" progId="Equation.3">
                  <p:embed/>
                </p:oleObj>
              </mc:Choice>
              <mc:Fallback>
                <p:oleObj name="公式" r:id="rId13" imgW="1587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98" y="4807149"/>
                        <a:ext cx="2014538" cy="33998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4209"/>
              </p:ext>
            </p:extLst>
          </p:nvPr>
        </p:nvGraphicFramePr>
        <p:xfrm>
          <a:off x="2496320" y="3481472"/>
          <a:ext cx="1665685" cy="1718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7" name="公式" r:id="rId15" imgW="1524000" imgH="1270000" progId="Equation.3">
                  <p:embed/>
                </p:oleObj>
              </mc:Choice>
              <mc:Fallback>
                <p:oleObj name="公式" r:id="rId15" imgW="1524000" imgH="12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320" y="3481472"/>
                        <a:ext cx="1665685" cy="17184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03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Compactness(</a:t>
            </a:r>
            <a:r>
              <a:rPr lang="zh-CN" altLang="en-US" dirty="0"/>
              <a:t>紧密性</a:t>
            </a:r>
            <a:r>
              <a:rPr lang="en-US" altLang="zh-CN" dirty="0"/>
              <a:t>)(CP)</a:t>
            </a:r>
            <a:r>
              <a:rPr lang="zh-CN" altLang="en-US" dirty="0"/>
              <a:t>：各样本到聚类中心的平均距离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Separation(</a:t>
            </a:r>
            <a:r>
              <a:rPr lang="zh-CN" altLang="en-US" dirty="0"/>
              <a:t>间隔性</a:t>
            </a:r>
            <a:r>
              <a:rPr lang="en-US" altLang="zh-CN" dirty="0"/>
              <a:t>)(SP)</a:t>
            </a:r>
            <a:r>
              <a:rPr lang="zh-CN" altLang="en-US" dirty="0"/>
              <a:t>：各类中心间的平均距离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聚类结果性能度量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内部指标（</a:t>
            </a:r>
            <a:r>
              <a:rPr lang="en-US" altLang="zh-CN" dirty="0"/>
              <a:t>internal index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7" name="对象 25"/>
          <p:cNvGraphicFramePr>
            <a:graphicFrameLocks noChangeAspect="1"/>
          </p:cNvGraphicFramePr>
          <p:nvPr>
            <p:extLst/>
          </p:nvPr>
        </p:nvGraphicFramePr>
        <p:xfrm>
          <a:off x="2034248" y="2073530"/>
          <a:ext cx="1955097" cy="721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公式" r:id="rId3" imgW="1536700" imgH="457200" progId="Equation.3">
                  <p:embed/>
                </p:oleObj>
              </mc:Choice>
              <mc:Fallback>
                <p:oleObj name="公式" r:id="rId3" imgW="1536700" imgH="457200" progId="Equation.3">
                  <p:embed/>
                  <p:pic>
                    <p:nvPicPr>
                      <p:cNvPr id="7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248" y="2073530"/>
                        <a:ext cx="1955097" cy="721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5"/>
          <p:cNvGraphicFramePr>
            <a:graphicFrameLocks noChangeAspect="1"/>
          </p:cNvGraphicFramePr>
          <p:nvPr>
            <p:extLst/>
          </p:nvPr>
        </p:nvGraphicFramePr>
        <p:xfrm>
          <a:off x="4353516" y="2097059"/>
          <a:ext cx="1115615" cy="683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公式" r:id="rId5" imgW="876300" imgH="431800" progId="Equation.3">
                  <p:embed/>
                </p:oleObj>
              </mc:Choice>
              <mc:Fallback>
                <p:oleObj name="公式" r:id="rId5" imgW="876300" imgH="431800" progId="Equation.3">
                  <p:embed/>
                  <p:pic>
                    <p:nvPicPr>
                      <p:cNvPr id="1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3516" y="2097059"/>
                        <a:ext cx="1115615" cy="68394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5"/>
          <p:cNvGraphicFramePr>
            <a:graphicFrameLocks noChangeAspect="1"/>
          </p:cNvGraphicFramePr>
          <p:nvPr>
            <p:extLst/>
          </p:nvPr>
        </p:nvGraphicFramePr>
        <p:xfrm>
          <a:off x="2032495" y="3503345"/>
          <a:ext cx="2810764" cy="74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公式" r:id="rId7" imgW="1955800" imgH="419100" progId="Equation.3">
                  <p:embed/>
                </p:oleObj>
              </mc:Choice>
              <mc:Fallback>
                <p:oleObj name="公式" r:id="rId7" imgW="1955800" imgH="419100" progId="Equation.3">
                  <p:embed/>
                  <p:pic>
                    <p:nvPicPr>
                      <p:cNvPr id="12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495" y="3503345"/>
                        <a:ext cx="2810764" cy="7467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487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Compactness(</a:t>
            </a:r>
            <a:r>
              <a:rPr lang="zh-CN" altLang="en-US" dirty="0"/>
              <a:t>紧密性</a:t>
            </a:r>
            <a:r>
              <a:rPr lang="en-US" altLang="zh-CN" dirty="0"/>
              <a:t>)(CP)</a:t>
            </a:r>
            <a:r>
              <a:rPr lang="zh-CN" altLang="en-US" dirty="0"/>
              <a:t>：各样本到聚类中心的平均距离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Separation(</a:t>
            </a:r>
            <a:r>
              <a:rPr lang="zh-CN" altLang="en-US" dirty="0"/>
              <a:t>间隔性</a:t>
            </a:r>
            <a:r>
              <a:rPr lang="en-US" altLang="zh-CN" dirty="0"/>
              <a:t>)(SP)</a:t>
            </a:r>
            <a:r>
              <a:rPr lang="zh-CN" altLang="en-US" dirty="0"/>
              <a:t>：各类中心间的平均距离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练习：用</a:t>
            </a:r>
            <a:r>
              <a:rPr lang="en-US" altLang="zh-CN" dirty="0"/>
              <a:t>k-Means</a:t>
            </a:r>
            <a:r>
              <a:rPr lang="zh-CN" altLang="en-US" dirty="0"/>
              <a:t>算法将鸢尾花数据聚类，</a:t>
            </a:r>
            <a:r>
              <a:rPr lang="en-US" altLang="zh-CN" dirty="0"/>
              <a:t>k</a:t>
            </a:r>
            <a:r>
              <a:rPr lang="zh-CN" altLang="en-US" dirty="0"/>
              <a:t>由</a:t>
            </a:r>
            <a:r>
              <a:rPr lang="en-US" altLang="zh-CN" dirty="0"/>
              <a:t>1</a:t>
            </a:r>
            <a:r>
              <a:rPr lang="zh-CN" altLang="en-US" dirty="0"/>
              <a:t>取至</a:t>
            </a:r>
            <a:r>
              <a:rPr lang="en-US" altLang="zh-CN" dirty="0"/>
              <a:t>5</a:t>
            </a:r>
            <a:r>
              <a:rPr lang="zh-CN" altLang="en-US" dirty="0"/>
              <a:t>，计算相应</a:t>
            </a:r>
            <a:r>
              <a:rPr lang="en-US" altLang="zh-CN" dirty="0"/>
              <a:t>CP</a:t>
            </a:r>
            <a:r>
              <a:rPr lang="zh-CN" altLang="en-US" dirty="0"/>
              <a:t>和</a:t>
            </a:r>
            <a:r>
              <a:rPr lang="en-US" altLang="zh-CN" dirty="0"/>
              <a:t>SP</a:t>
            </a:r>
            <a:r>
              <a:rPr lang="zh-CN" altLang="en-US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511793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5491" y="877168"/>
            <a:ext cx="7355050" cy="5604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内部指标（</a:t>
            </a:r>
            <a:r>
              <a:rPr lang="en-US" altLang="zh-CN" dirty="0"/>
              <a:t>internal index</a:t>
            </a:r>
            <a:r>
              <a:rPr lang="zh-CN" altLang="en-US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聚类结果性能度量</a:t>
            </a:r>
            <a:endParaRPr kumimoji="1" lang="zh-CN" altLang="en-US" dirty="0"/>
          </a:p>
        </p:txBody>
      </p:sp>
      <p:graphicFrame>
        <p:nvGraphicFramePr>
          <p:cNvPr id="7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088388"/>
              </p:ext>
            </p:extLst>
          </p:nvPr>
        </p:nvGraphicFramePr>
        <p:xfrm>
          <a:off x="4623512" y="884513"/>
          <a:ext cx="3140468" cy="1829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2" name="公式" r:id="rId3" imgW="2514600" imgH="1181100" progId="Equation.3">
                  <p:embed/>
                </p:oleObj>
              </mc:Choice>
              <mc:Fallback>
                <p:oleObj name="公式" r:id="rId3" imgW="2514600" imgH="1181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3512" y="884513"/>
                        <a:ext cx="3140468" cy="182966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236548"/>
              </p:ext>
            </p:extLst>
          </p:nvPr>
        </p:nvGraphicFramePr>
        <p:xfrm>
          <a:off x="212398" y="1419762"/>
          <a:ext cx="933450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3" name="公式" r:id="rId5" imgW="723900" imgH="927100" progId="Equation.3">
                  <p:embed/>
                </p:oleObj>
              </mc:Choice>
              <mc:Fallback>
                <p:oleObj name="公式" r:id="rId5" imgW="7239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98" y="1419762"/>
                        <a:ext cx="933450" cy="1550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1"/>
          <p:cNvSpPr txBox="1">
            <a:spLocks/>
          </p:cNvSpPr>
          <p:nvPr/>
        </p:nvSpPr>
        <p:spPr bwMode="auto">
          <a:xfrm>
            <a:off x="1076567" y="1313255"/>
            <a:ext cx="3687034" cy="182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2822" indent="-362822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：簇</a:t>
            </a:r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zh-CN" altLang="en-US" sz="1600" dirty="0">
                <a:solidFill>
                  <a:schemeClr val="bg1"/>
                </a:solidFill>
              </a:rPr>
              <a:t>内样本间的平均距离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zh-CN" altLang="en-US" sz="1600" dirty="0">
                <a:solidFill>
                  <a:schemeClr val="bg1"/>
                </a:solidFill>
              </a:rPr>
              <a:t>：簇</a:t>
            </a:r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zh-CN" altLang="en-US" sz="1600" dirty="0">
                <a:solidFill>
                  <a:schemeClr val="bg1"/>
                </a:solidFill>
              </a:rPr>
              <a:t>内样本间的最远距离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       </a:t>
            </a:r>
            <a:r>
              <a:rPr lang="zh-CN" altLang="en-US" sz="1600" dirty="0">
                <a:solidFill>
                  <a:schemeClr val="bg1"/>
                </a:solidFill>
              </a:rPr>
              <a:t>：簇</a:t>
            </a:r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zh-CN" altLang="en-US" sz="1600" dirty="0">
                <a:solidFill>
                  <a:schemeClr val="bg1"/>
                </a:solidFill>
              </a:rPr>
              <a:t>与簇</a:t>
            </a:r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zh-CN" altLang="en-US" sz="1600" dirty="0">
                <a:solidFill>
                  <a:schemeClr val="bg1"/>
                </a:solidFill>
              </a:rPr>
              <a:t>最近样本间的距离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      </a:t>
            </a:r>
            <a:r>
              <a:rPr lang="zh-CN" altLang="en-US" sz="1600" dirty="0">
                <a:solidFill>
                  <a:schemeClr val="bg1"/>
                </a:solidFill>
              </a:rPr>
              <a:t>：簇</a:t>
            </a:r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zh-CN" altLang="en-US" sz="1600" dirty="0">
                <a:solidFill>
                  <a:schemeClr val="bg1"/>
                </a:solidFill>
              </a:rPr>
              <a:t>与簇</a:t>
            </a:r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zh-CN" altLang="en-US" sz="1600" dirty="0">
                <a:solidFill>
                  <a:schemeClr val="bg1"/>
                </a:solidFill>
              </a:rPr>
              <a:t>中心点间的距离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graphicFrame>
        <p:nvGraphicFramePr>
          <p:cNvPr id="13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885550"/>
              </p:ext>
            </p:extLst>
          </p:nvPr>
        </p:nvGraphicFramePr>
        <p:xfrm>
          <a:off x="1605401" y="1473634"/>
          <a:ext cx="191578" cy="255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4" name="公式" r:id="rId7" imgW="152400" imgH="165100" progId="Equation.3">
                  <p:embed/>
                </p:oleObj>
              </mc:Choice>
              <mc:Fallback>
                <p:oleObj name="公式" r:id="rId7" imgW="1524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5401" y="1473634"/>
                        <a:ext cx="191578" cy="255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740159"/>
              </p:ext>
            </p:extLst>
          </p:nvPr>
        </p:nvGraphicFramePr>
        <p:xfrm>
          <a:off x="1726944" y="1879517"/>
          <a:ext cx="176368" cy="234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5" name="公式" r:id="rId9" imgW="152400" imgH="165100" progId="Equation.3">
                  <p:embed/>
                </p:oleObj>
              </mc:Choice>
              <mc:Fallback>
                <p:oleObj name="公式" r:id="rId9" imgW="1524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944" y="1879517"/>
                        <a:ext cx="176368" cy="23495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262973"/>
              </p:ext>
            </p:extLst>
          </p:nvPr>
        </p:nvGraphicFramePr>
        <p:xfrm>
          <a:off x="2034236" y="2275864"/>
          <a:ext cx="183622" cy="29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6" name="公式" r:id="rId10" imgW="165100" imgH="215900" progId="Equation.3">
                  <p:embed/>
                </p:oleObj>
              </mc:Choice>
              <mc:Fallback>
                <p:oleObj name="公式" r:id="rId10" imgW="165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236" y="2275864"/>
                        <a:ext cx="183622" cy="2964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473009"/>
              </p:ext>
            </p:extLst>
          </p:nvPr>
        </p:nvGraphicFramePr>
        <p:xfrm>
          <a:off x="2672146" y="2276677"/>
          <a:ext cx="207891" cy="307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7" name="公式" r:id="rId12" imgW="190500" imgH="228600" progId="Equation.3">
                  <p:embed/>
                </p:oleObj>
              </mc:Choice>
              <mc:Fallback>
                <p:oleObj name="公式" r:id="rId12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146" y="2276677"/>
                        <a:ext cx="207891" cy="30735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77044"/>
              </p:ext>
            </p:extLst>
          </p:nvPr>
        </p:nvGraphicFramePr>
        <p:xfrm>
          <a:off x="1943189" y="2697218"/>
          <a:ext cx="182837" cy="295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8" name="公式" r:id="rId14" imgW="165100" imgH="215900" progId="Equation.3">
                  <p:embed/>
                </p:oleObj>
              </mc:Choice>
              <mc:Fallback>
                <p:oleObj name="公式" r:id="rId14" imgW="165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89" y="2697218"/>
                        <a:ext cx="182837" cy="29514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435335"/>
              </p:ext>
            </p:extLst>
          </p:nvPr>
        </p:nvGraphicFramePr>
        <p:xfrm>
          <a:off x="2596478" y="2681750"/>
          <a:ext cx="233954" cy="34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9" name="公式" r:id="rId15" imgW="190500" imgH="228600" progId="Equation.3">
                  <p:embed/>
                </p:oleObj>
              </mc:Choice>
              <mc:Fallback>
                <p:oleObj name="公式" r:id="rId15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478" y="2681750"/>
                        <a:ext cx="233954" cy="3458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670192"/>
              </p:ext>
            </p:extLst>
          </p:nvPr>
        </p:nvGraphicFramePr>
        <p:xfrm>
          <a:off x="4342440" y="3140101"/>
          <a:ext cx="2881710" cy="755293"/>
        </p:xfrm>
        <a:graphic>
          <a:graphicData uri="http://schemas.openxmlformats.org/drawingml/2006/table">
            <a:tbl>
              <a:tblPr/>
              <a:tblGrid>
                <a:gridCol w="1056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2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样本值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0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聚类结果</a:t>
                      </a:r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325939"/>
              </p:ext>
            </p:extLst>
          </p:nvPr>
        </p:nvGraphicFramePr>
        <p:xfrm>
          <a:off x="212398" y="3125357"/>
          <a:ext cx="4039853" cy="1507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0" name="公式" r:id="rId16" imgW="3886200" imgH="1168400" progId="Equation.3">
                  <p:embed/>
                </p:oleObj>
              </mc:Choice>
              <mc:Fallback>
                <p:oleObj name="公式" r:id="rId16" imgW="38862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98" y="3125357"/>
                        <a:ext cx="4039853" cy="150700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54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2398" y="1109254"/>
            <a:ext cx="2163911" cy="1497049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 dirty="0"/>
              <a:t>分类与聚类</a:t>
            </a:r>
            <a:endParaRPr kumimoji="1" lang="en-US" altLang="zh-CN" b="1" dirty="0"/>
          </a:p>
          <a:p>
            <a:pPr marL="0" indent="0">
              <a:buNone/>
            </a:pPr>
            <a:r>
              <a:rPr kumimoji="1" lang="zh-CN" altLang="en-US" dirty="0"/>
              <a:t>分类：学习／训练过程有监督，训练样本有明确标签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概述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3796FF8-96A4-448B-8FF8-65959CF56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31294"/>
              </p:ext>
            </p:extLst>
          </p:nvPr>
        </p:nvGraphicFramePr>
        <p:xfrm>
          <a:off x="2376309" y="890860"/>
          <a:ext cx="5252034" cy="1878138"/>
        </p:xfrm>
        <a:graphic>
          <a:graphicData uri="http://schemas.openxmlformats.org/drawingml/2006/table">
            <a:tbl>
              <a:tblPr/>
              <a:tblGrid>
                <a:gridCol w="1110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9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6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Sepal.Length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Sepal.Width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Petal.Length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Petal.Width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class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6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5.1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3.5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6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4.9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3.2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4.7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versicolor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6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6.4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3.2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4.5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1.5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versicolor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6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6.3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3.3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2.5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6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5.8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2.7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5.1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1.9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6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6.5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5.8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2.2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?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6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6.2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2.9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4.3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1.3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?</a:t>
                      </a:r>
                    </a:p>
                  </a:txBody>
                  <a:tcPr marL="8436" marR="8436" marT="9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2266275A-F8A6-45C8-8DEA-D49066FFA7BB}"/>
              </a:ext>
            </a:extLst>
          </p:cNvPr>
          <p:cNvGrpSpPr/>
          <p:nvPr/>
        </p:nvGrpSpPr>
        <p:grpSpPr>
          <a:xfrm>
            <a:off x="329140" y="3677408"/>
            <a:ext cx="3783809" cy="1079500"/>
            <a:chOff x="329140" y="3677408"/>
            <a:chExt cx="3783809" cy="1079500"/>
          </a:xfrm>
        </p:grpSpPr>
        <p:graphicFrame>
          <p:nvGraphicFramePr>
            <p:cNvPr id="18" name="对象 11">
              <a:extLst>
                <a:ext uri="{FF2B5EF4-FFF2-40B4-BE49-F238E27FC236}">
                  <a16:creationId xmlns:a16="http://schemas.microsoft.com/office/drawing/2014/main" id="{E736BFFC-D80C-4992-9E15-367A43C9C1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3737812"/>
                </p:ext>
              </p:extLst>
            </p:nvPr>
          </p:nvGraphicFramePr>
          <p:xfrm>
            <a:off x="329140" y="3677408"/>
            <a:ext cx="1015603" cy="107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" name="公式" r:id="rId3" imgW="889000" imgH="850900" progId="Equation.3">
                    <p:embed/>
                  </p:oleObj>
                </mc:Choice>
                <mc:Fallback>
                  <p:oleObj name="公式" r:id="rId3" imgW="889000" imgH="850900" progId="Equation.3">
                    <p:embed/>
                    <p:pic>
                      <p:nvPicPr>
                        <p:cNvPr id="8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140" y="3677408"/>
                          <a:ext cx="1015603" cy="10795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3">
              <a:extLst>
                <a:ext uri="{FF2B5EF4-FFF2-40B4-BE49-F238E27FC236}">
                  <a16:creationId xmlns:a16="http://schemas.microsoft.com/office/drawing/2014/main" id="{DD74C02F-9000-4EC0-9AC8-C3EAF2CED0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2496369"/>
                </p:ext>
              </p:extLst>
            </p:nvPr>
          </p:nvGraphicFramePr>
          <p:xfrm>
            <a:off x="3487871" y="4048867"/>
            <a:ext cx="625078" cy="347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" name="公式" r:id="rId5" imgW="355600" imgH="177800" progId="Equation.3">
                    <p:embed/>
                  </p:oleObj>
                </mc:Choice>
                <mc:Fallback>
                  <p:oleObj name="公式" r:id="rId5" imgW="355600" imgH="177800" progId="Equation.3">
                    <p:embed/>
                    <p:pic>
                      <p:nvPicPr>
                        <p:cNvPr id="9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7871" y="4048867"/>
                          <a:ext cx="625078" cy="34792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直接箭头连接符 181">
              <a:extLst>
                <a:ext uri="{FF2B5EF4-FFF2-40B4-BE49-F238E27FC236}">
                  <a16:creationId xmlns:a16="http://schemas.microsoft.com/office/drawing/2014/main" id="{EA36F704-09A0-4D2A-B4F2-E7A0FCE81C33}"/>
                </a:ext>
              </a:extLst>
            </p:cNvPr>
            <p:cNvCxnSpPr>
              <a:cxnSpLocks/>
              <a:stCxn id="18" idx="3"/>
              <a:endCxn id="22" idx="1"/>
            </p:cNvCxnSpPr>
            <p:nvPr/>
          </p:nvCxnSpPr>
          <p:spPr>
            <a:xfrm>
              <a:off x="1344743" y="4217158"/>
              <a:ext cx="495997" cy="0"/>
            </a:xfrm>
            <a:prstGeom prst="straightConnector1">
              <a:avLst/>
            </a:prstGeom>
            <a:noFill/>
            <a:ln w="12700" cap="flat">
              <a:solidFill>
                <a:srgbClr val="FF0000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直接箭头连接符 181">
              <a:extLst>
                <a:ext uri="{FF2B5EF4-FFF2-40B4-BE49-F238E27FC236}">
                  <a16:creationId xmlns:a16="http://schemas.microsoft.com/office/drawing/2014/main" id="{8D718064-1EDD-4729-9A61-29C1E62A5D8F}"/>
                </a:ext>
              </a:extLst>
            </p:cNvPr>
            <p:cNvCxnSpPr>
              <a:cxnSpLocks/>
              <a:stCxn id="22" idx="3"/>
              <a:endCxn id="19" idx="1"/>
            </p:cNvCxnSpPr>
            <p:nvPr/>
          </p:nvCxnSpPr>
          <p:spPr>
            <a:xfrm>
              <a:off x="3037757" y="4217158"/>
              <a:ext cx="450114" cy="5673"/>
            </a:xfrm>
            <a:prstGeom prst="straightConnector1">
              <a:avLst/>
            </a:prstGeom>
            <a:noFill/>
            <a:ln w="12700" cap="flat">
              <a:solidFill>
                <a:srgbClr val="FF0000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C028FF93-C932-41DC-B816-6293EE139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740" y="3987844"/>
              <a:ext cx="1197017" cy="4586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800" dirty="0"/>
                <a:t>模型</a:t>
              </a:r>
              <a:r>
                <a:rPr lang="en-US" altLang="zh-CN" sz="1800" dirty="0"/>
                <a:t>/</a:t>
              </a:r>
              <a:r>
                <a:rPr lang="zh-CN" altLang="en-US" sz="1800" dirty="0"/>
                <a:t>系统</a:t>
              </a:r>
            </a:p>
          </p:txBody>
        </p:sp>
      </p:grp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B45B52B-86A8-4681-AE98-18A54B3FA1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82318"/>
              </p:ext>
            </p:extLst>
          </p:nvPr>
        </p:nvGraphicFramePr>
        <p:xfrm>
          <a:off x="1899136" y="3230113"/>
          <a:ext cx="1027113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公式" r:id="rId7" imgW="584200" imgH="177800" progId="Equation.3">
                  <p:embed/>
                </p:oleObj>
              </mc:Choice>
              <mc:Fallback>
                <p:oleObj name="公式" r:id="rId7" imgW="584200" imgH="177800" progId="Equation.3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9CFCD082-E9F2-47A0-95A0-1F383397F1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136" y="3230113"/>
                        <a:ext cx="1027113" cy="347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81">
            <a:extLst>
              <a:ext uri="{FF2B5EF4-FFF2-40B4-BE49-F238E27FC236}">
                <a16:creationId xmlns:a16="http://schemas.microsoft.com/office/drawing/2014/main" id="{3755D6FA-5F30-42B5-8170-7685FE76C8E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412194" y="3577892"/>
            <a:ext cx="731" cy="35774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932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DB</a:t>
            </a:r>
            <a:r>
              <a:rPr lang="zh-CN" altLang="en-US" dirty="0"/>
              <a:t>指数（</a:t>
            </a:r>
            <a:r>
              <a:rPr lang="en-US" altLang="zh-CN" dirty="0"/>
              <a:t>Davies-</a:t>
            </a:r>
            <a:r>
              <a:rPr lang="en-US" altLang="zh-CN" dirty="0" err="1"/>
              <a:t>Bouldin</a:t>
            </a:r>
            <a:r>
              <a:rPr lang="en-US" altLang="zh-CN" dirty="0"/>
              <a:t> Index</a:t>
            </a:r>
            <a:r>
              <a:rPr lang="zh-CN" altLang="en-US" dirty="0"/>
              <a:t>，</a:t>
            </a:r>
            <a:r>
              <a:rPr lang="en-US" altLang="zh-CN" dirty="0"/>
              <a:t>DBI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Dunn</a:t>
            </a:r>
            <a:r>
              <a:rPr lang="zh-CN" altLang="en-US" dirty="0"/>
              <a:t>指数（</a:t>
            </a:r>
            <a:r>
              <a:rPr lang="en-US" altLang="zh-CN" dirty="0"/>
              <a:t>Dunn Index</a:t>
            </a:r>
            <a:r>
              <a:rPr lang="zh-CN" altLang="en-US" dirty="0"/>
              <a:t>，</a:t>
            </a:r>
            <a:r>
              <a:rPr lang="en-US" altLang="zh-CN" dirty="0"/>
              <a:t>DI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DBI</a:t>
            </a:r>
            <a:r>
              <a:rPr lang="zh-CN" altLang="en-US" dirty="0"/>
              <a:t>值越小约好，</a:t>
            </a:r>
            <a:r>
              <a:rPr lang="en-US" altLang="zh-CN" dirty="0"/>
              <a:t>DI</a:t>
            </a:r>
            <a:r>
              <a:rPr lang="zh-CN" altLang="en-US" dirty="0"/>
              <a:t>值越大越好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聚类结果性能度量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内部指标（</a:t>
            </a:r>
            <a:r>
              <a:rPr lang="en-US" altLang="zh-CN" dirty="0"/>
              <a:t>internal index</a:t>
            </a:r>
            <a:r>
              <a:rPr lang="zh-CN" altLang="en-US" dirty="0"/>
              <a:t>）</a:t>
            </a:r>
          </a:p>
        </p:txBody>
      </p:sp>
      <p:pic>
        <p:nvPicPr>
          <p:cNvPr id="7" name="图片 6" descr="聚类指标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68" y="877784"/>
            <a:ext cx="3098742" cy="1573482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8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141616"/>
              </p:ext>
            </p:extLst>
          </p:nvPr>
        </p:nvGraphicFramePr>
        <p:xfrm>
          <a:off x="838200" y="2052638"/>
          <a:ext cx="300196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公式" r:id="rId4" imgW="2197100" imgH="469900" progId="Equation.3">
                  <p:embed/>
                </p:oleObj>
              </mc:Choice>
              <mc:Fallback>
                <p:oleObj name="公式" r:id="rId4" imgW="2197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2638"/>
                        <a:ext cx="3001963" cy="796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219910"/>
              </p:ext>
            </p:extLst>
          </p:nvPr>
        </p:nvGraphicFramePr>
        <p:xfrm>
          <a:off x="838196" y="3608680"/>
          <a:ext cx="2837246" cy="724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公式" r:id="rId6" imgW="2159000" imgH="444500" progId="Equation.3">
                  <p:embed/>
                </p:oleObj>
              </mc:Choice>
              <mc:Fallback>
                <p:oleObj name="公式" r:id="rId6" imgW="2159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96" y="3608680"/>
                        <a:ext cx="2837246" cy="72477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1098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DB</a:t>
            </a:r>
            <a:r>
              <a:rPr lang="zh-CN" altLang="en-US" dirty="0"/>
              <a:t>指数（</a:t>
            </a:r>
            <a:r>
              <a:rPr lang="en-US" altLang="zh-CN" dirty="0"/>
              <a:t>Davies-</a:t>
            </a:r>
            <a:r>
              <a:rPr lang="en-US" altLang="zh-CN" dirty="0" err="1"/>
              <a:t>Bouldin</a:t>
            </a:r>
            <a:r>
              <a:rPr lang="en-US" altLang="zh-CN" dirty="0"/>
              <a:t> Index</a:t>
            </a:r>
            <a:r>
              <a:rPr lang="zh-CN" altLang="en-US" dirty="0"/>
              <a:t>，</a:t>
            </a:r>
            <a:r>
              <a:rPr lang="en-US" altLang="zh-CN" dirty="0"/>
              <a:t>DBI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Dunn</a:t>
            </a:r>
            <a:r>
              <a:rPr lang="zh-CN" altLang="en-US" dirty="0"/>
              <a:t>指数（</a:t>
            </a:r>
            <a:r>
              <a:rPr lang="en-US" altLang="zh-CN" dirty="0"/>
              <a:t>Dunn Index</a:t>
            </a:r>
            <a:r>
              <a:rPr lang="zh-CN" altLang="en-US" dirty="0"/>
              <a:t>，</a:t>
            </a:r>
            <a:r>
              <a:rPr lang="en-US" altLang="zh-CN" dirty="0"/>
              <a:t>DI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DBI</a:t>
            </a:r>
            <a:r>
              <a:rPr lang="zh-CN" altLang="en-US" dirty="0"/>
              <a:t>值越小约好，</a:t>
            </a:r>
            <a:r>
              <a:rPr lang="en-US" altLang="zh-CN" dirty="0"/>
              <a:t>DI</a:t>
            </a:r>
            <a:r>
              <a:rPr lang="zh-CN" altLang="en-US" dirty="0"/>
              <a:t>值越大越好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聚类结果性能度量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内部指标（</a:t>
            </a:r>
            <a:r>
              <a:rPr lang="en-US" altLang="zh-CN" dirty="0"/>
              <a:t>internal index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8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219891"/>
              </p:ext>
            </p:extLst>
          </p:nvPr>
        </p:nvGraphicFramePr>
        <p:xfrm>
          <a:off x="1035449" y="2028033"/>
          <a:ext cx="4475615" cy="790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公式" r:id="rId3" imgW="3213100" imgH="457200" progId="Equation.3">
                  <p:embed/>
                </p:oleObj>
              </mc:Choice>
              <mc:Fallback>
                <p:oleObj name="公式" r:id="rId3" imgW="3213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449" y="2028033"/>
                        <a:ext cx="4475615" cy="7902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870876"/>
              </p:ext>
            </p:extLst>
          </p:nvPr>
        </p:nvGraphicFramePr>
        <p:xfrm>
          <a:off x="1042932" y="3491959"/>
          <a:ext cx="4851299" cy="74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公式" r:id="rId5" imgW="3479800" imgH="431800" progId="Equation.3">
                  <p:embed/>
                </p:oleObj>
              </mc:Choice>
              <mc:Fallback>
                <p:oleObj name="公式" r:id="rId5" imgW="3479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32" y="3491959"/>
                        <a:ext cx="4851299" cy="7472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77893"/>
              </p:ext>
            </p:extLst>
          </p:nvPr>
        </p:nvGraphicFramePr>
        <p:xfrm>
          <a:off x="5347762" y="935922"/>
          <a:ext cx="2881710" cy="755293"/>
        </p:xfrm>
        <a:graphic>
          <a:graphicData uri="http://schemas.openxmlformats.org/drawingml/2006/table">
            <a:tbl>
              <a:tblPr/>
              <a:tblGrid>
                <a:gridCol w="1056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2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样本值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0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聚类结果</a:t>
                      </a:r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451" marR="9451" marT="10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09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8442" y="879116"/>
            <a:ext cx="4087130" cy="403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思考：</a:t>
            </a:r>
            <a:r>
              <a:rPr lang="en-US" altLang="zh-CN" dirty="0"/>
              <a:t>K-means</a:t>
            </a:r>
            <a:r>
              <a:rPr lang="zh-CN" altLang="en-US" dirty="0"/>
              <a:t>聚类的特点是什么？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endParaRPr kumimoji="1" lang="zh-CN" altLang="en-US" dirty="0"/>
          </a:p>
        </p:txBody>
      </p:sp>
      <p:sp>
        <p:nvSpPr>
          <p:cNvPr id="20" name="内容占位符 1"/>
          <p:cNvSpPr>
            <a:spLocks noGrp="1"/>
          </p:cNvSpPr>
          <p:nvPr>
            <p:ph idx="10"/>
          </p:nvPr>
        </p:nvSpPr>
        <p:spPr>
          <a:xfrm>
            <a:off x="2764410" y="4772004"/>
            <a:ext cx="1750490" cy="467451"/>
          </a:xfrm>
        </p:spPr>
        <p:txBody>
          <a:bodyPr/>
          <a:lstStyle/>
          <a:p>
            <a:r>
              <a:rPr kumimoji="1" lang="zh-CN" altLang="en-US" b="1" dirty="0"/>
              <a:t>适用于球状簇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674331" y="1515167"/>
            <a:ext cx="6173391" cy="3024124"/>
            <a:chOff x="3385733" y="2224746"/>
            <a:chExt cx="8231188" cy="3628948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4300133" y="5458962"/>
              <a:ext cx="2057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defRPr>
              </a:lvl1pPr>
              <a:lvl2pPr>
                <a:defRPr sz="220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>
                <a:buFont typeface="Arial" charset="0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>
                <a:buFont typeface="Arial" charset="0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>
                <a:buFont typeface="Arial" charset="0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>
                <a:buFont typeface="Arial" charset="0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Arial" charset="0"/>
                  <a:ea typeface="宋体" charset="0"/>
                  <a:cs typeface="宋体" charset="0"/>
                </a:rPr>
                <a:t>Original Points</a:t>
              </a:r>
            </a:p>
          </p:txBody>
        </p:sp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5733" y="2224746"/>
              <a:ext cx="4268788" cy="3200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8133" y="2224746"/>
              <a:ext cx="4268788" cy="3200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8491133" y="5484362"/>
              <a:ext cx="224134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K-means (2 Clusters)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578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2398" y="1036987"/>
            <a:ext cx="9253834" cy="364102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优点：</a:t>
            </a:r>
          </a:p>
          <a:p>
            <a:pPr marL="267462" indent="-267462">
              <a:buFont typeface="+mj-lt"/>
              <a:buAutoNum type="arabicPeriod"/>
            </a:pPr>
            <a:r>
              <a:rPr lang="zh-CN" altLang="en-US" dirty="0"/>
              <a:t>算法简单，易于理解</a:t>
            </a:r>
          </a:p>
          <a:p>
            <a:pPr marL="267462" indent="-267462">
              <a:buFont typeface="+mj-lt"/>
              <a:buAutoNum type="arabicPeriod"/>
            </a:pPr>
            <a:r>
              <a:rPr lang="zh-CN" altLang="en-US" dirty="0"/>
              <a:t>对球形簇样本聚类效果好</a:t>
            </a:r>
          </a:p>
          <a:p>
            <a:pPr marL="267462" indent="-267462">
              <a:buFont typeface="+mj-lt"/>
              <a:buAutoNum type="arabicPeriod"/>
            </a:pPr>
            <a:r>
              <a:rPr lang="zh-CN" altLang="en-US" dirty="0"/>
              <a:t>二分</a:t>
            </a:r>
            <a:r>
              <a:rPr lang="en-US" altLang="zh-CN" dirty="0"/>
              <a:t>k</a:t>
            </a:r>
            <a:r>
              <a:rPr lang="zh-CN" altLang="en-US" dirty="0"/>
              <a:t>均值等变种算法运行良好，不受初始化问题的影响。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缺点：</a:t>
            </a:r>
          </a:p>
          <a:p>
            <a:pPr marL="267462" indent="-267462">
              <a:buFont typeface="+mj-lt"/>
              <a:buAutoNum type="arabicPeriod"/>
            </a:pPr>
            <a:r>
              <a:rPr lang="zh-CN" altLang="en-US" dirty="0"/>
              <a:t>不能处理非球形簇、不同尺寸和不同密度的簇</a:t>
            </a:r>
          </a:p>
          <a:p>
            <a:pPr marL="267462" indent="-267462">
              <a:buFont typeface="+mj-lt"/>
              <a:buAutoNum type="arabicPeriod"/>
            </a:pPr>
            <a:r>
              <a:rPr lang="zh-CN" altLang="en-US" dirty="0"/>
              <a:t>对离群点、噪声敏感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93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2669861" y="917575"/>
            <a:ext cx="0" cy="34859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491" y="1410641"/>
            <a:ext cx="49537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71323" tIns="35662" rIns="71323" bIns="35662"/>
          <a:lstStyle/>
          <a:p>
            <a:pPr algn="ctr">
              <a:defRPr/>
            </a:pPr>
            <a:endParaRPr lang="zh-CN" altLang="en-US" sz="15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015" y="1216727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99A3D09A-A5D8-4A62-91DB-FCC3F99C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1216727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60A6B70E-E65A-4B80-9A11-4100460B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1833362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1833362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相似性度量</a:t>
            </a:r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C5ED2528-1F8F-4645-A203-4E9F2978A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2455422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17">
            <a:extLst>
              <a:ext uri="{FF2B5EF4-FFF2-40B4-BE49-F238E27FC236}">
                <a16:creationId xmlns:a16="http://schemas.microsoft.com/office/drawing/2014/main" id="{ACE508B1-35EE-46F8-BE82-7AA8DDD1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2455422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K-Means</a:t>
            </a:r>
            <a:endParaRPr lang="zh-CN" altLang="en-US" sz="16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6" name="Oval 15">
            <a:extLst>
              <a:ext uri="{FF2B5EF4-FFF2-40B4-BE49-F238E27FC236}">
                <a16:creationId xmlns:a16="http://schemas.microsoft.com/office/drawing/2014/main" id="{39799CB0-24C4-46EA-AA73-61543B94C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3090422"/>
            <a:ext cx="403697" cy="406762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7">
            <a:extLst>
              <a:ext uri="{FF2B5EF4-FFF2-40B4-BE49-F238E27FC236}">
                <a16:creationId xmlns:a16="http://schemas.microsoft.com/office/drawing/2014/main" id="{04D850D6-5B68-411A-A662-51B9B00B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3090422"/>
            <a:ext cx="3644888" cy="406762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K-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Medoids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C5ED2528-1F8F-4645-A203-4E9F2978A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922" y="3699695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15" name="AutoShape 17">
            <a:extLst>
              <a:ext uri="{FF2B5EF4-FFF2-40B4-BE49-F238E27FC236}">
                <a16:creationId xmlns:a16="http://schemas.microsoft.com/office/drawing/2014/main" id="{ACE508B1-35EE-46F8-BE82-7AA8DDD1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024" y="3699695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层次聚类</a:t>
            </a:r>
            <a:endParaRPr lang="zh-CN" altLang="en-US" sz="16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449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4708" y="974912"/>
            <a:ext cx="8330701" cy="20433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、随机选取</a:t>
            </a:r>
            <a:r>
              <a:rPr lang="en-US" altLang="zh-CN" dirty="0"/>
              <a:t>K</a:t>
            </a:r>
            <a:r>
              <a:rPr lang="zh-CN" altLang="en-US" dirty="0"/>
              <a:t>个样本作为类中心；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、计算各样本与各类中心的距离；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、将各样本归于最近的类中心点；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、在各类别内选取到其余样本距离之和最小的样本作为新的类中心；</a:t>
            </a:r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、判定：若类中心不再发生变动或达到迭代次数，算法结束，否则回到第</a:t>
            </a:r>
            <a:r>
              <a:rPr lang="en-US" altLang="zh-CN" dirty="0"/>
              <a:t>2</a:t>
            </a:r>
            <a:r>
              <a:rPr lang="zh-CN" altLang="en-US" dirty="0"/>
              <a:t>步。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en-US" altLang="zh-CN" dirty="0" err="1"/>
              <a:t>Medoids</a:t>
            </a:r>
            <a:endParaRPr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446100" y="3418186"/>
            <a:ext cx="6402458" cy="1674480"/>
            <a:chOff x="498371" y="4147352"/>
            <a:chExt cx="8552687" cy="1787048"/>
          </a:xfrm>
        </p:grpSpPr>
        <p:pic>
          <p:nvPicPr>
            <p:cNvPr id="7" name="图片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46"/>
            <a:stretch/>
          </p:blipFill>
          <p:spPr bwMode="auto">
            <a:xfrm>
              <a:off x="498371" y="4154475"/>
              <a:ext cx="4821458" cy="1761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657" r="32769"/>
            <a:stretch/>
          </p:blipFill>
          <p:spPr bwMode="auto">
            <a:xfrm>
              <a:off x="5286171" y="4147352"/>
              <a:ext cx="3764887" cy="1787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754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1409" y="983288"/>
            <a:ext cx="9253834" cy="364102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优点：</a:t>
            </a:r>
          </a:p>
          <a:p>
            <a:pPr marL="267462" indent="-267462">
              <a:buFont typeface="+mj-lt"/>
              <a:buAutoNum type="arabicPeriod"/>
            </a:pPr>
            <a:r>
              <a:rPr lang="zh-CN" altLang="en-US" dirty="0"/>
              <a:t>算法简单，易于理解</a:t>
            </a:r>
          </a:p>
          <a:p>
            <a:pPr marL="267462" indent="-267462">
              <a:buFont typeface="+mj-lt"/>
              <a:buAutoNum type="arabicPeriod"/>
            </a:pPr>
            <a:r>
              <a:rPr lang="zh-CN" altLang="en-US" dirty="0"/>
              <a:t>对球形簇样本聚类效果好</a:t>
            </a:r>
          </a:p>
          <a:p>
            <a:pPr marL="267462" indent="-267462">
              <a:buFont typeface="+mj-lt"/>
              <a:buAutoNum type="arabicPeriod"/>
            </a:pPr>
            <a:r>
              <a:rPr lang="zh-CN" altLang="en-US" dirty="0"/>
              <a:t>对离群点、噪声不敏感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缺点：</a:t>
            </a:r>
          </a:p>
          <a:p>
            <a:pPr marL="267462" indent="-267462">
              <a:buFont typeface="+mj-lt"/>
              <a:buAutoNum type="arabicPeriod"/>
            </a:pPr>
            <a:r>
              <a:rPr lang="zh-CN" altLang="en-US" dirty="0"/>
              <a:t>不能处理非球形簇、不同尺寸和不同密度的簇</a:t>
            </a:r>
          </a:p>
          <a:p>
            <a:pPr marL="267462" indent="-267462">
              <a:buFont typeface="+mj-lt"/>
              <a:buAutoNum type="arabicPeriod"/>
            </a:pPr>
            <a:r>
              <a:rPr lang="zh-CN" altLang="en-US" dirty="0"/>
              <a:t>算法复杂度较高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en-US" altLang="zh-CN" dirty="0" err="1"/>
              <a:t>Medoids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66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2669861" y="917575"/>
            <a:ext cx="0" cy="3582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491" y="1410641"/>
            <a:ext cx="49537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71323" tIns="35662" rIns="71323" bIns="35662"/>
          <a:lstStyle/>
          <a:p>
            <a:pPr algn="ctr">
              <a:defRPr/>
            </a:pPr>
            <a:endParaRPr lang="zh-CN" altLang="en-US" sz="15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015" y="1216727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99A3D09A-A5D8-4A62-91DB-FCC3F99C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1216727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60A6B70E-E65A-4B80-9A11-4100460B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1833362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1833362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相似性度量</a:t>
            </a:r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C5ED2528-1F8F-4645-A203-4E9F2978A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2455422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17">
            <a:extLst>
              <a:ext uri="{FF2B5EF4-FFF2-40B4-BE49-F238E27FC236}">
                <a16:creationId xmlns:a16="http://schemas.microsoft.com/office/drawing/2014/main" id="{ACE508B1-35EE-46F8-BE82-7AA8DDD1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2455422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K-Means</a:t>
            </a:r>
            <a:endParaRPr lang="zh-CN" altLang="en-US" sz="16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6" name="Oval 15">
            <a:extLst>
              <a:ext uri="{FF2B5EF4-FFF2-40B4-BE49-F238E27FC236}">
                <a16:creationId xmlns:a16="http://schemas.microsoft.com/office/drawing/2014/main" id="{39799CB0-24C4-46EA-AA73-61543B94C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3090422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7">
            <a:extLst>
              <a:ext uri="{FF2B5EF4-FFF2-40B4-BE49-F238E27FC236}">
                <a16:creationId xmlns:a16="http://schemas.microsoft.com/office/drawing/2014/main" id="{04D850D6-5B68-411A-A662-51B9B00B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3090422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K-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Medoids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C5ED2528-1F8F-4645-A203-4E9F2978A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922" y="3699695"/>
            <a:ext cx="403697" cy="406762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15" name="AutoShape 17">
            <a:extLst>
              <a:ext uri="{FF2B5EF4-FFF2-40B4-BE49-F238E27FC236}">
                <a16:creationId xmlns:a16="http://schemas.microsoft.com/office/drawing/2014/main" id="{ACE508B1-35EE-46F8-BE82-7AA8DDD1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024" y="3699695"/>
            <a:ext cx="3644888" cy="406762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层次聚类</a:t>
            </a:r>
            <a:endParaRPr lang="zh-CN" altLang="en-US" sz="16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010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2399" y="998976"/>
            <a:ext cx="5514634" cy="145546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不需事先设定类别数</a:t>
            </a:r>
            <a:r>
              <a:rPr lang="en-US" altLang="zh-CN" dirty="0"/>
              <a:t>k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每次迭代过程仅将距离最近的两个样本</a:t>
            </a:r>
            <a:r>
              <a:rPr lang="en-US" altLang="zh-CN" dirty="0"/>
              <a:t>/</a:t>
            </a:r>
            <a:r>
              <a:rPr lang="zh-CN" altLang="en-US" dirty="0"/>
              <a:t>簇聚为一类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得到</a:t>
            </a:r>
            <a:r>
              <a:rPr lang="en-US" altLang="zh-CN" dirty="0"/>
              <a:t>k=n</a:t>
            </a:r>
            <a:r>
              <a:rPr lang="zh-CN" altLang="en-US" dirty="0"/>
              <a:t>至</a:t>
            </a:r>
            <a:r>
              <a:rPr lang="en-US" altLang="zh-CN" dirty="0"/>
              <a:t>k=1(n</a:t>
            </a:r>
            <a:r>
              <a:rPr lang="zh-CN" altLang="en-US" dirty="0"/>
              <a:t>为待分类样本总数</a:t>
            </a:r>
            <a:r>
              <a:rPr lang="en-US" altLang="zh-CN" dirty="0"/>
              <a:t>)</a:t>
            </a:r>
            <a:r>
              <a:rPr lang="zh-CN" altLang="en-US" dirty="0"/>
              <a:t>个类别的聚类结果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"/>
                <a:cs typeface="Times"/>
              </a:rPr>
              <a:t>层次聚类</a:t>
            </a:r>
            <a:r>
              <a:rPr lang="en-US" altLang="zh-TW" dirty="0">
                <a:latin typeface="Times"/>
                <a:cs typeface="Times"/>
              </a:rPr>
              <a:t>(</a:t>
            </a:r>
            <a:r>
              <a:rPr lang="zh-CN" altLang="en-US" dirty="0">
                <a:latin typeface="Times"/>
                <a:cs typeface="Times"/>
              </a:rPr>
              <a:t>系谱聚类</a:t>
            </a:r>
            <a:r>
              <a:rPr lang="zh-TW" altLang="en-US" dirty="0">
                <a:latin typeface="Times"/>
                <a:cs typeface="Times"/>
              </a:rPr>
              <a:t> </a:t>
            </a:r>
            <a:r>
              <a:rPr lang="en-US" altLang="zh-TW" dirty="0">
                <a:latin typeface="Times"/>
                <a:cs typeface="Times"/>
              </a:rPr>
              <a:t>Hierarchical Clustering, HC)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582243" y="2333976"/>
            <a:ext cx="3167365" cy="2652148"/>
            <a:chOff x="5510892" y="2658780"/>
            <a:chExt cx="4223154" cy="3182578"/>
          </a:xfrm>
        </p:grpSpPr>
        <p:pic>
          <p:nvPicPr>
            <p:cNvPr id="9" name="图片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8" r="3234" b="48755"/>
            <a:stretch/>
          </p:blipFill>
          <p:spPr bwMode="auto">
            <a:xfrm>
              <a:off x="5510893" y="2658780"/>
              <a:ext cx="4212039" cy="158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图片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" t="49819"/>
            <a:stretch/>
          </p:blipFill>
          <p:spPr bwMode="auto">
            <a:xfrm>
              <a:off x="5510892" y="4322086"/>
              <a:ext cx="4223154" cy="151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8" r="9631"/>
          <a:stretch/>
        </p:blipFill>
        <p:spPr bwMode="auto">
          <a:xfrm>
            <a:off x="4111118" y="2333976"/>
            <a:ext cx="2172459" cy="176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1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2398" y="931249"/>
            <a:ext cx="9253834" cy="364102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优点</a:t>
            </a:r>
          </a:p>
          <a:p>
            <a:pPr marL="267462" indent="-267462">
              <a:buFont typeface="+mj-lt"/>
              <a:buAutoNum type="arabicPeriod"/>
            </a:pPr>
            <a:r>
              <a:rPr lang="zh-CN" altLang="en-US" dirty="0"/>
              <a:t>某些应用领域需要层次结构。如：系统发生树，基因芯片</a:t>
            </a:r>
          </a:p>
          <a:p>
            <a:pPr marL="267462" indent="-267462">
              <a:buFont typeface="+mj-lt"/>
              <a:buAutoNum type="arabicPeriod"/>
            </a:pPr>
            <a:r>
              <a:rPr lang="zh-CN" altLang="en-US" dirty="0"/>
              <a:t>有些研究表明，这种算法能够产生较高质量的聚类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缺点</a:t>
            </a:r>
          </a:p>
          <a:p>
            <a:pPr marL="267462" indent="-267462">
              <a:buFont typeface="+mj-lt"/>
              <a:buAutoNum type="arabicPeriod"/>
            </a:pPr>
            <a:r>
              <a:rPr lang="zh-CN" altLang="en-US" dirty="0"/>
              <a:t>计算量、存储量大</a:t>
            </a:r>
          </a:p>
          <a:p>
            <a:pPr marL="267462" indent="-267462">
              <a:buFont typeface="+mj-lt"/>
              <a:buAutoNum type="arabicPeriod"/>
            </a:pPr>
            <a:r>
              <a:rPr lang="zh-CN" altLang="en-US" dirty="0"/>
              <a:t>对噪声、高维数据敏感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"/>
                <a:cs typeface="Times"/>
              </a:rPr>
              <a:t>层次聚类</a:t>
            </a:r>
            <a:r>
              <a:rPr lang="en-US" altLang="zh-TW" dirty="0">
                <a:latin typeface="Times"/>
                <a:cs typeface="Times"/>
              </a:rPr>
              <a:t>(</a:t>
            </a:r>
            <a:r>
              <a:rPr lang="zh-CN" altLang="en-US" dirty="0">
                <a:latin typeface="Times"/>
                <a:cs typeface="Times"/>
              </a:rPr>
              <a:t>系谱聚类</a:t>
            </a:r>
            <a:r>
              <a:rPr lang="zh-TW" altLang="en-US" dirty="0">
                <a:latin typeface="Times"/>
                <a:cs typeface="Times"/>
              </a:rPr>
              <a:t> </a:t>
            </a:r>
            <a:r>
              <a:rPr lang="en-US" altLang="zh-TW" dirty="0">
                <a:latin typeface="Times"/>
                <a:cs typeface="Times"/>
              </a:rPr>
              <a:t>Hierarchical Clustering, HC)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49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3620" y="1011002"/>
            <a:ext cx="2163911" cy="184649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分类与聚类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聚类</a:t>
            </a:r>
            <a:r>
              <a:rPr kumimoji="1" lang="zh-CN" altLang="en-US" dirty="0"/>
              <a:t>：学习／训练过程无监督，样本无明确标签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328272"/>
              </p:ext>
            </p:extLst>
          </p:nvPr>
        </p:nvGraphicFramePr>
        <p:xfrm>
          <a:off x="2437531" y="896035"/>
          <a:ext cx="4751289" cy="2007689"/>
        </p:xfrm>
        <a:graphic>
          <a:graphicData uri="http://schemas.openxmlformats.org/drawingml/2006/table">
            <a:tbl>
              <a:tblPr/>
              <a:tblGrid>
                <a:gridCol w="100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Sepal.Length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Sepal.Width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Petal.Length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Petal.Width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T-class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1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5.1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3.5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1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4.9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1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3.2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4.7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versicolor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1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6.4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3.2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4.5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1.5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versicolor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1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6.3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3.3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2.5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1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5.8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2.7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5.1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1.9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1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6.5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5.8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2.2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?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1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6.2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2.9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4.3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1.3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?</a:t>
                      </a:r>
                    </a:p>
                  </a:txBody>
                  <a:tcPr marL="7766" marR="7766" marT="86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圆角矩形 3"/>
          <p:cNvSpPr/>
          <p:nvPr/>
        </p:nvSpPr>
        <p:spPr bwMode="auto">
          <a:xfrm>
            <a:off x="6266986" y="850763"/>
            <a:ext cx="1039804" cy="2052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F0000"/>
            </a:solidFill>
            <a:prstDash val="sysDash"/>
            <a:round/>
            <a:headEnd/>
            <a:tailEnd/>
          </a:ln>
          <a:extLst/>
        </p:spPr>
        <p:txBody>
          <a:bodyPr lIns="71323" tIns="35662" rIns="71323" bIns="35662"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B345481-C204-4F15-AE48-4ADC203C9624}"/>
              </a:ext>
            </a:extLst>
          </p:cNvPr>
          <p:cNvGrpSpPr/>
          <p:nvPr/>
        </p:nvGrpSpPr>
        <p:grpSpPr>
          <a:xfrm>
            <a:off x="564025" y="3755608"/>
            <a:ext cx="3783809" cy="1079500"/>
            <a:chOff x="569772" y="3679083"/>
            <a:chExt cx="3783809" cy="1079500"/>
          </a:xfrm>
        </p:grpSpPr>
        <p:graphicFrame>
          <p:nvGraphicFramePr>
            <p:cNvPr id="15" name="对象 11">
              <a:extLst>
                <a:ext uri="{FF2B5EF4-FFF2-40B4-BE49-F238E27FC236}">
                  <a16:creationId xmlns:a16="http://schemas.microsoft.com/office/drawing/2014/main" id="{731A0572-B52C-4052-BB43-8B556ED05FD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269768"/>
                </p:ext>
              </p:extLst>
            </p:nvPr>
          </p:nvGraphicFramePr>
          <p:xfrm>
            <a:off x="569772" y="3679083"/>
            <a:ext cx="1015603" cy="107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8" name="公式" r:id="rId3" imgW="889000" imgH="850900" progId="Equation.3">
                    <p:embed/>
                  </p:oleObj>
                </mc:Choice>
                <mc:Fallback>
                  <p:oleObj name="公式" r:id="rId3" imgW="889000" imgH="850900" progId="Equation.3">
                    <p:embed/>
                    <p:pic>
                      <p:nvPicPr>
                        <p:cNvPr id="18" name="对象 11">
                          <a:extLst>
                            <a:ext uri="{FF2B5EF4-FFF2-40B4-BE49-F238E27FC236}">
                              <a16:creationId xmlns:a16="http://schemas.microsoft.com/office/drawing/2014/main" id="{E736BFFC-D80C-4992-9E15-367A43C9C1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772" y="3679083"/>
                          <a:ext cx="1015603" cy="10795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3">
              <a:extLst>
                <a:ext uri="{FF2B5EF4-FFF2-40B4-BE49-F238E27FC236}">
                  <a16:creationId xmlns:a16="http://schemas.microsoft.com/office/drawing/2014/main" id="{D627DBCF-B776-404E-B8A6-6EC01FAB50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1828312"/>
                </p:ext>
              </p:extLst>
            </p:nvPr>
          </p:nvGraphicFramePr>
          <p:xfrm>
            <a:off x="3728503" y="4050542"/>
            <a:ext cx="625078" cy="347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9" name="公式" r:id="rId5" imgW="355600" imgH="177800" progId="Equation.3">
                    <p:embed/>
                  </p:oleObj>
                </mc:Choice>
                <mc:Fallback>
                  <p:oleObj name="公式" r:id="rId5" imgW="355600" imgH="177800" progId="Equation.3">
                    <p:embed/>
                    <p:pic>
                      <p:nvPicPr>
                        <p:cNvPr id="19" name="对象 13">
                          <a:extLst>
                            <a:ext uri="{FF2B5EF4-FFF2-40B4-BE49-F238E27FC236}">
                              <a16:creationId xmlns:a16="http://schemas.microsoft.com/office/drawing/2014/main" id="{DD74C02F-9000-4EC0-9AC8-C3EAF2CED0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8503" y="4050542"/>
                          <a:ext cx="625078" cy="34792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直接箭头连接符 181">
              <a:extLst>
                <a:ext uri="{FF2B5EF4-FFF2-40B4-BE49-F238E27FC236}">
                  <a16:creationId xmlns:a16="http://schemas.microsoft.com/office/drawing/2014/main" id="{AB47990E-E4BE-424B-ABBC-CC67D3B2434A}"/>
                </a:ext>
              </a:extLst>
            </p:cNvPr>
            <p:cNvCxnSpPr>
              <a:cxnSpLocks/>
              <a:stCxn id="15" idx="3"/>
              <a:endCxn id="19" idx="1"/>
            </p:cNvCxnSpPr>
            <p:nvPr/>
          </p:nvCxnSpPr>
          <p:spPr>
            <a:xfrm>
              <a:off x="1585375" y="4218833"/>
              <a:ext cx="495997" cy="0"/>
            </a:xfrm>
            <a:prstGeom prst="straightConnector1">
              <a:avLst/>
            </a:prstGeom>
            <a:noFill/>
            <a:ln w="12700" cap="flat">
              <a:solidFill>
                <a:srgbClr val="FF0000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直接箭头连接符 181">
              <a:extLst>
                <a:ext uri="{FF2B5EF4-FFF2-40B4-BE49-F238E27FC236}">
                  <a16:creationId xmlns:a16="http://schemas.microsoft.com/office/drawing/2014/main" id="{A25DC678-9996-4E94-8581-3F2C41648A9E}"/>
                </a:ext>
              </a:extLst>
            </p:cNvPr>
            <p:cNvCxnSpPr>
              <a:cxnSpLocks/>
              <a:stCxn id="19" idx="3"/>
              <a:endCxn id="16" idx="1"/>
            </p:cNvCxnSpPr>
            <p:nvPr/>
          </p:nvCxnSpPr>
          <p:spPr>
            <a:xfrm>
              <a:off x="3278389" y="4218833"/>
              <a:ext cx="450114" cy="5673"/>
            </a:xfrm>
            <a:prstGeom prst="straightConnector1">
              <a:avLst/>
            </a:prstGeom>
            <a:noFill/>
            <a:ln w="12700" cap="flat">
              <a:solidFill>
                <a:srgbClr val="FF0000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76577B16-7C43-4B75-91CD-6731E0BA3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372" y="3989519"/>
              <a:ext cx="1197017" cy="4586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800" dirty="0"/>
                <a:t>模型</a:t>
              </a:r>
              <a:r>
                <a:rPr lang="en-US" altLang="zh-CN" sz="1800" dirty="0"/>
                <a:t>/</a:t>
              </a:r>
              <a:r>
                <a:rPr lang="zh-CN" altLang="en-US" sz="1800" dirty="0"/>
                <a:t>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109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651004" y="-256014"/>
            <a:ext cx="144039" cy="17974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323" tIns="35662" rIns="71323" bIns="35662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0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651004" y="-317570"/>
            <a:ext cx="144039" cy="30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71323" tIns="35662" rIns="71323" bIns="35662" anchor="ctr">
            <a:spAutoFit/>
          </a:bodyPr>
          <a:lstStyle/>
          <a:p>
            <a:pPr>
              <a:defRPr/>
            </a:pPr>
            <a:endParaRPr lang="zh-CN" altLang="en-US" sz="150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35309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3185" y="1451640"/>
            <a:ext cx="6620639" cy="3641026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zh-CN" altLang="en-US" dirty="0"/>
              <a:t>聚类是把各不相同的个体分割为有更多相似性子集合的工作。</a:t>
            </a:r>
          </a:p>
          <a:p>
            <a:pPr>
              <a:buFont typeface="Arial"/>
              <a:buChar char="•"/>
            </a:pPr>
            <a:r>
              <a:rPr lang="zh-CN" altLang="en-US" dirty="0"/>
              <a:t>聚类生成的子集合称为簇</a:t>
            </a:r>
          </a:p>
          <a:p>
            <a:pPr marL="0" indent="0">
              <a:buNone/>
            </a:pPr>
            <a:r>
              <a:rPr lang="zh-CN" altLang="en-US" dirty="0"/>
              <a:t>聚类的要求</a:t>
            </a:r>
          </a:p>
          <a:p>
            <a:pPr>
              <a:buFont typeface="Arial"/>
              <a:buChar char="•"/>
            </a:pPr>
            <a:r>
              <a:rPr lang="zh-CN" altLang="en-US" dirty="0"/>
              <a:t>生成的簇内部的任意两个对象之间具有较高的相似度</a:t>
            </a:r>
          </a:p>
          <a:p>
            <a:pPr>
              <a:buFont typeface="Arial"/>
              <a:buChar char="•"/>
            </a:pPr>
            <a:r>
              <a:rPr lang="zh-CN" altLang="en-US" dirty="0"/>
              <a:t>属于不同簇的两个对象间具有较高的相异度</a:t>
            </a:r>
          </a:p>
          <a:p>
            <a:pPr marL="0" indent="0">
              <a:buNone/>
            </a:pPr>
            <a:r>
              <a:rPr lang="zh-CN" altLang="en-US" dirty="0"/>
              <a:t>聚类与分类的区别在于聚类不依赖于预先定义的类，没有预定义的类和样本</a:t>
            </a:r>
            <a:r>
              <a:rPr lang="en-US" altLang="zh-CN" dirty="0"/>
              <a:t>——</a:t>
            </a:r>
            <a:r>
              <a:rPr lang="zh-CN" altLang="en-US" dirty="0"/>
              <a:t>聚类是一种无监督的数据挖掘任务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聚类通常作为其他数据挖掘或建模的前奏。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概述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zh-CN" altLang="en-US" dirty="0"/>
              <a:t>聚类的概念</a:t>
            </a:r>
          </a:p>
        </p:txBody>
      </p:sp>
    </p:spTree>
    <p:extLst>
      <p:ext uri="{BB962C8B-B14F-4D97-AF65-F5344CB8AC3E}">
        <p14:creationId xmlns:p14="http://schemas.microsoft.com/office/powerpoint/2010/main" val="26362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3185" y="1036987"/>
            <a:ext cx="9208766" cy="44014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聚类的概念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kumimoji="1" lang="zh-CN" altLang="en-US" dirty="0"/>
          </a:p>
        </p:txBody>
      </p:sp>
      <p:grpSp>
        <p:nvGrpSpPr>
          <p:cNvPr id="44" name="组 43"/>
          <p:cNvGrpSpPr/>
          <p:nvPr/>
        </p:nvGrpSpPr>
        <p:grpSpPr>
          <a:xfrm>
            <a:off x="1583041" y="2070951"/>
            <a:ext cx="4068366" cy="2329657"/>
            <a:chOff x="3517424" y="4062412"/>
            <a:chExt cx="5424488" cy="2795588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4946174" y="4848225"/>
              <a:ext cx="2138363" cy="2009775"/>
              <a:chOff x="2160" y="2544"/>
              <a:chExt cx="1920" cy="1687"/>
            </a:xfrm>
          </p:grpSpPr>
          <p:sp>
            <p:nvSpPr>
              <p:cNvPr id="6" name="Line 5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>
                <a:off x="2736" y="3696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226" y="3696"/>
                <a:ext cx="510" cy="535"/>
              </a:xfrm>
              <a:custGeom>
                <a:avLst/>
                <a:gdLst>
                  <a:gd name="T0" fmla="*/ 510 w 510"/>
                  <a:gd name="T1" fmla="*/ 0 h 535"/>
                  <a:gd name="T2" fmla="*/ 0 w 510"/>
                  <a:gd name="T3" fmla="*/ 535 h 535"/>
                  <a:gd name="T4" fmla="*/ 0 60000 65536"/>
                  <a:gd name="T5" fmla="*/ 0 60000 65536"/>
                  <a:gd name="T6" fmla="*/ 0 w 510"/>
                  <a:gd name="T7" fmla="*/ 0 h 535"/>
                  <a:gd name="T8" fmla="*/ 510 w 510"/>
                  <a:gd name="T9" fmla="*/ 535 h 53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10" h="535">
                    <a:moveTo>
                      <a:pt x="510" y="0"/>
                    </a:moveTo>
                    <a:lnTo>
                      <a:pt x="0" y="53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AutoShape 8"/>
              <p:cNvSpPr>
                <a:spLocks noChangeArrowheads="1"/>
              </p:cNvSpPr>
              <p:nvPr/>
            </p:nvSpPr>
            <p:spPr bwMode="auto">
              <a:xfrm>
                <a:off x="3264" y="28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2" name="AutoShape 11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3" name="AutoShape 12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6" name="AutoShape 15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7" name="AutoShape 16"/>
              <p:cNvSpPr>
                <a:spLocks noChangeArrowheads="1"/>
              </p:cNvSpPr>
              <p:nvPr/>
            </p:nvSpPr>
            <p:spPr bwMode="auto">
              <a:xfrm>
                <a:off x="3168" y="297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8" name="AutoShape 17"/>
              <p:cNvSpPr>
                <a:spLocks noChangeArrowheads="1"/>
              </p:cNvSpPr>
              <p:nvPr/>
            </p:nvSpPr>
            <p:spPr bwMode="auto">
              <a:xfrm>
                <a:off x="2160" y="326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9" name="AutoShape 18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0" name="AutoShape 19"/>
              <p:cNvSpPr>
                <a:spLocks noChangeArrowheads="1"/>
              </p:cNvSpPr>
              <p:nvPr/>
            </p:nvSpPr>
            <p:spPr bwMode="auto">
              <a:xfrm>
                <a:off x="2304" y="345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1" name="AutoShape 20"/>
              <p:cNvSpPr>
                <a:spLocks noChangeArrowheads="1"/>
              </p:cNvSpPr>
              <p:nvPr/>
            </p:nvSpPr>
            <p:spPr bwMode="auto">
              <a:xfrm>
                <a:off x="2448" y="331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2" name="AutoShape 21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3" name="AutoShape 22"/>
              <p:cNvSpPr>
                <a:spLocks noChangeArrowheads="1"/>
              </p:cNvSpPr>
              <p:nvPr/>
            </p:nvSpPr>
            <p:spPr bwMode="auto">
              <a:xfrm>
                <a:off x="2448" y="345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4" name="AutoShape 23"/>
              <p:cNvSpPr>
                <a:spLocks noChangeArrowheads="1"/>
              </p:cNvSpPr>
              <p:nvPr/>
            </p:nvSpPr>
            <p:spPr bwMode="auto">
              <a:xfrm>
                <a:off x="2160" y="3408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5" name="AutoShape 24"/>
              <p:cNvSpPr>
                <a:spLocks noChangeArrowheads="1"/>
              </p:cNvSpPr>
              <p:nvPr/>
            </p:nvSpPr>
            <p:spPr bwMode="auto">
              <a:xfrm>
                <a:off x="3504" y="355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6" name="AutoShape 25"/>
              <p:cNvSpPr>
                <a:spLocks noChangeArrowheads="1"/>
              </p:cNvSpPr>
              <p:nvPr/>
            </p:nvSpPr>
            <p:spPr bwMode="auto">
              <a:xfrm>
                <a:off x="3792" y="360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7" name="AutoShape 26"/>
              <p:cNvSpPr>
                <a:spLocks noChangeArrowheads="1"/>
              </p:cNvSpPr>
              <p:nvPr/>
            </p:nvSpPr>
            <p:spPr bwMode="auto">
              <a:xfrm>
                <a:off x="3648" y="369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8" name="AutoShape 27"/>
              <p:cNvSpPr>
                <a:spLocks noChangeArrowheads="1"/>
              </p:cNvSpPr>
              <p:nvPr/>
            </p:nvSpPr>
            <p:spPr bwMode="auto">
              <a:xfrm>
                <a:off x="3504" y="379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9" name="AutoShape 28"/>
              <p:cNvSpPr>
                <a:spLocks noChangeArrowheads="1"/>
              </p:cNvSpPr>
              <p:nvPr/>
            </p:nvSpPr>
            <p:spPr bwMode="auto">
              <a:xfrm>
                <a:off x="3696" y="379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0" name="AutoShape 29"/>
              <p:cNvSpPr>
                <a:spLocks noChangeArrowheads="1"/>
              </p:cNvSpPr>
              <p:nvPr/>
            </p:nvSpPr>
            <p:spPr bwMode="auto">
              <a:xfrm flipV="1">
                <a:off x="3504" y="3648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1" name="AutoShape 30"/>
              <p:cNvSpPr>
                <a:spLocks noChangeArrowheads="1"/>
              </p:cNvSpPr>
              <p:nvPr/>
            </p:nvSpPr>
            <p:spPr bwMode="auto">
              <a:xfrm>
                <a:off x="3696" y="350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</p:grpSp>
        <p:grpSp>
          <p:nvGrpSpPr>
            <p:cNvPr id="32" name="Group 31"/>
            <p:cNvGrpSpPr>
              <a:grpSpLocks/>
            </p:cNvGrpSpPr>
            <p:nvPr/>
          </p:nvGrpSpPr>
          <p:grpSpPr bwMode="auto">
            <a:xfrm>
              <a:off x="6803549" y="4062412"/>
              <a:ext cx="2138363" cy="1887538"/>
              <a:chOff x="3312" y="1584"/>
              <a:chExt cx="1920" cy="1584"/>
            </a:xfrm>
          </p:grpSpPr>
          <p:sp>
            <p:nvSpPr>
              <p:cNvPr id="33" name="Line 32"/>
              <p:cNvSpPr>
                <a:spLocks noChangeShapeType="1"/>
              </p:cNvSpPr>
              <p:nvPr/>
            </p:nvSpPr>
            <p:spPr bwMode="auto">
              <a:xfrm flipH="1" flipV="1">
                <a:off x="3312" y="2736"/>
                <a:ext cx="144" cy="432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AutoShape 33"/>
              <p:cNvSpPr>
                <a:spLocks noChangeArrowheads="1"/>
              </p:cNvSpPr>
              <p:nvPr/>
            </p:nvSpPr>
            <p:spPr bwMode="auto">
              <a:xfrm>
                <a:off x="3838" y="1584"/>
                <a:ext cx="1394" cy="672"/>
              </a:xfrm>
              <a:prstGeom prst="wedgeRectCallout">
                <a:avLst>
                  <a:gd name="adj1" fmla="val -93509"/>
                  <a:gd name="adj2" fmla="val 150894"/>
                </a:avLst>
              </a:prstGeom>
              <a:solidFill>
                <a:srgbClr val="00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50000"/>
                  </a:spcBef>
                  <a:buFont typeface="Arial" charset="0"/>
                  <a:buNone/>
                </a:pPr>
                <a:r>
                  <a:rPr lang="zh-CN" altLang="en-US" dirty="0">
                    <a:latin typeface="Tahoma" charset="0"/>
                  </a:rPr>
                  <a:t>簇之间的距离最大化</a:t>
                </a:r>
              </a:p>
            </p:txBody>
          </p:sp>
        </p:grp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4760437" y="4902200"/>
              <a:ext cx="2298700" cy="1716087"/>
              <a:chOff x="1824" y="2208"/>
              <a:chExt cx="2064" cy="1440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816" cy="72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7" name="Oval 36"/>
              <p:cNvSpPr>
                <a:spLocks noChangeArrowheads="1"/>
              </p:cNvSpPr>
              <p:nvPr/>
            </p:nvSpPr>
            <p:spPr bwMode="auto">
              <a:xfrm>
                <a:off x="2928" y="2208"/>
                <a:ext cx="720" cy="62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8" name="Oval 37"/>
              <p:cNvSpPr>
                <a:spLocks noChangeArrowheads="1"/>
              </p:cNvSpPr>
              <p:nvPr/>
            </p:nvSpPr>
            <p:spPr bwMode="auto">
              <a:xfrm>
                <a:off x="3216" y="3024"/>
                <a:ext cx="672" cy="62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</p:grpSp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3517424" y="4419600"/>
              <a:ext cx="1749238" cy="1258887"/>
              <a:chOff x="816" y="1776"/>
              <a:chExt cx="1571" cy="1056"/>
            </a:xfrm>
          </p:grpSpPr>
          <p:sp>
            <p:nvSpPr>
              <p:cNvPr id="40" name="Line 39"/>
              <p:cNvSpPr>
                <a:spLocks noChangeShapeType="1"/>
              </p:cNvSpPr>
              <p:nvPr/>
            </p:nvSpPr>
            <p:spPr bwMode="auto">
              <a:xfrm flipV="1">
                <a:off x="2064" y="2736"/>
                <a:ext cx="192" cy="96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AutoShape 40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1571" cy="672"/>
              </a:xfrm>
              <a:prstGeom prst="wedgeRectCallout">
                <a:avLst>
                  <a:gd name="adj1" fmla="val 56250"/>
                  <a:gd name="adj2" fmla="val 92856"/>
                </a:avLst>
              </a:prstGeom>
              <a:solidFill>
                <a:srgbClr val="00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50000"/>
                  </a:spcBef>
                  <a:buFont typeface="Arial" charset="0"/>
                  <a:buNone/>
                </a:pPr>
                <a:r>
                  <a:rPr lang="zh-CN" altLang="en-US" dirty="0">
                    <a:latin typeface="Tahoma" charset="0"/>
                  </a:rPr>
                  <a:t>在一个簇内的距离最小化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866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2398" y="969286"/>
            <a:ext cx="3287003" cy="568922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有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16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张牌如何将他们分组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56CE6C9-E04B-499F-8B6B-CCBBAB05FB2A}"/>
              </a:ext>
            </a:extLst>
          </p:cNvPr>
          <p:cNvGrpSpPr/>
          <p:nvPr/>
        </p:nvGrpSpPr>
        <p:grpSpPr>
          <a:xfrm>
            <a:off x="1139318" y="1856464"/>
            <a:ext cx="3348038" cy="2889250"/>
            <a:chOff x="2985051" y="1856464"/>
            <a:chExt cx="3348038" cy="2889250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5818739" y="1939808"/>
              <a:ext cx="428625" cy="41275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37 w 21600"/>
                <a:gd name="T13" fmla="*/ 2277 h 21600"/>
                <a:gd name="T14" fmla="*/ 16557 w 21600"/>
                <a:gd name="T15" fmla="*/ 136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4331648" y="1856464"/>
              <a:ext cx="458390" cy="496094"/>
              <a:chOff x="5399" y="2453"/>
              <a:chExt cx="962" cy="937"/>
            </a:xfrm>
          </p:grpSpPr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5580" y="2453"/>
                <a:ext cx="541" cy="46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5820" y="2765"/>
                <a:ext cx="541" cy="46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5399" y="2765"/>
                <a:ext cx="541" cy="46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5790" y="3078"/>
                <a:ext cx="180" cy="312"/>
              </a:xfrm>
              <a:prstGeom prst="flowChartExtra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</p:grp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5047214" y="1856464"/>
              <a:ext cx="428625" cy="496094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3589889" y="1856464"/>
              <a:ext cx="428625" cy="496094"/>
              <a:chOff x="5040" y="4014"/>
              <a:chExt cx="1080" cy="1092"/>
            </a:xfrm>
          </p:grpSpPr>
          <p:sp>
            <p:nvSpPr>
              <p:cNvPr id="13" name="AutoShape 12"/>
              <p:cNvSpPr>
                <a:spLocks noChangeArrowheads="1"/>
              </p:cNvSpPr>
              <p:nvPr/>
            </p:nvSpPr>
            <p:spPr bwMode="auto">
              <a:xfrm rot="10800000">
                <a:off x="5040" y="4014"/>
                <a:ext cx="1080" cy="9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5 h 21600"/>
                  <a:gd name="T14" fmla="*/ 16560 w 21600"/>
                  <a:gd name="T15" fmla="*/ 1368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5490" y="4794"/>
                <a:ext cx="180" cy="312"/>
              </a:xfrm>
              <a:prstGeom prst="flowChartExtra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504164" y="2599943"/>
              <a:ext cx="514350" cy="412750"/>
            </a:xfrm>
            <a:prstGeom prst="rect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504164" y="3178058"/>
              <a:ext cx="514350" cy="412750"/>
            </a:xfrm>
            <a:prstGeom prst="rect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504164" y="3754850"/>
              <a:ext cx="514350" cy="412750"/>
            </a:xfrm>
            <a:prstGeom prst="rect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504164" y="4332964"/>
              <a:ext cx="514350" cy="412750"/>
            </a:xfrm>
            <a:prstGeom prst="rect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275689" y="2599943"/>
              <a:ext cx="514350" cy="412750"/>
            </a:xfrm>
            <a:prstGeom prst="rect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275689" y="3178058"/>
              <a:ext cx="514350" cy="412750"/>
            </a:xfrm>
            <a:prstGeom prst="rect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275689" y="3754850"/>
              <a:ext cx="514350" cy="412750"/>
            </a:xfrm>
            <a:prstGeom prst="rect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275689" y="4332964"/>
              <a:ext cx="514350" cy="412750"/>
            </a:xfrm>
            <a:prstGeom prst="rect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047214" y="2599943"/>
              <a:ext cx="514350" cy="412750"/>
            </a:xfrm>
            <a:prstGeom prst="rect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047214" y="3178058"/>
              <a:ext cx="514350" cy="412750"/>
            </a:xfrm>
            <a:prstGeom prst="rect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047214" y="3754850"/>
              <a:ext cx="514350" cy="412750"/>
            </a:xfrm>
            <a:prstGeom prst="rect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047214" y="4332964"/>
              <a:ext cx="514350" cy="412750"/>
            </a:xfrm>
            <a:prstGeom prst="rect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818739" y="2599943"/>
              <a:ext cx="514350" cy="412750"/>
            </a:xfrm>
            <a:prstGeom prst="rect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818739" y="3178058"/>
              <a:ext cx="514350" cy="412750"/>
            </a:xfrm>
            <a:prstGeom prst="rect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818739" y="3754850"/>
              <a:ext cx="514350" cy="412750"/>
            </a:xfrm>
            <a:prstGeom prst="rect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818739" y="4332964"/>
              <a:ext cx="514350" cy="412750"/>
            </a:xfrm>
            <a:prstGeom prst="rect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2985051" y="2345943"/>
              <a:ext cx="514350" cy="2147094"/>
              <a:chOff x="2340" y="4014"/>
              <a:chExt cx="1080" cy="4056"/>
            </a:xfrm>
          </p:grpSpPr>
          <p:sp>
            <p:nvSpPr>
              <p:cNvPr id="32" name="Text Box 31"/>
              <p:cNvSpPr txBox="1">
                <a:spLocks noChangeArrowheads="1"/>
              </p:cNvSpPr>
              <p:nvPr/>
            </p:nvSpPr>
            <p:spPr bwMode="auto">
              <a:xfrm>
                <a:off x="2340" y="4014"/>
                <a:ext cx="108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1pPr>
                <a:lvl2pPr>
                  <a:defRPr sz="22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charset="0"/>
                    <a:ea typeface="宋体" charset="0"/>
                    <a:cs typeface="宋体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5pPr>
                <a:lvl6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6pPr>
                <a:lvl7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7pPr>
                <a:lvl8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8pPr>
                <a:lvl9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9pPr>
              </a:lstStyle>
              <a:p>
                <a:pPr algn="just" eaLnBrk="1" hangingPunct="1">
                  <a:lnSpc>
                    <a:spcPct val="216000"/>
                  </a:lnSpc>
                  <a:buFont typeface="Arial" charset="0"/>
                  <a:buNone/>
                </a:pPr>
                <a:r>
                  <a:rPr lang="en-US" altLang="zh-CN" b="1">
                    <a:solidFill>
                      <a:schemeClr val="bg1"/>
                    </a:solidFill>
                    <a:latin typeface="Times New Roman" charset="0"/>
                    <a:ea typeface="宋体" charset="0"/>
                    <a:cs typeface="宋体" charset="0"/>
                  </a:rPr>
                  <a:t>A</a:t>
                </a:r>
              </a:p>
              <a:p>
                <a:pPr eaLnBrk="1" hangingPunct="1">
                  <a:buFont typeface="Arial" charset="0"/>
                  <a:buNone/>
                </a:pPr>
                <a:endParaRPr lang="en-US" altLang="zh-CN" sz="1400">
                  <a:solidFill>
                    <a:schemeClr val="bg1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33" name="Text Box 32"/>
              <p:cNvSpPr txBox="1">
                <a:spLocks noChangeArrowheads="1"/>
              </p:cNvSpPr>
              <p:nvPr/>
            </p:nvSpPr>
            <p:spPr bwMode="auto">
              <a:xfrm>
                <a:off x="2340" y="5106"/>
                <a:ext cx="108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1pPr>
                <a:lvl2pPr>
                  <a:defRPr sz="22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charset="0"/>
                    <a:ea typeface="宋体" charset="0"/>
                    <a:cs typeface="宋体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5pPr>
                <a:lvl6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6pPr>
                <a:lvl7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7pPr>
                <a:lvl8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8pPr>
                <a:lvl9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9pPr>
              </a:lstStyle>
              <a:p>
                <a:pPr algn="just" eaLnBrk="1" hangingPunct="1">
                  <a:lnSpc>
                    <a:spcPct val="216000"/>
                  </a:lnSpc>
                  <a:buFont typeface="Arial" charset="0"/>
                  <a:buNone/>
                </a:pPr>
                <a:r>
                  <a:rPr lang="en-US" altLang="zh-CN" b="1" dirty="0">
                    <a:solidFill>
                      <a:schemeClr val="bg1"/>
                    </a:solidFill>
                    <a:latin typeface="Times New Roman" charset="0"/>
                    <a:ea typeface="宋体" charset="0"/>
                    <a:cs typeface="宋体" charset="0"/>
                  </a:rPr>
                  <a:t>K</a:t>
                </a:r>
              </a:p>
              <a:p>
                <a:pPr algn="just" eaLnBrk="1" hangingPunct="1">
                  <a:lnSpc>
                    <a:spcPct val="216000"/>
                  </a:lnSpc>
                  <a:buFont typeface="Arial" charset="0"/>
                  <a:buNone/>
                </a:pPr>
                <a:endParaRPr lang="en-US" altLang="zh-CN" b="1" dirty="0">
                  <a:solidFill>
                    <a:schemeClr val="bg1"/>
                  </a:solidFill>
                  <a:latin typeface="Times New Roman" charset="0"/>
                  <a:ea typeface="宋体" charset="0"/>
                  <a:cs typeface="宋体" charset="0"/>
                </a:endParaRPr>
              </a:p>
              <a:p>
                <a:pPr eaLnBrk="1" hangingPunct="1">
                  <a:buFont typeface="Arial" charset="0"/>
                  <a:buNone/>
                </a:pPr>
                <a:endParaRPr lang="en-US" altLang="zh-CN" sz="1400" dirty="0">
                  <a:solidFill>
                    <a:schemeClr val="bg1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34" name="Text Box 33"/>
              <p:cNvSpPr txBox="1">
                <a:spLocks noChangeArrowheads="1"/>
              </p:cNvSpPr>
              <p:nvPr/>
            </p:nvSpPr>
            <p:spPr bwMode="auto">
              <a:xfrm>
                <a:off x="2340" y="6198"/>
                <a:ext cx="108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1pPr>
                <a:lvl2pPr>
                  <a:defRPr sz="22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charset="0"/>
                    <a:ea typeface="宋体" charset="0"/>
                    <a:cs typeface="宋体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5pPr>
                <a:lvl6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6pPr>
                <a:lvl7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7pPr>
                <a:lvl8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8pPr>
                <a:lvl9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9pPr>
              </a:lstStyle>
              <a:p>
                <a:pPr algn="just" eaLnBrk="1" hangingPunct="1">
                  <a:lnSpc>
                    <a:spcPct val="216000"/>
                  </a:lnSpc>
                  <a:buFont typeface="Arial" charset="0"/>
                  <a:buNone/>
                </a:pPr>
                <a:r>
                  <a:rPr lang="en-US" altLang="zh-CN" b="1">
                    <a:solidFill>
                      <a:schemeClr val="bg1"/>
                    </a:solidFill>
                    <a:latin typeface="Times New Roman" charset="0"/>
                    <a:ea typeface="宋体" charset="0"/>
                    <a:cs typeface="宋体" charset="0"/>
                  </a:rPr>
                  <a:t>Q</a:t>
                </a:r>
              </a:p>
              <a:p>
                <a:pPr algn="just" eaLnBrk="1" hangingPunct="1">
                  <a:lnSpc>
                    <a:spcPct val="216000"/>
                  </a:lnSpc>
                  <a:buFont typeface="Arial" charset="0"/>
                  <a:buNone/>
                </a:pPr>
                <a:endParaRPr lang="en-US" altLang="zh-CN" b="1">
                  <a:solidFill>
                    <a:schemeClr val="bg1"/>
                  </a:solidFill>
                  <a:latin typeface="Times New Roman" charset="0"/>
                  <a:ea typeface="宋体" charset="0"/>
                  <a:cs typeface="宋体" charset="0"/>
                </a:endParaRPr>
              </a:p>
              <a:p>
                <a:pPr eaLnBrk="1" hangingPunct="1">
                  <a:buFont typeface="Arial" charset="0"/>
                  <a:buNone/>
                </a:pPr>
                <a:endParaRPr lang="en-US" altLang="zh-CN" sz="1400">
                  <a:solidFill>
                    <a:schemeClr val="bg1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35" name="Text Box 34"/>
              <p:cNvSpPr txBox="1">
                <a:spLocks noChangeArrowheads="1"/>
              </p:cNvSpPr>
              <p:nvPr/>
            </p:nvSpPr>
            <p:spPr bwMode="auto">
              <a:xfrm>
                <a:off x="2340" y="7290"/>
                <a:ext cx="108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1pPr>
                <a:lvl2pPr>
                  <a:defRPr sz="22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charset="0"/>
                    <a:ea typeface="宋体" charset="0"/>
                    <a:cs typeface="宋体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5pPr>
                <a:lvl6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6pPr>
                <a:lvl7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7pPr>
                <a:lvl8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8pPr>
                <a:lvl9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9pPr>
              </a:lstStyle>
              <a:p>
                <a:pPr algn="just" eaLnBrk="1" hangingPunct="1">
                  <a:lnSpc>
                    <a:spcPct val="216000"/>
                  </a:lnSpc>
                  <a:buFont typeface="Arial" charset="0"/>
                  <a:buNone/>
                </a:pPr>
                <a:r>
                  <a:rPr lang="en-US" altLang="zh-CN" b="1">
                    <a:solidFill>
                      <a:schemeClr val="bg1"/>
                    </a:solidFill>
                    <a:latin typeface="Times New Roman" charset="0"/>
                    <a:ea typeface="宋体" charset="0"/>
                    <a:cs typeface="宋体" charset="0"/>
                  </a:rPr>
                  <a:t>J</a:t>
                </a:r>
              </a:p>
              <a:p>
                <a:pPr eaLnBrk="1" hangingPunct="1">
                  <a:buFont typeface="Arial" charset="0"/>
                  <a:buNone/>
                </a:pPr>
                <a:endParaRPr lang="en-US" altLang="zh-CN" sz="1400">
                  <a:solidFill>
                    <a:schemeClr val="bg1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141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3185" y="2401139"/>
            <a:ext cx="2508656" cy="1086001"/>
          </a:xfrm>
        </p:spPr>
        <p:txBody>
          <a:bodyPr/>
          <a:lstStyle/>
          <a:p>
            <a:r>
              <a:rPr lang="zh-CN" altLang="en-US" dirty="0"/>
              <a:t>每组里花色相同</a:t>
            </a:r>
          </a:p>
          <a:p>
            <a:r>
              <a:rPr lang="zh-CN" altLang="en-US" dirty="0"/>
              <a:t>组与组之间花色相异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分成四组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89B8FC1-2C43-4364-8A5B-47C488FD877B}"/>
              </a:ext>
            </a:extLst>
          </p:cNvPr>
          <p:cNvGrpSpPr/>
          <p:nvPr/>
        </p:nvGrpSpPr>
        <p:grpSpPr>
          <a:xfrm>
            <a:off x="2700489" y="1876598"/>
            <a:ext cx="3401615" cy="2889250"/>
            <a:chOff x="3394755" y="1924390"/>
            <a:chExt cx="3401615" cy="2889250"/>
          </a:xfrm>
        </p:grpSpPr>
        <p:sp>
          <p:nvSpPr>
            <p:cNvPr id="6" name="AutoShape 25"/>
            <p:cNvSpPr>
              <a:spLocks noChangeArrowheads="1"/>
            </p:cNvSpPr>
            <p:nvPr/>
          </p:nvSpPr>
          <p:spPr bwMode="auto">
            <a:xfrm>
              <a:off x="6228442" y="2007734"/>
              <a:ext cx="428625" cy="4127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40 w 21600"/>
                <a:gd name="T13" fmla="*/ 2285 h 21600"/>
                <a:gd name="T14" fmla="*/ 16560 w 21600"/>
                <a:gd name="T15" fmla="*/ 1370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4741352" y="1924390"/>
              <a:ext cx="458391" cy="496094"/>
              <a:chOff x="5399" y="2453"/>
              <a:chExt cx="962" cy="937"/>
            </a:xfrm>
          </p:grpSpPr>
          <p:sp>
            <p:nvSpPr>
              <p:cNvPr id="21" name="Oval 27"/>
              <p:cNvSpPr>
                <a:spLocks noChangeArrowheads="1"/>
              </p:cNvSpPr>
              <p:nvPr/>
            </p:nvSpPr>
            <p:spPr bwMode="auto">
              <a:xfrm>
                <a:off x="5580" y="2453"/>
                <a:ext cx="541" cy="46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2" name="Oval 28"/>
              <p:cNvSpPr>
                <a:spLocks noChangeArrowheads="1"/>
              </p:cNvSpPr>
              <p:nvPr/>
            </p:nvSpPr>
            <p:spPr bwMode="auto">
              <a:xfrm>
                <a:off x="5820" y="2765"/>
                <a:ext cx="541" cy="46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3" name="Oval 29"/>
              <p:cNvSpPr>
                <a:spLocks noChangeArrowheads="1"/>
              </p:cNvSpPr>
              <p:nvPr/>
            </p:nvSpPr>
            <p:spPr bwMode="auto">
              <a:xfrm>
                <a:off x="5399" y="2765"/>
                <a:ext cx="541" cy="46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4" name="AutoShape 30"/>
              <p:cNvSpPr>
                <a:spLocks noChangeArrowheads="1"/>
              </p:cNvSpPr>
              <p:nvPr/>
            </p:nvSpPr>
            <p:spPr bwMode="auto">
              <a:xfrm>
                <a:off x="5790" y="3078"/>
                <a:ext cx="180" cy="312"/>
              </a:xfrm>
              <a:prstGeom prst="flowChartExtra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</p:grpSp>
        <p:sp>
          <p:nvSpPr>
            <p:cNvPr id="8" name="AutoShape 31"/>
            <p:cNvSpPr>
              <a:spLocks noChangeArrowheads="1"/>
            </p:cNvSpPr>
            <p:nvPr/>
          </p:nvSpPr>
          <p:spPr bwMode="auto">
            <a:xfrm>
              <a:off x="5456917" y="1924390"/>
              <a:ext cx="428625" cy="496094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3999592" y="1924390"/>
              <a:ext cx="428625" cy="496094"/>
              <a:chOff x="5040" y="4014"/>
              <a:chExt cx="1080" cy="1092"/>
            </a:xfrm>
          </p:grpSpPr>
          <p:sp>
            <p:nvSpPr>
              <p:cNvPr id="19" name="AutoShape 33"/>
              <p:cNvSpPr>
                <a:spLocks noChangeArrowheads="1"/>
              </p:cNvSpPr>
              <p:nvPr/>
            </p:nvSpPr>
            <p:spPr bwMode="auto">
              <a:xfrm rot="10800000">
                <a:off x="5040" y="4014"/>
                <a:ext cx="1080" cy="9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5 h 21600"/>
                  <a:gd name="T14" fmla="*/ 16560 w 21600"/>
                  <a:gd name="T15" fmla="*/ 1368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AutoShape 34"/>
              <p:cNvSpPr>
                <a:spLocks noChangeArrowheads="1"/>
              </p:cNvSpPr>
              <p:nvPr/>
            </p:nvSpPr>
            <p:spPr bwMode="auto">
              <a:xfrm>
                <a:off x="5490" y="4794"/>
                <a:ext cx="180" cy="312"/>
              </a:xfrm>
              <a:prstGeom prst="flowChartExtra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</p:grp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3394755" y="2413869"/>
              <a:ext cx="514350" cy="2147094"/>
              <a:chOff x="2340" y="4014"/>
              <a:chExt cx="1080" cy="4056"/>
            </a:xfrm>
          </p:grpSpPr>
          <p:sp>
            <p:nvSpPr>
              <p:cNvPr id="15" name="Text Box 36"/>
              <p:cNvSpPr txBox="1">
                <a:spLocks noChangeArrowheads="1"/>
              </p:cNvSpPr>
              <p:nvPr/>
            </p:nvSpPr>
            <p:spPr bwMode="auto">
              <a:xfrm>
                <a:off x="2340" y="4014"/>
                <a:ext cx="108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1pPr>
                <a:lvl2pPr>
                  <a:defRPr sz="22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charset="0"/>
                    <a:ea typeface="宋体" charset="0"/>
                    <a:cs typeface="宋体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5pPr>
                <a:lvl6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6pPr>
                <a:lvl7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7pPr>
                <a:lvl8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8pPr>
                <a:lvl9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9pPr>
              </a:lstStyle>
              <a:p>
                <a:pPr algn="just" eaLnBrk="1" hangingPunct="1">
                  <a:lnSpc>
                    <a:spcPct val="216000"/>
                  </a:lnSpc>
                  <a:buFont typeface="Arial" charset="0"/>
                  <a:buNone/>
                </a:pPr>
                <a:r>
                  <a:rPr lang="en-US" altLang="zh-CN" b="1" dirty="0">
                    <a:solidFill>
                      <a:schemeClr val="bg1"/>
                    </a:solidFill>
                    <a:latin typeface="Times New Roman" charset="0"/>
                    <a:ea typeface="宋体" charset="0"/>
                    <a:cs typeface="宋体" charset="0"/>
                  </a:rPr>
                  <a:t>A</a:t>
                </a:r>
              </a:p>
              <a:p>
                <a:pPr eaLnBrk="1" hangingPunct="1">
                  <a:buFont typeface="Arial" charset="0"/>
                  <a:buNone/>
                </a:pPr>
                <a:endParaRPr lang="en-US" altLang="zh-CN" sz="1400" dirty="0">
                  <a:solidFill>
                    <a:schemeClr val="bg1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6" name="Text Box 37"/>
              <p:cNvSpPr txBox="1">
                <a:spLocks noChangeArrowheads="1"/>
              </p:cNvSpPr>
              <p:nvPr/>
            </p:nvSpPr>
            <p:spPr bwMode="auto">
              <a:xfrm>
                <a:off x="2340" y="5106"/>
                <a:ext cx="108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1pPr>
                <a:lvl2pPr>
                  <a:defRPr sz="22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charset="0"/>
                    <a:ea typeface="宋体" charset="0"/>
                    <a:cs typeface="宋体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5pPr>
                <a:lvl6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6pPr>
                <a:lvl7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7pPr>
                <a:lvl8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8pPr>
                <a:lvl9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9pPr>
              </a:lstStyle>
              <a:p>
                <a:pPr algn="just" eaLnBrk="1" hangingPunct="1">
                  <a:lnSpc>
                    <a:spcPct val="216000"/>
                  </a:lnSpc>
                  <a:buFont typeface="Arial" charset="0"/>
                  <a:buNone/>
                </a:pPr>
                <a:r>
                  <a:rPr lang="en-US" altLang="zh-CN" b="1">
                    <a:solidFill>
                      <a:schemeClr val="bg1"/>
                    </a:solidFill>
                    <a:latin typeface="Times New Roman" charset="0"/>
                    <a:ea typeface="宋体" charset="0"/>
                    <a:cs typeface="宋体" charset="0"/>
                  </a:rPr>
                  <a:t>K</a:t>
                </a:r>
              </a:p>
              <a:p>
                <a:pPr algn="just" eaLnBrk="1" hangingPunct="1">
                  <a:lnSpc>
                    <a:spcPct val="216000"/>
                  </a:lnSpc>
                  <a:buFont typeface="Arial" charset="0"/>
                  <a:buNone/>
                </a:pPr>
                <a:endParaRPr lang="en-US" altLang="zh-CN" b="1">
                  <a:solidFill>
                    <a:schemeClr val="bg1"/>
                  </a:solidFill>
                  <a:latin typeface="Times New Roman" charset="0"/>
                  <a:ea typeface="宋体" charset="0"/>
                  <a:cs typeface="宋体" charset="0"/>
                </a:endParaRPr>
              </a:p>
              <a:p>
                <a:pPr eaLnBrk="1" hangingPunct="1">
                  <a:buFont typeface="Arial" charset="0"/>
                  <a:buNone/>
                </a:pPr>
                <a:endParaRPr lang="en-US" altLang="zh-CN" sz="1400">
                  <a:solidFill>
                    <a:schemeClr val="bg1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7" name="Text Box 38"/>
              <p:cNvSpPr txBox="1">
                <a:spLocks noChangeArrowheads="1"/>
              </p:cNvSpPr>
              <p:nvPr/>
            </p:nvSpPr>
            <p:spPr bwMode="auto">
              <a:xfrm>
                <a:off x="2340" y="6198"/>
                <a:ext cx="108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1pPr>
                <a:lvl2pPr>
                  <a:defRPr sz="22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charset="0"/>
                    <a:ea typeface="宋体" charset="0"/>
                    <a:cs typeface="宋体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5pPr>
                <a:lvl6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6pPr>
                <a:lvl7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7pPr>
                <a:lvl8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8pPr>
                <a:lvl9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9pPr>
              </a:lstStyle>
              <a:p>
                <a:pPr algn="just" eaLnBrk="1" hangingPunct="1">
                  <a:lnSpc>
                    <a:spcPct val="216000"/>
                  </a:lnSpc>
                  <a:buFont typeface="Arial" charset="0"/>
                  <a:buNone/>
                </a:pPr>
                <a:r>
                  <a:rPr lang="en-US" altLang="zh-CN" b="1" dirty="0">
                    <a:solidFill>
                      <a:schemeClr val="bg1"/>
                    </a:solidFill>
                    <a:latin typeface="Times New Roman" charset="0"/>
                    <a:ea typeface="宋体" charset="0"/>
                    <a:cs typeface="宋体" charset="0"/>
                  </a:rPr>
                  <a:t>Q</a:t>
                </a:r>
              </a:p>
              <a:p>
                <a:pPr algn="just" eaLnBrk="1" hangingPunct="1">
                  <a:lnSpc>
                    <a:spcPct val="216000"/>
                  </a:lnSpc>
                  <a:buFont typeface="Arial" charset="0"/>
                  <a:buNone/>
                </a:pPr>
                <a:endParaRPr lang="en-US" altLang="zh-CN" b="1" dirty="0">
                  <a:solidFill>
                    <a:schemeClr val="bg1"/>
                  </a:solidFill>
                  <a:latin typeface="Times New Roman" charset="0"/>
                  <a:ea typeface="宋体" charset="0"/>
                  <a:cs typeface="宋体" charset="0"/>
                </a:endParaRPr>
              </a:p>
              <a:p>
                <a:pPr eaLnBrk="1" hangingPunct="1">
                  <a:buFont typeface="Arial" charset="0"/>
                  <a:buNone/>
                </a:pPr>
                <a:endParaRPr lang="en-US" altLang="zh-CN" sz="1400" dirty="0">
                  <a:solidFill>
                    <a:schemeClr val="bg1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8" name="Text Box 39"/>
              <p:cNvSpPr txBox="1">
                <a:spLocks noChangeArrowheads="1"/>
              </p:cNvSpPr>
              <p:nvPr/>
            </p:nvSpPr>
            <p:spPr bwMode="auto">
              <a:xfrm>
                <a:off x="2340" y="7290"/>
                <a:ext cx="108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1pPr>
                <a:lvl2pPr>
                  <a:defRPr sz="22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charset="0"/>
                    <a:ea typeface="宋体" charset="0"/>
                    <a:cs typeface="宋体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5pPr>
                <a:lvl6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6pPr>
                <a:lvl7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7pPr>
                <a:lvl8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8pPr>
                <a:lvl9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9pPr>
              </a:lstStyle>
              <a:p>
                <a:pPr algn="just" eaLnBrk="1" hangingPunct="1">
                  <a:lnSpc>
                    <a:spcPct val="216000"/>
                  </a:lnSpc>
                  <a:buFont typeface="Arial" charset="0"/>
                  <a:buNone/>
                </a:pPr>
                <a:r>
                  <a:rPr lang="en-US" altLang="zh-CN" b="1">
                    <a:solidFill>
                      <a:schemeClr val="bg1"/>
                    </a:solidFill>
                    <a:latin typeface="Times New Roman" charset="0"/>
                    <a:ea typeface="宋体" charset="0"/>
                    <a:cs typeface="宋体" charset="0"/>
                  </a:rPr>
                  <a:t>J</a:t>
                </a:r>
              </a:p>
              <a:p>
                <a:pPr eaLnBrk="1" hangingPunct="1">
                  <a:buFont typeface="Arial" charset="0"/>
                  <a:buNone/>
                </a:pPr>
                <a:endParaRPr lang="en-US" altLang="zh-CN" sz="1400">
                  <a:solidFill>
                    <a:schemeClr val="bg1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11" name="Rectangle 40"/>
            <p:cNvSpPr>
              <a:spLocks noChangeArrowheads="1"/>
            </p:cNvSpPr>
            <p:nvPr/>
          </p:nvSpPr>
          <p:spPr bwMode="auto">
            <a:xfrm>
              <a:off x="3880530" y="2653317"/>
              <a:ext cx="594122" cy="216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2" name="Rectangle 41"/>
            <p:cNvSpPr>
              <a:spLocks noChangeArrowheads="1"/>
            </p:cNvSpPr>
            <p:nvPr/>
          </p:nvSpPr>
          <p:spPr bwMode="auto">
            <a:xfrm>
              <a:off x="4636577" y="2653317"/>
              <a:ext cx="594122" cy="216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5446201" y="2653317"/>
              <a:ext cx="594122" cy="216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6202248" y="2653317"/>
              <a:ext cx="594122" cy="21603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038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3185" y="2220572"/>
            <a:ext cx="2661195" cy="1417990"/>
          </a:xfrm>
        </p:spPr>
        <p:txBody>
          <a:bodyPr/>
          <a:lstStyle/>
          <a:p>
            <a:r>
              <a:rPr lang="zh-CN" altLang="en-US" dirty="0"/>
              <a:t>每组里符号相同</a:t>
            </a:r>
          </a:p>
          <a:p>
            <a:r>
              <a:rPr lang="zh-CN" altLang="en-US" dirty="0"/>
              <a:t>组与组之间符号相异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分成两组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52D308E-02E0-4D7E-9359-DB02939F75D4}"/>
              </a:ext>
            </a:extLst>
          </p:cNvPr>
          <p:cNvGrpSpPr/>
          <p:nvPr/>
        </p:nvGrpSpPr>
        <p:grpSpPr>
          <a:xfrm>
            <a:off x="2877062" y="1876597"/>
            <a:ext cx="3348038" cy="2889251"/>
            <a:chOff x="3283462" y="1889666"/>
            <a:chExt cx="3348038" cy="2889251"/>
          </a:xfrm>
        </p:grpSpPr>
        <p:grpSp>
          <p:nvGrpSpPr>
            <p:cNvPr id="25" name="Group 4"/>
            <p:cNvGrpSpPr>
              <a:grpSpLocks/>
            </p:cNvGrpSpPr>
            <p:nvPr/>
          </p:nvGrpSpPr>
          <p:grpSpPr bwMode="auto">
            <a:xfrm>
              <a:off x="3802575" y="2633145"/>
              <a:ext cx="514350" cy="2145771"/>
              <a:chOff x="2160" y="4170"/>
              <a:chExt cx="1080" cy="4056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2160" y="4170"/>
                <a:ext cx="108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2160" y="5262"/>
                <a:ext cx="108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8" name="Rectangle 7"/>
              <p:cNvSpPr>
                <a:spLocks noChangeArrowheads="1"/>
              </p:cNvSpPr>
              <p:nvPr/>
            </p:nvSpPr>
            <p:spPr bwMode="auto">
              <a:xfrm>
                <a:off x="2160" y="6354"/>
                <a:ext cx="108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auto">
              <a:xfrm>
                <a:off x="2160" y="7446"/>
                <a:ext cx="108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</p:grpSp>
        <p:grpSp>
          <p:nvGrpSpPr>
            <p:cNvPr id="30" name="Group 9"/>
            <p:cNvGrpSpPr>
              <a:grpSpLocks/>
            </p:cNvGrpSpPr>
            <p:nvPr/>
          </p:nvGrpSpPr>
          <p:grpSpPr bwMode="auto">
            <a:xfrm>
              <a:off x="4574100" y="2633145"/>
              <a:ext cx="514350" cy="2145771"/>
              <a:chOff x="2160" y="4170"/>
              <a:chExt cx="1080" cy="4056"/>
            </a:xfrm>
          </p:grpSpPr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2160" y="4170"/>
                <a:ext cx="108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2160" y="5262"/>
                <a:ext cx="108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2160" y="6354"/>
                <a:ext cx="108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4" name="Rectangle 13"/>
              <p:cNvSpPr>
                <a:spLocks noChangeArrowheads="1"/>
              </p:cNvSpPr>
              <p:nvPr/>
            </p:nvSpPr>
            <p:spPr bwMode="auto">
              <a:xfrm>
                <a:off x="2160" y="7446"/>
                <a:ext cx="108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</p:grpSp>
        <p:grpSp>
          <p:nvGrpSpPr>
            <p:cNvPr id="35" name="Group 14"/>
            <p:cNvGrpSpPr>
              <a:grpSpLocks/>
            </p:cNvGrpSpPr>
            <p:nvPr/>
          </p:nvGrpSpPr>
          <p:grpSpPr bwMode="auto">
            <a:xfrm>
              <a:off x="5345625" y="2633145"/>
              <a:ext cx="514350" cy="2145771"/>
              <a:chOff x="2160" y="4170"/>
              <a:chExt cx="1080" cy="4056"/>
            </a:xfrm>
          </p:grpSpPr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2160" y="4170"/>
                <a:ext cx="108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2160" y="5262"/>
                <a:ext cx="108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8" name="Rectangle 17"/>
              <p:cNvSpPr>
                <a:spLocks noChangeArrowheads="1"/>
              </p:cNvSpPr>
              <p:nvPr/>
            </p:nvSpPr>
            <p:spPr bwMode="auto">
              <a:xfrm>
                <a:off x="2160" y="6354"/>
                <a:ext cx="108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9" name="Rectangle 18"/>
              <p:cNvSpPr>
                <a:spLocks noChangeArrowheads="1"/>
              </p:cNvSpPr>
              <p:nvPr/>
            </p:nvSpPr>
            <p:spPr bwMode="auto">
              <a:xfrm>
                <a:off x="2160" y="7446"/>
                <a:ext cx="108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</p:grpSp>
        <p:grpSp>
          <p:nvGrpSpPr>
            <p:cNvPr id="40" name="Group 19"/>
            <p:cNvGrpSpPr>
              <a:grpSpLocks/>
            </p:cNvGrpSpPr>
            <p:nvPr/>
          </p:nvGrpSpPr>
          <p:grpSpPr bwMode="auto">
            <a:xfrm>
              <a:off x="6117150" y="2633145"/>
              <a:ext cx="514350" cy="2145771"/>
              <a:chOff x="2160" y="4170"/>
              <a:chExt cx="1080" cy="4056"/>
            </a:xfrm>
          </p:grpSpPr>
          <p:sp>
            <p:nvSpPr>
              <p:cNvPr id="41" name="Rectangle 20"/>
              <p:cNvSpPr>
                <a:spLocks noChangeArrowheads="1"/>
              </p:cNvSpPr>
              <p:nvPr/>
            </p:nvSpPr>
            <p:spPr bwMode="auto">
              <a:xfrm>
                <a:off x="2160" y="4170"/>
                <a:ext cx="108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2" name="Rectangle 21"/>
              <p:cNvSpPr>
                <a:spLocks noChangeArrowheads="1"/>
              </p:cNvSpPr>
              <p:nvPr/>
            </p:nvSpPr>
            <p:spPr bwMode="auto">
              <a:xfrm>
                <a:off x="2160" y="5262"/>
                <a:ext cx="108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3" name="Rectangle 22"/>
              <p:cNvSpPr>
                <a:spLocks noChangeArrowheads="1"/>
              </p:cNvSpPr>
              <p:nvPr/>
            </p:nvSpPr>
            <p:spPr bwMode="auto">
              <a:xfrm>
                <a:off x="2160" y="6354"/>
                <a:ext cx="108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4" name="Rectangle 23"/>
              <p:cNvSpPr>
                <a:spLocks noChangeArrowheads="1"/>
              </p:cNvSpPr>
              <p:nvPr/>
            </p:nvSpPr>
            <p:spPr bwMode="auto">
              <a:xfrm>
                <a:off x="2160" y="7446"/>
                <a:ext cx="108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</p:grpSp>
        <p:sp>
          <p:nvSpPr>
            <p:cNvPr id="45" name="Rectangle 24"/>
            <p:cNvSpPr>
              <a:spLocks noChangeArrowheads="1"/>
            </p:cNvSpPr>
            <p:nvPr/>
          </p:nvSpPr>
          <p:spPr bwMode="auto">
            <a:xfrm>
              <a:off x="3769237" y="3158344"/>
              <a:ext cx="2862263" cy="480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46" name="AutoShape 25"/>
            <p:cNvSpPr>
              <a:spLocks noChangeArrowheads="1"/>
            </p:cNvSpPr>
            <p:nvPr/>
          </p:nvSpPr>
          <p:spPr bwMode="auto">
            <a:xfrm>
              <a:off x="6117150" y="1973010"/>
              <a:ext cx="428625" cy="41275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37 w 21600"/>
                <a:gd name="T13" fmla="*/ 2277 h 21600"/>
                <a:gd name="T14" fmla="*/ 16557 w 21600"/>
                <a:gd name="T15" fmla="*/ 136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" name="Group 26"/>
            <p:cNvGrpSpPr>
              <a:grpSpLocks/>
            </p:cNvGrpSpPr>
            <p:nvPr/>
          </p:nvGrpSpPr>
          <p:grpSpPr bwMode="auto">
            <a:xfrm>
              <a:off x="4630059" y="1889666"/>
              <a:ext cx="458391" cy="496094"/>
              <a:chOff x="5399" y="2453"/>
              <a:chExt cx="962" cy="937"/>
            </a:xfrm>
          </p:grpSpPr>
          <p:sp>
            <p:nvSpPr>
              <p:cNvPr id="48" name="Oval 27"/>
              <p:cNvSpPr>
                <a:spLocks noChangeArrowheads="1"/>
              </p:cNvSpPr>
              <p:nvPr/>
            </p:nvSpPr>
            <p:spPr bwMode="auto">
              <a:xfrm>
                <a:off x="5580" y="2453"/>
                <a:ext cx="541" cy="46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9" name="Oval 28"/>
              <p:cNvSpPr>
                <a:spLocks noChangeArrowheads="1"/>
              </p:cNvSpPr>
              <p:nvPr/>
            </p:nvSpPr>
            <p:spPr bwMode="auto">
              <a:xfrm>
                <a:off x="5820" y="2765"/>
                <a:ext cx="541" cy="46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50" name="Oval 29"/>
              <p:cNvSpPr>
                <a:spLocks noChangeArrowheads="1"/>
              </p:cNvSpPr>
              <p:nvPr/>
            </p:nvSpPr>
            <p:spPr bwMode="auto">
              <a:xfrm>
                <a:off x="5399" y="2765"/>
                <a:ext cx="541" cy="46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51" name="AutoShape 30"/>
              <p:cNvSpPr>
                <a:spLocks noChangeArrowheads="1"/>
              </p:cNvSpPr>
              <p:nvPr/>
            </p:nvSpPr>
            <p:spPr bwMode="auto">
              <a:xfrm>
                <a:off x="5790" y="3078"/>
                <a:ext cx="180" cy="312"/>
              </a:xfrm>
              <a:prstGeom prst="flowChartExtra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</p:grpSp>
        <p:sp>
          <p:nvSpPr>
            <p:cNvPr id="52" name="AutoShape 31"/>
            <p:cNvSpPr>
              <a:spLocks noChangeArrowheads="1"/>
            </p:cNvSpPr>
            <p:nvPr/>
          </p:nvSpPr>
          <p:spPr bwMode="auto">
            <a:xfrm>
              <a:off x="5345625" y="1889666"/>
              <a:ext cx="428625" cy="496094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grpSp>
          <p:nvGrpSpPr>
            <p:cNvPr id="53" name="Group 32"/>
            <p:cNvGrpSpPr>
              <a:grpSpLocks/>
            </p:cNvGrpSpPr>
            <p:nvPr/>
          </p:nvGrpSpPr>
          <p:grpSpPr bwMode="auto">
            <a:xfrm>
              <a:off x="3888300" y="1889666"/>
              <a:ext cx="428625" cy="496094"/>
              <a:chOff x="5040" y="4014"/>
              <a:chExt cx="1080" cy="1092"/>
            </a:xfrm>
          </p:grpSpPr>
          <p:sp>
            <p:nvSpPr>
              <p:cNvPr id="54" name="AutoShape 33"/>
              <p:cNvSpPr>
                <a:spLocks noChangeArrowheads="1"/>
              </p:cNvSpPr>
              <p:nvPr/>
            </p:nvSpPr>
            <p:spPr bwMode="auto">
              <a:xfrm rot="10800000">
                <a:off x="5040" y="4014"/>
                <a:ext cx="1080" cy="9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5 h 21600"/>
                  <a:gd name="T14" fmla="*/ 16560 w 21600"/>
                  <a:gd name="T15" fmla="*/ 1368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AutoShape 34"/>
              <p:cNvSpPr>
                <a:spLocks noChangeArrowheads="1"/>
              </p:cNvSpPr>
              <p:nvPr/>
            </p:nvSpPr>
            <p:spPr bwMode="auto">
              <a:xfrm>
                <a:off x="5490" y="4794"/>
                <a:ext cx="180" cy="312"/>
              </a:xfrm>
              <a:prstGeom prst="flowChartExtra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</p:grpSp>
        <p:grpSp>
          <p:nvGrpSpPr>
            <p:cNvPr id="56" name="Group 35"/>
            <p:cNvGrpSpPr>
              <a:grpSpLocks/>
            </p:cNvGrpSpPr>
            <p:nvPr/>
          </p:nvGrpSpPr>
          <p:grpSpPr bwMode="auto">
            <a:xfrm>
              <a:off x="3283462" y="2379145"/>
              <a:ext cx="514350" cy="2147094"/>
              <a:chOff x="2340" y="4014"/>
              <a:chExt cx="1080" cy="4056"/>
            </a:xfrm>
          </p:grpSpPr>
          <p:sp>
            <p:nvSpPr>
              <p:cNvPr id="57" name="Text Box 36"/>
              <p:cNvSpPr txBox="1">
                <a:spLocks noChangeArrowheads="1"/>
              </p:cNvSpPr>
              <p:nvPr/>
            </p:nvSpPr>
            <p:spPr bwMode="auto">
              <a:xfrm>
                <a:off x="2340" y="4014"/>
                <a:ext cx="108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1pPr>
                <a:lvl2pPr>
                  <a:defRPr sz="22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charset="0"/>
                    <a:ea typeface="宋体" charset="0"/>
                    <a:cs typeface="宋体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5pPr>
                <a:lvl6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6pPr>
                <a:lvl7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7pPr>
                <a:lvl8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8pPr>
                <a:lvl9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9pPr>
              </a:lstStyle>
              <a:p>
                <a:pPr algn="just" eaLnBrk="1" hangingPunct="1">
                  <a:lnSpc>
                    <a:spcPct val="216000"/>
                  </a:lnSpc>
                  <a:buFont typeface="Arial" charset="0"/>
                  <a:buNone/>
                </a:pPr>
                <a:r>
                  <a:rPr lang="en-US" altLang="zh-CN" b="1">
                    <a:solidFill>
                      <a:schemeClr val="bg1"/>
                    </a:solidFill>
                    <a:latin typeface="Times New Roman" charset="0"/>
                    <a:ea typeface="宋体" charset="0"/>
                    <a:cs typeface="宋体" charset="0"/>
                  </a:rPr>
                  <a:t>A</a:t>
                </a:r>
              </a:p>
              <a:p>
                <a:pPr eaLnBrk="1" hangingPunct="1">
                  <a:buFont typeface="Arial" charset="0"/>
                  <a:buNone/>
                </a:pPr>
                <a:endParaRPr lang="en-US" altLang="zh-CN" sz="1400">
                  <a:solidFill>
                    <a:schemeClr val="bg1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8" name="Text Box 37"/>
              <p:cNvSpPr txBox="1">
                <a:spLocks noChangeArrowheads="1"/>
              </p:cNvSpPr>
              <p:nvPr/>
            </p:nvSpPr>
            <p:spPr bwMode="auto">
              <a:xfrm>
                <a:off x="2340" y="5106"/>
                <a:ext cx="108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1pPr>
                <a:lvl2pPr>
                  <a:defRPr sz="22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charset="0"/>
                    <a:ea typeface="宋体" charset="0"/>
                    <a:cs typeface="宋体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5pPr>
                <a:lvl6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6pPr>
                <a:lvl7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7pPr>
                <a:lvl8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8pPr>
                <a:lvl9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9pPr>
              </a:lstStyle>
              <a:p>
                <a:pPr algn="just" eaLnBrk="1" hangingPunct="1">
                  <a:lnSpc>
                    <a:spcPct val="216000"/>
                  </a:lnSpc>
                  <a:buFont typeface="Arial" charset="0"/>
                  <a:buNone/>
                </a:pPr>
                <a:r>
                  <a:rPr lang="en-US" altLang="zh-CN" b="1">
                    <a:solidFill>
                      <a:schemeClr val="bg1"/>
                    </a:solidFill>
                    <a:latin typeface="Times New Roman" charset="0"/>
                    <a:ea typeface="宋体" charset="0"/>
                    <a:cs typeface="宋体" charset="0"/>
                  </a:rPr>
                  <a:t>K</a:t>
                </a:r>
              </a:p>
              <a:p>
                <a:pPr algn="just" eaLnBrk="1" hangingPunct="1">
                  <a:lnSpc>
                    <a:spcPct val="216000"/>
                  </a:lnSpc>
                  <a:buFont typeface="Arial" charset="0"/>
                  <a:buNone/>
                </a:pPr>
                <a:endParaRPr lang="en-US" altLang="zh-CN" b="1">
                  <a:solidFill>
                    <a:schemeClr val="bg1"/>
                  </a:solidFill>
                  <a:latin typeface="Times New Roman" charset="0"/>
                  <a:ea typeface="宋体" charset="0"/>
                  <a:cs typeface="宋体" charset="0"/>
                </a:endParaRPr>
              </a:p>
              <a:p>
                <a:pPr eaLnBrk="1" hangingPunct="1">
                  <a:buFont typeface="Arial" charset="0"/>
                  <a:buNone/>
                </a:pPr>
                <a:endParaRPr lang="en-US" altLang="zh-CN" sz="1400">
                  <a:solidFill>
                    <a:schemeClr val="bg1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9" name="Text Box 38"/>
              <p:cNvSpPr txBox="1">
                <a:spLocks noChangeArrowheads="1"/>
              </p:cNvSpPr>
              <p:nvPr/>
            </p:nvSpPr>
            <p:spPr bwMode="auto">
              <a:xfrm>
                <a:off x="2340" y="6198"/>
                <a:ext cx="108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1pPr>
                <a:lvl2pPr>
                  <a:defRPr sz="22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charset="0"/>
                    <a:ea typeface="宋体" charset="0"/>
                    <a:cs typeface="宋体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5pPr>
                <a:lvl6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6pPr>
                <a:lvl7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7pPr>
                <a:lvl8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8pPr>
                <a:lvl9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9pPr>
              </a:lstStyle>
              <a:p>
                <a:pPr algn="just" eaLnBrk="1" hangingPunct="1">
                  <a:lnSpc>
                    <a:spcPct val="216000"/>
                  </a:lnSpc>
                  <a:buFont typeface="Arial" charset="0"/>
                  <a:buNone/>
                </a:pPr>
                <a:r>
                  <a:rPr lang="en-US" altLang="zh-CN" b="1">
                    <a:solidFill>
                      <a:schemeClr val="bg1"/>
                    </a:solidFill>
                    <a:latin typeface="Times New Roman" charset="0"/>
                    <a:ea typeface="宋体" charset="0"/>
                    <a:cs typeface="宋体" charset="0"/>
                  </a:rPr>
                  <a:t>Q</a:t>
                </a:r>
              </a:p>
              <a:p>
                <a:pPr algn="just" eaLnBrk="1" hangingPunct="1">
                  <a:lnSpc>
                    <a:spcPct val="216000"/>
                  </a:lnSpc>
                  <a:buFont typeface="Arial" charset="0"/>
                  <a:buNone/>
                </a:pPr>
                <a:endParaRPr lang="en-US" altLang="zh-CN" b="1">
                  <a:solidFill>
                    <a:schemeClr val="bg1"/>
                  </a:solidFill>
                  <a:latin typeface="Times New Roman" charset="0"/>
                  <a:ea typeface="宋体" charset="0"/>
                  <a:cs typeface="宋体" charset="0"/>
                </a:endParaRPr>
              </a:p>
              <a:p>
                <a:pPr eaLnBrk="1" hangingPunct="1">
                  <a:buFont typeface="Arial" charset="0"/>
                  <a:buNone/>
                </a:pPr>
                <a:endParaRPr lang="en-US" altLang="zh-CN" sz="1400">
                  <a:solidFill>
                    <a:schemeClr val="bg1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60" name="Text Box 39"/>
              <p:cNvSpPr txBox="1">
                <a:spLocks noChangeArrowheads="1"/>
              </p:cNvSpPr>
              <p:nvPr/>
            </p:nvSpPr>
            <p:spPr bwMode="auto">
              <a:xfrm>
                <a:off x="2340" y="7290"/>
                <a:ext cx="108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1pPr>
                <a:lvl2pPr>
                  <a:defRPr sz="22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charset="0"/>
                    <a:ea typeface="宋体" charset="0"/>
                    <a:cs typeface="宋体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5pPr>
                <a:lvl6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6pPr>
                <a:lvl7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7pPr>
                <a:lvl8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8pPr>
                <a:lvl9pPr>
                  <a:buFont typeface="Arial" charset="0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</a:defRPr>
                </a:lvl9pPr>
              </a:lstStyle>
              <a:p>
                <a:pPr algn="just" eaLnBrk="1" hangingPunct="1">
                  <a:lnSpc>
                    <a:spcPct val="216000"/>
                  </a:lnSpc>
                  <a:buFont typeface="Arial" charset="0"/>
                  <a:buNone/>
                </a:pPr>
                <a:r>
                  <a:rPr lang="en-US" altLang="zh-CN" b="1">
                    <a:solidFill>
                      <a:schemeClr val="bg1"/>
                    </a:solidFill>
                    <a:latin typeface="Times New Roman" charset="0"/>
                    <a:ea typeface="宋体" charset="0"/>
                    <a:cs typeface="宋体" charset="0"/>
                  </a:rPr>
                  <a:t>J</a:t>
                </a:r>
              </a:p>
              <a:p>
                <a:pPr eaLnBrk="1" hangingPunct="1">
                  <a:buFont typeface="Arial" charset="0"/>
                  <a:buNone/>
                </a:pPr>
                <a:endParaRPr lang="en-US" altLang="zh-CN" sz="1400">
                  <a:solidFill>
                    <a:schemeClr val="bg1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3769237" y="2559062"/>
              <a:ext cx="2862263" cy="50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62" name="Rectangle 41"/>
            <p:cNvSpPr>
              <a:spLocks noChangeArrowheads="1"/>
            </p:cNvSpPr>
            <p:nvPr/>
          </p:nvSpPr>
          <p:spPr bwMode="auto">
            <a:xfrm>
              <a:off x="3769237" y="3758948"/>
              <a:ext cx="2862263" cy="4484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63" name="Rectangle 42"/>
            <p:cNvSpPr>
              <a:spLocks noChangeArrowheads="1"/>
            </p:cNvSpPr>
            <p:nvPr/>
          </p:nvSpPr>
          <p:spPr bwMode="auto">
            <a:xfrm>
              <a:off x="3769237" y="4358229"/>
              <a:ext cx="2862263" cy="4206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8516216"/>
      </p:ext>
    </p:extLst>
  </p:cSld>
  <p:clrMapOvr>
    <a:masterClrMapping/>
  </p:clrMapOvr>
</p:sld>
</file>

<file path=ppt/theme/theme1.xml><?xml version="1.0" encoding="utf-8"?>
<a:theme xmlns:a="http://schemas.openxmlformats.org/drawingml/2006/main" name="人邮在线师资培训PPT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  <a:txDef>
      <a:spPr>
        <a:noFill/>
      </a:spPr>
      <a:bodyPr wrap="square" numCol="1" rtlCol="0">
        <a:sp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人邮在线师资培训PPT主题" id="{9450C822-C573-424A-ADC8-E0E003568AE4}" vid="{35EDA6EC-C44A-48A3-A5E2-2F288403C4D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9140</TotalTime>
  <Words>1919</Words>
  <Application>Microsoft Office PowerPoint</Application>
  <PresentationFormat>自定义</PresentationFormat>
  <Paragraphs>514</Paragraphs>
  <Slides>40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等线</vt:lpstr>
      <vt:lpstr>仿宋</vt:lpstr>
      <vt:lpstr>黑体</vt:lpstr>
      <vt:lpstr>宋体</vt:lpstr>
      <vt:lpstr>微软雅黑</vt:lpstr>
      <vt:lpstr>Arial</vt:lpstr>
      <vt:lpstr>Calibri</vt:lpstr>
      <vt:lpstr>Lucida Console</vt:lpstr>
      <vt:lpstr>Tahoma</vt:lpstr>
      <vt:lpstr>Times</vt:lpstr>
      <vt:lpstr>Times New Roman</vt:lpstr>
      <vt:lpstr>Wingdings</vt:lpstr>
      <vt:lpstr>人邮在线师资培训PPT主题</vt:lpstr>
      <vt:lpstr>公式</vt:lpstr>
      <vt:lpstr>Visio.Drawing.11</vt:lpstr>
      <vt:lpstr>聚类分析</vt:lpstr>
      <vt:lpstr>目录</vt:lpstr>
      <vt:lpstr>概述</vt:lpstr>
      <vt:lpstr>概述</vt:lpstr>
      <vt:lpstr>概述</vt:lpstr>
      <vt:lpstr>概述</vt:lpstr>
      <vt:lpstr>概述</vt:lpstr>
      <vt:lpstr>概述</vt:lpstr>
      <vt:lpstr>概述</vt:lpstr>
      <vt:lpstr>概述</vt:lpstr>
      <vt:lpstr>概述</vt:lpstr>
      <vt:lpstr>目录</vt:lpstr>
      <vt:lpstr>相似性度量</vt:lpstr>
      <vt:lpstr>相似性度量</vt:lpstr>
      <vt:lpstr>相似性度量</vt:lpstr>
      <vt:lpstr>相似性度量</vt:lpstr>
      <vt:lpstr>相似性度量</vt:lpstr>
      <vt:lpstr>相似性度量</vt:lpstr>
      <vt:lpstr>目录</vt:lpstr>
      <vt:lpstr>K-Means</vt:lpstr>
      <vt:lpstr>K-Means</vt:lpstr>
      <vt:lpstr>K-Means</vt:lpstr>
      <vt:lpstr>聚类结果性能度量</vt:lpstr>
      <vt:lpstr>聚类结果性能度量</vt:lpstr>
      <vt:lpstr>聚类结果性能度量</vt:lpstr>
      <vt:lpstr>聚类结果性能度量</vt:lpstr>
      <vt:lpstr>聚类结果性能度量</vt:lpstr>
      <vt:lpstr>K-Means</vt:lpstr>
      <vt:lpstr>聚类结果性能度量</vt:lpstr>
      <vt:lpstr>聚类结果性能度量</vt:lpstr>
      <vt:lpstr>聚类结果性能度量</vt:lpstr>
      <vt:lpstr>K-Means</vt:lpstr>
      <vt:lpstr>K-Means</vt:lpstr>
      <vt:lpstr>目录</vt:lpstr>
      <vt:lpstr>K-Medoids</vt:lpstr>
      <vt:lpstr>K-Medoids</vt:lpstr>
      <vt:lpstr>目录</vt:lpstr>
      <vt:lpstr>层次聚类(系谱聚类 Hierarchical Clustering, HC)</vt:lpstr>
      <vt:lpstr>层次聚类(系谱聚类 Hierarchical Clustering, HC)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zhangmin@tipdm.com</cp:lastModifiedBy>
  <cp:revision>331</cp:revision>
  <dcterms:created xsi:type="dcterms:W3CDTF">2017-01-10T15:44:52Z</dcterms:created>
  <dcterms:modified xsi:type="dcterms:W3CDTF">2019-05-25T15:05:08Z</dcterms:modified>
</cp:coreProperties>
</file>