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330" r:id="rId3"/>
    <p:sldId id="256" r:id="rId4"/>
    <p:sldId id="257" r:id="rId5"/>
    <p:sldId id="265" r:id="rId6"/>
    <p:sldId id="279" r:id="rId7"/>
    <p:sldId id="258" r:id="rId8"/>
    <p:sldId id="319" r:id="rId9"/>
    <p:sldId id="294" r:id="rId10"/>
    <p:sldId id="259" r:id="rId11"/>
    <p:sldId id="268" r:id="rId12"/>
    <p:sldId id="282" r:id="rId13"/>
    <p:sldId id="320" r:id="rId14"/>
    <p:sldId id="287" r:id="rId15"/>
    <p:sldId id="321" r:id="rId16"/>
    <p:sldId id="329" r:id="rId17"/>
    <p:sldId id="325" r:id="rId18"/>
    <p:sldId id="323" r:id="rId19"/>
    <p:sldId id="324" r:id="rId20"/>
    <p:sldId id="327" r:id="rId21"/>
    <p:sldId id="263" r:id="rId22"/>
    <p:sldId id="298" r:id="rId23"/>
    <p:sldId id="331" r:id="rId24"/>
    <p:sldId id="264" r:id="rId25"/>
    <p:sldId id="297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4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notesMaster" Target="notesMasters/notesMaster1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523B70-F0A5-4C1F-B3C0-BB5341B7A442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9C1882-B51B-47CE-AE16-9C54ACE2EA3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PhAnim="0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关系图"/>
          <p:cNvPicPr>
            <a:picLocks noChangeAspect="1"/>
          </p:cNvPicPr>
          <p:nvPr/>
        </p:nvPicPr>
        <p:blipFill>
          <a:blip r:embed="rId2"/>
          <a:srcRect r="2528" b="10909"/>
          <a:stretch>
            <a:fillRect/>
          </a:stretch>
        </p:blipFill>
        <p:spPr>
          <a:xfrm>
            <a:off x="239184" y="692150"/>
            <a:ext cx="11885083" cy="611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2117" y="549275"/>
            <a:ext cx="12192000" cy="151130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ChangeArrowheads="1"/>
          </p:cNvSpPr>
          <p:nvPr>
            <p:ph type="subTitle" idx="1"/>
          </p:nvPr>
        </p:nvSpPr>
        <p:spPr>
          <a:xfrm>
            <a:off x="2544233" y="2492375"/>
            <a:ext cx="7393517" cy="12223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056" name="Rectangle 8"/>
          <p:cNvSpPr>
            <a:spLocks noChangeArrowheads="1"/>
          </p:cNvSpPr>
          <p:nvPr>
            <p:ph type="ctrTitle"/>
          </p:nvPr>
        </p:nvSpPr>
        <p:spPr>
          <a:xfrm>
            <a:off x="1007533" y="620713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11" name="Rectangle 4"/>
          <p:cNvSpPr>
            <a:spLocks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EB9D29AE-5B45-4E40-8063-092A2386AFB2}" type="datetimeFigureOut">
              <a:rPr lang="en-US" smtClean="0"/>
            </a:fld>
            <a:endParaRPr lang="en-US"/>
          </a:p>
        </p:txBody>
      </p:sp>
      <p:sp>
        <p:nvSpPr>
          <p:cNvPr id="12" name="Rectangle 5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" name="Rectangle 6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5004BBC7-C277-4553-9926-E6428E29B170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B9D29AE-5B45-4E40-8063-092A2386AFB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004BBC7-C277-4553-9926-E6428E29B170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B9D29AE-5B45-4E40-8063-092A2386AFB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004BBC7-C277-4553-9926-E6428E29B170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B9D29AE-5B45-4E40-8063-092A2386AFB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004BBC7-C277-4553-9926-E6428E29B170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B9D29AE-5B45-4E40-8063-092A2386AFB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004BBC7-C277-4553-9926-E6428E29B170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B9D29AE-5B45-4E40-8063-092A2386AFB2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004BBC7-C277-4553-9926-E6428E29B170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B9D29AE-5B45-4E40-8063-092A2386AFB2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004BBC7-C277-4553-9926-E6428E29B170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B9D29AE-5B45-4E40-8063-092A2386AFB2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004BBC7-C277-4553-9926-E6428E29B170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B9D29AE-5B45-4E40-8063-092A2386AFB2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004BBC7-C277-4553-9926-E6428E29B170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B9D29AE-5B45-4E40-8063-092A2386AFB2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004BBC7-C277-4553-9926-E6428E29B170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B9D29AE-5B45-4E40-8063-092A2386AFB2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004BBC7-C277-4553-9926-E6428E29B170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2117" y="333375"/>
            <a:ext cx="12192000" cy="100965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pic>
        <p:nvPicPr>
          <p:cNvPr id="1027" name="Picture 3" descr="关系图"/>
          <p:cNvPicPr>
            <a:picLocks noChangeAspect="1"/>
          </p:cNvPicPr>
          <p:nvPr/>
        </p:nvPicPr>
        <p:blipFill>
          <a:blip r:embed="rId12"/>
          <a:srcRect t="1094" r="8122" b="13318"/>
          <a:stretch>
            <a:fillRect/>
          </a:stretch>
        </p:blipFill>
        <p:spPr>
          <a:xfrm>
            <a:off x="7730067" y="4438650"/>
            <a:ext cx="4453467" cy="2333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8" name="Rectangle 4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5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30" name="Rectangle 6"/>
          <p:cNvSpPr>
            <a:spLocks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EB9D29AE-5B45-4E40-8063-092A2386AFB2}" type="datetimeFigureOut">
              <a:rPr lang="en-US" smtClean="0"/>
            </a:fld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5004BBC7-C277-4553-9926-E6428E29B170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 bldLvl="0" animBg="1"/>
      <p:bldP spid="1028" grpId="0" bldLvl="0"/>
    </p:bldLst>
  </p:timing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www.kaggle.com/datasets/jp797498e/twitter-entity-sentiment-analysis&#13;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" y="247015"/>
            <a:ext cx="10736580" cy="1005205"/>
          </a:xfrm>
        </p:spPr>
        <p:txBody>
          <a:bodyPr/>
          <a:p>
            <a:r>
              <a:rPr lang="en-US" altLang="en-GB" sz="2000">
                <a:latin typeface="Times New Roman" panose="02020603050405020304" charset="0"/>
                <a:cs typeface="Times New Roman" panose="02020603050405020304" charset="0"/>
              </a:rPr>
              <a:t>BUILDING AN NLP MODEL FOR ENTITY-LEVEL SENTIMENT ANALYSIS ON TWITTER</a:t>
            </a:r>
            <a:endParaRPr lang="en-US" altLang="en-GB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/>
          <p:nvPr>
            <p:ph idx="1"/>
          </p:nvPr>
        </p:nvSpPr>
        <p:spPr/>
        <p:txBody>
          <a:bodyPr/>
          <a:p>
            <a:endParaRPr lang="en-GB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36060"/>
          </a:xfrm>
        </p:spPr>
        <p:txBody>
          <a:bodyPr/>
          <a:lstStyle/>
          <a:p>
            <a:r>
              <a:rPr lang="en-GB" altLang="en-US" sz="3200" b="1" dirty="0">
                <a:latin typeface="Times New Roman" panose="02020603050405020304" charset="0"/>
                <a:cs typeface="Times New Roman" panose="02020603050405020304" charset="0"/>
              </a:rPr>
              <a:t>Modelling</a:t>
            </a:r>
            <a:endParaRPr lang="en-GB" altLang="en-US" sz="32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447800"/>
            <a:ext cx="8619905" cy="4998720"/>
          </a:xfrm>
        </p:spPr>
        <p:txBody>
          <a:bodyPr>
            <a:normAutofit/>
          </a:bodyPr>
          <a:lstStyle/>
          <a:p>
            <a:pPr marL="0" indent="0" algn="l">
              <a:lnSpc>
                <a:spcPct val="150000"/>
              </a:lnSpc>
              <a:buNone/>
            </a:pPr>
            <a:r>
              <a:rPr lang="en-GB" altLang="en-US" sz="2000">
                <a:latin typeface="Times New Roman" panose="02020603050405020304" charset="0"/>
                <a:cs typeface="Times New Roman" panose="02020603050405020304" charset="0"/>
              </a:rPr>
              <a:t>For this project, 2 models were developed, namely:</a:t>
            </a:r>
            <a:endParaRPr lang="en-GB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GB" altLang="en-US" sz="2000">
                <a:latin typeface="Times New Roman" panose="02020603050405020304" charset="0"/>
                <a:cs typeface="Times New Roman" panose="02020603050405020304" charset="0"/>
              </a:rPr>
              <a:t>1. Logistic Regression Model(Baseline Model)</a:t>
            </a:r>
            <a:endParaRPr lang="en-GB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GB" altLang="en-US" sz="2000">
                <a:latin typeface="Times New Roman" panose="02020603050405020304" charset="0"/>
                <a:cs typeface="Times New Roman" panose="02020603050405020304" charset="0"/>
              </a:rPr>
              <a:t>4. Random Forest Model(Tuned) </a:t>
            </a:r>
            <a:endParaRPr lang="en-GB" alt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2215" y="756285"/>
            <a:ext cx="8911590" cy="579755"/>
          </a:xfrm>
        </p:spPr>
        <p:txBody>
          <a:bodyPr/>
          <a:lstStyle/>
          <a:p>
            <a:r>
              <a:rPr lang="en-GB" altLang="en-US" sz="3200" b="1" dirty="0">
                <a:latin typeface="Times New Roman" panose="02020603050405020304" charset="0"/>
                <a:cs typeface="Times New Roman" panose="02020603050405020304" charset="0"/>
              </a:rPr>
              <a:t>Model Evaluation</a:t>
            </a:r>
            <a:endParaRPr lang="en-GB" altLang="en-US" sz="32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2215" y="1336040"/>
            <a:ext cx="8307705" cy="5108575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altLang="en-US" sz="2000" i="0" dirty="0">
                <a:effectLst/>
                <a:latin typeface="Times New Roman" panose="02020603050405020304" charset="0"/>
                <a:cs typeface="Times New Roman" panose="02020603050405020304" charset="0"/>
              </a:rPr>
              <a:t>The following Metric was used to evaluate the Models developed:</a:t>
            </a:r>
            <a:endParaRPr lang="en-GB" altLang="en-US" sz="2000" i="0" dirty="0"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GB" altLang="en-US" sz="2000" b="1" i="0" dirty="0">
                <a:effectLst/>
                <a:latin typeface="Times New Roman" panose="02020603050405020304" charset="0"/>
                <a:cs typeface="Times New Roman" panose="02020603050405020304" charset="0"/>
              </a:rPr>
              <a:t>Accuracy Score</a:t>
            </a:r>
            <a:r>
              <a:rPr lang="en-GB" altLang="en-US" sz="2000" i="0" dirty="0">
                <a:effectLst/>
                <a:latin typeface="Times New Roman" panose="02020603050405020304" charset="0"/>
                <a:cs typeface="Times New Roman" panose="02020603050405020304" charset="0"/>
              </a:rPr>
              <a:t>:</a:t>
            </a:r>
            <a:r>
              <a:rPr lang="en-US" altLang="en-GB" sz="2000">
                <a:latin typeface="Times New Roman" panose="02020603050405020304" charset="0"/>
                <a:cs typeface="Times New Roman" panose="02020603050405020304" charset="0"/>
              </a:rPr>
              <a:t> It represents the proportion of correct predictions made by the model out of all predictions made.</a:t>
            </a:r>
            <a:endParaRPr lang="en-US" altLang="en-GB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GB" altLang="en-US" sz="2000">
                <a:latin typeface="Times New Roman" panose="02020603050405020304" charset="0"/>
                <a:cs typeface="Times New Roman" panose="02020603050405020304" charset="0"/>
              </a:rPr>
              <a:t>Model with highest accuracy score was taken as the best model</a:t>
            </a:r>
            <a:endParaRPr lang="en-US" altLang="en-GB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en-GB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705" y="624205"/>
            <a:ext cx="8911590" cy="863600"/>
          </a:xfrm>
        </p:spPr>
        <p:txBody>
          <a:bodyPr/>
          <a:p>
            <a:r>
              <a:rPr lang="en-GB" altLang="en-US" sz="3200" b="1">
                <a:latin typeface="Times New Roman" panose="02020603050405020304" charset="0"/>
                <a:cs typeface="Times New Roman" panose="02020603050405020304" charset="0"/>
              </a:rPr>
              <a:t>Logistic Regression Model-ROC Curve</a:t>
            </a:r>
            <a:endParaRPr lang="en-GB" altLang="en-US" sz="32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Content Placeholder 3" descr="roc log reg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8225" y="1399540"/>
            <a:ext cx="7680960" cy="508762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8900160" y="1779905"/>
            <a:ext cx="3291840" cy="16484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GB" altLang="en-US" sz="2000" b="1" u="sng">
                <a:latin typeface="Times New Roman" panose="02020603050405020304" charset="0"/>
                <a:cs typeface="Times New Roman" panose="02020603050405020304" charset="0"/>
              </a:rPr>
              <a:t>Overall Metric Score</a:t>
            </a:r>
            <a:endParaRPr lang="en-GB" altLang="en-US" sz="2000" b="1" u="sng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GB" altLang="en-US" sz="2000" b="1" u="sng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GB" altLang="en-US" sz="2000">
                <a:latin typeface="Times New Roman" panose="02020603050405020304" charset="0"/>
                <a:cs typeface="Times New Roman" panose="02020603050405020304" charset="0"/>
              </a:rPr>
              <a:t>1.Accuracy Score = 80%</a:t>
            </a:r>
            <a:endParaRPr lang="en-GB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GB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GB" altLang="en-US" sz="2000">
                <a:latin typeface="Times New Roman" panose="02020603050405020304" charset="0"/>
                <a:cs typeface="Times New Roman" panose="02020603050405020304" charset="0"/>
              </a:rPr>
              <a:t>2. AUC = 0.86</a:t>
            </a:r>
            <a:endParaRPr lang="en-GB" alt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0425" y="388525"/>
            <a:ext cx="8911687" cy="770350"/>
          </a:xfrm>
        </p:spPr>
        <p:txBody>
          <a:bodyPr>
            <a:normAutofit/>
          </a:bodyPr>
          <a:lstStyle/>
          <a:p>
            <a:r>
              <a:rPr lang="en-GB" altLang="en-US" sz="3200" b="1" dirty="0">
                <a:latin typeface="Times New Roman" panose="02020603050405020304" charset="0"/>
                <a:cs typeface="Times New Roman" panose="02020603050405020304" charset="0"/>
              </a:rPr>
              <a:t>Logistic Regression-Confusion Matrix</a:t>
            </a:r>
            <a:endParaRPr lang="en-GB" altLang="en-US" sz="32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Content Placeholder 4" descr="Confusion matrix log reg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38530" y="1289050"/>
            <a:ext cx="7439660" cy="473202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8610600" y="1654810"/>
            <a:ext cx="3582035" cy="23583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GB" altLang="en-US"/>
              <a:t>   </a:t>
            </a:r>
            <a:r>
              <a:rPr lang="en-GB" altLang="en-US" sz="2000" b="1" u="sng">
                <a:latin typeface="Times New Roman" panose="02020603050405020304" charset="0"/>
                <a:cs typeface="Times New Roman" panose="02020603050405020304" charset="0"/>
              </a:rPr>
              <a:t> Interpretation</a:t>
            </a:r>
            <a:endParaRPr lang="en-GB" altLang="en-US" b="1" u="sng"/>
          </a:p>
          <a:p>
            <a:endParaRPr lang="en-US" altLang="en-GB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en-GB" sz="2000">
                <a:latin typeface="Times New Roman" panose="02020603050405020304" charset="0"/>
                <a:cs typeface="Times New Roman" panose="02020603050405020304" charset="0"/>
              </a:rPr>
              <a:t>4,328 bookings correctly predicted as non-cancellations</a:t>
            </a:r>
            <a:endParaRPr lang="en-US" altLang="en-GB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en-GB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en-GB" sz="2000">
                <a:latin typeface="Times New Roman" panose="02020603050405020304" charset="0"/>
                <a:cs typeface="Times New Roman" panose="02020603050405020304" charset="0"/>
              </a:rPr>
              <a:t>1,455 bookings correctly predicted as cancellations</a:t>
            </a:r>
            <a:endParaRPr lang="en-US" altLang="en-GB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3555" y="469900"/>
            <a:ext cx="9425305" cy="725170"/>
          </a:xfrm>
        </p:spPr>
        <p:txBody>
          <a:bodyPr/>
          <a:p>
            <a:r>
              <a:rPr lang="en-GB" altLang="en-US" sz="3200" b="1">
                <a:latin typeface="Times New Roman" panose="02020603050405020304" charset="0"/>
                <a:cs typeface="Times New Roman" panose="02020603050405020304" charset="0"/>
              </a:rPr>
              <a:t>Decision Tree Model(Tuned)-ROC Curve</a:t>
            </a:r>
            <a:endParaRPr lang="en-GB" altLang="en-US" sz="32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8900160" y="1779905"/>
            <a:ext cx="3291840" cy="16484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GB" altLang="en-US" sz="2000" b="1" u="sng">
                <a:latin typeface="Times New Roman" panose="02020603050405020304" charset="0"/>
                <a:cs typeface="Times New Roman" panose="02020603050405020304" charset="0"/>
              </a:rPr>
              <a:t>Overall Metric Score</a:t>
            </a:r>
            <a:endParaRPr lang="en-GB" altLang="en-US" sz="2000" b="1" u="sng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GB" altLang="en-US" sz="2000" b="1" u="sng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GB" altLang="en-US" sz="2000">
                <a:latin typeface="Times New Roman" panose="02020603050405020304" charset="0"/>
                <a:cs typeface="Times New Roman" panose="02020603050405020304" charset="0"/>
              </a:rPr>
              <a:t>1.Accuracy Score = 84%</a:t>
            </a:r>
            <a:endParaRPr lang="en-GB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GB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GB" altLang="en-US" sz="2000">
                <a:latin typeface="Times New Roman" panose="02020603050405020304" charset="0"/>
                <a:cs typeface="Times New Roman" panose="02020603050405020304" charset="0"/>
              </a:rPr>
              <a:t>2. AUC = 0.89</a:t>
            </a:r>
            <a:endParaRPr lang="en-GB" alt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6" name="Content Placeholder 5" descr="roc decision tre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56360" y="1404620"/>
            <a:ext cx="7543165" cy="514413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0425" y="388525"/>
            <a:ext cx="8911687" cy="770350"/>
          </a:xfrm>
        </p:spPr>
        <p:txBody>
          <a:bodyPr>
            <a:normAutofit/>
          </a:bodyPr>
          <a:lstStyle/>
          <a:p>
            <a:r>
              <a:rPr lang="en-GB" altLang="en-US" sz="32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Decision Tree Model(Tuned) - Confusion Matrix</a:t>
            </a:r>
            <a:endParaRPr lang="en-GB" altLang="en-US" sz="32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8768080" y="1654810"/>
            <a:ext cx="3424555" cy="25507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GB" altLang="en-US"/>
              <a:t>   </a:t>
            </a:r>
            <a:r>
              <a:rPr lang="en-GB" altLang="en-US" sz="2000" b="1" u="sng">
                <a:latin typeface="Times New Roman" panose="02020603050405020304" charset="0"/>
                <a:cs typeface="Times New Roman" panose="02020603050405020304" charset="0"/>
                <a:sym typeface="+mn-ea"/>
              </a:rPr>
              <a:t>Interpretation</a:t>
            </a:r>
            <a:endParaRPr lang="en-GB" altLang="en-US" sz="2000" b="1" u="sng"/>
          </a:p>
          <a:p>
            <a:endParaRPr lang="en-US" altLang="en-GB" sz="200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en-GB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4,</a:t>
            </a:r>
            <a:r>
              <a:rPr lang="en-GB" altLang="en-US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199</a:t>
            </a:r>
            <a:r>
              <a:rPr lang="en-US" altLang="en-GB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bookings correctly predicted as non-cancellations</a:t>
            </a:r>
            <a:endParaRPr lang="en-US" altLang="en-GB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en-GB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en-GB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1,</a:t>
            </a:r>
            <a:r>
              <a:rPr lang="en-GB" altLang="en-US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866</a:t>
            </a:r>
            <a:r>
              <a:rPr lang="en-US" altLang="en-GB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bookings correctly predicted as cancellations</a:t>
            </a:r>
            <a:endParaRPr lang="en-US" altLang="en-GB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Content Placeholder 3" descr="Confusion matrix decision tre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82675" y="1460500"/>
            <a:ext cx="7535545" cy="477647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0710" y="469900"/>
            <a:ext cx="9328150" cy="655320"/>
          </a:xfrm>
        </p:spPr>
        <p:txBody>
          <a:bodyPr/>
          <a:p>
            <a:r>
              <a:rPr lang="en-GB" altLang="en-US" sz="3200" b="1">
                <a:latin typeface="Times New Roman" panose="02020603050405020304" charset="0"/>
                <a:cs typeface="Times New Roman" panose="02020603050405020304" charset="0"/>
              </a:rPr>
              <a:t>Random Forest(Untuned)-ROC Curve</a:t>
            </a:r>
            <a:endParaRPr lang="en-GB" altLang="en-US" sz="32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8580120" y="1779905"/>
            <a:ext cx="3611880" cy="17875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GB" altLang="en-US" sz="2000" b="1" u="sng">
                <a:latin typeface="Times New Roman" panose="02020603050405020304" charset="0"/>
                <a:cs typeface="Times New Roman" panose="02020603050405020304" charset="0"/>
              </a:rPr>
              <a:t>Overall Metric Score</a:t>
            </a:r>
            <a:endParaRPr lang="en-GB" altLang="en-US" sz="2000" b="1" u="sng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GB" altLang="en-US" sz="2000" b="1" u="sng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GB" altLang="en-US" sz="2000">
                <a:latin typeface="Times New Roman" panose="02020603050405020304" charset="0"/>
                <a:cs typeface="Times New Roman" panose="02020603050405020304" charset="0"/>
              </a:rPr>
              <a:t>1.Accuracy Score = 85%</a:t>
            </a:r>
            <a:endParaRPr lang="en-GB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GB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GB" altLang="en-US" sz="2000">
                <a:latin typeface="Times New Roman" panose="02020603050405020304" charset="0"/>
                <a:cs typeface="Times New Roman" panose="02020603050405020304" charset="0"/>
              </a:rPr>
              <a:t>2. AUC = 0.91</a:t>
            </a:r>
            <a:endParaRPr lang="en-GB" alt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Content Placeholder 3" descr="Untuned RF ROC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21105" y="1330960"/>
            <a:ext cx="7359650" cy="525970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960" y="624205"/>
            <a:ext cx="9538335" cy="724535"/>
          </a:xfrm>
        </p:spPr>
        <p:txBody>
          <a:bodyPr/>
          <a:p>
            <a:r>
              <a:rPr lang="en-GB" altLang="en-US" sz="32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Random Forest(Tuned)-ROC Curve</a:t>
            </a:r>
            <a:endParaRPr lang="en-GB" altLang="en-US" sz="3200"/>
          </a:p>
        </p:txBody>
      </p:sp>
      <p:sp>
        <p:nvSpPr>
          <p:cNvPr id="5" name="Text Box 4"/>
          <p:cNvSpPr txBox="1"/>
          <p:nvPr/>
        </p:nvSpPr>
        <p:spPr>
          <a:xfrm>
            <a:off x="8458835" y="1945640"/>
            <a:ext cx="3691890" cy="16300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GB" altLang="en-US" sz="2000" b="1" u="sng">
                <a:latin typeface="Times New Roman" panose="02020603050405020304" charset="0"/>
                <a:cs typeface="Times New Roman" panose="02020603050405020304" charset="0"/>
              </a:rPr>
              <a:t>Overall Metric Score</a:t>
            </a:r>
            <a:endParaRPr lang="en-GB" altLang="en-US" sz="2000" b="1" u="sng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GB" altLang="en-US" sz="2000" b="1" u="sng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GB" altLang="en-US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1.Accuracy Score = 86%</a:t>
            </a:r>
            <a:endParaRPr lang="en-GB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GB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GB" altLang="en-US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2. AUC = 0.92</a:t>
            </a:r>
            <a:endParaRPr lang="en-GB" altLang="en-US" sz="20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7" name="Content Placeholder 6" descr="Tuned RF ROC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82040" y="1348740"/>
            <a:ext cx="7283450" cy="497903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6450" y="443865"/>
            <a:ext cx="9427845" cy="862330"/>
          </a:xfrm>
        </p:spPr>
        <p:txBody>
          <a:bodyPr/>
          <a:p>
            <a:r>
              <a:rPr lang="en-GB" altLang="en-US" sz="32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Random Forest(Tuned)-ROC Curve</a:t>
            </a:r>
            <a:endParaRPr lang="en-GB" altLang="en-US" sz="3200"/>
          </a:p>
        </p:txBody>
      </p:sp>
      <p:pic>
        <p:nvPicPr>
          <p:cNvPr id="4" name="Content Placeholder 3" descr="Tuned RF Confusion Matrix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07490" y="1430655"/>
            <a:ext cx="6866890" cy="471106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8374380" y="1737995"/>
            <a:ext cx="3580130" cy="23812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GB" altLang="en-US" sz="20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</a:t>
            </a:r>
            <a:r>
              <a:rPr lang="en-GB" altLang="en-US" sz="2000" b="1" u="sng">
                <a:latin typeface="Times New Roman" panose="02020603050405020304" charset="0"/>
                <a:cs typeface="Times New Roman" panose="02020603050405020304" charset="0"/>
                <a:sym typeface="+mn-ea"/>
              </a:rPr>
              <a:t>Interpretation</a:t>
            </a:r>
            <a:endParaRPr lang="en-GB" altLang="en-US" sz="2000" b="1" u="sng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endParaRPr lang="en-US" altLang="en-GB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en-GB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4,</a:t>
            </a:r>
            <a:r>
              <a:rPr lang="en-GB" altLang="en-US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318</a:t>
            </a:r>
            <a:r>
              <a:rPr lang="en-US" altLang="en-GB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bookings correctly predicted as non-cancellations</a:t>
            </a:r>
            <a:endParaRPr lang="en-US" altLang="en-GB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en-GB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en-GB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1,</a:t>
            </a:r>
            <a:r>
              <a:rPr lang="en-GB" altLang="en-US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896</a:t>
            </a:r>
            <a:r>
              <a:rPr lang="en-US" altLang="en-GB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bookings correctly predicted as cancellations</a:t>
            </a:r>
            <a:endParaRPr lang="en-US" altLang="en-GB" sz="20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1800" y="374650"/>
            <a:ext cx="9802495" cy="766445"/>
          </a:xfrm>
        </p:spPr>
        <p:txBody>
          <a:bodyPr/>
          <a:p>
            <a:r>
              <a:rPr lang="en-GB" altLang="en-US" sz="3200" b="1">
                <a:latin typeface="Times New Roman" panose="02020603050405020304" charset="0"/>
                <a:cs typeface="Times New Roman" panose="02020603050405020304" charset="0"/>
              </a:rPr>
              <a:t>Combined ROC Curves-All Models</a:t>
            </a:r>
            <a:endParaRPr lang="en-GB" altLang="en-US" sz="32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8333740" y="1945640"/>
            <a:ext cx="3816985" cy="196024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GB" altLang="en-US" sz="2000" b="1" u="sng">
                <a:latin typeface="Times New Roman" panose="02020603050405020304" charset="0"/>
                <a:cs typeface="Times New Roman" panose="02020603050405020304" charset="0"/>
              </a:rPr>
              <a:t>Best Performing Model</a:t>
            </a:r>
            <a:endParaRPr lang="en-GB" altLang="en-US" sz="2000" b="1" u="sng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GB" altLang="en-US" sz="2000" b="1" u="sng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GB" altLang="en-US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Tuned Random Forest Model with:</a:t>
            </a:r>
            <a:endParaRPr lang="en-GB" altLang="en-US" sz="20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en-GB" altLang="en-US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1. Accuracy Score = 86%</a:t>
            </a:r>
            <a:endParaRPr lang="en-GB" altLang="en-US" sz="20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endParaRPr lang="en-GB" altLang="en-US" sz="20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en-GB" altLang="en-US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2. AUC  = 0.92</a:t>
            </a:r>
            <a:endParaRPr lang="en-GB" altLang="en-US" sz="20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4" name="Content Placeholder 3" descr="All curves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54075" y="1391285"/>
            <a:ext cx="7479030" cy="517334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3105" y="2059940"/>
            <a:ext cx="10060940" cy="1656080"/>
          </a:xfrm>
        </p:spPr>
        <p:txBody>
          <a:bodyPr>
            <a:normAutofit/>
          </a:bodyPr>
          <a:lstStyle/>
          <a:p>
            <a:pPr algn="ctr"/>
            <a:r>
              <a:rPr lang="en-GB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Project Owner: James Wachira Muthee</a:t>
            </a:r>
            <a:endParaRPr lang="en-GB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GB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GB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Technical Mentor: Daniel Ekale</a:t>
            </a:r>
            <a:endParaRPr lang="en-GB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83105" y="1212850"/>
            <a:ext cx="9573895" cy="624205"/>
          </a:xfrm>
          <a:prstGeom prst="rect">
            <a:avLst/>
          </a:prstGeom>
          <a:noFill/>
        </p:spPr>
        <p:txBody>
          <a:bodyPr wrap="square" lIns="91440" tIns="45720" rIns="91440" bIns="45720">
            <a:noAutofit/>
          </a:bodyPr>
          <a:lstStyle/>
          <a:p>
            <a:pPr algn="ctr"/>
            <a:r>
              <a:rPr lang="en-US" sz="2800" b="1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DSF-PT08: </a:t>
            </a:r>
            <a:r>
              <a:rPr lang="en-GB" altLang="en-US" sz="2800" b="1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FINAL PROJECT SUBMISSION</a:t>
            </a:r>
            <a:endParaRPr lang="en-GB" altLang="en-US" sz="2800" b="1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0045" y="444500"/>
            <a:ext cx="8828405" cy="514350"/>
          </a:xfrm>
        </p:spPr>
        <p:txBody>
          <a:bodyPr>
            <a:normAutofit fontScale="90000"/>
          </a:bodyPr>
          <a:lstStyle/>
          <a:p>
            <a:r>
              <a:rPr lang="en-GB" altLang="en-US" sz="3200" b="1" dirty="0">
                <a:latin typeface="Times New Roman" panose="02020603050405020304" charset="0"/>
                <a:cs typeface="Times New Roman" panose="02020603050405020304" charset="0"/>
              </a:rPr>
              <a:t>Insights</a:t>
            </a:r>
            <a:endParaRPr lang="en-GB" altLang="en-US" sz="32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0045" y="959485"/>
            <a:ext cx="10333990" cy="5300345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altLang="en-US" sz="1600" dirty="0">
                <a:latin typeface="Times New Roman" panose="02020603050405020304" charset="0"/>
                <a:cs typeface="Times New Roman" panose="02020603050405020304" charset="0"/>
              </a:rPr>
              <a:t>Upon developing and evaluating the models, I concluded the following:</a:t>
            </a:r>
            <a:endParaRPr lang="en-GB" altLang="en-US" sz="16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GB" altLang="en-US" sz="1600" dirty="0">
                <a:latin typeface="Times New Roman" panose="02020603050405020304" charset="0"/>
                <a:cs typeface="Times New Roman" panose="02020603050405020304" charset="0"/>
              </a:rPr>
              <a:t>1</a:t>
            </a:r>
            <a:r>
              <a:rPr lang="en-GB" altLang="en-US" sz="1600" b="1" dirty="0">
                <a:latin typeface="Times New Roman" panose="02020603050405020304" charset="0"/>
                <a:cs typeface="Times New Roman" panose="02020603050405020304" charset="0"/>
              </a:rPr>
              <a:t>. </a:t>
            </a:r>
            <a:r>
              <a:rPr lang="en-GB" altLang="en-US" sz="1600" b="1" u="sng" dirty="0">
                <a:latin typeface="Times New Roman" panose="02020603050405020304" charset="0"/>
                <a:cs typeface="Times New Roman" panose="02020603050405020304" charset="0"/>
              </a:rPr>
              <a:t>T</a:t>
            </a:r>
            <a:r>
              <a:rPr lang="en-US" altLang="en-GB" sz="1600" b="1" u="sng">
                <a:latin typeface="Times New Roman" panose="02020603050405020304" charset="0"/>
                <a:cs typeface="Times New Roman" panose="02020603050405020304" charset="0"/>
              </a:rPr>
              <a:t>uned Random Forest Model</a:t>
            </a:r>
            <a:endParaRPr lang="en-US" altLang="en-GB" sz="1600" u="sng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en-GB" sz="16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GB" altLang="en-US" sz="1600">
                <a:latin typeface="Times New Roman" panose="02020603050405020304" charset="0"/>
                <a:cs typeface="Times New Roman" panose="02020603050405020304" charset="0"/>
              </a:rPr>
              <a:t>O</a:t>
            </a:r>
            <a:r>
              <a:rPr lang="en-US" altLang="en-GB" sz="1600">
                <a:latin typeface="Times New Roman" panose="02020603050405020304" charset="0"/>
                <a:cs typeface="Times New Roman" panose="02020603050405020304" charset="0"/>
              </a:rPr>
              <a:t>utperforms all other models, with the highest Accuracy Score of 86% and the highest AUC of 0.92</a:t>
            </a:r>
            <a:r>
              <a:rPr lang="en-GB" altLang="en-US" sz="1600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US" altLang="en-GB"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en-GB" sz="1600" b="1">
                <a:latin typeface="Times New Roman" panose="02020603050405020304" charset="0"/>
                <a:cs typeface="Times New Roman" panose="02020603050405020304" charset="0"/>
              </a:rPr>
              <a:t>2. </a:t>
            </a:r>
            <a:r>
              <a:rPr lang="en-US" altLang="en-GB" sz="1600" b="1" u="sng">
                <a:latin typeface="Times New Roman" panose="02020603050405020304" charset="0"/>
                <a:cs typeface="Times New Roman" panose="02020603050405020304" charset="0"/>
              </a:rPr>
              <a:t>Untuned Random Forest Model</a:t>
            </a:r>
            <a:endParaRPr lang="en-GB" altLang="en-US" sz="16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en-GB" sz="16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GB" altLang="en-US" sz="1600"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en-US" altLang="en-GB" sz="1600">
                <a:latin typeface="Times New Roman" panose="02020603050405020304" charset="0"/>
                <a:cs typeface="Times New Roman" panose="02020603050405020304" charset="0"/>
              </a:rPr>
              <a:t>lso performed well, achieving an Accuracy Score of 85% and an AUC of 0.91</a:t>
            </a:r>
            <a:r>
              <a:rPr lang="en-GB" altLang="en-US" sz="1600">
                <a:latin typeface="Times New Roman" panose="02020603050405020304" charset="0"/>
                <a:cs typeface="Times New Roman" panose="02020603050405020304" charset="0"/>
              </a:rPr>
              <a:t> even without tuning of parameters</a:t>
            </a:r>
            <a:endParaRPr lang="en-US" altLang="en-GB"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en-GB" sz="1600" b="1">
                <a:latin typeface="Times New Roman" panose="02020603050405020304" charset="0"/>
                <a:cs typeface="Times New Roman" panose="02020603050405020304" charset="0"/>
              </a:rPr>
              <a:t>3.</a:t>
            </a:r>
            <a:r>
              <a:rPr lang="en-US" altLang="en-GB" sz="1600" b="1" u="sng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GB" altLang="en-US" sz="1600" b="1" u="sng">
                <a:latin typeface="Times New Roman" panose="02020603050405020304" charset="0"/>
                <a:cs typeface="Times New Roman" panose="02020603050405020304" charset="0"/>
              </a:rPr>
              <a:t>T</a:t>
            </a:r>
            <a:r>
              <a:rPr lang="en-US" altLang="en-GB" sz="1600" b="1" u="sng">
                <a:latin typeface="Times New Roman" panose="02020603050405020304" charset="0"/>
                <a:cs typeface="Times New Roman" panose="02020603050405020304" charset="0"/>
              </a:rPr>
              <a:t>uned Decision Tree Model </a:t>
            </a:r>
            <a:endParaRPr lang="en-US" altLang="en-GB" sz="1600" b="1" u="sng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GB" altLang="en-US" sz="1600">
                <a:latin typeface="Times New Roman" panose="02020603050405020304" charset="0"/>
                <a:cs typeface="Times New Roman" panose="02020603050405020304" charset="0"/>
              </a:rPr>
              <a:t>S</a:t>
            </a:r>
            <a:r>
              <a:rPr lang="en-US" altLang="en-GB" sz="1600">
                <a:latin typeface="Times New Roman" panose="02020603050405020304" charset="0"/>
                <a:cs typeface="Times New Roman" panose="02020603050405020304" charset="0"/>
              </a:rPr>
              <a:t>howed a notable improvement over the baseline Logistic Regression Model, with an Accuracy Score of 84% and an AUC of</a:t>
            </a:r>
            <a:r>
              <a:rPr lang="en-GB" altLang="en-US" sz="16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GB" sz="1600">
                <a:latin typeface="Times New Roman" panose="02020603050405020304" charset="0"/>
                <a:cs typeface="Times New Roman" panose="02020603050405020304" charset="0"/>
              </a:rPr>
              <a:t>0.89, suggesting that decision trees, when optimized, are a reliable choice, though slightly less effective than Random Forest.</a:t>
            </a:r>
            <a:endParaRPr lang="en-US" altLang="en-GB"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en-GB" sz="1600" b="1" u="sng">
                <a:latin typeface="Times New Roman" panose="02020603050405020304" charset="0"/>
                <a:cs typeface="Times New Roman" panose="02020603050405020304" charset="0"/>
              </a:rPr>
              <a:t>4. Logistic Regression Model (Baseline)</a:t>
            </a:r>
            <a:endParaRPr lang="en-US" altLang="en-GB" sz="1600" b="1" u="sng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GB" altLang="en-US" sz="1600">
                <a:latin typeface="Times New Roman" panose="02020603050405020304" charset="0"/>
                <a:cs typeface="Times New Roman" panose="02020603050405020304" charset="0"/>
              </a:rPr>
              <a:t>W</a:t>
            </a:r>
            <a:r>
              <a:rPr lang="en-US" altLang="en-GB" sz="1600">
                <a:latin typeface="Times New Roman" panose="02020603050405020304" charset="0"/>
                <a:cs typeface="Times New Roman" panose="02020603050405020304" charset="0"/>
              </a:rPr>
              <a:t>ith an Accuracy Score of 79% and an AUC of 0.86, serves as a solid starting point but demonstrates lower performance compared to more complex models like Random Forest.</a:t>
            </a:r>
            <a:endParaRPr lang="en-US" altLang="en-GB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6295" y="624205"/>
            <a:ext cx="9398000" cy="669925"/>
          </a:xfrm>
        </p:spPr>
        <p:txBody>
          <a:bodyPr/>
          <a:lstStyle/>
          <a:p>
            <a:pPr algn="l"/>
            <a:r>
              <a:rPr lang="en-GB" altLang="en-US" sz="3200" b="1" dirty="0">
                <a:latin typeface="Times New Roman" panose="02020603050405020304" charset="0"/>
                <a:cs typeface="Times New Roman" panose="02020603050405020304" charset="0"/>
              </a:rPr>
              <a:t>    Conclusion</a:t>
            </a:r>
            <a:endParaRPr lang="en-GB" altLang="en-US" sz="32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150" y="1391285"/>
            <a:ext cx="9862185" cy="402209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altLang="en-US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GB" altLang="en-US" sz="2000" dirty="0">
                <a:latin typeface="Times New Roman" panose="02020603050405020304" charset="0"/>
                <a:cs typeface="Times New Roman" panose="02020603050405020304" charset="0"/>
              </a:rPr>
              <a:t>I concluded that the tuned  </a:t>
            </a:r>
            <a:r>
              <a:rPr lang="en-GB" altLang="en-US" sz="2000" b="1" dirty="0">
                <a:latin typeface="Times New Roman" panose="02020603050405020304" charset="0"/>
                <a:cs typeface="Times New Roman" panose="02020603050405020304" charset="0"/>
              </a:rPr>
              <a:t>Random Forest Model</a:t>
            </a:r>
            <a:r>
              <a:rPr lang="en-GB" altLang="en-US" sz="2000" dirty="0">
                <a:latin typeface="Times New Roman" panose="02020603050405020304" charset="0"/>
                <a:cs typeface="Times New Roman" panose="02020603050405020304" charset="0"/>
              </a:rPr>
              <a:t> with an</a:t>
            </a:r>
            <a:r>
              <a:rPr lang="en-GB" altLang="en-US" sz="2000" b="1" dirty="0">
                <a:latin typeface="Times New Roman" panose="02020603050405020304" charset="0"/>
                <a:cs typeface="Times New Roman" panose="02020603050405020304" charset="0"/>
              </a:rPr>
              <a:t> Accuracy S</a:t>
            </a:r>
            <a:r>
              <a:rPr lang="en-GB" altLang="en-US" sz="2000" b="1" dirty="0">
                <a:latin typeface="Times New Roman" panose="02020603050405020304" charset="0"/>
                <a:cs typeface="Times New Roman" panose="02020603050405020304" charset="0"/>
              </a:rPr>
              <a:t>core of 86%</a:t>
            </a:r>
            <a:r>
              <a:rPr lang="en-GB" altLang="en-US" sz="2000" dirty="0">
                <a:latin typeface="Times New Roman" panose="02020603050405020304" charset="0"/>
                <a:cs typeface="Times New Roman" panose="02020603050405020304" charset="0"/>
              </a:rPr>
              <a:t> and an </a:t>
            </a:r>
            <a:r>
              <a:rPr lang="en-GB" altLang="en-US" sz="2000" b="1" dirty="0">
                <a:latin typeface="Times New Roman" panose="02020603050405020304" charset="0"/>
                <a:cs typeface="Times New Roman" panose="02020603050405020304" charset="0"/>
              </a:rPr>
              <a:t>AUC of 0.92</a:t>
            </a:r>
            <a:r>
              <a:rPr lang="en-GB" altLang="en-US" sz="2000" dirty="0">
                <a:latin typeface="Times New Roman" panose="02020603050405020304" charset="0"/>
                <a:cs typeface="Times New Roman" panose="02020603050405020304" charset="0"/>
              </a:rPr>
              <a:t> is the best model out of the four models developed. </a:t>
            </a:r>
            <a:endParaRPr lang="en-GB" altLang="en-US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GB" altLang="en-US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GB" altLang="en-US" sz="2000" dirty="0">
                <a:latin typeface="Times New Roman" panose="02020603050405020304" charset="0"/>
                <a:cs typeface="Times New Roman" panose="02020603050405020304" charset="0"/>
              </a:rPr>
              <a:t>The overall objective of this project which was to develop a high performing model to predict hotel booking cancellations was therefore met.</a:t>
            </a:r>
            <a:endParaRPr lang="en-GB" altLang="en-US" sz="2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955"/>
            <a:ext cx="10972800" cy="1087755"/>
          </a:xfrm>
        </p:spPr>
        <p:txBody>
          <a:bodyPr/>
          <a:p>
            <a:r>
              <a:rPr lang="en-GB" altLang="en-US" sz="3200"/>
              <a:t>Future Improvement Strategies</a:t>
            </a:r>
            <a:endParaRPr lang="en-GB" altLang="en-US" sz="3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GB" sz="2000" b="1">
                <a:latin typeface="Times New Roman" panose="02020603050405020304" charset="0"/>
                <a:cs typeface="Times New Roman" panose="02020603050405020304" charset="0"/>
              </a:rPr>
              <a:t>Feature Engineering</a:t>
            </a:r>
            <a:r>
              <a:rPr lang="en-US" altLang="en-GB" sz="2000">
                <a:latin typeface="Times New Roman" panose="02020603050405020304" charset="0"/>
                <a:cs typeface="Times New Roman" panose="02020603050405020304" charset="0"/>
              </a:rPr>
              <a:t>: incorporating additional features such as customer demographics, booking patterns</a:t>
            </a:r>
            <a:r>
              <a:rPr lang="en-GB" altLang="en-US" sz="2000">
                <a:latin typeface="Times New Roman" panose="02020603050405020304" charset="0"/>
                <a:cs typeface="Times New Roman" panose="02020603050405020304" charset="0"/>
              </a:rPr>
              <a:t> could improve model’s performance.</a:t>
            </a:r>
            <a:endParaRPr lang="en-GB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 altLang="en-GB" sz="2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GB" sz="2000" b="1">
                <a:latin typeface="Times New Roman" panose="02020603050405020304" charset="0"/>
                <a:cs typeface="Times New Roman" panose="02020603050405020304" charset="0"/>
              </a:rPr>
              <a:t>Model Ensemble:</a:t>
            </a:r>
            <a:r>
              <a:rPr lang="en-US" altLang="en-GB" sz="2000">
                <a:latin typeface="Times New Roman" panose="02020603050405020304" charset="0"/>
                <a:cs typeface="Times New Roman" panose="02020603050405020304" charset="0"/>
              </a:rPr>
              <a:t> Combining the strengths of multiple models through techniques like stacking or boosting could improve performance. </a:t>
            </a:r>
            <a:endParaRPr lang="en-US" altLang="en-GB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 altLang="en-GB" sz="2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GB" sz="2000" b="1">
                <a:latin typeface="Times New Roman" panose="02020603050405020304" charset="0"/>
                <a:cs typeface="Times New Roman" panose="02020603050405020304" charset="0"/>
              </a:rPr>
              <a:t>Real-Time Predictions</a:t>
            </a:r>
            <a:r>
              <a:rPr lang="en-US" altLang="en-GB" sz="2000">
                <a:latin typeface="Times New Roman" panose="02020603050405020304" charset="0"/>
                <a:cs typeface="Times New Roman" panose="02020603050405020304" charset="0"/>
              </a:rPr>
              <a:t>: Implementing this model into a real-time system for predictive booking management could help hotels take proactive measures to minimize cancellations</a:t>
            </a:r>
            <a:r>
              <a:rPr lang="en-GB" altLang="en-US" sz="2000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GB" alt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17962" y="2967335"/>
            <a:ext cx="4156075" cy="10147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6000" b="1" i="0" cap="none" spc="0" dirty="0">
                <a:solidFill>
                  <a:schemeClr val="tx1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Thank You</a:t>
            </a:r>
            <a:r>
              <a:rPr lang="en-US" sz="5400" b="1" i="0" cap="none" spc="0" dirty="0">
                <a:solidFill>
                  <a:schemeClr val="accent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n-US" sz="5400" b="1" cap="none" spc="0" dirty="0">
              <a:solidFill>
                <a:schemeClr val="accent4"/>
              </a:solidFill>
              <a:effectLst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28282" y="2967335"/>
            <a:ext cx="2853845" cy="9220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Q&amp;A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9400" y="485775"/>
            <a:ext cx="9092565" cy="687070"/>
          </a:xfrm>
        </p:spPr>
        <p:txBody>
          <a:bodyPr>
            <a:normAutofit fontScale="90000"/>
          </a:bodyPr>
          <a:lstStyle/>
          <a:p>
            <a:br>
              <a:rPr lang="en-GB" altLang="en-US" sz="3200" b="1" dirty="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GB" altLang="en-US" sz="3200" b="1" dirty="0">
                <a:latin typeface="Times New Roman" panose="02020603050405020304" charset="0"/>
                <a:cs typeface="Times New Roman" panose="02020603050405020304" charset="0"/>
              </a:rPr>
              <a:t>Table of Contents</a:t>
            </a:r>
            <a:endParaRPr lang="en-GB" altLang="en-US" sz="32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3110" y="485775"/>
            <a:ext cx="9484995" cy="5776595"/>
          </a:xfrm>
        </p:spPr>
        <p:txBody>
          <a:bodyPr>
            <a:normAutofit fontScale="25000"/>
          </a:bodyPr>
          <a:lstStyle/>
          <a:p>
            <a:pPr>
              <a:spcAft>
                <a:spcPts val="450"/>
              </a:spcAft>
              <a:buFont typeface="Arial" panose="020B0604020202020204" pitchFamily="34" charset="0"/>
              <a:buChar char="•"/>
            </a:pPr>
            <a:endParaRPr lang="en-US" altLang="en-GB" sz="7200" b="0" i="0" dirty="0">
              <a:solidFill>
                <a:srgbClr val="2D3B45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spcAft>
                <a:spcPts val="450"/>
              </a:spcAft>
              <a:buFont typeface="Arial" panose="020B0604020202020204" pitchFamily="34" charset="0"/>
              <a:buNone/>
            </a:pPr>
            <a:r>
              <a:rPr lang="en-GB" altLang="en-US" sz="7200" b="0" i="0" dirty="0">
                <a:solidFill>
                  <a:srgbClr val="2D3B45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en-US" altLang="en-GB" sz="7200" b="0" i="0" dirty="0">
              <a:solidFill>
                <a:srgbClr val="2D3B45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spcAft>
                <a:spcPts val="450"/>
              </a:spcAft>
              <a:buFont typeface="Arial" panose="020B0604020202020204" pitchFamily="34" charset="0"/>
              <a:buNone/>
            </a:pPr>
            <a:endParaRPr lang="en-US" altLang="en-GB" sz="7200" b="0" i="0" dirty="0">
              <a:solidFill>
                <a:srgbClr val="2D3B45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altLang="en-GB" sz="7200" b="0" i="0" dirty="0">
                <a:solidFill>
                  <a:srgbClr val="2D3B45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1. Project Overview</a:t>
            </a:r>
            <a:endParaRPr lang="en-US" altLang="en-GB" sz="7200" b="0" i="0" dirty="0">
              <a:solidFill>
                <a:srgbClr val="2D3B45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altLang="en-GB" sz="7200" b="0" i="0" dirty="0">
                <a:solidFill>
                  <a:srgbClr val="2D3B45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2. Problem Statement</a:t>
            </a:r>
            <a:endParaRPr lang="en-US" altLang="en-GB" sz="7200" b="0" i="0" dirty="0">
              <a:solidFill>
                <a:srgbClr val="2D3B45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altLang="en-GB" sz="7200" b="0" i="0" dirty="0">
                <a:solidFill>
                  <a:srgbClr val="2D3B45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3. Business Objectives</a:t>
            </a:r>
            <a:endParaRPr lang="en-US" altLang="en-GB" sz="7200" b="0" i="0" dirty="0">
              <a:solidFill>
                <a:srgbClr val="2D3B45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altLang="en-GB" sz="7200" b="0" i="0" dirty="0">
                <a:solidFill>
                  <a:srgbClr val="2D3B45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4. Target Audience</a:t>
            </a:r>
            <a:endParaRPr lang="en-US" altLang="en-GB" sz="7200" b="0" i="0" dirty="0">
              <a:solidFill>
                <a:srgbClr val="2D3B45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altLang="en-GB" sz="7200" b="0" i="0" dirty="0">
                <a:solidFill>
                  <a:srgbClr val="2D3B45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5. Data</a:t>
            </a:r>
            <a:endParaRPr lang="en-US" altLang="en-GB" sz="7200" b="0" i="0" dirty="0">
              <a:solidFill>
                <a:srgbClr val="2D3B45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altLang="en-GB" sz="7200" b="0" i="0" dirty="0">
                <a:solidFill>
                  <a:srgbClr val="2D3B45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6. Data Understanding</a:t>
            </a:r>
            <a:endParaRPr lang="en-US" altLang="en-GB" sz="7200" b="0" i="0" dirty="0">
              <a:solidFill>
                <a:srgbClr val="2D3B45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altLang="en-GB" sz="7200" b="0" i="0" dirty="0">
                <a:solidFill>
                  <a:srgbClr val="2D3B45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7. Exploratory Data Analysis</a:t>
            </a:r>
            <a:endParaRPr lang="en-US" altLang="en-GB" sz="7200" b="0" i="0" dirty="0">
              <a:solidFill>
                <a:srgbClr val="2D3B45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altLang="en-GB" sz="7200" b="0" i="0" dirty="0">
                <a:solidFill>
                  <a:srgbClr val="2D3B45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8. Data Preprocessing</a:t>
            </a:r>
            <a:endParaRPr lang="en-US" altLang="en-GB" sz="7200" b="0" i="0" dirty="0">
              <a:solidFill>
                <a:srgbClr val="2D3B45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altLang="en-GB" sz="7200" b="0" i="0" dirty="0">
                <a:solidFill>
                  <a:srgbClr val="2D3B45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9. Modelling &amp; Evaluation</a:t>
            </a:r>
            <a:endParaRPr lang="en-US" altLang="en-GB" sz="7200" b="0" i="0" dirty="0">
              <a:solidFill>
                <a:srgbClr val="2D3B45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altLang="en-GB" sz="7200" b="0" i="0" dirty="0">
                <a:solidFill>
                  <a:srgbClr val="2D3B45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10. Validating the Model</a:t>
            </a:r>
            <a:endParaRPr lang="en-US" altLang="en-GB" sz="7200" b="0" i="0" dirty="0">
              <a:solidFill>
                <a:srgbClr val="2D3B45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altLang="en-GB" sz="7200" b="0" i="0" dirty="0">
                <a:solidFill>
                  <a:srgbClr val="2D3B45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11. Findings</a:t>
            </a:r>
            <a:endParaRPr lang="en-US" altLang="en-GB" sz="7200" b="0" i="0" dirty="0">
              <a:solidFill>
                <a:srgbClr val="2D3B45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altLang="en-GB" sz="7200" b="0" i="0" dirty="0">
                <a:solidFill>
                  <a:srgbClr val="2D3B45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12. Conclusion</a:t>
            </a:r>
            <a:endParaRPr lang="en-US" altLang="en-GB" sz="7200" b="0" i="0" dirty="0">
              <a:solidFill>
                <a:srgbClr val="2D3B45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spcAft>
                <a:spcPts val="450"/>
              </a:spcAft>
              <a:buFont typeface="+mj-lt"/>
              <a:buAutoNum type="arabicPeriod"/>
            </a:pPr>
            <a:endParaRPr lang="en-GB" altLang="en-US" sz="7200" b="0" i="0" dirty="0">
              <a:solidFill>
                <a:srgbClr val="2D3B45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spcAft>
                <a:spcPts val="450"/>
              </a:spcAft>
            </a:pPr>
            <a:endParaRPr lang="en-US" sz="2400" b="0" i="0" dirty="0">
              <a:solidFill>
                <a:srgbClr val="2D3B45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spcAft>
                <a:spcPts val="450"/>
              </a:spcAft>
            </a:pP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0255" y="624205"/>
            <a:ext cx="9464040" cy="745490"/>
          </a:xfrm>
        </p:spPr>
        <p:txBody>
          <a:bodyPr/>
          <a:lstStyle/>
          <a:p>
            <a:r>
              <a:rPr lang="en-US" sz="3200" b="1" dirty="0">
                <a:latin typeface="Times New Roman" panose="02020603050405020304" charset="0"/>
                <a:cs typeface="Times New Roman" panose="02020603050405020304" charset="0"/>
              </a:rPr>
              <a:t>Business Problem</a:t>
            </a:r>
            <a:r>
              <a:rPr lang="en-GB" altLang="en-US" sz="3200" b="1" dirty="0">
                <a:latin typeface="Times New Roman" panose="02020603050405020304" charset="0"/>
                <a:cs typeface="Times New Roman" panose="02020603050405020304" charset="0"/>
              </a:rPr>
              <a:t> Statement</a:t>
            </a:r>
            <a:endParaRPr lang="en-GB" altLang="en-US" sz="32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0255" y="1369695"/>
            <a:ext cx="9616440" cy="454152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en-GB" sz="2000">
                <a:latin typeface="Times New Roman" panose="02020603050405020304" charset="0"/>
                <a:cs typeface="Times New Roman" panose="02020603050405020304" charset="0"/>
              </a:rPr>
              <a:t>Businesses struggle to extract meaningful insights from social media due to the lack of entity-specific sentiment analysis. Traditional sentiment analysis classifies entire messages without focusing on a given entity. This project aims to develop an entity-level sentiment analysis model to classify tweets as Positive, Negative, Neutral or Irrelevant concerning a specific entity, helping businesses track sentiment trends and improve decision-making.</a:t>
            </a:r>
            <a:endParaRPr lang="en-US" altLang="en-GB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1451" y="521240"/>
            <a:ext cx="8911687" cy="850360"/>
          </a:xfrm>
        </p:spPr>
        <p:txBody>
          <a:bodyPr/>
          <a:lstStyle/>
          <a:p>
            <a:r>
              <a:rPr lang="en-US" sz="3200" b="1" dirty="0">
                <a:solidFill>
                  <a:srgbClr val="2D3B45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Business </a:t>
            </a:r>
            <a:r>
              <a:rPr lang="en-GB" altLang="en-US" sz="3200" b="1" dirty="0">
                <a:solidFill>
                  <a:srgbClr val="2D3B45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Objectives</a:t>
            </a:r>
            <a:endParaRPr lang="en-GB" altLang="en-US" sz="3200" b="1" dirty="0">
              <a:solidFill>
                <a:srgbClr val="2D3B45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6011" y="1297724"/>
            <a:ext cx="8911688" cy="505046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Font typeface="+mj-lt"/>
              <a:buNone/>
            </a:pPr>
            <a:r>
              <a:rPr lang="en-US" altLang="en-GB" sz="2000">
                <a:latin typeface="Times New Roman" panose="02020603050405020304" charset="0"/>
                <a:cs typeface="Times New Roman" panose="02020603050405020304" charset="0"/>
              </a:rPr>
              <a:t>The purpose of this project is to create an entity-level sentiment analysis model that can accurately classify tweets as Positive, Negative, Neutral or Irrelevant regarding a given entity. This model will help businesses and organizations to:</a:t>
            </a:r>
            <a:endParaRPr lang="en-US" altLang="en-GB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lnSpc>
                <a:spcPct val="150000"/>
              </a:lnSpc>
              <a:buFont typeface="+mj-lt"/>
              <a:buNone/>
            </a:pPr>
            <a:r>
              <a:rPr lang="en-GB" altLang="en-US" sz="2000">
                <a:latin typeface="Times New Roman" panose="02020603050405020304" charset="0"/>
                <a:cs typeface="Times New Roman" panose="02020603050405020304" charset="0"/>
              </a:rPr>
              <a:t>1. </a:t>
            </a:r>
            <a:r>
              <a:rPr lang="en-US" altLang="en-GB" sz="2000">
                <a:latin typeface="Times New Roman" panose="02020603050405020304" charset="0"/>
                <a:cs typeface="Times New Roman" panose="02020603050405020304" charset="0"/>
              </a:rPr>
              <a:t>Enhance Brand and Reputation Management </a:t>
            </a:r>
            <a:endParaRPr lang="en-US" altLang="en-GB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lnSpc>
                <a:spcPct val="150000"/>
              </a:lnSpc>
              <a:buFont typeface="+mj-lt"/>
              <a:buNone/>
            </a:pPr>
            <a:r>
              <a:rPr lang="en-GB" altLang="en-US" sz="2000">
                <a:latin typeface="Times New Roman" panose="02020603050405020304" charset="0"/>
                <a:cs typeface="Times New Roman" panose="02020603050405020304" charset="0"/>
              </a:rPr>
              <a:t>2. </a:t>
            </a:r>
            <a:r>
              <a:rPr lang="en-US" altLang="en-GB" sz="2000">
                <a:latin typeface="Times New Roman" panose="02020603050405020304" charset="0"/>
                <a:cs typeface="Times New Roman" panose="02020603050405020304" charset="0"/>
              </a:rPr>
              <a:t> Improve Customer Engagement Strategies </a:t>
            </a:r>
            <a:endParaRPr lang="en-US" altLang="en-GB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lnSpc>
                <a:spcPct val="150000"/>
              </a:lnSpc>
              <a:buFont typeface="+mj-lt"/>
              <a:buNone/>
            </a:pPr>
            <a:r>
              <a:rPr lang="en-GB" altLang="en-US" sz="2000">
                <a:latin typeface="Times New Roman" panose="02020603050405020304" charset="0"/>
                <a:cs typeface="Times New Roman" panose="02020603050405020304" charset="0"/>
              </a:rPr>
              <a:t>3. </a:t>
            </a:r>
            <a:r>
              <a:rPr lang="en-US" altLang="en-GB" sz="2000">
                <a:latin typeface="Times New Roman" panose="02020603050405020304" charset="0"/>
                <a:cs typeface="Times New Roman" panose="02020603050405020304" charset="0"/>
              </a:rPr>
              <a:t> Support Data-Driven Decision-Making</a:t>
            </a:r>
            <a:endParaRPr lang="en-US" altLang="en-GB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5950" y="588409"/>
            <a:ext cx="9467850" cy="880745"/>
          </a:xfrm>
        </p:spPr>
        <p:txBody>
          <a:bodyPr>
            <a:normAutofit/>
          </a:bodyPr>
          <a:lstStyle/>
          <a:p>
            <a:r>
              <a:rPr lang="en-GB" altLang="en-US" sz="3200" b="1" dirty="0">
                <a:latin typeface="Times New Roman" panose="02020603050405020304" charset="0"/>
                <a:cs typeface="Times New Roman" panose="02020603050405020304" charset="0"/>
              </a:rPr>
              <a:t>Data</a:t>
            </a:r>
            <a:endParaRPr lang="en-GB" altLang="en-US" sz="32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5950" y="1343660"/>
            <a:ext cx="9467850" cy="4833620"/>
          </a:xfrm>
        </p:spPr>
        <p:txBody>
          <a:bodyPr>
            <a:norm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en-GB"/>
              <a:t>The Sentiment Analysis dataset used in this project was obtained from </a:t>
            </a:r>
            <a:r>
              <a:rPr lang="en-US" altLang="en-GB">
                <a:hlinkClick r:id="rId1" tooltip="" action="ppaction://hlinkfile"/>
              </a:rPr>
              <a:t>Kaggle</a:t>
            </a:r>
            <a:endParaRPr lang="en-US" altLang="en-GB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5985" y="554990"/>
            <a:ext cx="8911590" cy="605155"/>
          </a:xfrm>
        </p:spPr>
        <p:txBody>
          <a:bodyPr>
            <a:noAutofit/>
          </a:bodyPr>
          <a:p>
            <a:r>
              <a:rPr lang="en-GB" altLang="en-US" sz="3200" b="1">
                <a:latin typeface="Times New Roman" panose="02020603050405020304" charset="0"/>
                <a:cs typeface="Times New Roman" panose="02020603050405020304" charset="0"/>
              </a:rPr>
              <a:t>Tools used</a:t>
            </a:r>
            <a:endParaRPr lang="en-GB" altLang="en-US" sz="32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8895" y="1160145"/>
            <a:ext cx="8915400" cy="4751070"/>
          </a:xfrm>
        </p:spPr>
        <p:txBody>
          <a:bodyPr/>
          <a:p>
            <a:pPr marL="0" indent="0">
              <a:buNone/>
            </a:pPr>
            <a:endParaRPr lang="en-GB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GB" altLang="en-US" sz="2000">
                <a:latin typeface="Times New Roman" panose="02020603050405020304" charset="0"/>
                <a:cs typeface="Times New Roman" panose="02020603050405020304" charset="0"/>
              </a:rPr>
              <a:t>I used inbuilt libraries in Visual Studio Code tool to:</a:t>
            </a:r>
            <a:endParaRPr lang="en-GB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altLang="en-US" sz="2000">
                <a:latin typeface="Times New Roman" panose="02020603050405020304" charset="0"/>
                <a:cs typeface="Times New Roman" panose="02020603050405020304" charset="0"/>
              </a:rPr>
              <a:t>Load the datasets</a:t>
            </a:r>
            <a:endParaRPr lang="en-GB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altLang="en-US" sz="2000">
                <a:latin typeface="Times New Roman" panose="02020603050405020304" charset="0"/>
                <a:cs typeface="Times New Roman" panose="02020603050405020304" charset="0"/>
              </a:rPr>
              <a:t>Understand the datasets(shape, distribution and summary statistics)</a:t>
            </a:r>
            <a:endParaRPr lang="en-GB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altLang="en-US" sz="2000">
                <a:latin typeface="Times New Roman" panose="02020603050405020304" charset="0"/>
                <a:cs typeface="Times New Roman" panose="02020603050405020304" charset="0"/>
              </a:rPr>
              <a:t>Understand the data</a:t>
            </a:r>
            <a:endParaRPr lang="en-GB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altLang="en-US" sz="2000">
                <a:latin typeface="Times New Roman" panose="02020603050405020304" charset="0"/>
                <a:cs typeface="Times New Roman" panose="02020603050405020304" charset="0"/>
              </a:rPr>
              <a:t>Do exploratory data analysis</a:t>
            </a:r>
            <a:endParaRPr lang="en-GB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altLang="en-US" sz="2000">
                <a:latin typeface="Times New Roman" panose="02020603050405020304" charset="0"/>
                <a:cs typeface="Times New Roman" panose="02020603050405020304" charset="0"/>
              </a:rPr>
              <a:t>Do Data Preprocessing</a:t>
            </a:r>
            <a:endParaRPr lang="en-GB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altLang="en-US" sz="2000">
                <a:latin typeface="Times New Roman" panose="02020603050405020304" charset="0"/>
                <a:cs typeface="Times New Roman" panose="02020603050405020304" charset="0"/>
              </a:rPr>
              <a:t>Build Models</a:t>
            </a:r>
            <a:endParaRPr lang="en-GB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altLang="en-US" sz="2000">
                <a:latin typeface="Times New Roman" panose="02020603050405020304" charset="0"/>
                <a:cs typeface="Times New Roman" panose="02020603050405020304" charset="0"/>
              </a:rPr>
              <a:t>Evaluate Models’ Performance</a:t>
            </a:r>
            <a:endParaRPr lang="en-GB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altLang="en-US" sz="2000">
                <a:latin typeface="Times New Roman" panose="02020603050405020304" charset="0"/>
                <a:cs typeface="Times New Roman" panose="02020603050405020304" charset="0"/>
              </a:rPr>
              <a:t>Validate the Model</a:t>
            </a:r>
            <a:endParaRPr lang="en-GB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alt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7270" y="624205"/>
            <a:ext cx="9217025" cy="528955"/>
          </a:xfrm>
        </p:spPr>
        <p:txBody>
          <a:bodyPr>
            <a:noAutofit/>
          </a:bodyPr>
          <a:lstStyle/>
          <a:p>
            <a:r>
              <a:rPr lang="en-GB" altLang="en-US" sz="3200" b="1" dirty="0">
                <a:latin typeface="Times New Roman" panose="02020603050405020304" charset="0"/>
                <a:cs typeface="Times New Roman" panose="02020603050405020304" charset="0"/>
              </a:rPr>
              <a:t>Data Understanding</a:t>
            </a:r>
            <a:endParaRPr lang="en-GB" altLang="en-US" sz="32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6295" y="1153160"/>
            <a:ext cx="9841865" cy="549910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Font typeface="+mj-lt"/>
              <a:buNone/>
            </a:pPr>
            <a:r>
              <a:rPr lang="en-US" altLang="en-GB" sz="2000">
                <a:latin typeface="Times New Roman" panose="02020603050405020304" charset="0"/>
                <a:cs typeface="Times New Roman" panose="02020603050405020304" charset="0"/>
              </a:rPr>
              <a:t>Upon loading the data, the following observations were made:</a:t>
            </a:r>
            <a:endParaRPr lang="en-US" altLang="en-GB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lnSpc>
                <a:spcPct val="150000"/>
              </a:lnSpc>
              <a:buFont typeface="+mj-lt"/>
              <a:buNone/>
            </a:pPr>
            <a:r>
              <a:rPr lang="en-GB" altLang="en-US" sz="2000">
                <a:latin typeface="Times New Roman" panose="02020603050405020304" charset="0"/>
                <a:cs typeface="Times New Roman" panose="02020603050405020304" charset="0"/>
              </a:rPr>
              <a:t>1.</a:t>
            </a:r>
            <a:r>
              <a:rPr lang="en-US" altLang="en-GB" sz="2000">
                <a:latin typeface="Times New Roman" panose="02020603050405020304" charset="0"/>
                <a:cs typeface="Times New Roman" panose="02020603050405020304" charset="0"/>
              </a:rPr>
              <a:t> The training dataset had 74681 rows and 4 columns while the validation dataset had 999 rows and 4 columns</a:t>
            </a:r>
            <a:endParaRPr lang="en-US" altLang="en-GB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lnSpc>
                <a:spcPct val="150000"/>
              </a:lnSpc>
              <a:buFont typeface="+mj-lt"/>
              <a:buNone/>
            </a:pPr>
            <a:r>
              <a:rPr lang="en-GB" altLang="en-US" sz="2000">
                <a:latin typeface="Times New Roman" panose="02020603050405020304" charset="0"/>
                <a:cs typeface="Times New Roman" panose="02020603050405020304" charset="0"/>
              </a:rPr>
              <a:t>2.</a:t>
            </a:r>
            <a:r>
              <a:rPr lang="en-US" altLang="en-GB" sz="2000">
                <a:latin typeface="Times New Roman" panose="02020603050405020304" charset="0"/>
                <a:cs typeface="Times New Roman" panose="02020603050405020304" charset="0"/>
              </a:rPr>
              <a:t> The training dataset had 686 missing values in the tweet column while the validation dataset had no missing values</a:t>
            </a:r>
            <a:endParaRPr lang="en-US" altLang="en-GB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lnSpc>
                <a:spcPct val="150000"/>
              </a:lnSpc>
              <a:buFont typeface="+mj-lt"/>
              <a:buNone/>
            </a:pPr>
            <a:r>
              <a:rPr lang="en-GB" altLang="en-US" sz="2000">
                <a:latin typeface="Times New Roman" panose="02020603050405020304" charset="0"/>
                <a:cs typeface="Times New Roman" panose="02020603050405020304" charset="0"/>
              </a:rPr>
              <a:t>3.</a:t>
            </a:r>
            <a:r>
              <a:rPr lang="en-US" altLang="en-GB" sz="2000">
                <a:latin typeface="Times New Roman" panose="02020603050405020304" charset="0"/>
                <a:cs typeface="Times New Roman" panose="02020603050405020304" charset="0"/>
              </a:rPr>
              <a:t> Both datasets had one column with integer data type and 3 columns with categorical data type</a:t>
            </a:r>
            <a:endParaRPr lang="en-US" altLang="en-GB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lnSpc>
                <a:spcPct val="150000"/>
              </a:lnSpc>
              <a:buFont typeface="+mj-lt"/>
              <a:buNone/>
            </a:pPr>
            <a:r>
              <a:rPr lang="en-GB" altLang="en-US" sz="2000">
                <a:latin typeface="Times New Roman" panose="02020603050405020304" charset="0"/>
                <a:cs typeface="Times New Roman" panose="02020603050405020304" charset="0"/>
              </a:rPr>
              <a:t>4. Both datasets had 4 unique values on the Sentiment Column</a:t>
            </a:r>
            <a:endParaRPr lang="en-GB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lnSpc>
                <a:spcPct val="150000"/>
              </a:lnSpc>
              <a:buFont typeface="+mj-lt"/>
              <a:buNone/>
            </a:pPr>
            <a:r>
              <a:rPr lang="en-GB" altLang="en-US" sz="2000">
                <a:latin typeface="Times New Roman" panose="02020603050405020304" charset="0"/>
                <a:cs typeface="Times New Roman" panose="02020603050405020304" charset="0"/>
              </a:rPr>
              <a:t>5. The column names were renamed to ID, Entity, Sentiment and Tweet</a:t>
            </a:r>
            <a:endParaRPr lang="en-GB" alt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4585" y="624205"/>
            <a:ext cx="9109710" cy="769620"/>
          </a:xfrm>
        </p:spPr>
        <p:txBody>
          <a:bodyPr/>
          <a:lstStyle/>
          <a:p>
            <a:r>
              <a:rPr lang="en-GB" altLang="en-US" sz="3200" b="1" dirty="0">
                <a:latin typeface="Times New Roman" panose="02020603050405020304" charset="0"/>
                <a:cs typeface="Times New Roman" panose="02020603050405020304" charset="0"/>
              </a:rPr>
              <a:t>Data Preprocessing</a:t>
            </a:r>
            <a:endParaRPr lang="en-GB" altLang="en-US" sz="32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4585" y="1261110"/>
            <a:ext cx="9109710" cy="514604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altLang="en-US" sz="2000">
                <a:latin typeface="Times New Roman" panose="02020603050405020304" charset="0"/>
                <a:cs typeface="Times New Roman" panose="02020603050405020304" charset="0"/>
              </a:rPr>
              <a:t>R</a:t>
            </a:r>
            <a:r>
              <a:rPr lang="en-US" altLang="en-GB" sz="2000">
                <a:latin typeface="Times New Roman" panose="02020603050405020304" charset="0"/>
                <a:cs typeface="Times New Roman" panose="02020603050405020304" charset="0"/>
              </a:rPr>
              <a:t>aw data</a:t>
            </a:r>
            <a:r>
              <a:rPr lang="en-GB" altLang="en-US" sz="2000">
                <a:latin typeface="Times New Roman" panose="02020603050405020304" charset="0"/>
                <a:cs typeface="Times New Roman" panose="02020603050405020304" charset="0"/>
              </a:rPr>
              <a:t> was transformed</a:t>
            </a:r>
            <a:r>
              <a:rPr lang="en-US" altLang="en-GB" sz="2000">
                <a:latin typeface="Times New Roman" panose="02020603050405020304" charset="0"/>
                <a:cs typeface="Times New Roman" panose="02020603050405020304" charset="0"/>
              </a:rPr>
              <a:t> into a structured format suitable for modeling. The following transformations w</a:t>
            </a:r>
            <a:r>
              <a:rPr lang="en-GB" altLang="en-US" sz="2000">
                <a:latin typeface="Times New Roman" panose="02020603050405020304" charset="0"/>
                <a:cs typeface="Times New Roman" panose="02020603050405020304" charset="0"/>
              </a:rPr>
              <a:t>ere </a:t>
            </a:r>
            <a:r>
              <a:rPr lang="en-US" altLang="en-GB" sz="2000">
                <a:latin typeface="Times New Roman" panose="02020603050405020304" charset="0"/>
                <a:cs typeface="Times New Roman" panose="02020603050405020304" charset="0"/>
              </a:rPr>
              <a:t>done to the data:</a:t>
            </a:r>
            <a:endParaRPr lang="en-US" altLang="en-GB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en-GB" sz="2000">
                <a:latin typeface="Times New Roman" panose="02020603050405020304" charset="0"/>
                <a:cs typeface="Times New Roman" panose="02020603050405020304" charset="0"/>
              </a:rPr>
              <a:t>1. Label Encoding the </a:t>
            </a:r>
            <a:r>
              <a:rPr lang="en-GB" altLang="en-US" sz="2000">
                <a:latin typeface="Times New Roman" panose="02020603050405020304" charset="0"/>
                <a:cs typeface="Times New Roman" panose="02020603050405020304" charset="0"/>
              </a:rPr>
              <a:t>Target</a:t>
            </a:r>
            <a:r>
              <a:rPr lang="en-US" altLang="en-GB" sz="2000">
                <a:latin typeface="Times New Roman" panose="02020603050405020304" charset="0"/>
                <a:cs typeface="Times New Roman" panose="02020603050405020304" charset="0"/>
              </a:rPr>
              <a:t> Feature</a:t>
            </a:r>
            <a:endParaRPr lang="en-US" altLang="en-GB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en-GB" sz="2000">
                <a:latin typeface="Times New Roman" panose="02020603050405020304" charset="0"/>
                <a:cs typeface="Times New Roman" panose="02020603050405020304" charset="0"/>
              </a:rPr>
              <a:t>2. Word Lemmatization</a:t>
            </a:r>
            <a:endParaRPr lang="en-US" altLang="en-GB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en-GB" sz="2000">
                <a:latin typeface="Times New Roman" panose="02020603050405020304" charset="0"/>
                <a:cs typeface="Times New Roman" panose="02020603050405020304" charset="0"/>
              </a:rPr>
              <a:t>3. Removal of Stopwords</a:t>
            </a:r>
            <a:endParaRPr lang="en-US" altLang="en-GB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en-GB" sz="2000">
                <a:latin typeface="Times New Roman" panose="02020603050405020304" charset="0"/>
                <a:cs typeface="Times New Roman" panose="02020603050405020304" charset="0"/>
              </a:rPr>
              <a:t>4. Word Tokenization</a:t>
            </a:r>
            <a:endParaRPr lang="en-US" altLang="en-GB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en-GB" sz="2000">
                <a:latin typeface="Times New Roman" panose="02020603050405020304" charset="0"/>
                <a:cs typeface="Times New Roman" panose="02020603050405020304" charset="0"/>
              </a:rPr>
              <a:t>5. Applying Regular Expressions (Regex)</a:t>
            </a:r>
            <a:endParaRPr lang="en-US" altLang="en-GB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en-GB" sz="2000">
                <a:latin typeface="Times New Roman" panose="02020603050405020304" charset="0"/>
                <a:cs typeface="Times New Roman" panose="02020603050405020304" charset="0"/>
              </a:rPr>
              <a:t>6. Converting Text to Lowercase</a:t>
            </a:r>
            <a:endParaRPr lang="en-US" altLang="en-GB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en-GB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en-US" altLang="en-GB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usiness Cooperate">
  <a:themeElements>
    <a:clrScheme name="Business Cooper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siness Cooperate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usiness Cooper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5438</Words>
  <Application>WPS Presentation</Application>
  <PresentationFormat>Widescreen</PresentationFormat>
  <Paragraphs>184</Paragraphs>
  <Slides>24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3" baseType="lpstr">
      <vt:lpstr>Arial</vt:lpstr>
      <vt:lpstr>SimSun</vt:lpstr>
      <vt:lpstr>Wingdings</vt:lpstr>
      <vt:lpstr>Times New Roman</vt:lpstr>
      <vt:lpstr>Microsoft YaHei</vt:lpstr>
      <vt:lpstr>Arial Unicode MS</vt:lpstr>
      <vt:lpstr>Aptos</vt:lpstr>
      <vt:lpstr>Segoe Print</vt:lpstr>
      <vt:lpstr>Business Cooperate</vt:lpstr>
      <vt:lpstr>Project Title: Building an Optimal Model for Predicting Hotel Booking Cancellations</vt:lpstr>
      <vt:lpstr>PowerPoint 演示文稿</vt:lpstr>
      <vt:lpstr>Table of Contents</vt:lpstr>
      <vt:lpstr>Business Problem Statement</vt:lpstr>
      <vt:lpstr>Business Objectives</vt:lpstr>
      <vt:lpstr>Data</vt:lpstr>
      <vt:lpstr>Tools used</vt:lpstr>
      <vt:lpstr>Data Understanding</vt:lpstr>
      <vt:lpstr>Data Preprocessing</vt:lpstr>
      <vt:lpstr>Modelling</vt:lpstr>
      <vt:lpstr>Model Evaluation</vt:lpstr>
      <vt:lpstr>Logistic Regression Model-ROC Curve</vt:lpstr>
      <vt:lpstr>Logistic Regression-Confusion Matrix</vt:lpstr>
      <vt:lpstr>Decision Tree Model(Tuned)-ROC Curve</vt:lpstr>
      <vt:lpstr>Decision Tree Model(Tuned) - Confusion Matrix</vt:lpstr>
      <vt:lpstr>Random Forest(Untuned)-ROC Curve</vt:lpstr>
      <vt:lpstr>Random Forest(Tuned)-ROC Curve</vt:lpstr>
      <vt:lpstr>Random Forest(Tuned)-ROC Curve</vt:lpstr>
      <vt:lpstr>Combined ROC Curves-All Models</vt:lpstr>
      <vt:lpstr>Insights</vt:lpstr>
      <vt:lpstr>    Conclusion</vt:lpstr>
      <vt:lpstr>Future Improvement Strategies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mercy ayub</dc:creator>
  <cp:lastModifiedBy>James Muthee</cp:lastModifiedBy>
  <cp:revision>15</cp:revision>
  <dcterms:created xsi:type="dcterms:W3CDTF">2024-11-12T11:58:00Z</dcterms:created>
  <dcterms:modified xsi:type="dcterms:W3CDTF">2025-02-12T07:53:57Z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8F1AEA0185A142699925194F8CD935A7_13</vt:lpwstr>
  </property>
  <property fmtid="{D5CDD505-2E9C-101B-9397-08002B2CF9AE}" pid="3" name="KSOProductBuildVer">
    <vt:lpwstr>2057-12.2.0.19805</vt:lpwstr>
  </property>
</Properties>
</file>