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30" r:id="rId3"/>
    <p:sldId id="256" r:id="rId4"/>
    <p:sldId id="257" r:id="rId5"/>
    <p:sldId id="265" r:id="rId6"/>
    <p:sldId id="279" r:id="rId7"/>
    <p:sldId id="258" r:id="rId8"/>
    <p:sldId id="319" r:id="rId9"/>
    <p:sldId id="294" r:id="rId10"/>
    <p:sldId id="259" r:id="rId11"/>
    <p:sldId id="268" r:id="rId12"/>
    <p:sldId id="282" r:id="rId13"/>
    <p:sldId id="320" r:id="rId14"/>
    <p:sldId id="287" r:id="rId15"/>
    <p:sldId id="329" r:id="rId16"/>
    <p:sldId id="263" r:id="rId17"/>
    <p:sldId id="298" r:id="rId18"/>
    <p:sldId id="264" r:id="rId19"/>
    <p:sldId id="2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3B70-F0A5-4C1F-B3C0-BB5341B7A44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1882-B51B-47CE-AE16-9C54ACE2EA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jp797498e/twitter-entity-sentiment-analysis&#13;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247015"/>
            <a:ext cx="10736580" cy="1005205"/>
          </a:xfrm>
        </p:spPr>
        <p:txBody>
          <a:bodyPr/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BUILDING AN NLP MODEL FOR ENTITY-LEVEL SENTIMENT ANALYSIS ON TWITTER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060"/>
          </a:xfrm>
        </p:spPr>
        <p:txBody>
          <a:bodyPr/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Modelling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7800"/>
            <a:ext cx="8619905" cy="499872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For this project, 2 models were developed, namely: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 Logistic Regression Model(Baseline Model)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2. Random Forest Model(Tuned) 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15" y="756285"/>
            <a:ext cx="8911590" cy="579755"/>
          </a:xfrm>
        </p:spPr>
        <p:txBody>
          <a:bodyPr/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215" y="1336040"/>
            <a:ext cx="8307705" cy="51085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200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The following Metric was used to evaluate the Models developed:</a:t>
            </a:r>
            <a:endParaRPr lang="en-GB" altLang="en-US" sz="200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000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Accuracy Score</a:t>
            </a:r>
            <a:r>
              <a:rPr lang="en-GB" altLang="en-US" sz="200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It represents the proportion of correct predictions made by the model out of all predictions made.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Model with highest accuracy score was taken as the best model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863600"/>
          </a:xfrm>
        </p:spPr>
        <p:txBody>
          <a:bodyPr/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</a:rPr>
              <a:t>Logistic Regression Model-Confusion Matrix</a:t>
            </a: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00160" y="1779905"/>
            <a:ext cx="3291840" cy="164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1.Accuracy Score = 76%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conf matrix log r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340" y="1381125"/>
            <a:ext cx="6307455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388525"/>
            <a:ext cx="8911687" cy="770350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Random Forest Model-Confusion Matrix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10600" y="1654810"/>
            <a:ext cx="3582035" cy="235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1.Accuracy Score = 89.6%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conf matrix random fore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4445" y="1439545"/>
            <a:ext cx="687260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425" y="388525"/>
            <a:ext cx="8911687" cy="770350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Tree Model(Tuned) - Confusion Matrix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768080" y="1654810"/>
            <a:ext cx="3424555" cy="255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/>
              <a:t>   </a:t>
            </a:r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Interpretation</a:t>
            </a:r>
            <a:endParaRPr lang="en-GB" altLang="en-US" sz="2000" b="1" u="sng"/>
          </a:p>
          <a:p>
            <a:endParaRPr lang="en-US" altLang="en-GB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4,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199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bookings correctly predicted as non-cancellations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1,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866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bookings correctly predicted as cancellations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Confusion matrix decision tre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675" y="1460500"/>
            <a:ext cx="7535545" cy="4776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045" y="444500"/>
            <a:ext cx="8828405" cy="514350"/>
          </a:xfrm>
        </p:spPr>
        <p:txBody>
          <a:bodyPr>
            <a:normAutofit fontScale="90000"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Insights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9485"/>
            <a:ext cx="11335385" cy="543941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GB" altLang="en-US" sz="1600" b="1" dirty="0">
                <a:latin typeface="Times New Roman" panose="02020603050405020304" charset="0"/>
                <a:cs typeface="Times New Roman" panose="02020603050405020304" charset="0"/>
              </a:rPr>
              <a:t>.Logistic Regression Model</a:t>
            </a:r>
            <a:endParaRPr lang="en-GB" alt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Model achieved an accuracy score of 76%</a:t>
            </a:r>
            <a:endParaRPr lang="en-GB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The score indicates the model's effectiveness in sentiment classification.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1600" b="1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GB" altLang="en-US" sz="1600" b="1">
                <a:latin typeface="Times New Roman" panose="02020603050405020304" charset="0"/>
                <a:cs typeface="Times New Roman" panose="02020603050405020304" charset="0"/>
              </a:rPr>
              <a:t> Random Forest Model </a:t>
            </a:r>
            <a:endParaRPr lang="en-GB" alt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achieved an accuracy score of 89.6%. 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shows its ability to capture complex sentiment patterns in tweets.</a:t>
            </a:r>
            <a:endParaRPr lang="en-GB" altLang="en-US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It also 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suggests that the Random Forest model is more adept at identifying sentiment nuances compared to logistic regression.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altLang="en-US" sz="1600" b="1" dirty="0">
                <a:latin typeface="Times New Roman" panose="02020603050405020304" charset="0"/>
                <a:cs typeface="Times New Roman" panose="02020603050405020304" charset="0"/>
              </a:rPr>
              <a:t>3. Business Insights</a:t>
            </a:r>
            <a:endParaRPr lang="en-GB" altLang="en-US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he Random Forest model can serve as a reliable tool for analyzing sentiment toward products, brands, and public figures.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The ability to </a:t>
            </a: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of the model to 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classify tweets as Positive, Negative</a:t>
            </a: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 or 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Neutral </a:t>
            </a:r>
            <a:r>
              <a:rPr lang="en-GB" altLang="en-US" sz="1600" dirty="0">
                <a:latin typeface="Times New Roman" panose="02020603050405020304" charset="0"/>
                <a:cs typeface="Times New Roman" panose="02020603050405020304" charset="0"/>
              </a:rPr>
              <a:t>will enable</a:t>
            </a:r>
            <a:r>
              <a:rPr lang="en-US" altLang="en-GB" sz="1600" dirty="0">
                <a:latin typeface="Times New Roman" panose="02020603050405020304" charset="0"/>
                <a:cs typeface="Times New Roman" panose="02020603050405020304" charset="0"/>
              </a:rPr>
              <a:t> businesses to refine their marketing strategies, manage their brand reputation, and enhance customer engagement.</a:t>
            </a:r>
            <a:endParaRPr lang="en-US" altLang="en-GB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GB" alt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295" y="624205"/>
            <a:ext cx="9398000" cy="669925"/>
          </a:xfrm>
        </p:spPr>
        <p:txBody>
          <a:bodyPr/>
          <a:lstStyle/>
          <a:p>
            <a:pPr algn="l"/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    Conclusion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391285"/>
            <a:ext cx="9862185" cy="402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The overall objective of this project which was to develop an  e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ntity-level sentiment analysis model that can accurately classify tweets as Positive, Negative, Neutral or Irrelevant 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was achieved.</a:t>
            </a: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 concluded that the 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 Forest Model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with an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Accuracy Score of 89.6%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is the best model for this particular Sentiment Analysis Classification task.</a:t>
            </a: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7962" y="2967335"/>
            <a:ext cx="4156075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i="0" cap="none" spc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r>
              <a:rPr lang="en-US" sz="5400" b="1" i="0" cap="none" spc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282" y="2967335"/>
            <a:ext cx="2853845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105" y="2059940"/>
            <a:ext cx="10060940" cy="1656080"/>
          </a:xfrm>
        </p:spPr>
        <p:txBody>
          <a:bodyPr>
            <a:normAutofit/>
          </a:bodyPr>
          <a:lstStyle/>
          <a:p>
            <a:pPr algn="ctr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Project Owner: James Wachira Muthee</a:t>
            </a: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Technical Mentor: Daniel Ekale</a:t>
            </a: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3105" y="1212850"/>
            <a:ext cx="9573895" cy="62420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DSF-PT08: </a:t>
            </a:r>
            <a:r>
              <a:rPr lang="en-GB" altLang="en-US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FINAL PROJECT SUBMISSION</a:t>
            </a:r>
            <a:endParaRPr lang="en-GB" altLang="en-US" sz="28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00" y="485775"/>
            <a:ext cx="9092565" cy="687070"/>
          </a:xfrm>
        </p:spPr>
        <p:txBody>
          <a:bodyPr>
            <a:normAutofit fontScale="90000"/>
          </a:bodyPr>
          <a:lstStyle/>
          <a:p>
            <a:b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110" y="485775"/>
            <a:ext cx="9484995" cy="5776595"/>
          </a:xfrm>
        </p:spPr>
        <p:txBody>
          <a:bodyPr>
            <a:normAutofit fontScale="25000"/>
          </a:bodyPr>
          <a:lstStyle/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GB" altLang="en-US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1. Project Overview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2. Problem Statement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3. Business Objectives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4. Target Audience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5. Data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6. Data Understanding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7. Exploratory Data Analysis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8. Data Preprocessing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9. Modelling &amp; Evaluation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10. Validating the Model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11. Findings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en-GB" sz="7200" b="0" i="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12. Conclusion</a:t>
            </a:r>
            <a:endParaRPr lang="en-US" altLang="en-GB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  <a:buFont typeface="+mj-lt"/>
              <a:buAutoNum type="arabicPeriod"/>
            </a:pPr>
            <a:endParaRPr lang="en-GB" altLang="en-US" sz="72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</a:pPr>
            <a:endParaRPr lang="en-US" sz="24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Aft>
                <a:spcPts val="45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255" y="624205"/>
            <a:ext cx="9464040" cy="74549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Business Problem</a:t>
            </a:r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 Statement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255" y="1369695"/>
            <a:ext cx="9616440" cy="4541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Businesses struggle to extract meaningful insights from social media due to the lack of entity-specific sentiment analysis. Traditional sentiment analysis classifies entire messages without focusing on a given entity. This project aims to develop an entity-level sentiment analysis model to classify tweets as Positive, Negative, Neutral or Irrelevant concerning a specific entity, helping businesses track sentiment trends and improve decision-making.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451" y="521240"/>
            <a:ext cx="8911687" cy="850360"/>
          </a:xfrm>
        </p:spPr>
        <p:txBody>
          <a:bodyPr/>
          <a:lstStyle/>
          <a:p>
            <a:r>
              <a:rPr lang="en-US" sz="3200" b="1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 </a:t>
            </a:r>
            <a:r>
              <a:rPr lang="en-GB" altLang="en-US" sz="3200" b="1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  <a:endParaRPr lang="en-GB" altLang="en-US" sz="3200" b="1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011" y="1297724"/>
            <a:ext cx="8911688" cy="50504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purpose of this project is to create an entity-level sentiment analysis model that can accurately classify tweets as Positive, Negative, Neutral or Irrelevant regarding a given entity. This model will help businesses and organizations to: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Enhance Brand and Reputation Management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Improve Customer Engagement Strategies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Support Data-Driven Decision-Making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0" y="588409"/>
            <a:ext cx="9467850" cy="880745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1343660"/>
            <a:ext cx="9467850" cy="483362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en-GB"/>
              <a:t>The Sentiment Analysis dataset used in this project was obtained from </a:t>
            </a:r>
            <a:r>
              <a:rPr lang="en-US" altLang="en-GB">
                <a:hlinkClick r:id="rId1" action="ppaction://hlinkfile"/>
              </a:rPr>
              <a:t>Kaggle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985" y="554990"/>
            <a:ext cx="8911590" cy="605155"/>
          </a:xfrm>
        </p:spPr>
        <p:txBody>
          <a:bodyPr>
            <a:noAutofit/>
          </a:bodyPr>
          <a:p>
            <a:r>
              <a:rPr lang="en-GB" altLang="en-US" sz="3200" b="1">
                <a:latin typeface="Times New Roman" panose="02020603050405020304" charset="0"/>
                <a:cs typeface="Times New Roman" panose="02020603050405020304" charset="0"/>
              </a:rPr>
              <a:t>Tools used</a:t>
            </a:r>
            <a:endParaRPr lang="en-GB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1160145"/>
            <a:ext cx="8915400" cy="4751070"/>
          </a:xfrm>
        </p:spPr>
        <p:txBody>
          <a:bodyPr/>
          <a:p>
            <a:pPr marL="0" indent="0">
              <a:buNone/>
            </a:pP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I used inbuilt libraries in Visual Studio Code tool to: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Load the datasets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Understand the datasets(shape, distribution and summary statistics)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Understand the data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Do exploratory data analysis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Do Data Preprocessing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Build Models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Evaluate Models’ Performance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Validate the Model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270" y="624205"/>
            <a:ext cx="9217025" cy="528955"/>
          </a:xfrm>
        </p:spPr>
        <p:txBody>
          <a:bodyPr>
            <a:noAutofit/>
          </a:bodyPr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Data Understanding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295" y="1153160"/>
            <a:ext cx="9841865" cy="54991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Upon loading the data, the following observations were made: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training dataset had 74681 rows and 4 columns while the validation dataset had 999 rows and 4 columns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training dataset had 686 missing values in the tweet column while the validation dataset had no missing values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Both datasets had one column with integer data type and 3 columns with categorical data type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Both datasets had 4 unique values on the Sentiment Column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The column names were renamed to ID, Entity, Sentiment and Tweet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585" y="624205"/>
            <a:ext cx="9109710" cy="769620"/>
          </a:xfrm>
        </p:spPr>
        <p:txBody>
          <a:bodyPr/>
          <a:lstStyle/>
          <a:p>
            <a: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GB" alt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585" y="1261110"/>
            <a:ext cx="9109710" cy="51460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aw data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 was transformed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into a structured format suitable for modeling. The following transformations w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ere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done to the data: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1. Label Encoding the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Target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Feature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2. Word Lemmatization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3. Removal of Stopwords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4. Word Tokenization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5. Applying Regular Expressions (Regex)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6. Converting Text to Lowercase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4301</Words>
  <Application>WPS Presentation</Application>
  <PresentationFormat>Widescreen</PresentationFormat>
  <Paragraphs>137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Microsoft YaHei</vt:lpstr>
      <vt:lpstr>Arial Unicode MS</vt:lpstr>
      <vt:lpstr>Aptos</vt:lpstr>
      <vt:lpstr>Segoe Print</vt:lpstr>
      <vt:lpstr>Business Cooperate</vt:lpstr>
      <vt:lpstr>BUILDING AN NLP MODEL FOR ENTITY-LEVEL SENTIMENT ANALYSIS ON TWITTER</vt:lpstr>
      <vt:lpstr>PowerPoint 演示文稿</vt:lpstr>
      <vt:lpstr> Table of Contents</vt:lpstr>
      <vt:lpstr>Business Problem Statement</vt:lpstr>
      <vt:lpstr>Business Objectives</vt:lpstr>
      <vt:lpstr>Data</vt:lpstr>
      <vt:lpstr>Tools used</vt:lpstr>
      <vt:lpstr>Data Understanding</vt:lpstr>
      <vt:lpstr>Data Preprocessing</vt:lpstr>
      <vt:lpstr>Modelling</vt:lpstr>
      <vt:lpstr>Model Evaluation</vt:lpstr>
      <vt:lpstr>Logistic Regression Model-ROC Curve</vt:lpstr>
      <vt:lpstr>Logistic Regression-Confusion Matrix</vt:lpstr>
      <vt:lpstr>Decision Tree Model(Tuned) - Confusion Matrix</vt:lpstr>
      <vt:lpstr>Insights</vt:lpstr>
      <vt:lpstr>    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 ayub</dc:creator>
  <cp:lastModifiedBy>James Muthee</cp:lastModifiedBy>
  <cp:revision>16</cp:revision>
  <dcterms:created xsi:type="dcterms:W3CDTF">2024-11-12T11:58:00Z</dcterms:created>
  <dcterms:modified xsi:type="dcterms:W3CDTF">2025-02-12T12:51:08Z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8F1AEA0185A142699925194F8CD935A7_13</vt:lpwstr>
  </property>
  <property fmtid="{D5CDD505-2E9C-101B-9397-08002B2CF9AE}" pid="3" name="KSOProductBuildVer">
    <vt:lpwstr>2057-12.2.0.19805</vt:lpwstr>
  </property>
</Properties>
</file>