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30" r:id="rId3"/>
    <p:sldId id="256" r:id="rId4"/>
    <p:sldId id="257" r:id="rId5"/>
    <p:sldId id="265" r:id="rId6"/>
    <p:sldId id="279" r:id="rId7"/>
    <p:sldId id="258" r:id="rId8"/>
    <p:sldId id="319" r:id="rId9"/>
    <p:sldId id="294" r:id="rId10"/>
    <p:sldId id="259" r:id="rId11"/>
    <p:sldId id="268" r:id="rId12"/>
    <p:sldId id="282" r:id="rId13"/>
    <p:sldId id="320" r:id="rId14"/>
    <p:sldId id="287" r:id="rId15"/>
    <p:sldId id="263" r:id="rId16"/>
    <p:sldId id="298" r:id="rId17"/>
    <p:sldId id="264" r:id="rId18"/>
    <p:sldId id="29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4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23B70-F0A5-4C1F-B3C0-BB5341B7A44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C1882-B51B-47CE-AE16-9C54ACE2EA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EB9D29AE-5B45-4E40-8063-092A2386AFB2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004BBC7-C277-4553-9926-E6428E29B17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kaggle.com/datasets/jp797498e/twitter-entity-sentiment-analysis&#13;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670" y="0"/>
            <a:ext cx="10895330" cy="1005205"/>
          </a:xfrm>
        </p:spPr>
        <p:txBody>
          <a:bodyPr/>
          <a:p>
            <a:r>
              <a:rPr lang="en-GB" altLang="en-US" sz="2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en-GB" sz="2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BUILDING AN NLP MODEL FOR ENTITY-LEVEL SENTIMENT ANALYSIS ON TWITTER</a:t>
            </a:r>
            <a:endParaRPr lang="en-US" altLang="en-GB" sz="20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Present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7380" y="1170305"/>
            <a:ext cx="8995410" cy="50679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895" y="0"/>
            <a:ext cx="9658985" cy="735965"/>
          </a:xfrm>
        </p:spPr>
        <p:txBody>
          <a:bodyPr/>
          <a:lstStyle/>
          <a:p>
            <a:pPr algn="l"/>
            <a:r>
              <a:rPr lang="en-GB" alt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Modelling</a:t>
            </a:r>
            <a:endParaRPr lang="en-GB" altLang="en-US" sz="2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0530" y="1097280"/>
            <a:ext cx="9512300" cy="534924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For this project, 2 models were developed, namely: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1. Logistic Regression Model(Baseline Model)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2. Random Forest Model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040" y="176530"/>
            <a:ext cx="9676765" cy="579755"/>
          </a:xfrm>
        </p:spPr>
        <p:txBody>
          <a:bodyPr/>
          <a:lstStyle/>
          <a:p>
            <a:pPr algn="l"/>
            <a:r>
              <a:rPr lang="en-GB" alt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Model Evaluation</a:t>
            </a:r>
            <a:endParaRPr lang="en-GB" altLang="en-US" sz="2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215" y="1336040"/>
            <a:ext cx="8307705" cy="510857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altLang="en-US" sz="200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The following Metric was used to evaluate the Models developed:</a:t>
            </a:r>
            <a:endParaRPr lang="en-GB" altLang="en-US" sz="2000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GB" altLang="en-US" sz="2000" b="1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Accuracy Score</a:t>
            </a:r>
            <a:r>
              <a:rPr lang="en-GB" altLang="en-US" sz="2000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It represents the proportion of correct predictions made by the model out of all predictions made.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Model with highest accuracy score was taken as the best model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790" y="0"/>
            <a:ext cx="9755505" cy="863600"/>
          </a:xfrm>
        </p:spPr>
        <p:txBody>
          <a:bodyPr/>
          <a:p>
            <a:pPr algn="l"/>
            <a:r>
              <a:rPr lang="en-GB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Logistic Regression Model-Confusion Matrix</a:t>
            </a:r>
            <a:endParaRPr lang="en-GB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900160" y="1779905"/>
            <a:ext cx="3291840" cy="1648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000" b="1" u="sng">
                <a:latin typeface="Times New Roman" panose="02020603050405020304" charset="0"/>
                <a:cs typeface="Times New Roman" panose="02020603050405020304" charset="0"/>
              </a:rPr>
              <a:t>Overall Metric Score</a:t>
            </a:r>
            <a:endParaRPr lang="en-GB" altLang="en-US" sz="20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20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Accuracy Score = 76%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 descr="conf matrix log re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03425" y="1381125"/>
            <a:ext cx="6897370" cy="45104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465" y="0"/>
            <a:ext cx="9006840" cy="770255"/>
          </a:xfrm>
        </p:spPr>
        <p:txBody>
          <a:bodyPr>
            <a:normAutofit/>
          </a:bodyPr>
          <a:lstStyle/>
          <a:p>
            <a:pPr algn="l"/>
            <a:r>
              <a:rPr lang="en-GB" alt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Random Forest Model-Confusion Matrix</a:t>
            </a:r>
            <a:endParaRPr lang="en-GB" altLang="en-US" sz="2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610600" y="1654810"/>
            <a:ext cx="3582035" cy="2358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GB"/>
          </a:p>
          <a:p>
            <a:pPr indent="0" algn="l">
              <a:buFont typeface="Arial" panose="020B0604020202020204" pitchFamily="34" charset="0"/>
              <a:buNone/>
            </a:pPr>
            <a:r>
              <a:rPr lang="en-GB" altLang="en-US" sz="2000" b="1" u="sng">
                <a:latin typeface="Times New Roman" panose="02020603050405020304" charset="0"/>
                <a:cs typeface="Times New Roman" panose="02020603050405020304" charset="0"/>
                <a:sym typeface="+mn-ea"/>
              </a:rPr>
              <a:t>Overall Metric Score</a:t>
            </a:r>
            <a:endParaRPr lang="en-GB" altLang="en-US" sz="20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altLang="en-US" sz="20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Accuracy Score = 89.6%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conf matrix random fores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4445" y="1439545"/>
            <a:ext cx="6872605" cy="4359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140" y="157480"/>
            <a:ext cx="8955405" cy="577850"/>
          </a:xfrm>
        </p:spPr>
        <p:txBody>
          <a:bodyPr>
            <a:normAutofit/>
          </a:bodyPr>
          <a:lstStyle/>
          <a:p>
            <a:pPr algn="l"/>
            <a:r>
              <a:rPr lang="en-GB" altLang="en-US" sz="311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Insights</a:t>
            </a:r>
            <a:endParaRPr lang="en-GB" altLang="en-US" sz="311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880" y="959485"/>
            <a:ext cx="11654155" cy="55987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altLang="en-US" sz="18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GB" altLang="en-US" sz="1800" b="1" dirty="0">
                <a:latin typeface="Times New Roman" panose="02020603050405020304" charset="0"/>
                <a:cs typeface="Times New Roman" panose="02020603050405020304" charset="0"/>
              </a:rPr>
              <a:t>.Logistic Regression Model</a:t>
            </a:r>
            <a:endParaRPr lang="en-GB" altLang="en-US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GB" altLang="en-US" sz="1800" dirty="0">
                <a:latin typeface="Times New Roman" panose="02020603050405020304" charset="0"/>
                <a:cs typeface="Times New Roman" panose="02020603050405020304" charset="0"/>
              </a:rPr>
              <a:t>Model achieved an accuracy score of 76%</a:t>
            </a:r>
            <a:endParaRPr lang="en-GB" alt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The score indicates the model's effectiveness in sentiment classification.</a:t>
            </a:r>
            <a:endParaRPr lang="en-US" altLang="en-GB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GB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GB" sz="1800" b="1"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en-GB" altLang="en-US" sz="1800" b="1">
                <a:latin typeface="Times New Roman" panose="02020603050405020304" charset="0"/>
                <a:cs typeface="Times New Roman" panose="02020603050405020304" charset="0"/>
              </a:rPr>
              <a:t> Random Forest Model </a:t>
            </a:r>
            <a:endParaRPr lang="en-GB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GB" altLang="en-US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 achieved an accuracy score of 89.6%. </a:t>
            </a: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shows its ability to capture complex sentiment patterns in tweets.</a:t>
            </a:r>
            <a:endParaRPr lang="en-GB" altLang="en-US" sz="1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GB" altLang="en-US" sz="1800" dirty="0">
                <a:latin typeface="Times New Roman" panose="02020603050405020304" charset="0"/>
                <a:cs typeface="Times New Roman" panose="02020603050405020304" charset="0"/>
              </a:rPr>
              <a:t>It also </a:t>
            </a: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suggests that the model is more adept at identifying sentiment nuances compared to logistic regression.</a:t>
            </a:r>
            <a:endParaRPr lang="en-US" altLang="en-GB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en-GB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GB" altLang="en-US" sz="1800" b="1" dirty="0">
                <a:latin typeface="Times New Roman" panose="02020603050405020304" charset="0"/>
                <a:cs typeface="Times New Roman" panose="02020603050405020304" charset="0"/>
              </a:rPr>
              <a:t>3. Business Insights</a:t>
            </a:r>
            <a:endParaRPr lang="en-GB" altLang="en-US" sz="18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Random Forest model can serve as a reliable tool for analyzing sentiment toward products, brands, and public figures.</a:t>
            </a:r>
            <a:endParaRPr lang="en-US" altLang="en-GB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The ability to </a:t>
            </a:r>
            <a:r>
              <a:rPr lang="en-GB" altLang="en-US" sz="1800" dirty="0">
                <a:latin typeface="Times New Roman" panose="02020603050405020304" charset="0"/>
                <a:cs typeface="Times New Roman" panose="02020603050405020304" charset="0"/>
              </a:rPr>
              <a:t>of the model to </a:t>
            </a: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classify tweets as Positive, Negative</a:t>
            </a:r>
            <a:r>
              <a:rPr lang="en-GB" altLang="en-US" sz="1800" dirty="0">
                <a:latin typeface="Times New Roman" panose="02020603050405020304" charset="0"/>
                <a:cs typeface="Times New Roman" panose="02020603050405020304" charset="0"/>
              </a:rPr>
              <a:t> or </a:t>
            </a: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Neutral </a:t>
            </a:r>
            <a:r>
              <a:rPr lang="en-GB" altLang="en-US" sz="1800" dirty="0">
                <a:latin typeface="Times New Roman" panose="02020603050405020304" charset="0"/>
                <a:cs typeface="Times New Roman" panose="02020603050405020304" charset="0"/>
              </a:rPr>
              <a:t>will enable</a:t>
            </a:r>
            <a:r>
              <a:rPr lang="en-US" altLang="en-GB" sz="1800" dirty="0">
                <a:latin typeface="Times New Roman" panose="02020603050405020304" charset="0"/>
                <a:cs typeface="Times New Roman" panose="02020603050405020304" charset="0"/>
              </a:rPr>
              <a:t> businesses to refine their marketing strategies, manage their brand reputation, and enhance customer engagement.</a:t>
            </a:r>
            <a:endParaRPr lang="en-US" altLang="en-GB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GB" alt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en-GB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275" y="0"/>
            <a:ext cx="9732010" cy="748665"/>
          </a:xfrm>
        </p:spPr>
        <p:txBody>
          <a:bodyPr/>
          <a:lstStyle/>
          <a:p>
            <a:pPr algn="l"/>
            <a:r>
              <a:rPr lang="en-GB" alt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Conclusion</a:t>
            </a:r>
            <a:endParaRPr lang="en-GB" altLang="en-US" sz="2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150" y="1025525"/>
            <a:ext cx="9862185" cy="4499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000" dirty="0">
                <a:latin typeface="Times New Roman" panose="02020603050405020304" charset="0"/>
                <a:cs typeface="Times New Roman" panose="02020603050405020304" charset="0"/>
              </a:rPr>
              <a:t>The overall objective of this project which was to develop an  e</a:t>
            </a:r>
            <a:r>
              <a:rPr lang="en-US" altLang="en-GB" sz="2000" dirty="0">
                <a:latin typeface="Times New Roman" panose="02020603050405020304" charset="0"/>
                <a:cs typeface="Times New Roman" panose="02020603050405020304" charset="0"/>
              </a:rPr>
              <a:t>ntity-level sentiment analysis model that can accurately classify tweets as Positive, Negative, Neutral or Irrelevant </a:t>
            </a:r>
            <a:r>
              <a:rPr lang="en-GB" altLang="en-US" sz="2000" dirty="0">
                <a:latin typeface="Times New Roman" panose="02020603050405020304" charset="0"/>
                <a:cs typeface="Times New Roman" panose="02020603050405020304" charset="0"/>
              </a:rPr>
              <a:t>was achieved.</a:t>
            </a:r>
            <a:endParaRPr lang="en-GB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GB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 concluded that the </a:t>
            </a:r>
            <a:r>
              <a:rPr lang="en-GB" alt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Random Forest Model</a:t>
            </a:r>
            <a:r>
              <a:rPr lang="en-GB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with an</a:t>
            </a:r>
            <a:r>
              <a:rPr lang="en-GB" alt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Accuracy Score of 89.6%</a:t>
            </a:r>
            <a:r>
              <a:rPr lang="en-GB" alt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is the best model for this particular Sentiment Analysis Classification task.</a:t>
            </a:r>
            <a:endParaRPr lang="en-GB" alt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GB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17962" y="2967335"/>
            <a:ext cx="4156075" cy="10147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i="0" cap="none" spc="0" dirty="0">
                <a:solidFill>
                  <a:schemeClr val="tx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r>
              <a:rPr lang="en-US" sz="5400" b="1" i="0" cap="none" spc="0" dirty="0">
                <a:solidFill>
                  <a:schemeClr val="accent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5400" b="1" cap="none" spc="0" dirty="0"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8282" y="2967335"/>
            <a:ext cx="2853845" cy="9220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Q&amp;A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3105" y="2059940"/>
            <a:ext cx="10060940" cy="1656080"/>
          </a:xfrm>
        </p:spPr>
        <p:txBody>
          <a:bodyPr>
            <a:normAutofit/>
          </a:bodyPr>
          <a:lstStyle/>
          <a:p>
            <a:pPr algn="ctr"/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Project Owner: James Wachira Muthee</a:t>
            </a:r>
            <a:endParaRPr lang="en-GB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GB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Technical Mentor: Daniel Ekale</a:t>
            </a:r>
            <a:endParaRPr lang="en-GB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3105" y="1212850"/>
            <a:ext cx="9573895" cy="624205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DSF-PT08: </a:t>
            </a:r>
            <a:r>
              <a:rPr lang="en-GB" altLang="en-US" sz="2800" b="1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FINAL PROJECT SUBMISSION</a:t>
            </a:r>
            <a:endParaRPr lang="en-GB" altLang="en-US" sz="2800" b="1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340" y="96520"/>
            <a:ext cx="9411335" cy="687070"/>
          </a:xfrm>
        </p:spPr>
        <p:txBody>
          <a:bodyPr>
            <a:normAutofit fontScale="90000"/>
          </a:bodyPr>
          <a:lstStyle/>
          <a:p>
            <a:pPr algn="l"/>
            <a:br>
              <a:rPr lang="en-GB" altLang="en-US" sz="3200" b="1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GB" altLang="en-US" sz="311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Table of Contents</a:t>
            </a:r>
            <a:endParaRPr lang="en-GB" altLang="en-US" sz="311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875530" y="1174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pPr marL="0" indent="0"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altLang="en-GB" sz="180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1. Project Overview</a:t>
            </a:r>
            <a:endParaRPr lang="en-US" altLang="en-GB" sz="180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altLang="en-GB" sz="180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2. Problem Statement</a:t>
            </a:r>
            <a:endParaRPr lang="en-US" altLang="en-GB" sz="18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altLang="en-GB" sz="180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3. Business Objectives</a:t>
            </a:r>
            <a:endParaRPr lang="en-US" altLang="en-GB" sz="18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altLang="en-GB" sz="180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4. Target Audience</a:t>
            </a:r>
            <a:endParaRPr lang="en-US" altLang="en-GB" sz="18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altLang="en-GB" sz="180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5. Data</a:t>
            </a:r>
            <a:endParaRPr lang="en-US" altLang="en-GB" sz="18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altLang="en-GB" sz="180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6. Data Understanding</a:t>
            </a:r>
            <a:endParaRPr lang="en-US" altLang="en-GB" sz="18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altLang="en-GB" sz="180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7. Exploratory Data Analysis</a:t>
            </a:r>
            <a:endParaRPr lang="en-US" altLang="en-GB" sz="18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altLang="en-GB" sz="180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8. Data Preprocessing</a:t>
            </a:r>
            <a:endParaRPr lang="en-US" altLang="en-GB" sz="18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altLang="en-GB" sz="180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9. Modelling &amp; Evaluation</a:t>
            </a:r>
            <a:endParaRPr lang="en-US" altLang="en-GB" sz="18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altLang="en-GB" sz="180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10. Validating the Model</a:t>
            </a:r>
            <a:endParaRPr lang="en-US" altLang="en-GB" sz="18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altLang="en-GB" sz="180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11. Findings</a:t>
            </a:r>
            <a:endParaRPr lang="en-US" altLang="en-GB" sz="18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altLang="en-GB" sz="1800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12. Conclusion</a:t>
            </a:r>
            <a:endParaRPr lang="en-US" altLang="en-GB" sz="1800" b="0" i="0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GB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220" y="95250"/>
            <a:ext cx="9464040" cy="745490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Business Problem</a:t>
            </a:r>
            <a:r>
              <a:rPr lang="en-GB" alt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Statement</a:t>
            </a:r>
            <a:endParaRPr lang="en-GB" altLang="en-US" sz="2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0" y="1369695"/>
            <a:ext cx="10031095" cy="45415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Businesses struggle to extract meaningful insights from social media due to the lack of entity-specific sentiment analysis. Traditional sentiment analysis classifies entire messages without focusing on a given entity. This project aims to develop an entity-level sentiment analysis model to classify tweets as Positive, Negative, Neutral or Irrelevant concerning a specific entity, helping businesses track sentiment trends and improve decision-making.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31" y="-95"/>
            <a:ext cx="8911687" cy="850360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Business </a:t>
            </a:r>
            <a:r>
              <a:rPr lang="en-GB" altLang="en-US" sz="2800" b="1" dirty="0">
                <a:solidFill>
                  <a:srgbClr val="2D3B45"/>
                </a:solidFill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Objectives</a:t>
            </a:r>
            <a:endParaRPr lang="en-GB" altLang="en-US" sz="2800" b="1" dirty="0">
              <a:solidFill>
                <a:srgbClr val="2D3B45"/>
              </a:solidFill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570" y="1297940"/>
            <a:ext cx="9638030" cy="50501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 typeface="+mj-lt"/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The purpose of this project is to create an entity-level sentiment analysis model that can accurately classify tweets as Positive, Negative, Neutral or Irrelevant regarding a given entity. This model will help businesses and organizations to: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Enhance Brand and Reputation Management 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Improve Customer Engagement Strategies 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Support Data-Driven Decision-Making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50" y="0"/>
            <a:ext cx="9754235" cy="880745"/>
          </a:xfrm>
        </p:spPr>
        <p:txBody>
          <a:bodyPr>
            <a:normAutofit/>
          </a:bodyPr>
          <a:lstStyle/>
          <a:p>
            <a:pPr algn="l"/>
            <a:r>
              <a:rPr lang="en-GB" alt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Data</a:t>
            </a:r>
            <a:endParaRPr lang="en-GB" altLang="en-US" sz="2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5910" y="1343660"/>
            <a:ext cx="9787890" cy="483362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altLang="en-GB" sz="2000"/>
              <a:t>The Sentiment Analysis dataset used in this project was obtained from </a:t>
            </a:r>
            <a:r>
              <a:rPr lang="en-US" altLang="en-GB" sz="2000">
                <a:hlinkClick r:id="rId1" action="ppaction://hlinkfile"/>
              </a:rPr>
              <a:t>Kaggle</a:t>
            </a:r>
            <a:endParaRPr lang="en-US" altLang="en-GB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965" y="124460"/>
            <a:ext cx="9325610" cy="605155"/>
          </a:xfrm>
        </p:spPr>
        <p:txBody>
          <a:bodyPr>
            <a:noAutofit/>
          </a:bodyPr>
          <a:p>
            <a:pPr algn="l"/>
            <a:r>
              <a:rPr lang="en-GB" altLang="en-US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Modelling Tools used</a:t>
            </a:r>
            <a:endParaRPr lang="en-GB" altLang="en-US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895" y="1160145"/>
            <a:ext cx="8915400" cy="4751070"/>
          </a:xfrm>
        </p:spPr>
        <p:txBody>
          <a:bodyPr/>
          <a:p>
            <a:pPr marL="0" indent="0"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I used inbuilt libraries in Visual Studio Code tool to: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Load the datasets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Understand the datasets(shape, distribution and summary statistics)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Understand the data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Do exploratory data analysis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Do Data Preprocessing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Build Models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Evaluate Models’ Performance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Validate the Model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0" y="193675"/>
            <a:ext cx="9853295" cy="528955"/>
          </a:xfrm>
        </p:spPr>
        <p:txBody>
          <a:bodyPr>
            <a:noAutofit/>
          </a:bodyPr>
          <a:lstStyle/>
          <a:p>
            <a:pPr algn="l"/>
            <a:r>
              <a:rPr lang="en-GB" alt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Data Understanding</a:t>
            </a:r>
            <a:endParaRPr lang="en-GB" altLang="en-US" sz="2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0" y="1153160"/>
            <a:ext cx="10297160" cy="54991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Upon loading the data, the following observations were made: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The training dataset had 74681 rows and 4 columns while the validation dataset had 999 rows and 4 columns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The training dataset had 686 missing values in the tweet column while the validation dataset had no missing values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Both datasets had one column with integer data type and 3 columns with categorical data type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Both datasets had 4 unique values on the Sentiment Column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The column names were renamed to ID, Entity, Sentiment and Tweet</a:t>
            </a:r>
            <a:endParaRPr lang="en-GB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545" y="0"/>
            <a:ext cx="9810750" cy="769620"/>
          </a:xfrm>
        </p:spPr>
        <p:txBody>
          <a:bodyPr/>
          <a:lstStyle/>
          <a:p>
            <a:pPr algn="l"/>
            <a:r>
              <a:rPr lang="en-GB" altLang="en-US" sz="280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Data Preprocessing</a:t>
            </a:r>
            <a:endParaRPr lang="en-GB" altLang="en-US" sz="280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585" y="1261110"/>
            <a:ext cx="9109710" cy="51460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R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aw data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 was transformed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into a structured format suitable for modeling. The following transformations w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ere </a:t>
            </a: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done to the data: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Converting from categorical to numerical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Reducing words to their root form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Removing words that do not add meaning to the text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Reducing texts to individual words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5. </a:t>
            </a:r>
            <a:r>
              <a:rPr lang="en-GB" altLang="en-US" sz="2000">
                <a:latin typeface="Times New Roman" panose="02020603050405020304" charset="0"/>
                <a:cs typeface="Times New Roman" panose="02020603050405020304" charset="0"/>
              </a:rPr>
              <a:t>Removing hashtags, commas and other expressions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6. Converting Text to Lowercase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GB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4192</Words>
  <Application>WPS Presentation</Application>
  <PresentationFormat>Widescreen</PresentationFormat>
  <Paragraphs>125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Microsoft YaHei</vt:lpstr>
      <vt:lpstr>Arial Unicode MS</vt:lpstr>
      <vt:lpstr>Aptos</vt:lpstr>
      <vt:lpstr>Segoe Print</vt:lpstr>
      <vt:lpstr>Communications and Dialogues</vt:lpstr>
      <vt:lpstr>BUILDING AN NLP MODEL FOR ENTITY-LEVEL SENTIMENT ANALYSIS ON TWITTER</vt:lpstr>
      <vt:lpstr>PowerPoint 演示文稿</vt:lpstr>
      <vt:lpstr> Table of Contents</vt:lpstr>
      <vt:lpstr>Business Problem Statement</vt:lpstr>
      <vt:lpstr>Business Objectives</vt:lpstr>
      <vt:lpstr>Data</vt:lpstr>
      <vt:lpstr>Tools used</vt:lpstr>
      <vt:lpstr>Data Understanding</vt:lpstr>
      <vt:lpstr>Data Preprocessing</vt:lpstr>
      <vt:lpstr>Modelling</vt:lpstr>
      <vt:lpstr>Model Evaluation</vt:lpstr>
      <vt:lpstr>Logistic Regression Model-Confusion Matrix</vt:lpstr>
      <vt:lpstr>Random Forest Model-Confusion Matrix</vt:lpstr>
      <vt:lpstr>Insights</vt:lpstr>
      <vt:lpstr>    Conclusion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 ayub</dc:creator>
  <cp:lastModifiedBy>James Muthee</cp:lastModifiedBy>
  <cp:revision>17</cp:revision>
  <dcterms:created xsi:type="dcterms:W3CDTF">2024-11-12T11:58:00Z</dcterms:created>
  <dcterms:modified xsi:type="dcterms:W3CDTF">2025-02-12T14:40:37Z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8F1AEA0185A142699925194F8CD935A7_13</vt:lpwstr>
  </property>
  <property fmtid="{D5CDD505-2E9C-101B-9397-08002B2CF9AE}" pid="3" name="KSOProductBuildVer">
    <vt:lpwstr>2057-12.2.0.19805</vt:lpwstr>
  </property>
</Properties>
</file>