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65" r:id="rId5"/>
    <p:sldId id="279" r:id="rId6"/>
    <p:sldId id="258" r:id="rId7"/>
    <p:sldId id="319" r:id="rId8"/>
    <p:sldId id="294" r:id="rId9"/>
    <p:sldId id="259" r:id="rId10"/>
    <p:sldId id="268" r:id="rId11"/>
    <p:sldId id="282" r:id="rId12"/>
    <p:sldId id="320" r:id="rId13"/>
    <p:sldId id="287" r:id="rId14"/>
    <p:sldId id="321" r:id="rId15"/>
    <p:sldId id="322" r:id="rId16"/>
    <p:sldId id="325" r:id="rId17"/>
    <p:sldId id="323" r:id="rId18"/>
    <p:sldId id="324" r:id="rId19"/>
    <p:sldId id="278" r:id="rId20"/>
    <p:sldId id="291" r:id="rId21"/>
    <p:sldId id="293" r:id="rId22"/>
    <p:sldId id="275" r:id="rId24"/>
    <p:sldId id="276" r:id="rId25"/>
    <p:sldId id="288" r:id="rId26"/>
    <p:sldId id="290" r:id="rId27"/>
    <p:sldId id="272" r:id="rId28"/>
    <p:sldId id="271" r:id="rId29"/>
    <p:sldId id="283" r:id="rId30"/>
    <p:sldId id="286" r:id="rId31"/>
    <p:sldId id="262" r:id="rId32"/>
    <p:sldId id="295" r:id="rId33"/>
    <p:sldId id="296" r:id="rId34"/>
    <p:sldId id="263" r:id="rId35"/>
    <p:sldId id="297" r:id="rId36"/>
    <p:sldId id="298" r:id="rId37"/>
    <p:sldId id="26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3B70-F0A5-4C1F-B3C0-BB5341B7A44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1882-B51B-47CE-AE16-9C54ACE2EA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1882-B51B-47CE-AE16-9C54ACE2EA3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9D29AE-5B45-4E40-8063-092A2386AF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9D29AE-5B45-4E40-8063-092A2386AFB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4BBC7-C277-4553-9926-E6428E29B1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D29AE-5B45-4E40-8063-092A2386AFB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D29AE-5B45-4E40-8063-092A2386AF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04BBC7-C277-4553-9926-E6428E29B1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9D29AE-5B45-4E40-8063-092A2386AFB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04BBC7-C277-4553-9926-E6428E29B1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9D29AE-5B45-4E40-8063-092A2386AFB2}"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04BBC7-C277-4553-9926-E6428E29B1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linkedin.com/in/mercy-ayub-774a877b/" TargetMode="External"/><Relationship Id="rId7" Type="http://schemas.openxmlformats.org/officeDocument/2006/relationships/hyperlink" Target="https://www.linkedin.com/in/james-wachira-a7771644/" TargetMode="External"/><Relationship Id="rId6" Type="http://schemas.openxmlformats.org/officeDocument/2006/relationships/hyperlink" Target="http://www.linkedin.com/in/reagan-adajo-5a1803103" TargetMode="External"/><Relationship Id="rId5" Type="http://schemas.openxmlformats.org/officeDocument/2006/relationships/hyperlink" Target="https://www.linkedin.com/in/edwin-george-181b33171/" TargetMode="External"/><Relationship Id="rId4" Type="http://schemas.openxmlformats.org/officeDocument/2006/relationships/hyperlink" Target="https://www.linkedin.com/in/angela-mwanzia-2b993b309" TargetMode="External"/><Relationship Id="rId3" Type="http://schemas.openxmlformats.org/officeDocument/2006/relationships/hyperlink" Target="https://www.linkedin.com/in/millicent-cheptoi-068235221/" TargetMode="External"/><Relationship Id="rId2" Type="http://schemas.openxmlformats.org/officeDocument/2006/relationships/hyperlink" Target="https://www.linkedin.com/in/daniel-muigai-358707292/" TargetMode="External"/><Relationship Id="rId1" Type="http://schemas.openxmlformats.org/officeDocument/2006/relationships/hyperlink" Target="https://www.linkedin.com/in/gilbert-kipkirui-cheruiyot-823874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The%20Hotel%20Reservations%20dataset%20used%20in%20this%20project%20was%20obtained%20from%20https://www.kaggle.com/datasets/ahsan81/hotel-reservations-classification-dataset.&#13;&#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2875" y="3337560"/>
            <a:ext cx="9255125" cy="1530350"/>
          </a:xfrm>
        </p:spPr>
        <p:txBody>
          <a:bodyPr>
            <a:normAutofit/>
          </a:bodyPr>
          <a:lstStyle/>
          <a:p>
            <a:pPr algn="ctr"/>
            <a:r>
              <a:rPr lang="en-GB" altLang="en-US" sz="2000" dirty="0">
                <a:latin typeface="Arial" panose="020B0604020202020204" pitchFamily="34" charset="0"/>
                <a:cs typeface="Arial" panose="020B0604020202020204" pitchFamily="34" charset="0"/>
              </a:rPr>
              <a:t>Project Owner: JAMES WACHIRA MUTHEE</a:t>
            </a:r>
            <a:endParaRPr lang="en-GB" altLang="en-US" sz="2000" dirty="0">
              <a:latin typeface="Arial" panose="020B0604020202020204" pitchFamily="34" charset="0"/>
              <a:cs typeface="Arial" panose="020B0604020202020204" pitchFamily="34" charset="0"/>
            </a:endParaRPr>
          </a:p>
          <a:p>
            <a:pPr algn="ctr"/>
            <a:endParaRPr lang="en-GB" altLang="en-US" sz="2000" dirty="0">
              <a:latin typeface="Arial" panose="020B0604020202020204" pitchFamily="34" charset="0"/>
              <a:cs typeface="Arial" panose="020B0604020202020204" pitchFamily="34" charset="0"/>
            </a:endParaRPr>
          </a:p>
          <a:p>
            <a:pPr algn="ctr"/>
            <a:r>
              <a:rPr lang="en-GB" altLang="en-US" sz="2000" dirty="0">
                <a:latin typeface="Arial" panose="020B0604020202020204" pitchFamily="34" charset="0"/>
                <a:cs typeface="Arial" panose="020B0604020202020204" pitchFamily="34" charset="0"/>
              </a:rPr>
              <a:t>Technical Mentor: DANIEL EKALE</a:t>
            </a:r>
            <a:endParaRPr lang="en-GB" altLang="en-US" sz="2000" dirty="0">
              <a:latin typeface="Arial" panose="020B0604020202020204" pitchFamily="34" charset="0"/>
              <a:cs typeface="Arial" panose="020B0604020202020204" pitchFamily="34" charset="0"/>
            </a:endParaRPr>
          </a:p>
        </p:txBody>
      </p:sp>
      <p:sp>
        <p:nvSpPr>
          <p:cNvPr id="4" name="Rectangle 3"/>
          <p:cNvSpPr/>
          <p:nvPr/>
        </p:nvSpPr>
        <p:spPr>
          <a:xfrm>
            <a:off x="2114549" y="1600200"/>
            <a:ext cx="9573927" cy="645160"/>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DSF-PT08: </a:t>
            </a:r>
            <a:r>
              <a:rPr lang="en-GB" altLang="en-US" sz="3600" dirty="0">
                <a:ln w="0"/>
                <a:solidFill>
                  <a:schemeClr val="accent1"/>
                </a:solidFill>
                <a:effectLst>
                  <a:outerShdw blurRad="38100" dist="25400" dir="5400000" algn="ctr" rotWithShape="0">
                    <a:srgbClr val="6E747A">
                      <a:alpha val="43000"/>
                    </a:srgbClr>
                  </a:outerShdw>
                </a:effectLst>
              </a:rPr>
              <a:t>Final Project Submission</a:t>
            </a:r>
            <a:endParaRPr lang="en-GB" altLang="en-US" sz="360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66" y="756230"/>
            <a:ext cx="8911687" cy="704960"/>
          </a:xfrm>
        </p:spPr>
        <p:txBody>
          <a:bodyPr/>
          <a:lstStyle/>
          <a:p>
            <a:r>
              <a:rPr lang="en-GB" altLang="en-US" sz="3200" b="1" dirty="0">
                <a:latin typeface="Times New Roman" panose="02020603050405020304" charset="0"/>
                <a:cs typeface="Times New Roman" panose="02020603050405020304" charset="0"/>
              </a:rPr>
              <a:t>Model Evaluation</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82215" y="1336040"/>
            <a:ext cx="8307705" cy="5108575"/>
          </a:xfrm>
        </p:spPr>
        <p:txBody>
          <a:bodyPr>
            <a:noAutofit/>
          </a:bodyPr>
          <a:lstStyle/>
          <a:p>
            <a:pPr marL="0" indent="0">
              <a:lnSpc>
                <a:spcPct val="150000"/>
              </a:lnSpc>
              <a:buNone/>
            </a:pPr>
            <a:r>
              <a:rPr lang="en-GB" altLang="en-US" sz="2000" i="0" dirty="0">
                <a:effectLst/>
                <a:latin typeface="Times New Roman" panose="02020603050405020304" charset="0"/>
                <a:cs typeface="Times New Roman" panose="02020603050405020304" charset="0"/>
              </a:rPr>
              <a:t>The following Metrics were used to evaluate the Models developed:</a:t>
            </a:r>
            <a:endParaRPr lang="en-GB" altLang="en-US" sz="2000" i="0" dirty="0">
              <a:effectLst/>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1. </a:t>
            </a:r>
            <a:r>
              <a:rPr lang="en-GB" altLang="en-US" sz="2000" b="1" i="0" dirty="0">
                <a:effectLst/>
                <a:latin typeface="Times New Roman" panose="02020603050405020304" charset="0"/>
                <a:cs typeface="Times New Roman" panose="02020603050405020304" charset="0"/>
              </a:rPr>
              <a:t>Accuracy Score</a:t>
            </a:r>
            <a:r>
              <a:rPr lang="en-GB" altLang="en-US" sz="2000" i="0" dirty="0">
                <a:effectLst/>
                <a:latin typeface="Times New Roman" panose="02020603050405020304" charset="0"/>
                <a:cs typeface="Times New Roman" panose="02020603050405020304" charset="0"/>
              </a:rPr>
              <a:t>:</a:t>
            </a:r>
            <a:r>
              <a:rPr lang="en-US" altLang="en-GB" sz="2000">
                <a:latin typeface="Times New Roman" panose="02020603050405020304" charset="0"/>
                <a:cs typeface="Times New Roman" panose="02020603050405020304" charset="0"/>
              </a:rPr>
              <a:t> It represents the proportion of correct predictions made by the model out of all predictions made.</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i="0" dirty="0">
                <a:effectLst/>
                <a:latin typeface="Times New Roman" panose="02020603050405020304" charset="0"/>
                <a:cs typeface="Times New Roman" panose="02020603050405020304" charset="0"/>
              </a:rPr>
              <a:t>2. </a:t>
            </a:r>
            <a:r>
              <a:rPr lang="en-GB" altLang="en-US" sz="2000" b="1" i="0" dirty="0">
                <a:effectLst/>
                <a:latin typeface="Times New Roman" panose="02020603050405020304" charset="0"/>
                <a:cs typeface="Times New Roman" panose="02020603050405020304" charset="0"/>
              </a:rPr>
              <a:t>AUC </a:t>
            </a:r>
            <a:r>
              <a:rPr lang="en-GB" altLang="en-US" sz="2000" i="0" dirty="0">
                <a:effectLst/>
                <a:latin typeface="Times New Roman" panose="02020603050405020304" charset="0"/>
                <a:cs typeface="Times New Roman" panose="02020603050405020304" charset="0"/>
              </a:rPr>
              <a:t>: Refers to Area </a:t>
            </a:r>
            <a:r>
              <a:rPr lang="en-US" altLang="en-GB" sz="2000">
                <a:latin typeface="Times New Roman" panose="02020603050405020304" charset="0"/>
                <a:cs typeface="Times New Roman" panose="02020603050405020304" charset="0"/>
              </a:rPr>
              <a:t>under the ROC curve (Receiver Operating Characteristic curve), which plots the True Positive Rate (TPR) against the False Positive Rate (FPR)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63600"/>
          </a:xfrm>
        </p:spPr>
        <p:txBody>
          <a:bodyPr/>
          <a:p>
            <a:r>
              <a:rPr lang="en-GB" altLang="en-US" sz="3200" b="1">
                <a:latin typeface="Times New Roman" panose="02020603050405020304" charset="0"/>
                <a:cs typeface="Times New Roman" panose="02020603050405020304" charset="0"/>
              </a:rPr>
              <a:t>Logistic Regression Model-ROC Curve</a:t>
            </a:r>
            <a:endParaRPr lang="en-GB" altLang="en-US" sz="3200" b="1">
              <a:latin typeface="Times New Roman" panose="02020603050405020304" charset="0"/>
              <a:cs typeface="Times New Roman" panose="02020603050405020304" charset="0"/>
            </a:endParaRPr>
          </a:p>
        </p:txBody>
      </p:sp>
      <p:pic>
        <p:nvPicPr>
          <p:cNvPr id="4" name="Content Placeholder 3" descr="roc log reg"/>
          <p:cNvPicPr>
            <a:picLocks noChangeAspect="1"/>
          </p:cNvPicPr>
          <p:nvPr>
            <p:ph idx="1"/>
          </p:nvPr>
        </p:nvPicPr>
        <p:blipFill>
          <a:blip r:embed="rId1"/>
          <a:stretch>
            <a:fillRect/>
          </a:stretch>
        </p:blipFill>
        <p:spPr>
          <a:xfrm>
            <a:off x="1539240" y="1274445"/>
            <a:ext cx="7179945" cy="4906645"/>
          </a:xfrm>
          <a:prstGeom prst="rect">
            <a:avLst/>
          </a:prstGeom>
        </p:spPr>
      </p:pic>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80%</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0.86</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a:bodyPr>
          <a:lstStyle/>
          <a:p>
            <a:r>
              <a:rPr lang="en-GB" altLang="en-US" sz="3200" b="1" dirty="0">
                <a:latin typeface="Times New Roman" panose="02020603050405020304" charset="0"/>
                <a:cs typeface="Times New Roman" panose="02020603050405020304" charset="0"/>
              </a:rPr>
              <a:t>Logistic Regression-Confusion Matrix</a:t>
            </a:r>
            <a:endParaRPr lang="en-GB" altLang="en-US" sz="3200" b="1" dirty="0">
              <a:latin typeface="Times New Roman" panose="02020603050405020304" charset="0"/>
              <a:cs typeface="Times New Roman" panose="02020603050405020304" charset="0"/>
            </a:endParaRPr>
          </a:p>
        </p:txBody>
      </p:sp>
      <p:pic>
        <p:nvPicPr>
          <p:cNvPr id="5" name="Content Placeholder 4" descr="Confusion matrix log reg"/>
          <p:cNvPicPr>
            <a:picLocks noChangeAspect="1"/>
          </p:cNvPicPr>
          <p:nvPr>
            <p:ph idx="1"/>
          </p:nvPr>
        </p:nvPicPr>
        <p:blipFill>
          <a:blip r:embed="rId1"/>
          <a:stretch>
            <a:fillRect/>
          </a:stretch>
        </p:blipFill>
        <p:spPr>
          <a:xfrm>
            <a:off x="1052195" y="1325880"/>
            <a:ext cx="7325995" cy="4570095"/>
          </a:xfrm>
          <a:prstGeom prst="rect">
            <a:avLst/>
          </a:prstGeom>
        </p:spPr>
      </p:pic>
      <p:sp>
        <p:nvSpPr>
          <p:cNvPr id="6" name="Text Box 5"/>
          <p:cNvSpPr txBox="1"/>
          <p:nvPr/>
        </p:nvSpPr>
        <p:spPr>
          <a:xfrm>
            <a:off x="8610600" y="1654810"/>
            <a:ext cx="3582035" cy="2358390"/>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4,328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1,455 bookings correctly predicted as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40560" y="469900"/>
            <a:ext cx="9258300" cy="780415"/>
          </a:xfrm>
        </p:spPr>
        <p:txBody>
          <a:bodyPr/>
          <a:p>
            <a:r>
              <a:rPr lang="en-GB" altLang="en-US" sz="3200" b="1">
                <a:latin typeface="Times New Roman" panose="02020603050405020304" charset="0"/>
                <a:cs typeface="Times New Roman" panose="02020603050405020304" charset="0"/>
              </a:rPr>
              <a:t>Decision Tree Model-ROC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900160" y="1779905"/>
            <a:ext cx="3291840" cy="1648460"/>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Decsion Tree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84%</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0.89</a:t>
            </a:r>
            <a:endParaRPr lang="en-GB" altLang="en-US" sz="2000">
              <a:latin typeface="Times New Roman" panose="02020603050405020304" charset="0"/>
              <a:cs typeface="Times New Roman" panose="02020603050405020304" charset="0"/>
            </a:endParaRPr>
          </a:p>
        </p:txBody>
      </p:sp>
      <p:pic>
        <p:nvPicPr>
          <p:cNvPr id="6" name="Content Placeholder 5" descr="roc decision tree"/>
          <p:cNvPicPr>
            <a:picLocks noChangeAspect="1"/>
          </p:cNvPicPr>
          <p:nvPr>
            <p:ph idx="1"/>
          </p:nvPr>
        </p:nvPicPr>
        <p:blipFill>
          <a:blip r:embed="rId1"/>
          <a:stretch>
            <a:fillRect/>
          </a:stretch>
        </p:blipFill>
        <p:spPr>
          <a:xfrm>
            <a:off x="1940560" y="1487805"/>
            <a:ext cx="6958965" cy="482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388525"/>
            <a:ext cx="8911687" cy="770350"/>
          </a:xfrm>
        </p:spPr>
        <p:txBody>
          <a:bodyPr>
            <a:normAutofit fontScale="90000"/>
          </a:bodyPr>
          <a:lstStyle/>
          <a:p>
            <a:r>
              <a:rPr lang="en-GB" altLang="en-US" sz="3555" b="1" dirty="0">
                <a:latin typeface="Times New Roman" panose="02020603050405020304" charset="0"/>
                <a:cs typeface="Times New Roman" panose="02020603050405020304" charset="0"/>
              </a:rPr>
              <a:t>Decision Tree Model(Tuned) - Confusion Matrix</a:t>
            </a:r>
            <a:endParaRPr lang="en-GB" altLang="en-US" sz="3555" b="1" dirty="0">
              <a:latin typeface="Times New Roman" panose="02020603050405020304" charset="0"/>
              <a:cs typeface="Times New Roman" panose="02020603050405020304" charset="0"/>
            </a:endParaRPr>
          </a:p>
        </p:txBody>
      </p:sp>
      <p:sp>
        <p:nvSpPr>
          <p:cNvPr id="6" name="Text Box 5"/>
          <p:cNvSpPr txBox="1"/>
          <p:nvPr/>
        </p:nvSpPr>
        <p:spPr>
          <a:xfrm>
            <a:off x="8332470" y="1654810"/>
            <a:ext cx="3735070" cy="2468245"/>
          </a:xfrm>
          <a:prstGeom prst="rect">
            <a:avLst/>
          </a:prstGeom>
          <a:noFill/>
        </p:spPr>
        <p:txBody>
          <a:bodyPr wrap="square" rtlCol="0">
            <a:noAutofit/>
          </a:bodyPr>
          <a:p>
            <a:r>
              <a:rPr lang="en-GB" altLang="en-US"/>
              <a:t>   </a:t>
            </a:r>
            <a:r>
              <a:rPr lang="en-GB" altLang="en-US" sz="2000" b="1" u="sng">
                <a:latin typeface="Times New Roman" panose="02020603050405020304" charset="0"/>
                <a:cs typeface="Times New Roman" panose="02020603050405020304" charset="0"/>
              </a:rPr>
              <a:t> Interpretation</a:t>
            </a:r>
            <a:endParaRPr lang="en-GB" altLang="en-US" b="1" u="sng"/>
          </a:p>
          <a:p>
            <a:endParaRPr lang="en-US" altLang="en-GB"/>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4,</a:t>
            </a:r>
            <a:r>
              <a:rPr lang="en-GB" altLang="en-US" sz="2000">
                <a:latin typeface="Times New Roman" panose="02020603050405020304" charset="0"/>
                <a:cs typeface="Times New Roman" panose="02020603050405020304" charset="0"/>
              </a:rPr>
              <a:t>199</a:t>
            </a:r>
            <a:r>
              <a:rPr lang="en-US" altLang="en-GB" sz="2000">
                <a:latin typeface="Times New Roman" panose="02020603050405020304" charset="0"/>
                <a:cs typeface="Times New Roman" panose="02020603050405020304" charset="0"/>
              </a:rPr>
              <a:t> bookings correctly predicted as non-cancellations</a:t>
            </a: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altLang="en-GB" sz="20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GB" sz="2000">
                <a:latin typeface="Times New Roman" panose="02020603050405020304" charset="0"/>
                <a:cs typeface="Times New Roman" panose="02020603050405020304" charset="0"/>
              </a:rPr>
              <a:t>1,</a:t>
            </a:r>
            <a:r>
              <a:rPr lang="en-GB" altLang="en-US" sz="2000">
                <a:latin typeface="Times New Roman" panose="02020603050405020304" charset="0"/>
                <a:cs typeface="Times New Roman" panose="02020603050405020304" charset="0"/>
              </a:rPr>
              <a:t>866</a:t>
            </a:r>
            <a:r>
              <a:rPr lang="en-US" altLang="en-GB" sz="2000">
                <a:latin typeface="Times New Roman" panose="02020603050405020304" charset="0"/>
                <a:cs typeface="Times New Roman" panose="02020603050405020304" charset="0"/>
              </a:rPr>
              <a:t> bookings correctly predicted as cancellations</a:t>
            </a:r>
            <a:endParaRPr lang="en-US" altLang="en-GB" sz="2000">
              <a:latin typeface="Times New Roman" panose="02020603050405020304" charset="0"/>
              <a:cs typeface="Times New Roman" panose="02020603050405020304" charset="0"/>
            </a:endParaRPr>
          </a:p>
        </p:txBody>
      </p:sp>
      <p:pic>
        <p:nvPicPr>
          <p:cNvPr id="4" name="Content Placeholder 3" descr="Confusion matrix decision tree"/>
          <p:cNvPicPr>
            <a:picLocks noChangeAspect="1"/>
          </p:cNvPicPr>
          <p:nvPr>
            <p:ph idx="1"/>
          </p:nvPr>
        </p:nvPicPr>
        <p:blipFill>
          <a:blip r:embed="rId1"/>
          <a:stretch>
            <a:fillRect/>
          </a:stretch>
        </p:blipFill>
        <p:spPr>
          <a:xfrm>
            <a:off x="1640205" y="1053465"/>
            <a:ext cx="6530975" cy="4763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70710" y="469900"/>
            <a:ext cx="9328150" cy="655320"/>
          </a:xfrm>
        </p:spPr>
        <p:txBody>
          <a:bodyPr/>
          <a:p>
            <a:r>
              <a:rPr lang="en-GB" altLang="en-US" sz="3200" b="1">
                <a:latin typeface="Times New Roman" panose="02020603050405020304" charset="0"/>
                <a:cs typeface="Times New Roman" panose="02020603050405020304" charset="0"/>
              </a:rPr>
              <a:t>Random Forest(Untuned)-ROC Curve</a:t>
            </a:r>
            <a:endParaRPr lang="en-GB" altLang="en-US" sz="3200" b="1">
              <a:latin typeface="Times New Roman" panose="02020603050405020304" charset="0"/>
              <a:cs typeface="Times New Roman" panose="02020603050405020304" charset="0"/>
            </a:endParaRPr>
          </a:p>
        </p:txBody>
      </p:sp>
      <p:sp>
        <p:nvSpPr>
          <p:cNvPr id="5" name="Text Box 4"/>
          <p:cNvSpPr txBox="1"/>
          <p:nvPr/>
        </p:nvSpPr>
        <p:spPr>
          <a:xfrm>
            <a:off x="8580120" y="1779905"/>
            <a:ext cx="3611880" cy="1787525"/>
          </a:xfrm>
          <a:prstGeom prst="rect">
            <a:avLst/>
          </a:prstGeom>
          <a:noFill/>
        </p:spPr>
        <p:txBody>
          <a:bodyPr wrap="square" rtlCol="0">
            <a:noAutofit/>
          </a:bodyPr>
          <a:p>
            <a:r>
              <a:rPr lang="en-GB" altLang="en-US" sz="2000" b="1" u="sng">
                <a:latin typeface="Times New Roman" panose="02020603050405020304" charset="0"/>
                <a:cs typeface="Times New Roman" panose="02020603050405020304" charset="0"/>
              </a:rPr>
              <a:t>Decision Tree Model</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rPr>
              <a:t>2. AUC = 0.91</a:t>
            </a:r>
            <a:endParaRPr lang="en-GB" altLang="en-US" sz="2000">
              <a:latin typeface="Times New Roman" panose="02020603050405020304" charset="0"/>
              <a:cs typeface="Times New Roman" panose="02020603050405020304" charset="0"/>
            </a:endParaRPr>
          </a:p>
        </p:txBody>
      </p:sp>
      <p:pic>
        <p:nvPicPr>
          <p:cNvPr id="4" name="Content Placeholder 3" descr="Untuned RF ROC"/>
          <p:cNvPicPr>
            <a:picLocks noChangeAspect="1"/>
          </p:cNvPicPr>
          <p:nvPr>
            <p:ph idx="1"/>
          </p:nvPr>
        </p:nvPicPr>
        <p:blipFill>
          <a:blip r:embed="rId1"/>
          <a:stretch>
            <a:fillRect/>
          </a:stretch>
        </p:blipFill>
        <p:spPr>
          <a:xfrm>
            <a:off x="1470025" y="1250950"/>
            <a:ext cx="6950710" cy="4993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850265"/>
          </a:xfrm>
        </p:spPr>
        <p:txBody>
          <a:bodyPr/>
          <a:p>
            <a:r>
              <a:rPr lang="en-GB" altLang="en-US" b="1">
                <a:latin typeface="Times New Roman" panose="02020603050405020304" charset="0"/>
                <a:cs typeface="Times New Roman" panose="02020603050405020304" charset="0"/>
                <a:sym typeface="+mn-ea"/>
              </a:rPr>
              <a:t>Random Forest(tuned)-ROC Curve</a:t>
            </a:r>
            <a:endParaRPr lang="en-GB" altLang="en-US"/>
          </a:p>
        </p:txBody>
      </p:sp>
      <p:pic>
        <p:nvPicPr>
          <p:cNvPr id="4" name="Content Placeholder 3" descr="Tuned RF ROC"/>
          <p:cNvPicPr>
            <a:picLocks noChangeAspect="1"/>
          </p:cNvPicPr>
          <p:nvPr>
            <p:ph idx="1"/>
          </p:nvPr>
        </p:nvPicPr>
        <p:blipFill>
          <a:blip r:embed="rId1"/>
          <a:stretch>
            <a:fillRect/>
          </a:stretch>
        </p:blipFill>
        <p:spPr>
          <a:xfrm>
            <a:off x="1980565" y="1474470"/>
            <a:ext cx="6575425" cy="4889500"/>
          </a:xfrm>
          <a:prstGeom prst="rect">
            <a:avLst/>
          </a:prstGeom>
        </p:spPr>
      </p:pic>
      <p:sp>
        <p:nvSpPr>
          <p:cNvPr id="5" name="Text Box 4"/>
          <p:cNvSpPr txBox="1"/>
          <p:nvPr/>
        </p:nvSpPr>
        <p:spPr>
          <a:xfrm>
            <a:off x="8458835" y="1945640"/>
            <a:ext cx="3691890" cy="1630045"/>
          </a:xfrm>
          <a:prstGeom prst="rect">
            <a:avLst/>
          </a:prstGeom>
          <a:noFill/>
        </p:spPr>
        <p:txBody>
          <a:bodyPr wrap="square" rtlCol="0" anchor="t">
            <a:spAutoFit/>
          </a:bodyPr>
          <a:p>
            <a:r>
              <a:rPr lang="en-GB" altLang="en-US" sz="2000" b="1" u="sng">
                <a:latin typeface="Times New Roman" panose="02020603050405020304" charset="0"/>
                <a:cs typeface="Times New Roman" panose="02020603050405020304" charset="0"/>
              </a:rPr>
              <a:t>Overall Metric Score</a:t>
            </a:r>
            <a:endParaRPr lang="en-GB" altLang="en-US" sz="2000" b="1" u="sng">
              <a:latin typeface="Times New Roman" panose="02020603050405020304" charset="0"/>
              <a:cs typeface="Times New Roman" panose="02020603050405020304" charset="0"/>
            </a:endParaRPr>
          </a:p>
          <a:p>
            <a:endParaRPr lang="en-GB" altLang="en-US" sz="2000" b="1" u="sng">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1.Accuracy Score = 85%</a:t>
            </a:r>
            <a:endParaRPr lang="en-GB" altLang="en-US" sz="2000">
              <a:latin typeface="Times New Roman" panose="02020603050405020304" charset="0"/>
              <a:cs typeface="Times New Roman" panose="02020603050405020304" charset="0"/>
            </a:endParaRPr>
          </a:p>
          <a:p>
            <a:endParaRPr lang="en-GB" altLang="en-US" sz="2000">
              <a:latin typeface="Times New Roman" panose="02020603050405020304" charset="0"/>
              <a:cs typeface="Times New Roman" panose="02020603050405020304" charset="0"/>
            </a:endParaRPr>
          </a:p>
          <a:p>
            <a:r>
              <a:rPr lang="en-GB" altLang="en-US" sz="2000">
                <a:latin typeface="Times New Roman" panose="02020603050405020304" charset="0"/>
                <a:cs typeface="Times New Roman" panose="02020603050405020304" charset="0"/>
                <a:sym typeface="+mn-ea"/>
              </a:rPr>
              <a:t>2. AUC = 0.91</a:t>
            </a:r>
            <a:endParaRPr lang="en-GB" alt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665" y="135399"/>
            <a:ext cx="9237125" cy="661909"/>
          </a:xfrm>
        </p:spPr>
        <p:txBody>
          <a:bodyPr>
            <a:noAutofit/>
          </a:bodyPr>
          <a:lstStyle/>
          <a:p>
            <a:r>
              <a:rPr lang="en-US" sz="2800" b="1" dirty="0"/>
              <a:t>Production Budget and Revenue per Release Month</a:t>
            </a:r>
            <a:endParaRPr lang="en-US" sz="2800" b="1" dirty="0"/>
          </a:p>
        </p:txBody>
      </p:sp>
      <p:sp>
        <p:nvSpPr>
          <p:cNvPr id="3" name="Content Placeholder 2"/>
          <p:cNvSpPr>
            <a:spLocks noGrp="1"/>
          </p:cNvSpPr>
          <p:nvPr>
            <p:ph idx="1"/>
          </p:nvPr>
        </p:nvSpPr>
        <p:spPr>
          <a:xfrm>
            <a:off x="8263890" y="699506"/>
            <a:ext cx="3719003" cy="3083823"/>
          </a:xfrm>
        </p:spPr>
        <p:txBody>
          <a:bodyPr>
            <a:normAutofit/>
          </a:bodyPr>
          <a:lstStyle/>
          <a:p>
            <a:pPr>
              <a:lnSpc>
                <a:spcPct val="110000"/>
              </a:lnSpc>
            </a:pPr>
            <a:r>
              <a:rPr lang="en-US" sz="2000" dirty="0">
                <a:latin typeface="Arial" panose="020B0604020202020204" pitchFamily="34" charset="0"/>
                <a:cs typeface="Arial" panose="020B0604020202020204" pitchFamily="34" charset="0"/>
              </a:rPr>
              <a:t>June, July and December consistently show the highest worldwide gross and domestic gross.</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more movies produced the more the domestic and worldwide gross (same cycle)</a:t>
            </a:r>
            <a:endParaRPr lang="en-US"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810861" y="3634740"/>
            <a:ext cx="6101715" cy="2914650"/>
          </a:xfrm>
          <a:prstGeom prst="rect">
            <a:avLst/>
          </a:prstGeom>
        </p:spPr>
      </p:pic>
      <p:sp>
        <p:nvSpPr>
          <p:cNvPr id="11" name="Content Placeholder 2"/>
          <p:cNvSpPr txBox="1"/>
          <p:nvPr/>
        </p:nvSpPr>
        <p:spPr>
          <a:xfrm>
            <a:off x="7912576" y="4092520"/>
            <a:ext cx="4257992" cy="220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2000" dirty="0">
                <a:latin typeface="Arial" panose="020B0604020202020204" pitchFamily="34" charset="0"/>
                <a:cs typeface="Arial" panose="020B0604020202020204" pitchFamily="34" charset="0"/>
              </a:rPr>
              <a:t>The data shows more movies are released during the month of December and the revenue shoots up.</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1810861" y="699506"/>
            <a:ext cx="6101715" cy="28289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211" y="482668"/>
            <a:ext cx="10511789" cy="768922"/>
          </a:xfrm>
        </p:spPr>
        <p:txBody>
          <a:bodyPr>
            <a:noAutofit/>
          </a:bodyPr>
          <a:lstStyle/>
          <a:p>
            <a:r>
              <a:rPr lang="en-US" sz="2800" b="1" dirty="0"/>
              <a:t>Worldwide gross performance during the review period</a:t>
            </a:r>
            <a:endParaRPr lang="en-US" sz="2800" b="1" dirty="0"/>
          </a:p>
        </p:txBody>
      </p:sp>
      <p:sp>
        <p:nvSpPr>
          <p:cNvPr id="3" name="Content Placeholder 2"/>
          <p:cNvSpPr>
            <a:spLocks noGrp="1"/>
          </p:cNvSpPr>
          <p:nvPr>
            <p:ph idx="1"/>
          </p:nvPr>
        </p:nvSpPr>
        <p:spPr>
          <a:xfrm>
            <a:off x="2777490" y="4740597"/>
            <a:ext cx="7612380" cy="176975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worldwide gross increases over the years.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 plunge during the year of 2020: An event might have happened which needs further research</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967865" y="1081806"/>
            <a:ext cx="9084945" cy="38285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0" y="346075"/>
            <a:ext cx="9092565" cy="742950"/>
          </a:xfrm>
        </p:spPr>
        <p:txBody>
          <a:bodyPr>
            <a:normAutofit/>
          </a:bodyPr>
          <a:lstStyle/>
          <a:p>
            <a:r>
              <a:rPr lang="en-GB" altLang="en-US" sz="3200" b="1" dirty="0">
                <a:latin typeface="Times New Roman" panose="02020603050405020304" charset="0"/>
                <a:cs typeface="Times New Roman" panose="02020603050405020304" charset="0"/>
              </a:rPr>
              <a:t>Content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411730" y="1004570"/>
            <a:ext cx="9096375" cy="4952365"/>
          </a:xfrm>
        </p:spPr>
        <p:txBody>
          <a:bodyPr>
            <a:normAutofit fontScale="70000"/>
          </a:bodyPr>
          <a:lstStyle/>
          <a:p>
            <a:pPr>
              <a:spcAft>
                <a:spcPts val="450"/>
              </a:spcAft>
              <a:buFont typeface="Arial" panose="020B0604020202020204" pitchFamily="34" charset="0"/>
              <a:buChar char="•"/>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Problem Definition</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Business Understanding</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dirty="0">
                <a:solidFill>
                  <a:srgbClr val="2D3B45"/>
                </a:solidFill>
                <a:effectLst/>
                <a:latin typeface="Times New Roman" panose="02020603050405020304" charset="0"/>
                <a:cs typeface="Times New Roman" panose="02020603050405020304" charset="0"/>
                <a:sym typeface="+mn-ea"/>
              </a:rPr>
              <a:t>Data</a:t>
            </a: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 Tools used</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US" sz="2400" b="0" i="0" dirty="0">
                <a:solidFill>
                  <a:srgbClr val="2D3B45"/>
                </a:solidFill>
                <a:effectLst/>
                <a:latin typeface="Times New Roman" panose="02020603050405020304" charset="0"/>
                <a:cs typeface="Times New Roman" panose="02020603050405020304" charset="0"/>
              </a:rPr>
              <a:t>Data Understan</a:t>
            </a:r>
            <a:r>
              <a:rPr lang="en-GB" altLang="en-US" sz="2400" b="0" i="0" dirty="0">
                <a:solidFill>
                  <a:srgbClr val="2D3B45"/>
                </a:solidFill>
                <a:effectLst/>
                <a:latin typeface="Times New Roman" panose="02020603050405020304" charset="0"/>
                <a:cs typeface="Times New Roman" panose="02020603050405020304" charset="0"/>
              </a:rPr>
              <a:t>ding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Data Preprocessing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Modelling</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Visualizations</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Evaluation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buFont typeface="Arial" panose="020B0604020202020204" pitchFamily="34" charset="0"/>
              <a:buChar char="•"/>
            </a:pPr>
            <a:r>
              <a:rPr lang="en-GB" altLang="en-US" sz="2400" b="0" i="0" dirty="0">
                <a:solidFill>
                  <a:srgbClr val="2D3B45"/>
                </a:solidFill>
                <a:effectLst/>
                <a:latin typeface="Times New Roman" panose="02020603050405020304" charset="0"/>
                <a:cs typeface="Times New Roman" panose="02020603050405020304" charset="0"/>
              </a:rPr>
              <a:t>Conclusion</a:t>
            </a:r>
            <a:endParaRPr lang="en-GB" alt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b="0" i="0" dirty="0">
              <a:solidFill>
                <a:srgbClr val="2D3B45"/>
              </a:solidFill>
              <a:effectLst/>
              <a:latin typeface="Times New Roman" panose="02020603050405020304" charset="0"/>
              <a:cs typeface="Times New Roman" panose="02020603050405020304" charset="0"/>
            </a:endParaRPr>
          </a:p>
          <a:p>
            <a:pPr>
              <a:spcAft>
                <a:spcPts val="450"/>
              </a:spcAft>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051" y="434340"/>
            <a:ext cx="8911687" cy="543875"/>
          </a:xfrm>
        </p:spPr>
        <p:txBody>
          <a:bodyPr>
            <a:noAutofit/>
          </a:bodyPr>
          <a:lstStyle/>
          <a:p>
            <a:r>
              <a:rPr lang="en-US" sz="2800" b="1" dirty="0"/>
              <a:t>Genre performance by revenue</a:t>
            </a:r>
            <a:endParaRPr lang="en-US" sz="2800" b="1" dirty="0"/>
          </a:p>
        </p:txBody>
      </p:sp>
      <p:sp>
        <p:nvSpPr>
          <p:cNvPr id="3" name="Content Placeholder 2"/>
          <p:cNvSpPr>
            <a:spLocks noGrp="1"/>
          </p:cNvSpPr>
          <p:nvPr>
            <p:ph idx="1"/>
          </p:nvPr>
        </p:nvSpPr>
        <p:spPr>
          <a:xfrm>
            <a:off x="1863090" y="5280660"/>
            <a:ext cx="9818370" cy="1353280"/>
          </a:xfrm>
        </p:spPr>
        <p:txBody>
          <a:bodyPr>
            <a:normAutofit lnSpcReduction="10000"/>
          </a:bodyPr>
          <a:lstStyle/>
          <a:p>
            <a:pPr marL="0" indent="0">
              <a:lnSpc>
                <a:spcPct val="150000"/>
              </a:lnSpc>
              <a:buNone/>
            </a:pPr>
            <a:r>
              <a:rPr lang="en-US" sz="2000" dirty="0">
                <a:latin typeface="Arial" panose="020B0604020202020204" pitchFamily="34" charset="0"/>
                <a:cs typeface="Arial" panose="020B0604020202020204" pitchFamily="34" charset="0"/>
              </a:rPr>
              <a:t>Musical and Performing Arts consistently outperform other genres in domestic and worldwide gross revenue, while Horror, Science Fiction, and Fantasy show strong performance.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469683" y="1103945"/>
            <a:ext cx="5162212" cy="4050985"/>
          </a:xfrm>
          <a:prstGeom prst="rect">
            <a:avLst/>
          </a:prstGeom>
        </p:spPr>
      </p:pic>
      <p:pic>
        <p:nvPicPr>
          <p:cNvPr id="7" name="Picture 6"/>
          <p:cNvPicPr>
            <a:picLocks noChangeAspect="1"/>
          </p:cNvPicPr>
          <p:nvPr/>
        </p:nvPicPr>
        <p:blipFill>
          <a:blip r:embed="rId2"/>
          <a:stretch>
            <a:fillRect/>
          </a:stretch>
        </p:blipFill>
        <p:spPr>
          <a:xfrm>
            <a:off x="6772276" y="1103945"/>
            <a:ext cx="5162212" cy="4050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8625" y="182880"/>
            <a:ext cx="8757065" cy="582930"/>
          </a:xfrm>
        </p:spPr>
        <p:txBody>
          <a:bodyPr>
            <a:normAutofit fontScale="90000"/>
          </a:bodyPr>
          <a:lstStyle/>
          <a:p>
            <a:r>
              <a:rPr lang="en-US" b="1" dirty="0"/>
              <a:t>Statistical Analysis – Revenue</a:t>
            </a:r>
            <a:endParaRPr lang="en-US" b="1" dirty="0"/>
          </a:p>
        </p:txBody>
      </p:sp>
      <p:sp>
        <p:nvSpPr>
          <p:cNvPr id="3" name="Content Placeholder 2"/>
          <p:cNvSpPr>
            <a:spLocks noGrp="1"/>
          </p:cNvSpPr>
          <p:nvPr>
            <p:ph idx="1"/>
          </p:nvPr>
        </p:nvSpPr>
        <p:spPr>
          <a:xfrm>
            <a:off x="6926580" y="1177290"/>
            <a:ext cx="5265420" cy="5497830"/>
          </a:xfrm>
        </p:spPr>
        <p:txBody>
          <a:bodyPr>
            <a:normAutofit/>
          </a:bodyPr>
          <a:lstStyle/>
          <a:p>
            <a:r>
              <a:rPr lang="en-US" sz="2200" dirty="0">
                <a:latin typeface="Arial" panose="020B0604020202020204" pitchFamily="34" charset="0"/>
                <a:cs typeface="Arial" panose="020B0604020202020204" pitchFamily="34" charset="0"/>
              </a:rPr>
              <a:t>Strong Relationship Between Domestic and Foreign Earnings</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Domestically successful movies generally may perform well internationally, but the year of release doesn't significantly impact their earnings.</a:t>
            </a:r>
            <a:endParaRPr lang="en-US" sz="20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Conclusion</a:t>
            </a:r>
            <a:endParaRPr lang="en-US" sz="22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domestic and international movie earnings is crucial for predicting its global success</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1"/>
          <a:stretch>
            <a:fillRect/>
          </a:stretch>
        </p:blipFill>
        <p:spPr>
          <a:xfrm>
            <a:off x="1473802" y="1430654"/>
            <a:ext cx="5265420" cy="45243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557" y="492891"/>
            <a:ext cx="8911687" cy="703668"/>
          </a:xfrm>
        </p:spPr>
        <p:txBody>
          <a:bodyPr>
            <a:noAutofit/>
          </a:bodyPr>
          <a:lstStyle/>
          <a:p>
            <a:r>
              <a:rPr lang="en-US" sz="2400" b="1" dirty="0"/>
              <a:t>production budget vs domestic gross and worldwide gross</a:t>
            </a:r>
            <a:endParaRPr lang="en-US" sz="2400" b="1" dirty="0"/>
          </a:p>
        </p:txBody>
      </p:sp>
      <p:sp>
        <p:nvSpPr>
          <p:cNvPr id="3" name="Content Placeholder 2"/>
          <p:cNvSpPr>
            <a:spLocks noGrp="1"/>
          </p:cNvSpPr>
          <p:nvPr>
            <p:ph idx="1"/>
          </p:nvPr>
        </p:nvSpPr>
        <p:spPr>
          <a:xfrm>
            <a:off x="2083557" y="1204909"/>
            <a:ext cx="9540753" cy="189621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 relationship between the production budget with both domestic gross and worldwide gross indicates that a higher production budget is likely to boost both domestic and worldwide gross revenues for movies</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3291841" y="2767111"/>
            <a:ext cx="6526530" cy="39551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45" y="330156"/>
            <a:ext cx="8911687" cy="527982"/>
          </a:xfrm>
        </p:spPr>
        <p:txBody>
          <a:bodyPr>
            <a:normAutofit fontScale="90000"/>
          </a:bodyPr>
          <a:lstStyle/>
          <a:p>
            <a:r>
              <a:rPr lang="en-US" b="1" dirty="0"/>
              <a:t>Revenue trends per genre</a:t>
            </a:r>
            <a:endParaRPr lang="en-US" b="1" dirty="0"/>
          </a:p>
        </p:txBody>
      </p:sp>
      <p:sp>
        <p:nvSpPr>
          <p:cNvPr id="3" name="Content Placeholder 2"/>
          <p:cNvSpPr>
            <a:spLocks noGrp="1"/>
          </p:cNvSpPr>
          <p:nvPr>
            <p:ph idx="1"/>
          </p:nvPr>
        </p:nvSpPr>
        <p:spPr>
          <a:xfrm>
            <a:off x="1714500" y="5000429"/>
            <a:ext cx="10367010" cy="1607067"/>
          </a:xfrm>
        </p:spPr>
        <p:txBody>
          <a:bodyPr>
            <a:normAutofit/>
          </a:bodyPr>
          <a:lstStyle/>
          <a:p>
            <a:pPr marL="0" indent="0">
              <a:lnSpc>
                <a:spcPct val="120000"/>
              </a:lnSpc>
              <a:buNone/>
            </a:pPr>
            <a:r>
              <a:rPr lang="en-US" b="1" dirty="0">
                <a:latin typeface="Arial" panose="020B0604020202020204" pitchFamily="34" charset="0"/>
                <a:cs typeface="Arial" panose="020B0604020202020204" pitchFamily="34" charset="0"/>
              </a:rPr>
              <a:t>Genre-Based Trends</a:t>
            </a:r>
            <a:r>
              <a:rPr lang="en-US" dirty="0">
                <a:latin typeface="Arial" panose="020B0604020202020204" pitchFamily="34" charset="0"/>
                <a:cs typeface="Arial" panose="020B0604020202020204" pitchFamily="34" charset="0"/>
              </a:rPr>
              <a:t>: Certain genres, like Drama, Science Fiction, and Fantasy, often reach higher revenue and profit levels. In contrast, genres like Documentary and Special Interest usually perform on the lower end financially. Action, Adventure, Science Fiction, and Fantasy show high potential for greater profitability and revenue.</a:t>
            </a:r>
            <a:endParaRPr lang="en-US" dirty="0">
              <a:latin typeface="Arial" panose="020B0604020202020204" pitchFamily="34" charset="0"/>
              <a:cs typeface="Arial" panose="020B0604020202020204" pitchFamily="34" charset="0"/>
            </a:endParaRPr>
          </a:p>
        </p:txBody>
      </p:sp>
      <p:sp>
        <p:nvSpPr>
          <p:cNvPr id="6" name="Content Placeholder 2"/>
          <p:cNvSpPr txBox="1"/>
          <p:nvPr/>
        </p:nvSpPr>
        <p:spPr>
          <a:xfrm>
            <a:off x="7543801" y="1857571"/>
            <a:ext cx="4183379" cy="1738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Revenue and Profit Relationship</a:t>
            </a:r>
            <a:r>
              <a:rPr lang="en-US" dirty="0">
                <a:latin typeface="Arial" panose="020B0604020202020204" pitchFamily="34" charset="0"/>
                <a:cs typeface="Arial" panose="020B0604020202020204" pitchFamily="34" charset="0"/>
              </a:rPr>
              <a:t>: As revenue increases, profit tends to rise proportionally</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714499" y="960120"/>
            <a:ext cx="5829301" cy="39274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251" y="633628"/>
            <a:ext cx="8911687" cy="633190"/>
          </a:xfrm>
        </p:spPr>
        <p:txBody>
          <a:bodyPr>
            <a:normAutofit/>
          </a:bodyPr>
          <a:lstStyle/>
          <a:p>
            <a:r>
              <a:rPr lang="en-US" sz="2400" b="1" dirty="0"/>
              <a:t>Production Budget vs Total Revenue </a:t>
            </a:r>
            <a:endParaRPr lang="en-US" sz="2400" b="1" dirty="0"/>
          </a:p>
        </p:txBody>
      </p:sp>
      <p:sp>
        <p:nvSpPr>
          <p:cNvPr id="3" name="Content Placeholder 2"/>
          <p:cNvSpPr>
            <a:spLocks noGrp="1"/>
          </p:cNvSpPr>
          <p:nvPr>
            <p:ph idx="1"/>
          </p:nvPr>
        </p:nvSpPr>
        <p:spPr>
          <a:xfrm>
            <a:off x="6709410" y="1394460"/>
            <a:ext cx="4795202" cy="514995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Movies with higher production budgets tend to earn more revenue, although most films remain within a lower budget and revenue range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Outliers with high budgets and revenue are exceptional cases, likely representing blockbuster films.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 plot shows that ratings have little correlation with production budgets or revenue</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565894" y="1394460"/>
            <a:ext cx="4795201" cy="4652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65" y="199288"/>
            <a:ext cx="8911687" cy="747490"/>
          </a:xfrm>
        </p:spPr>
        <p:txBody>
          <a:bodyPr>
            <a:normAutofit/>
          </a:bodyPr>
          <a:lstStyle/>
          <a:p>
            <a:r>
              <a:rPr lang="en-US" sz="3600" b="1" dirty="0"/>
              <a:t>Relationships for the budget data</a:t>
            </a:r>
            <a:endParaRPr lang="en-US" b="1" dirty="0"/>
          </a:p>
        </p:txBody>
      </p:sp>
      <p:sp>
        <p:nvSpPr>
          <p:cNvPr id="3" name="Content Placeholder 2"/>
          <p:cNvSpPr>
            <a:spLocks noGrp="1"/>
          </p:cNvSpPr>
          <p:nvPr>
            <p:ph idx="1"/>
          </p:nvPr>
        </p:nvSpPr>
        <p:spPr>
          <a:xfrm>
            <a:off x="8458200" y="1052623"/>
            <a:ext cx="3469322" cy="542818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There is a positive linear relationship between domestic gross and foreign gross.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An increase in domestic gross may lead to a corresponding increase in foreign gross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707950" y="1052623"/>
            <a:ext cx="6487360" cy="54525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Modelling – Simple Linear Regression</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dirty="0">
                <a:latin typeface="Arial" panose="020B0604020202020204" pitchFamily="34" charset="0"/>
                <a:cs typeface="Arial" panose="020B0604020202020204" pitchFamily="34" charset="0"/>
              </a:rPr>
              <a:t>The Ordinary Least Squares(OLS) model was used to determine the relationships between different variables: domestic gross, production budget and worldwide gross, foreign gross.</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The model was used to predict various variables on the data.</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260" y="394700"/>
            <a:ext cx="7600950" cy="778050"/>
          </a:xfrm>
        </p:spPr>
        <p:txBody>
          <a:bodyPr>
            <a:noAutofit/>
          </a:bodyPr>
          <a:lstStyle/>
          <a:p>
            <a:pPr algn="ctr"/>
            <a:r>
              <a:rPr lang="en-US" sz="2400" b="1" dirty="0"/>
              <a:t>Rainbow test – Domestic gross to predict worldwide gross</a:t>
            </a:r>
            <a:endParaRPr lang="en-US" sz="2400" b="1" dirty="0"/>
          </a:p>
        </p:txBody>
      </p:sp>
      <p:pic>
        <p:nvPicPr>
          <p:cNvPr id="5" name="Picture 4"/>
          <p:cNvPicPr>
            <a:picLocks noChangeAspect="1"/>
          </p:cNvPicPr>
          <p:nvPr/>
        </p:nvPicPr>
        <p:blipFill>
          <a:blip r:embed="rId1"/>
          <a:stretch>
            <a:fillRect/>
          </a:stretch>
        </p:blipFill>
        <p:spPr>
          <a:xfrm>
            <a:off x="1634490" y="2308860"/>
            <a:ext cx="5124573" cy="4091858"/>
          </a:xfrm>
          <a:prstGeom prst="rect">
            <a:avLst/>
          </a:prstGeom>
        </p:spPr>
      </p:pic>
      <p:sp>
        <p:nvSpPr>
          <p:cNvPr id="7" name="Content Placeholder 2"/>
          <p:cNvSpPr txBox="1"/>
          <p:nvPr/>
        </p:nvSpPr>
        <p:spPr>
          <a:xfrm>
            <a:off x="6880860" y="2308860"/>
            <a:ext cx="4941049" cy="337639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54330" lvl="1">
              <a:lnSpc>
                <a:spcPct val="150000"/>
              </a:lnSpc>
            </a:pPr>
            <a:r>
              <a:rPr lang="en-US" sz="2000" dirty="0">
                <a:latin typeface="Arial" panose="020B0604020202020204" pitchFamily="34" charset="0"/>
                <a:cs typeface="Arial" panose="020B0604020202020204" pitchFamily="34" charset="0"/>
              </a:rPr>
              <a:t>88.2% of the variability in worldwide gross revenue can be explained by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r>
              <a:rPr lang="en-US" sz="2000" dirty="0">
                <a:latin typeface="Arial" panose="020B0604020202020204" pitchFamily="34" charset="0"/>
                <a:cs typeface="Arial" panose="020B0604020202020204" pitchFamily="34" charset="0"/>
              </a:rPr>
              <a:t>According to the model, if the company wants to start earning worldwide gross revenue, it should aim to generate at least $3.5 million in domestic gross revenue.</a:t>
            </a:r>
            <a:endParaRPr lang="en-US" sz="2000" dirty="0">
              <a:latin typeface="Arial" panose="020B0604020202020204" pitchFamily="34" charset="0"/>
              <a:cs typeface="Arial" panose="020B0604020202020204" pitchFamily="34" charset="0"/>
            </a:endParaRPr>
          </a:p>
          <a:p>
            <a:pPr marL="354330" lvl="1">
              <a:lnSpc>
                <a:spcPct val="150000"/>
              </a:lnSpc>
            </a:pPr>
            <a:endParaRPr lang="en-US" sz="2000" dirty="0">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1634490" y="1172750"/>
            <a:ext cx="10046970" cy="1136110"/>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Using this model, an R-squared of 88.2% shows that domestic revenue is a very reliable indicator for predicting worldwide revenue.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880860" y="5685250"/>
            <a:ext cx="4457929" cy="778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498380"/>
            <a:ext cx="8911687" cy="793210"/>
          </a:xfrm>
        </p:spPr>
        <p:txBody>
          <a:bodyPr>
            <a:noAutofit/>
          </a:bodyPr>
          <a:lstStyle/>
          <a:p>
            <a:r>
              <a:rPr lang="en-US" sz="2800" b="1" dirty="0"/>
              <a:t>Using Multilinear regression - production cost</a:t>
            </a:r>
            <a:endParaRPr lang="en-US" sz="2800" b="1" dirty="0"/>
          </a:p>
        </p:txBody>
      </p:sp>
      <p:sp>
        <p:nvSpPr>
          <p:cNvPr id="3" name="Content Placeholder 2"/>
          <p:cNvSpPr>
            <a:spLocks noGrp="1"/>
          </p:cNvSpPr>
          <p:nvPr>
            <p:ph idx="1"/>
          </p:nvPr>
        </p:nvSpPr>
        <p:spPr>
          <a:xfrm>
            <a:off x="6619374" y="1177290"/>
            <a:ext cx="5370696" cy="5360670"/>
          </a:xfrm>
        </p:spPr>
        <p:txBody>
          <a:bodyPr>
            <a:noAutofit/>
          </a:bodyPr>
          <a:lstStyle/>
          <a:p>
            <a:pPr>
              <a:lnSpc>
                <a:spcPct val="150000"/>
              </a:lnSpc>
            </a:pPr>
            <a:r>
              <a:rPr lang="en-US" sz="2000" dirty="0">
                <a:latin typeface="Arial" panose="020B0604020202020204" pitchFamily="34" charset="0"/>
                <a:cs typeface="Arial" panose="020B0604020202020204" pitchFamily="34" charset="0"/>
              </a:rPr>
              <a:t>An R-squared of 0.551 means that 55.1% of the </a:t>
            </a:r>
            <a:r>
              <a:rPr lang="en-US" sz="2000" b="1" dirty="0">
                <a:latin typeface="Arial" panose="020B0604020202020204" pitchFamily="34" charset="0"/>
                <a:cs typeface="Arial" panose="020B0604020202020204" pitchFamily="34" charset="0"/>
              </a:rPr>
              <a:t>production budget </a:t>
            </a:r>
            <a:r>
              <a:rPr lang="en-US" sz="2000" dirty="0">
                <a:latin typeface="Arial" panose="020B0604020202020204" pitchFamily="34" charset="0"/>
                <a:cs typeface="Arial" panose="020B0604020202020204" pitchFamily="34" charset="0"/>
              </a:rPr>
              <a:t>differences can be predicted based on a movie’s revenue </a:t>
            </a:r>
            <a:r>
              <a:rPr lang="en-US" sz="2000" b="1" dirty="0">
                <a:latin typeface="Arial" panose="020B0604020202020204" pitchFamily="34" charset="0"/>
                <a:cs typeface="Arial" panose="020B0604020202020204" pitchFamily="34" charset="0"/>
              </a:rPr>
              <a:t>domestically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worldwide</a:t>
            </a:r>
            <a:r>
              <a:rPr lang="en-US" sz="2000" dirty="0">
                <a:latin typeface="Arial" panose="020B0604020202020204" pitchFamily="34" charset="0"/>
                <a:cs typeface="Arial" panose="020B0604020202020204" pitchFamily="34" charset="0"/>
              </a:rPr>
              <a:t>. 44.9% of the budget differences are influenced by other factors that weren’t included in this analysis.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Revenue provides a preview into a movie's budget, but they don't reveal the full picture; other factors significantly influence production costs</a:t>
            </a: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1412106" y="1417320"/>
            <a:ext cx="5207268" cy="437048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940"/>
            <a:ext cx="8911687" cy="816070"/>
          </a:xfrm>
        </p:spPr>
        <p:txBody>
          <a:bodyPr>
            <a:normAutofit/>
          </a:bodyPr>
          <a:lstStyle/>
          <a:p>
            <a:r>
              <a:rPr lang="en-US" b="1" i="0" dirty="0">
                <a:solidFill>
                  <a:srgbClr val="2D3B45"/>
                </a:solidFill>
                <a:effectLst/>
                <a:latin typeface="Lato Extended"/>
              </a:rPr>
              <a:t>Recommendations</a:t>
            </a:r>
            <a:endParaRPr lang="en-US" b="1" dirty="0"/>
          </a:p>
        </p:txBody>
      </p:sp>
      <p:sp>
        <p:nvSpPr>
          <p:cNvPr id="3" name="Content Placeholder 2"/>
          <p:cNvSpPr>
            <a:spLocks noGrp="1"/>
          </p:cNvSpPr>
          <p:nvPr>
            <p:ph idx="1"/>
          </p:nvPr>
        </p:nvSpPr>
        <p:spPr>
          <a:xfrm>
            <a:off x="1965960" y="1350335"/>
            <a:ext cx="9381744" cy="4876730"/>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maximize revenue, the movie studio should focus on releasing their films in the months with the highest revenue, such as December, June, and July.</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high-budget films with a high return on investment (ROI) to ensure their production budgets are not wasted. </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They should prioritize releasing their films in the top performing genres, such as Musical, Performing Arts, Horror, Science Fiction, and Fantasy. This will help maximize their box office revenue and attract more viewers.</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Months with Lower Revenue: utilize lower budget or experimental films in months like January and September.</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255" y="624205"/>
            <a:ext cx="9464040" cy="745490"/>
          </a:xfrm>
        </p:spPr>
        <p:txBody>
          <a:bodyPr/>
          <a:lstStyle/>
          <a:p>
            <a:r>
              <a:rPr lang="en-US" sz="3200" b="1" dirty="0">
                <a:latin typeface="Times New Roman" panose="02020603050405020304" charset="0"/>
                <a:cs typeface="Times New Roman" panose="02020603050405020304" charset="0"/>
              </a:rPr>
              <a:t>Business Problem</a:t>
            </a:r>
            <a:r>
              <a:rPr lang="en-GB" altLang="en-US" sz="3200" b="1" dirty="0">
                <a:latin typeface="Times New Roman" panose="02020603050405020304" charset="0"/>
                <a:cs typeface="Times New Roman" panose="02020603050405020304" charset="0"/>
              </a:rPr>
              <a:t> Statement</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040255" y="1369695"/>
            <a:ext cx="9616440" cy="4541520"/>
          </a:xfrm>
        </p:spPr>
        <p:txBody>
          <a:bodyPr>
            <a:normAutofit/>
          </a:bodyPr>
          <a:lstStyle/>
          <a:p>
            <a:pPr marL="0" indent="0">
              <a:lnSpc>
                <a:spcPct val="150000"/>
              </a:lnSpc>
              <a:buNone/>
            </a:pPr>
            <a:r>
              <a:rPr lang="en-US" altLang="en-GB" sz="2000">
                <a:latin typeface="Times New Roman" panose="02020603050405020304" charset="0"/>
                <a:cs typeface="Times New Roman" panose="02020603050405020304" charset="0"/>
              </a:rPr>
              <a:t>Hotels face difficulties in managing their bookings effectively because they cannot foresee which reservations will be canceled. This unpredictability disrupts their ability to allocate resources, plan efficiently, and maintain profitability. If hotels could forecast cancellations, they would be able to refine their booking strategies, reduce financial losses, and improve the overall guest experience.</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895" y="228600"/>
            <a:ext cx="8911687" cy="811530"/>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349182" y="1276350"/>
            <a:ext cx="8915400" cy="4694682"/>
          </a:xfrm>
        </p:spPr>
        <p:txBody>
          <a:bodyPr>
            <a:normAutofit/>
          </a:bodyPr>
          <a:lstStyle/>
          <a:p>
            <a:pPr>
              <a:lnSpc>
                <a:spcPct val="160000"/>
              </a:lnSpc>
            </a:pPr>
            <a:r>
              <a:rPr lang="en-US" sz="2000" dirty="0">
                <a:latin typeface="Arial" panose="020B0604020202020204" pitchFamily="34" charset="0"/>
                <a:cs typeface="Arial" panose="020B0604020202020204" pitchFamily="34" charset="0"/>
              </a:rPr>
              <a:t>Increase marketing efforts leading up to and during January and September to maximize on overall revenue.</a:t>
            </a:r>
            <a:endParaRPr lang="en-US" sz="2000" dirty="0">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Release High-Potential Films in June, July, and December as it shows strong performance in revenue. </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Diversify the film portfolio by including more investments in lower-budget projects to enhance overall profitability and mitigate financial risk.</a:t>
            </a:r>
            <a:endParaRPr lang="en-US" sz="2000" b="0" i="0" dirty="0">
              <a:solidFill>
                <a:srgbClr val="1F2328"/>
              </a:solidFill>
              <a:effectLst/>
              <a:latin typeface="Arial" panose="020B0604020202020204" pitchFamily="34" charset="0"/>
              <a:cs typeface="Arial" panose="020B0604020202020204" pitchFamily="34" charset="0"/>
            </a:endParaRPr>
          </a:p>
          <a:p>
            <a:pPr lvl="1">
              <a:lnSpc>
                <a:spcPct val="160000"/>
              </a:lnSpc>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1498"/>
          </a:xfrm>
        </p:spPr>
        <p:txBody>
          <a:bodyPr/>
          <a:lstStyle/>
          <a:p>
            <a:r>
              <a:rPr lang="en-US" b="1" i="0" dirty="0">
                <a:solidFill>
                  <a:srgbClr val="2D3B45"/>
                </a:solidFill>
                <a:effectLst/>
                <a:latin typeface="Lato Extended"/>
              </a:rPr>
              <a:t>Recommendations cont.</a:t>
            </a:r>
            <a:endParaRPr lang="en-US" dirty="0"/>
          </a:p>
        </p:txBody>
      </p:sp>
      <p:sp>
        <p:nvSpPr>
          <p:cNvPr id="3" name="Content Placeholder 2"/>
          <p:cNvSpPr>
            <a:spLocks noGrp="1"/>
          </p:cNvSpPr>
          <p:nvPr>
            <p:ph idx="1"/>
          </p:nvPr>
        </p:nvSpPr>
        <p:spPr>
          <a:xfrm>
            <a:off x="2585499" y="1612392"/>
            <a:ext cx="8915400" cy="4203192"/>
          </a:xfrm>
        </p:spPr>
        <p:txBody>
          <a:bodyPr>
            <a:normAutofit/>
          </a:bodyPr>
          <a:lstStyle/>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Develop tailored marketing campaigns for lower-budget films, utilizing cost-effective promotional strategies to enhance revenue potential</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Consider producing shorter films for wider audience appeal while also investing in select, high-quality longer films that can captivate audiences and drive engagement.</a:t>
            </a:r>
            <a:endParaRPr lang="en-US" sz="2000" b="0" i="0" dirty="0">
              <a:solidFill>
                <a:srgbClr val="1F2328"/>
              </a:solidFill>
              <a:effectLst/>
              <a:latin typeface="Arial" panose="020B0604020202020204" pitchFamily="34" charset="0"/>
              <a:cs typeface="Arial" panose="020B0604020202020204" pitchFamily="34" charset="0"/>
            </a:endParaRPr>
          </a:p>
          <a:p>
            <a:pPr>
              <a:lnSpc>
                <a:spcPct val="160000"/>
              </a:lnSpc>
            </a:pPr>
            <a:r>
              <a:rPr lang="en-US" sz="2000" b="0" i="0" dirty="0">
                <a:solidFill>
                  <a:srgbClr val="1F2328"/>
                </a:solidFill>
                <a:effectLst/>
                <a:latin typeface="Arial" panose="020B0604020202020204" pitchFamily="34" charset="0"/>
                <a:cs typeface="Arial" panose="020B0604020202020204" pitchFamily="34" charset="0"/>
              </a:rPr>
              <a:t>Allocation of more resources to produce a mix of shorter, high-rating-friendly films and select longer, high-quality projects that will meet the expectations of more targeted audiences</a:t>
            </a:r>
            <a:endParaRPr lang="en-US" sz="2000" b="0" i="0" dirty="0">
              <a:solidFill>
                <a:srgbClr val="1F2328"/>
              </a:solidFill>
              <a:effectLst/>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D3B45"/>
                </a:solidFill>
                <a:effectLst/>
                <a:latin typeface="Lato Extended"/>
              </a:rPr>
              <a:t>Next Steps</a:t>
            </a:r>
            <a:endParaRPr lang="en-US" dirty="0"/>
          </a:p>
        </p:txBody>
      </p:sp>
      <p:sp>
        <p:nvSpPr>
          <p:cNvPr id="3" name="Content Placeholder 2"/>
          <p:cNvSpPr>
            <a:spLocks noGrp="1"/>
          </p:cNvSpPr>
          <p:nvPr>
            <p:ph idx="1"/>
          </p:nvPr>
        </p:nvSpPr>
        <p:spPr>
          <a:xfrm>
            <a:off x="2589212" y="1499616"/>
            <a:ext cx="8915400" cy="4411606"/>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Further research to find other factors that will influence the production costs. This will help in prediction on production cost.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Research to be done on an event may have happened in the year 2020 as there was a plunge on gross revenue</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Given the higher production budget indicated more gross revenue, the company needs to diversify its funding to sustain the production budget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8282" y="2967335"/>
            <a:ext cx="285384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Q&amp;A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3522"/>
          </a:xfrm>
        </p:spPr>
        <p:txBody>
          <a:bodyPr/>
          <a:lstStyle/>
          <a:p>
            <a:r>
              <a:rPr lang="en-US" dirty="0"/>
              <a:t>Contact Info</a:t>
            </a:r>
            <a:endParaRPr lang="en-US" dirty="0"/>
          </a:p>
        </p:txBody>
      </p:sp>
      <p:sp>
        <p:nvSpPr>
          <p:cNvPr id="3" name="Content Placeholder 2"/>
          <p:cNvSpPr>
            <a:spLocks noGrp="1"/>
          </p:cNvSpPr>
          <p:nvPr>
            <p:ph idx="1"/>
          </p:nvPr>
        </p:nvSpPr>
        <p:spPr>
          <a:xfrm>
            <a:off x="2585499" y="2051304"/>
            <a:ext cx="8222709" cy="2959608"/>
          </a:xfrm>
        </p:spPr>
        <p:txBody>
          <a:bodyPr>
            <a:normAutofit fontScale="92500" lnSpcReduction="10000"/>
          </a:bodyPr>
          <a:lstStyle/>
          <a:p>
            <a:r>
              <a:rPr lang="en-US" dirty="0">
                <a:hlinkClick r:id="rId1"/>
              </a:rPr>
              <a:t>https://www.linkedin.com/in/gilbert-kipkirui-cheruiyot-82387425</a:t>
            </a:r>
            <a:endParaRPr lang="en-US" dirty="0"/>
          </a:p>
          <a:p>
            <a:r>
              <a:rPr lang="en-US" dirty="0">
                <a:hlinkClick r:id="rId2"/>
              </a:rPr>
              <a:t>https://www.linkedin.com/in/daniel-muigai-358707292/</a:t>
            </a:r>
            <a:endParaRPr lang="en-US" dirty="0"/>
          </a:p>
          <a:p>
            <a:r>
              <a:rPr lang="en-US" dirty="0">
                <a:hlinkClick r:id="rId3"/>
              </a:rPr>
              <a:t>https://www.linkedin.com/in/millicent-cheptoi-068235221/</a:t>
            </a:r>
            <a:endParaRPr lang="en-US" dirty="0"/>
          </a:p>
          <a:p>
            <a:r>
              <a:rPr lang="en-US" dirty="0">
                <a:hlinkClick r:id="rId4"/>
              </a:rPr>
              <a:t>https://www.linkedin.com/in/angela-mwanzia-2b993b309</a:t>
            </a:r>
            <a:endParaRPr lang="en-US" dirty="0"/>
          </a:p>
          <a:p>
            <a:r>
              <a:rPr lang="en-US" dirty="0">
                <a:hlinkClick r:id="rId5"/>
              </a:rPr>
              <a:t>https://www.linkedin.com/in/edwin-george-181b33171/</a:t>
            </a:r>
            <a:endParaRPr lang="en-US" dirty="0"/>
          </a:p>
          <a:p>
            <a:r>
              <a:rPr lang="en-US" dirty="0">
                <a:hlinkClick r:id="rId6"/>
              </a:rPr>
              <a:t>http://www.linkedin.com/in/reagan-adajo-5a1803103</a:t>
            </a:r>
            <a:endParaRPr lang="en-US" dirty="0"/>
          </a:p>
          <a:p>
            <a:r>
              <a:rPr lang="en-US" dirty="0">
                <a:hlinkClick r:id="rId7"/>
              </a:rPr>
              <a:t>https://www.linkedin.com/in/james-wachira-a7771644/</a:t>
            </a:r>
            <a:endParaRPr lang="en-US" dirty="0"/>
          </a:p>
          <a:p>
            <a:r>
              <a:rPr lang="en-US" dirty="0">
                <a:hlinkClick r:id="rId8"/>
              </a:rPr>
              <a:t>https://www.linkedin.com/in/mercy-ayub-774a877b/</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1007" y="2967335"/>
            <a:ext cx="462998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i="0" cap="none" spc="0" dirty="0">
                <a:solidFill>
                  <a:schemeClr val="accent4"/>
                </a:solidFill>
                <a:effectLst/>
                <a:latin typeface="Arial" panose="020B0604020202020204" pitchFamily="34" charset="0"/>
                <a:cs typeface="Arial" panose="020B0604020202020204" pitchFamily="34" charset="0"/>
              </a:rPr>
              <a:t>Thank You </a:t>
            </a:r>
            <a:r>
              <a:rPr lang="en-US" sz="5400" b="1" i="0" cap="none" spc="0" dirty="0">
                <a:solidFill>
                  <a:schemeClr val="accent4"/>
                </a:solidFill>
                <a:effectLst/>
                <a:latin typeface="Arial" panose="020B0604020202020204" pitchFamily="34" charset="0"/>
                <a:cs typeface="Arial" panose="020B0604020202020204" pitchFamily="34" charset="0"/>
                <a:sym typeface="Wingdings" panose="05000000000000000000" pitchFamily="2" charset="2"/>
              </a:rPr>
              <a:t></a:t>
            </a:r>
            <a:r>
              <a:rPr lang="en-US" sz="5400" b="1" i="0" cap="none" spc="0" dirty="0">
                <a:solidFill>
                  <a:schemeClr val="accent4"/>
                </a:solidFill>
                <a:effectLst/>
                <a:latin typeface="Arial" panose="020B0604020202020204" pitchFamily="34" charset="0"/>
                <a:cs typeface="Arial" panose="020B0604020202020204" pitchFamily="34" charset="0"/>
              </a:rPr>
              <a:t> </a:t>
            </a:r>
            <a:endParaRPr lang="en-US" sz="5400" b="1" cap="none" spc="0" dirty="0">
              <a:solidFill>
                <a:schemeClr val="accent4"/>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451" y="521240"/>
            <a:ext cx="8911687" cy="850360"/>
          </a:xfrm>
        </p:spPr>
        <p:txBody>
          <a:bodyPr/>
          <a:lstStyle/>
          <a:p>
            <a:r>
              <a:rPr lang="en-US" b="1" dirty="0">
                <a:solidFill>
                  <a:srgbClr val="2D3B45"/>
                </a:solidFill>
                <a:effectLst/>
                <a:latin typeface="Times New Roman" panose="02020603050405020304" charset="0"/>
                <a:cs typeface="Times New Roman" panose="02020603050405020304" charset="0"/>
                <a:sym typeface="+mn-ea"/>
              </a:rPr>
              <a:t>Business </a:t>
            </a:r>
            <a:r>
              <a:rPr lang="en-GB" altLang="en-US" b="1" dirty="0">
                <a:solidFill>
                  <a:srgbClr val="2D3B45"/>
                </a:solidFill>
                <a:effectLst/>
                <a:latin typeface="Times New Roman" panose="02020603050405020304" charset="0"/>
                <a:cs typeface="Times New Roman" panose="02020603050405020304" charset="0"/>
                <a:sym typeface="+mn-ea"/>
              </a:rPr>
              <a:t>Objectives</a:t>
            </a:r>
            <a:endParaRPr lang="en-GB" altLang="en-US" b="1" dirty="0">
              <a:solidFill>
                <a:srgbClr val="2D3B45"/>
              </a:solidFill>
              <a:effectLst/>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6011" y="1297724"/>
            <a:ext cx="8911688" cy="5050466"/>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The objective of this project is to develop a predictive model to accurately forecast hotel reservation cancellations so as to enable hotels to:</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 Optimize booking strategies and resource allocation based on cancellation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rPr>
              <a:t>predictions. </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Minimize revenue loss by proactively managing overbooking and cancellation policies.</a:t>
            </a:r>
            <a:endParaRPr lang="en-US" altLang="en-GB" sz="20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altLang="en-GB" sz="2000">
                <a:latin typeface="Times New Roman" panose="02020603050405020304" charset="0"/>
                <a:cs typeface="Times New Roman" panose="02020603050405020304" charset="0"/>
              </a:rPr>
              <a:t>Improve customer satisfaction by offering targeted incentives to reduce cancellations</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0" y="588409"/>
            <a:ext cx="9467850" cy="880745"/>
          </a:xfrm>
        </p:spPr>
        <p:txBody>
          <a:bodyPr>
            <a:normAutofit/>
          </a:bodyPr>
          <a:lstStyle/>
          <a:p>
            <a:r>
              <a:rPr lang="en-GB" altLang="en-US" sz="3200" b="1" dirty="0">
                <a:latin typeface="Times New Roman" panose="02020603050405020304" charset="0"/>
                <a:cs typeface="Times New Roman" panose="02020603050405020304" charset="0"/>
              </a:rPr>
              <a:t>Data</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85950" y="1343660"/>
            <a:ext cx="9467850" cy="4833620"/>
          </a:xfrm>
        </p:spPr>
        <p:txBody>
          <a:bodyPr>
            <a:normAutofit/>
          </a:bodyPr>
          <a:lstStyle/>
          <a:p>
            <a:pPr marL="457200" lvl="1" indent="0">
              <a:lnSpc>
                <a:spcPct val="150000"/>
              </a:lnSpc>
              <a:buNone/>
            </a:pPr>
            <a:r>
              <a:rPr lang="en-US" altLang="en-GB" sz="2000">
                <a:latin typeface="Times New Roman" panose="02020603050405020304" charset="0"/>
                <a:cs typeface="Times New Roman" panose="02020603050405020304" charset="0"/>
              </a:rPr>
              <a:t>The</a:t>
            </a:r>
            <a:r>
              <a:rPr lang="en-GB" altLang="en-US" sz="2000">
                <a:latin typeface="Times New Roman" panose="02020603050405020304" charset="0"/>
                <a:cs typeface="Times New Roman" panose="02020603050405020304" charset="0"/>
              </a:rPr>
              <a:t> Hotel reservations dataset  that I used for this project was obtained</a:t>
            </a:r>
            <a:r>
              <a:rPr lang="en-US" altLang="en-GB" sz="2000">
                <a:latin typeface="Times New Roman" panose="02020603050405020304" charset="0"/>
                <a:cs typeface="Times New Roman" panose="02020603050405020304" charset="0"/>
              </a:rPr>
              <a:t> from </a:t>
            </a:r>
            <a:r>
              <a:rPr lang="en-GB" altLang="en-US" sz="2000">
                <a:latin typeface="Times New Roman" panose="02020603050405020304" charset="0"/>
                <a:cs typeface="Times New Roman" panose="02020603050405020304" charset="0"/>
              </a:rPr>
              <a:t> </a:t>
            </a:r>
            <a:r>
              <a:rPr lang="en-US" altLang="en-GB" sz="2000">
                <a:latin typeface="Times New Roman" panose="02020603050405020304" charset="0"/>
                <a:cs typeface="Times New Roman" panose="02020603050405020304" charset="0"/>
                <a:hlinkClick r:id="rId1" tooltip="" action="ppaction://hlinkfile"/>
              </a:rPr>
              <a:t>Hotel Reservations Classification Dataset</a:t>
            </a:r>
            <a:endParaRPr lang="en-US" altLang="en-GB"/>
          </a:p>
          <a:p>
            <a:pPr marL="457200" lvl="1" indent="0">
              <a:lnSpc>
                <a:spcPct val="150000"/>
              </a:lnSpc>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471805"/>
            <a:ext cx="8911590" cy="605155"/>
          </a:xfrm>
        </p:spPr>
        <p:txBody>
          <a:bodyPr>
            <a:noAutofit/>
          </a:bodyPr>
          <a:p>
            <a:r>
              <a:rPr lang="en-GB" altLang="en-US" sz="3200" b="1">
                <a:latin typeface="Times New Roman" panose="02020603050405020304" charset="0"/>
                <a:cs typeface="Times New Roman" panose="02020603050405020304" charset="0"/>
              </a:rPr>
              <a:t>Tools used</a:t>
            </a:r>
            <a:endParaRPr lang="en-GB"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88895" y="1160145"/>
            <a:ext cx="8915400" cy="4751070"/>
          </a:xfrm>
        </p:spPr>
        <p:txBody>
          <a:bodyPr/>
          <a:p>
            <a:pPr marL="0" indent="0">
              <a:buNone/>
            </a:pPr>
            <a:r>
              <a:rPr lang="en-GB" altLang="en-US" sz="2000">
                <a:latin typeface="Times New Roman" panose="02020603050405020304" charset="0"/>
                <a:cs typeface="Times New Roman" panose="02020603050405020304" charset="0"/>
              </a:rPr>
              <a:t>I used inbuilt libraries in Visual Studio Code tool to:</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Load the dataset</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Understand the dataset(shape, distribution and summary statistics)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exploratory data analysis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Do Data Preprocessing</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Develop Models</a:t>
            </a:r>
            <a:endParaRPr lang="en-GB" altLang="en-US" sz="2000">
              <a:latin typeface="Times New Roman" panose="02020603050405020304" charset="0"/>
              <a:cs typeface="Times New Roman" panose="02020603050405020304" charset="0"/>
            </a:endParaRPr>
          </a:p>
          <a:p>
            <a:pPr marL="457200" indent="-457200">
              <a:buFont typeface="+mj-lt"/>
              <a:buAutoNum type="arabicPeriod"/>
            </a:pPr>
            <a:r>
              <a:rPr lang="en-GB" altLang="en-US" sz="2000">
                <a:latin typeface="Times New Roman" panose="02020603050405020304" charset="0"/>
                <a:cs typeface="Times New Roman" panose="02020603050405020304" charset="0"/>
              </a:rPr>
              <a:t>Evaluate Model Performance</a:t>
            </a:r>
            <a:endParaRPr lang="en-GB" altLang="en-US" sz="2000">
              <a:latin typeface="Times New Roman" panose="02020603050405020304" charset="0"/>
              <a:cs typeface="Times New Roman" panose="02020603050405020304" charset="0"/>
            </a:endParaRPr>
          </a:p>
          <a:p>
            <a:pPr>
              <a:buFont typeface="Arial" panose="020B0604020202020204" pitchFamily="34" charset="0"/>
              <a:buChar char="•"/>
            </a:pP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270" y="624205"/>
            <a:ext cx="9217025" cy="528955"/>
          </a:xfrm>
        </p:spPr>
        <p:txBody>
          <a:bodyPr>
            <a:noAutofit/>
          </a:bodyPr>
          <a:lstStyle/>
          <a:p>
            <a:r>
              <a:rPr lang="en-GB" altLang="en-US" sz="3200" b="1" dirty="0">
                <a:latin typeface="Times New Roman" panose="02020603050405020304" charset="0"/>
                <a:cs typeface="Times New Roman" panose="02020603050405020304" charset="0"/>
              </a:rPr>
              <a:t>Data Understanding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106295" y="1153160"/>
            <a:ext cx="9841865" cy="5499100"/>
          </a:xfrm>
        </p:spPr>
        <p:txBody>
          <a:bodyPr>
            <a:normAutofit/>
          </a:bodyPr>
          <a:lstStyle/>
          <a:p>
            <a:pPr marL="0" indent="0">
              <a:lnSpc>
                <a:spcPct val="150000"/>
              </a:lnSpc>
              <a:buFont typeface="+mj-lt"/>
              <a:buNone/>
            </a:pPr>
            <a:r>
              <a:rPr lang="en-US" altLang="en-GB" sz="2000">
                <a:latin typeface="Times New Roman" panose="02020603050405020304" charset="0"/>
                <a:cs typeface="Times New Roman" panose="02020603050405020304" charset="0"/>
              </a:rPr>
              <a:t>Upon loading the data, the following observations were made:</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1. </a:t>
            </a:r>
            <a:r>
              <a:rPr lang="en-US" altLang="en-GB" sz="2000">
                <a:latin typeface="Times New Roman" panose="02020603050405020304" charset="0"/>
                <a:cs typeface="Times New Roman" panose="02020603050405020304" charset="0"/>
              </a:rPr>
              <a:t>The dataset </a:t>
            </a:r>
            <a:r>
              <a:rPr lang="en-GB" altLang="en-US" sz="2000">
                <a:latin typeface="Times New Roman" panose="02020603050405020304" charset="0"/>
                <a:cs typeface="Times New Roman" panose="02020603050405020304" charset="0"/>
              </a:rPr>
              <a:t>had</a:t>
            </a:r>
            <a:r>
              <a:rPr lang="en-US" altLang="en-GB" sz="2000">
                <a:latin typeface="Times New Roman" panose="02020603050405020304" charset="0"/>
                <a:cs typeface="Times New Roman" panose="02020603050405020304" charset="0"/>
              </a:rPr>
              <a:t> 36,275 rows and 19 columns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Several columns exhibited a significant number of outliers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3. </a:t>
            </a:r>
            <a:r>
              <a:rPr lang="en-US" altLang="en-GB" sz="2000">
                <a:latin typeface="Times New Roman" panose="02020603050405020304" charset="0"/>
                <a:cs typeface="Times New Roman" panose="02020603050405020304" charset="0"/>
              </a:rPr>
              <a:t>Some columns displayed a heavy skew in their distributions</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4. </a:t>
            </a:r>
            <a:r>
              <a:rPr lang="en-US" altLang="en-GB" sz="2000">
                <a:latin typeface="Times New Roman" panose="02020603050405020304" charset="0"/>
                <a:cs typeface="Times New Roman" panose="02020603050405020304" charset="0"/>
              </a:rPr>
              <a:t>There were no missing values in the dataset</a:t>
            </a:r>
            <a:endParaRPr lang="en-US" altLang="en-GB" sz="2000">
              <a:latin typeface="Times New Roman" panose="02020603050405020304" charset="0"/>
              <a:cs typeface="Times New Roman" panose="02020603050405020304" charset="0"/>
            </a:endParaRPr>
          </a:p>
          <a:p>
            <a:pPr marL="0" indent="0">
              <a:lnSpc>
                <a:spcPct val="150000"/>
              </a:lnSpc>
              <a:buFont typeface="+mj-lt"/>
              <a:buNone/>
            </a:pPr>
            <a:r>
              <a:rPr lang="en-GB" altLang="en-US" sz="2000">
                <a:latin typeface="Times New Roman" panose="02020603050405020304" charset="0"/>
                <a:cs typeface="Times New Roman" panose="02020603050405020304" charset="0"/>
              </a:rPr>
              <a:t>5. </a:t>
            </a:r>
            <a:r>
              <a:rPr lang="en-US" altLang="en-GB" sz="2000">
                <a:latin typeface="Times New Roman" panose="02020603050405020304" charset="0"/>
                <a:cs typeface="Times New Roman" panose="02020603050405020304" charset="0"/>
              </a:rPr>
              <a:t>The features were not highly correlated with each other</a:t>
            </a:r>
            <a:endParaRPr lang="en-US" altLang="en-GB"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85" y="624205"/>
            <a:ext cx="9109710" cy="769620"/>
          </a:xfrm>
        </p:spPr>
        <p:txBody>
          <a:bodyPr/>
          <a:lstStyle/>
          <a:p>
            <a:r>
              <a:rPr lang="en-GB" altLang="en-US" sz="3200" b="1" dirty="0">
                <a:latin typeface="Times New Roman" panose="02020603050405020304" charset="0"/>
                <a:cs typeface="Times New Roman" panose="02020603050405020304" charset="0"/>
              </a:rPr>
              <a:t>Data Preprocessing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94585" y="1261110"/>
            <a:ext cx="9109710" cy="5173980"/>
          </a:xfrm>
        </p:spPr>
        <p:txBody>
          <a:bodyPr>
            <a:normAutofit/>
          </a:bodyPr>
          <a:lstStyle/>
          <a:p>
            <a:pPr marL="0" indent="0">
              <a:lnSpc>
                <a:spcPct val="150000"/>
              </a:lnSpc>
              <a:buNone/>
            </a:pPr>
            <a:r>
              <a:rPr lang="en-GB" altLang="en-US" sz="2000" dirty="0">
                <a:latin typeface="Times New Roman" panose="02020603050405020304" charset="0"/>
                <a:cs typeface="Times New Roman" panose="02020603050405020304" charset="0"/>
              </a:rPr>
              <a:t>This is the process of preparing the data before modelling. Steps used are:</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1. Converting Categorical variables to numeric variables</a:t>
            </a:r>
            <a:endParaRPr lang="en-GB" altLang="en-US" sz="2000" dirty="0">
              <a:latin typeface="Times New Roman" panose="02020603050405020304" charset="0"/>
              <a:cs typeface="Times New Roman" panose="02020603050405020304" charset="0"/>
            </a:endParaRPr>
          </a:p>
          <a:p>
            <a:pPr marL="0" indent="0">
              <a:lnSpc>
                <a:spcPct val="150000"/>
              </a:lnSpc>
              <a:buNone/>
            </a:pPr>
            <a:r>
              <a:rPr lang="en-GB" altLang="en-US" sz="2000" dirty="0">
                <a:latin typeface="Times New Roman" panose="02020603050405020304" charset="0"/>
                <a:cs typeface="Times New Roman" panose="02020603050405020304" charset="0"/>
              </a:rPr>
              <a:t>2. </a:t>
            </a:r>
            <a:r>
              <a:rPr lang="en-US" altLang="en-GB" sz="2000">
                <a:latin typeface="Times New Roman" panose="02020603050405020304" charset="0"/>
                <a:cs typeface="Times New Roman" panose="02020603050405020304" charset="0"/>
              </a:rPr>
              <a:t>Applying log transformation to </a:t>
            </a:r>
            <a:r>
              <a:rPr lang="en-GB" altLang="en-US" sz="2000">
                <a:latin typeface="Times New Roman" panose="02020603050405020304" charset="0"/>
                <a:cs typeface="Times New Roman" panose="02020603050405020304" charset="0"/>
              </a:rPr>
              <a:t>some selected numerical v</a:t>
            </a:r>
            <a:r>
              <a:rPr lang="en-US" altLang="en-GB" sz="2000">
                <a:latin typeface="Times New Roman" panose="02020603050405020304" charset="0"/>
                <a:cs typeface="Times New Roman" panose="02020603050405020304" charset="0"/>
              </a:rPr>
              <a:t>ariables with a skewed distribution</a:t>
            </a:r>
            <a:endParaRPr lang="en-US" altLang="en-GB"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3.  Adjusting some selected numerical features so that they are on a similar scale</a:t>
            </a:r>
            <a:endParaRPr lang="en-GB" altLang="en-US" sz="2000">
              <a:latin typeface="Times New Roman" panose="02020603050405020304" charset="0"/>
              <a:cs typeface="Times New Roman" panose="02020603050405020304" charset="0"/>
            </a:endParaRPr>
          </a:p>
          <a:p>
            <a:pPr marL="0" indent="0">
              <a:lnSpc>
                <a:spcPct val="150000"/>
              </a:lnSpc>
              <a:buNone/>
            </a:pPr>
            <a:r>
              <a:rPr lang="en-GB" altLang="en-US" sz="2000">
                <a:latin typeface="Times New Roman" panose="02020603050405020304" charset="0"/>
                <a:cs typeface="Times New Roman" panose="02020603050405020304" charset="0"/>
              </a:rPr>
              <a:t>4. Converting the target variable from categorical to Numerical</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060"/>
          </a:xfrm>
        </p:spPr>
        <p:txBody>
          <a:bodyPr/>
          <a:lstStyle/>
          <a:p>
            <a:r>
              <a:rPr lang="en-GB" altLang="en-US" sz="3200" b="1" dirty="0">
                <a:latin typeface="Times New Roman" panose="02020603050405020304" charset="0"/>
                <a:cs typeface="Times New Roman" panose="02020603050405020304" charset="0"/>
              </a:rPr>
              <a:t>Modelling</a:t>
            </a:r>
            <a:endParaRPr lang="en-GB" altLang="en-US" sz="32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592925" y="1447800"/>
            <a:ext cx="8619905" cy="4998720"/>
          </a:xfrm>
        </p:spPr>
        <p:txBody>
          <a:bodyPr>
            <a:normAutofit/>
          </a:bodyPr>
          <a:lstStyle/>
          <a:p>
            <a:pPr marL="0" indent="0" algn="l">
              <a:lnSpc>
                <a:spcPct val="150000"/>
              </a:lnSpc>
              <a:buNone/>
            </a:pPr>
            <a:r>
              <a:rPr lang="en-GB" altLang="en-US" sz="2000">
                <a:latin typeface="Times New Roman" panose="02020603050405020304" charset="0"/>
                <a:cs typeface="Times New Roman" panose="02020603050405020304" charset="0"/>
              </a:rPr>
              <a:t>Process of </a:t>
            </a:r>
            <a:r>
              <a:rPr lang="en-US" altLang="en-GB" sz="2000">
                <a:latin typeface="Times New Roman" panose="02020603050405020304" charset="0"/>
                <a:cs typeface="Times New Roman" panose="02020603050405020304" charset="0"/>
              </a:rPr>
              <a:t>creating models to analyze and interpret data, identify patterns, and make prediction</a:t>
            </a:r>
            <a:r>
              <a:rPr lang="en-GB" altLang="en-US" sz="2000">
                <a:latin typeface="Times New Roman" panose="02020603050405020304" charset="0"/>
                <a:cs typeface="Times New Roman" panose="02020603050405020304" charset="0"/>
              </a:rPr>
              <a:t>s. For this project, 4 models were developed, namely:</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1. Logistic Regression Model(Baseline Model)</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2. Decision Tree Model(Tuned)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3. Random Forest Model(Untuned)</a:t>
            </a:r>
            <a:endParaRPr lang="en-GB" altLang="en-US" sz="2000">
              <a:latin typeface="Times New Roman" panose="02020603050405020304" charset="0"/>
              <a:cs typeface="Times New Roman" panose="02020603050405020304" charset="0"/>
            </a:endParaRPr>
          </a:p>
          <a:p>
            <a:pPr marL="0" indent="0" algn="l">
              <a:lnSpc>
                <a:spcPct val="150000"/>
              </a:lnSpc>
              <a:buNone/>
            </a:pPr>
            <a:r>
              <a:rPr lang="en-GB" altLang="en-US" sz="2000">
                <a:latin typeface="Times New Roman" panose="02020603050405020304" charset="0"/>
                <a:cs typeface="Times New Roman" panose="02020603050405020304" charset="0"/>
              </a:rPr>
              <a:t>4. Random Forest Model(Tuned) </a:t>
            </a:r>
            <a:endParaRPr lang="en-GB"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9359</Words>
  <Application>WPS Presentation</Application>
  <PresentationFormat>Widescreen</PresentationFormat>
  <Paragraphs>234</Paragraphs>
  <Slides>35</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SimSun</vt:lpstr>
      <vt:lpstr>Wingdings</vt:lpstr>
      <vt:lpstr>Wingdings 3</vt:lpstr>
      <vt:lpstr>Symbol</vt:lpstr>
      <vt:lpstr>Arial</vt:lpstr>
      <vt:lpstr>Lato Extended</vt:lpstr>
      <vt:lpstr>Segoe Print</vt:lpstr>
      <vt:lpstr>system-ui</vt:lpstr>
      <vt:lpstr>Century Gothic</vt:lpstr>
      <vt:lpstr>Microsoft YaHei</vt:lpstr>
      <vt:lpstr>Arial Unicode MS</vt:lpstr>
      <vt:lpstr>Aptos</vt:lpstr>
      <vt:lpstr>Times New Roman</vt:lpstr>
      <vt:lpstr>Cambria</vt:lpstr>
      <vt:lpstr>Wisp</vt:lpstr>
      <vt:lpstr>PowerPoint 演示文稿</vt:lpstr>
      <vt:lpstr>Agenda</vt:lpstr>
      <vt:lpstr>Business Problem</vt:lpstr>
      <vt:lpstr>Objectives</vt:lpstr>
      <vt:lpstr>Key questions to answer</vt:lpstr>
      <vt:lpstr>PowerPoint 演示文稿</vt:lpstr>
      <vt:lpstr>Steps to achieve objectives</vt:lpstr>
      <vt:lpstr>Data Understanding</vt:lpstr>
      <vt:lpstr>Data Preparation</vt:lpstr>
      <vt:lpstr>Exploratory Data Analysis</vt:lpstr>
      <vt:lpstr>PowerPoint 演示文稿</vt:lpstr>
      <vt:lpstr>Top 10 genres within the review period</vt:lpstr>
      <vt:lpstr>Logistic Regression Model-ROC Curve</vt:lpstr>
      <vt:lpstr>Logistic Regression Confusion Matrix</vt:lpstr>
      <vt:lpstr>Decision Tree Model-ROC Curve</vt:lpstr>
      <vt:lpstr>PowerPoint 演示文稿</vt:lpstr>
      <vt:lpstr>PowerPoint 演示文稿</vt:lpstr>
      <vt:lpstr>Production Budget and Revenue per Release Month</vt:lpstr>
      <vt:lpstr>Worldwide gross performance during the review period</vt:lpstr>
      <vt:lpstr>Genre performance by revenue</vt:lpstr>
      <vt:lpstr>Statistical Analysis – Revenue</vt:lpstr>
      <vt:lpstr>production budget vs domestic gross and worldwide gross</vt:lpstr>
      <vt:lpstr>Revenue trends per genre</vt:lpstr>
      <vt:lpstr>Production Budget vs Total Revenue </vt:lpstr>
      <vt:lpstr>Relationships for the budget data</vt:lpstr>
      <vt:lpstr>Data Modelling – Simple Linear Regression</vt:lpstr>
      <vt:lpstr>Rainbow test – Domestic gross to predict worldwide gross</vt:lpstr>
      <vt:lpstr>Using Multilinear regression - production cost</vt:lpstr>
      <vt:lpstr>Recommendations</vt:lpstr>
      <vt:lpstr>Recommendations cont.</vt:lpstr>
      <vt:lpstr>Recommendations cont.</vt:lpstr>
      <vt:lpstr>Next Steps</vt:lpstr>
      <vt:lpstr>PowerPoint 演示文稿</vt:lpstr>
      <vt:lpstr>Contact Info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ayub</dc:creator>
  <cp:lastModifiedBy>James Muthee</cp:lastModifiedBy>
  <cp:revision>4</cp:revision>
  <dcterms:created xsi:type="dcterms:W3CDTF">2024-11-12T11:58:00Z</dcterms:created>
  <dcterms:modified xsi:type="dcterms:W3CDTF">2024-12-23T16:03:11Z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8F1AEA0185A142699925194F8CD935A7_13</vt:lpwstr>
  </property>
  <property fmtid="{D5CDD505-2E9C-101B-9397-08002B2CF9AE}" pid="3" name="KSOProductBuildVer">
    <vt:lpwstr>2057-12.2.0.19307</vt:lpwstr>
  </property>
</Properties>
</file>