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65" r:id="rId5"/>
    <p:sldId id="279" r:id="rId6"/>
    <p:sldId id="258" r:id="rId7"/>
    <p:sldId id="319" r:id="rId8"/>
    <p:sldId id="294" r:id="rId9"/>
    <p:sldId id="259" r:id="rId10"/>
    <p:sldId id="268" r:id="rId11"/>
    <p:sldId id="282" r:id="rId12"/>
    <p:sldId id="320" r:id="rId13"/>
    <p:sldId id="287" r:id="rId14"/>
    <p:sldId id="274" r:id="rId15"/>
    <p:sldId id="277" r:id="rId16"/>
    <p:sldId id="278" r:id="rId17"/>
    <p:sldId id="291" r:id="rId18"/>
    <p:sldId id="293" r:id="rId19"/>
    <p:sldId id="275" r:id="rId21"/>
    <p:sldId id="276" r:id="rId22"/>
    <p:sldId id="288" r:id="rId23"/>
    <p:sldId id="290" r:id="rId24"/>
    <p:sldId id="272" r:id="rId25"/>
    <p:sldId id="271" r:id="rId26"/>
    <p:sldId id="283" r:id="rId27"/>
    <p:sldId id="286" r:id="rId28"/>
    <p:sldId id="262" r:id="rId29"/>
    <p:sldId id="295" r:id="rId30"/>
    <p:sldId id="296" r:id="rId31"/>
    <p:sldId id="263" r:id="rId32"/>
    <p:sldId id="297" r:id="rId33"/>
    <p:sldId id="298"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1882-B51B-47CE-AE16-9C54ACE2EA3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9D29AE-5B45-4E40-8063-092A2386AFB2}"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linkedin.com/in/mercy-ayub-774a877b/" TargetMode="External"/><Relationship Id="rId7" Type="http://schemas.openxmlformats.org/officeDocument/2006/relationships/hyperlink" Target="https://www.linkedin.com/in/james-wachira-a7771644/" TargetMode="External"/><Relationship Id="rId6" Type="http://schemas.openxmlformats.org/officeDocument/2006/relationships/hyperlink" Target="http://www.linkedin.com/in/reagan-adajo-5a1803103" TargetMode="External"/><Relationship Id="rId5" Type="http://schemas.openxmlformats.org/officeDocument/2006/relationships/hyperlink" Target="https://www.linkedin.com/in/edwin-george-181b33171/" TargetMode="External"/><Relationship Id="rId4" Type="http://schemas.openxmlformats.org/officeDocument/2006/relationships/hyperlink" Target="https://www.linkedin.com/in/angela-mwanzia-2b993b309" TargetMode="External"/><Relationship Id="rId3" Type="http://schemas.openxmlformats.org/officeDocument/2006/relationships/hyperlink" Target="https://www.linkedin.com/in/millicent-cheptoi-068235221/" TargetMode="External"/><Relationship Id="rId2" Type="http://schemas.openxmlformats.org/officeDocument/2006/relationships/hyperlink" Target="https://www.linkedin.com/in/daniel-muigai-358707292/" TargetMode="External"/><Relationship Id="rId1" Type="http://schemas.openxmlformats.org/officeDocument/2006/relationships/hyperlink" Target="https://www.linkedin.com/in/gilbert-kipkirui-cheruiyot-8238742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2875" y="3337560"/>
            <a:ext cx="9255125" cy="1530350"/>
          </a:xfrm>
        </p:spPr>
        <p:txBody>
          <a:bodyPr>
            <a:normAutofit/>
          </a:bodyPr>
          <a:lstStyle/>
          <a:p>
            <a:pPr algn="ctr"/>
            <a:r>
              <a:rPr lang="en-GB" altLang="en-US" sz="2000" dirty="0">
                <a:latin typeface="Arial" panose="020B0604020202020204" pitchFamily="34" charset="0"/>
                <a:cs typeface="Arial" panose="020B0604020202020204" pitchFamily="34" charset="0"/>
              </a:rPr>
              <a:t>Project Owner: JAMES WACHIRA MUTHEE</a:t>
            </a:r>
            <a:endParaRPr lang="en-GB" altLang="en-US" sz="2000" dirty="0">
              <a:latin typeface="Arial" panose="020B0604020202020204" pitchFamily="34" charset="0"/>
              <a:cs typeface="Arial" panose="020B0604020202020204" pitchFamily="34" charset="0"/>
            </a:endParaRPr>
          </a:p>
          <a:p>
            <a:pPr algn="ctr"/>
            <a:endParaRPr lang="en-GB" altLang="en-US" sz="2000" dirty="0">
              <a:latin typeface="Arial" panose="020B0604020202020204" pitchFamily="34" charset="0"/>
              <a:cs typeface="Arial" panose="020B0604020202020204" pitchFamily="34" charset="0"/>
            </a:endParaRPr>
          </a:p>
          <a:p>
            <a:pPr algn="ctr"/>
            <a:r>
              <a:rPr lang="en-GB" altLang="en-US" sz="2000" dirty="0">
                <a:latin typeface="Arial" panose="020B0604020202020204" pitchFamily="34" charset="0"/>
                <a:cs typeface="Arial" panose="020B0604020202020204" pitchFamily="34" charset="0"/>
              </a:rPr>
              <a:t>Technical Mentor: DANIEL EKALE</a:t>
            </a:r>
            <a:endParaRPr lang="en-GB" altLang="en-US" sz="2000" dirty="0">
              <a:latin typeface="Arial" panose="020B0604020202020204" pitchFamily="34" charset="0"/>
              <a:cs typeface="Arial" panose="020B0604020202020204" pitchFamily="34" charset="0"/>
            </a:endParaRPr>
          </a:p>
        </p:txBody>
      </p:sp>
      <p:sp>
        <p:nvSpPr>
          <p:cNvPr id="4" name="Rectangle 3"/>
          <p:cNvSpPr/>
          <p:nvPr/>
        </p:nvSpPr>
        <p:spPr>
          <a:xfrm>
            <a:off x="2114549" y="1600200"/>
            <a:ext cx="9573927" cy="645160"/>
          </a:xfrm>
          <a:prstGeom prst="rect">
            <a:avLst/>
          </a:prstGeom>
          <a:noFill/>
        </p:spPr>
        <p:txBody>
          <a:bodyPr wrap="squar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DSF-PT08: </a:t>
            </a:r>
            <a:r>
              <a:rPr lang="en-GB" altLang="en-US" sz="3600" dirty="0">
                <a:ln w="0"/>
                <a:solidFill>
                  <a:schemeClr val="accent1"/>
                </a:solidFill>
                <a:effectLst>
                  <a:outerShdw blurRad="38100" dist="25400" dir="5400000" algn="ctr" rotWithShape="0">
                    <a:srgbClr val="6E747A">
                      <a:alpha val="43000"/>
                    </a:srgbClr>
                  </a:outerShdw>
                </a:effectLst>
              </a:rPr>
              <a:t>Final Project Submission</a:t>
            </a:r>
            <a:endParaRPr lang="en-GB" altLang="en-US" sz="36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66" y="756230"/>
            <a:ext cx="8911687" cy="704960"/>
          </a:xfrm>
        </p:spPr>
        <p:txBody>
          <a:bodyPr/>
          <a:lstStyle/>
          <a:p>
            <a:r>
              <a:rPr lang="en-GB" altLang="en-US" b="1" dirty="0">
                <a:latin typeface="Times New Roman" panose="02020603050405020304" charset="0"/>
                <a:cs typeface="Times New Roman" panose="02020603050405020304" charset="0"/>
              </a:rPr>
              <a:t>Model Evaluation</a:t>
            </a:r>
            <a:endParaRPr lang="en-GB"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82215" y="1336040"/>
            <a:ext cx="8307705" cy="5108575"/>
          </a:xfrm>
        </p:spPr>
        <p:txBody>
          <a:bodyPr>
            <a:noAutofit/>
          </a:bodyPr>
          <a:lstStyle/>
          <a:p>
            <a:pPr marL="0" indent="0">
              <a:lnSpc>
                <a:spcPct val="150000"/>
              </a:lnSpc>
              <a:buNone/>
            </a:pPr>
            <a:r>
              <a:rPr lang="en-GB" altLang="en-US" sz="2000" i="0" dirty="0">
                <a:effectLst/>
                <a:latin typeface="Times New Roman" panose="02020603050405020304" charset="0"/>
                <a:cs typeface="Times New Roman" panose="02020603050405020304" charset="0"/>
              </a:rPr>
              <a:t>The following Metrics were used to evaluate the Models developed:</a:t>
            </a:r>
            <a:endParaRPr lang="en-GB" altLang="en-US" sz="2000" i="0" dirty="0">
              <a:effectLst/>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1. </a:t>
            </a:r>
            <a:r>
              <a:rPr lang="en-GB" altLang="en-US" sz="2000" b="1" i="0" dirty="0">
                <a:effectLst/>
                <a:latin typeface="Times New Roman" panose="02020603050405020304" charset="0"/>
                <a:cs typeface="Times New Roman" panose="02020603050405020304" charset="0"/>
              </a:rPr>
              <a:t>Accuracy Score</a:t>
            </a:r>
            <a:r>
              <a:rPr lang="en-GB" altLang="en-US" sz="2000" i="0" dirty="0">
                <a:effectLst/>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It represents the proportion of correct predictions made by the model out of all predictions made.</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2. </a:t>
            </a:r>
            <a:r>
              <a:rPr lang="en-GB" altLang="en-US" sz="2000" b="1" i="0" dirty="0">
                <a:effectLst/>
                <a:latin typeface="Times New Roman" panose="02020603050405020304" charset="0"/>
                <a:cs typeface="Times New Roman" panose="02020603050405020304" charset="0"/>
              </a:rPr>
              <a:t>AUC </a:t>
            </a:r>
            <a:r>
              <a:rPr lang="en-GB" altLang="en-US" sz="2000" i="0" dirty="0">
                <a:effectLst/>
                <a:latin typeface="Times New Roman" panose="02020603050405020304" charset="0"/>
                <a:cs typeface="Times New Roman" panose="02020603050405020304" charset="0"/>
              </a:rPr>
              <a:t>: Refers to Area </a:t>
            </a:r>
            <a:r>
              <a:rPr lang="en-US" altLang="en-GB" sz="2000">
                <a:latin typeface="Times New Roman" panose="02020603050405020304" charset="0"/>
                <a:cs typeface="Times New Roman" panose="02020603050405020304" charset="0"/>
              </a:rPr>
              <a:t>under the ROC curve (Receiver Operating Characteristic curve), which plots the True Positive Rate (TPR) against the False Positive Rate (FPR)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63600"/>
          </a:xfrm>
        </p:spPr>
        <p:txBody>
          <a:bodyPr/>
          <a:p>
            <a:r>
              <a:rPr lang="en-GB" altLang="en-US" b="1">
                <a:latin typeface="Times New Roman" panose="02020603050405020304" charset="0"/>
                <a:cs typeface="Times New Roman" panose="02020603050405020304" charset="0"/>
              </a:rPr>
              <a:t>Logistic Regression Model</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323975"/>
            <a:ext cx="8915400" cy="4754245"/>
          </a:xfrm>
        </p:spPr>
        <p:txBody>
          <a:bodyPr/>
          <a:p>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425" y="555530"/>
            <a:ext cx="8911687" cy="770350"/>
          </a:xfrm>
        </p:spPr>
        <p:txBody>
          <a:bodyPr>
            <a:normAutofit/>
          </a:bodyPr>
          <a:lstStyle/>
          <a:p>
            <a:r>
              <a:rPr lang="en-US" b="1" dirty="0"/>
              <a:t>Top 10 genres within the review period</a:t>
            </a:r>
            <a:endParaRPr lang="en-US" b="1" dirty="0"/>
          </a:p>
        </p:txBody>
      </p:sp>
      <p:sp>
        <p:nvSpPr>
          <p:cNvPr id="3" name="Content Placeholder 2"/>
          <p:cNvSpPr>
            <a:spLocks noGrp="1"/>
          </p:cNvSpPr>
          <p:nvPr>
            <p:ph idx="1"/>
          </p:nvPr>
        </p:nvSpPr>
        <p:spPr>
          <a:xfrm>
            <a:off x="9133366" y="2456267"/>
            <a:ext cx="3058633" cy="3497965"/>
          </a:xfrm>
        </p:spPr>
        <p:txBody>
          <a:bodyPr>
            <a:normAutofit/>
          </a:bodyPr>
          <a:lstStyle/>
          <a:p>
            <a:pPr marL="0" indent="0" algn="ctr">
              <a:lnSpc>
                <a:spcPct val="150000"/>
              </a:lnSpc>
              <a:buNone/>
            </a:pPr>
            <a:r>
              <a:rPr lang="en-US" sz="2000" dirty="0">
                <a:latin typeface="Arial" panose="020B0604020202020204" pitchFamily="34" charset="0"/>
                <a:cs typeface="Arial" panose="020B0604020202020204" pitchFamily="34" charset="0"/>
              </a:rPr>
              <a:t>Drama was the most released genre during the review period followed by Comedy and Action &amp; Adventure genres, respectively.</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2442210" y="1531621"/>
            <a:ext cx="6587489" cy="4503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5960" y="736225"/>
            <a:ext cx="9258300" cy="657914"/>
          </a:xfrm>
        </p:spPr>
        <p:txBody>
          <a:bodyPr>
            <a:normAutofit/>
          </a:bodyPr>
          <a:lstStyle/>
          <a:p>
            <a:pPr>
              <a:lnSpc>
                <a:spcPct val="90000"/>
              </a:lnSpc>
            </a:pPr>
            <a:r>
              <a:rPr lang="en-US" sz="3100" b="1" dirty="0"/>
              <a:t>Production Numbers per Year</a:t>
            </a:r>
            <a:endParaRPr lang="en-US" sz="3100" b="1" dirty="0"/>
          </a:p>
        </p:txBody>
      </p:sp>
      <p:sp>
        <p:nvSpPr>
          <p:cNvPr id="13" name="Content Placeholder 12"/>
          <p:cNvSpPr>
            <a:spLocks noGrp="1"/>
          </p:cNvSpPr>
          <p:nvPr>
            <p:ph idx="1"/>
          </p:nvPr>
        </p:nvSpPr>
        <p:spPr>
          <a:xfrm>
            <a:off x="2059368" y="1882515"/>
            <a:ext cx="3543990" cy="4204289"/>
          </a:xfrm>
        </p:spPr>
        <p:txBody>
          <a:bodyPr>
            <a:normAutofit/>
          </a:bodyPr>
          <a:lstStyle/>
          <a:p>
            <a:r>
              <a:rPr lang="en-US" sz="2000" dirty="0">
                <a:latin typeface="Arial" panose="020B0604020202020204" pitchFamily="34" charset="0"/>
                <a:cs typeface="Arial" panose="020B0604020202020204" pitchFamily="34" charset="0"/>
              </a:rPr>
              <a:t>The number of movies produced over the review years is cyclical with the peak periods during 2011and 2015. the troughs in 2010, 2013 and 2018.</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conclusion, peaks and troughs of the business cycle are collectively known as turning points, which provide valuable information about the state of the economy. </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5730949" y="1612737"/>
            <a:ext cx="5830503" cy="47438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3200"/>
          </a:xfrm>
        </p:spPr>
        <p:txBody>
          <a:bodyPr/>
          <a:lstStyle/>
          <a:p>
            <a:r>
              <a:rPr lang="en-US" b="1" dirty="0"/>
              <a:t>Movies released as per Ratings</a:t>
            </a:r>
            <a:endParaRPr lang="en-US" b="1" dirty="0"/>
          </a:p>
        </p:txBody>
      </p:sp>
      <p:sp>
        <p:nvSpPr>
          <p:cNvPr id="3" name="Content Placeholder 2"/>
          <p:cNvSpPr>
            <a:spLocks noGrp="1"/>
          </p:cNvSpPr>
          <p:nvPr>
            <p:ph idx="1"/>
          </p:nvPr>
        </p:nvSpPr>
        <p:spPr>
          <a:xfrm>
            <a:off x="1885950" y="1486166"/>
            <a:ext cx="9955530" cy="1234174"/>
          </a:xfrm>
        </p:spPr>
        <p:txBody>
          <a:bodyPr>
            <a:normAutofit fontScale="92500" lnSpcReduction="20000"/>
          </a:bodyPr>
          <a:lstStyle/>
          <a:p>
            <a:pPr marL="0" indent="0">
              <a:lnSpc>
                <a:spcPct val="150000"/>
              </a:lnSpc>
              <a:buNone/>
            </a:pPr>
            <a:r>
              <a:rPr lang="en-US" sz="2000" dirty="0">
                <a:latin typeface="Arial" panose="020B0604020202020204" pitchFamily="34" charset="0"/>
                <a:cs typeface="Arial" panose="020B0604020202020204" pitchFamily="34" charset="0"/>
              </a:rPr>
              <a:t>According to the data reviewed, majority of the films fall into one of two categories: restricted (R) or nonrestricted (NR). The general guidance (G) is the lowest and the bulk of the films made are intended for adults. </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2775805" y="2720340"/>
            <a:ext cx="5968145" cy="41230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665" y="135399"/>
            <a:ext cx="9237125" cy="661909"/>
          </a:xfrm>
        </p:spPr>
        <p:txBody>
          <a:bodyPr>
            <a:noAutofit/>
          </a:bodyPr>
          <a:lstStyle/>
          <a:p>
            <a:r>
              <a:rPr lang="en-US" sz="2800" b="1" dirty="0"/>
              <a:t>Production Budget and Revenue per Release Month</a:t>
            </a:r>
            <a:endParaRPr lang="en-US" sz="2800" b="1" dirty="0"/>
          </a:p>
        </p:txBody>
      </p:sp>
      <p:sp>
        <p:nvSpPr>
          <p:cNvPr id="3" name="Content Placeholder 2"/>
          <p:cNvSpPr>
            <a:spLocks noGrp="1"/>
          </p:cNvSpPr>
          <p:nvPr>
            <p:ph idx="1"/>
          </p:nvPr>
        </p:nvSpPr>
        <p:spPr>
          <a:xfrm>
            <a:off x="8263890" y="699506"/>
            <a:ext cx="3719003" cy="3083823"/>
          </a:xfrm>
        </p:spPr>
        <p:txBody>
          <a:bodyPr>
            <a:normAutofit/>
          </a:bodyPr>
          <a:lstStyle/>
          <a:p>
            <a:pPr>
              <a:lnSpc>
                <a:spcPct val="110000"/>
              </a:lnSpc>
            </a:pPr>
            <a:r>
              <a:rPr lang="en-US" sz="2000" dirty="0">
                <a:latin typeface="Arial" panose="020B0604020202020204" pitchFamily="34" charset="0"/>
                <a:cs typeface="Arial" panose="020B0604020202020204" pitchFamily="34" charset="0"/>
              </a:rPr>
              <a:t>June, July and December consistently show the highest worldwide gross and domestic gross.</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The more movies produced the more the domestic and worldwide gross (same cycle)</a:t>
            </a:r>
            <a:endParaRPr lang="en-US"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810861" y="3634740"/>
            <a:ext cx="6101715" cy="2914650"/>
          </a:xfrm>
          <a:prstGeom prst="rect">
            <a:avLst/>
          </a:prstGeom>
        </p:spPr>
      </p:pic>
      <p:sp>
        <p:nvSpPr>
          <p:cNvPr id="11" name="Content Placeholder 2"/>
          <p:cNvSpPr txBox="1"/>
          <p:nvPr/>
        </p:nvSpPr>
        <p:spPr>
          <a:xfrm>
            <a:off x="7912576" y="4092520"/>
            <a:ext cx="4257992" cy="220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2000" dirty="0">
                <a:latin typeface="Arial" panose="020B0604020202020204" pitchFamily="34" charset="0"/>
                <a:cs typeface="Arial" panose="020B0604020202020204" pitchFamily="34" charset="0"/>
              </a:rPr>
              <a:t>The data shows more movies are released during the month of December and the revenue shoots up.</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1810861" y="699506"/>
            <a:ext cx="6101715" cy="28289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211" y="482668"/>
            <a:ext cx="10511789" cy="768922"/>
          </a:xfrm>
        </p:spPr>
        <p:txBody>
          <a:bodyPr>
            <a:noAutofit/>
          </a:bodyPr>
          <a:lstStyle/>
          <a:p>
            <a:r>
              <a:rPr lang="en-US" sz="2800" b="1" dirty="0"/>
              <a:t>Worldwide gross performance during the review period</a:t>
            </a:r>
            <a:endParaRPr lang="en-US" sz="2800" b="1" dirty="0"/>
          </a:p>
        </p:txBody>
      </p:sp>
      <p:sp>
        <p:nvSpPr>
          <p:cNvPr id="3" name="Content Placeholder 2"/>
          <p:cNvSpPr>
            <a:spLocks noGrp="1"/>
          </p:cNvSpPr>
          <p:nvPr>
            <p:ph idx="1"/>
          </p:nvPr>
        </p:nvSpPr>
        <p:spPr>
          <a:xfrm>
            <a:off x="2777490" y="4740597"/>
            <a:ext cx="7612380" cy="176975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worldwide gross increases over the years.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 plunge during the year of 2020: An event might have happened which needs further research</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967865" y="1081806"/>
            <a:ext cx="9084945" cy="38285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051" y="434340"/>
            <a:ext cx="8911687" cy="543875"/>
          </a:xfrm>
        </p:spPr>
        <p:txBody>
          <a:bodyPr>
            <a:noAutofit/>
          </a:bodyPr>
          <a:lstStyle/>
          <a:p>
            <a:r>
              <a:rPr lang="en-US" sz="2800" b="1" dirty="0"/>
              <a:t>Genre performance by revenue</a:t>
            </a:r>
            <a:endParaRPr lang="en-US" sz="2800" b="1" dirty="0"/>
          </a:p>
        </p:txBody>
      </p:sp>
      <p:sp>
        <p:nvSpPr>
          <p:cNvPr id="3" name="Content Placeholder 2"/>
          <p:cNvSpPr>
            <a:spLocks noGrp="1"/>
          </p:cNvSpPr>
          <p:nvPr>
            <p:ph idx="1"/>
          </p:nvPr>
        </p:nvSpPr>
        <p:spPr>
          <a:xfrm>
            <a:off x="1863090" y="5280660"/>
            <a:ext cx="9818370" cy="1353280"/>
          </a:xfrm>
        </p:spPr>
        <p:txBody>
          <a:bodyPr>
            <a:normAutofit lnSpcReduction="10000"/>
          </a:bodyPr>
          <a:lstStyle/>
          <a:p>
            <a:pPr marL="0" indent="0">
              <a:lnSpc>
                <a:spcPct val="150000"/>
              </a:lnSpc>
              <a:buNone/>
            </a:pPr>
            <a:r>
              <a:rPr lang="en-US" sz="2000" dirty="0">
                <a:latin typeface="Arial" panose="020B0604020202020204" pitchFamily="34" charset="0"/>
                <a:cs typeface="Arial" panose="020B0604020202020204" pitchFamily="34" charset="0"/>
              </a:rPr>
              <a:t>Musical and Performing Arts consistently outperform other genres in domestic and worldwide gross revenue, while Horror, Science Fiction, and Fantasy show strong performance.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469683" y="1103945"/>
            <a:ext cx="5162212" cy="4050985"/>
          </a:xfrm>
          <a:prstGeom prst="rect">
            <a:avLst/>
          </a:prstGeom>
        </p:spPr>
      </p:pic>
      <p:pic>
        <p:nvPicPr>
          <p:cNvPr id="7" name="Picture 6"/>
          <p:cNvPicPr>
            <a:picLocks noChangeAspect="1"/>
          </p:cNvPicPr>
          <p:nvPr/>
        </p:nvPicPr>
        <p:blipFill>
          <a:blip r:embed="rId2"/>
          <a:stretch>
            <a:fillRect/>
          </a:stretch>
        </p:blipFill>
        <p:spPr>
          <a:xfrm>
            <a:off x="6772276" y="1103945"/>
            <a:ext cx="5162212" cy="4050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8625" y="182880"/>
            <a:ext cx="8757065" cy="582930"/>
          </a:xfrm>
        </p:spPr>
        <p:txBody>
          <a:bodyPr>
            <a:normAutofit fontScale="90000"/>
          </a:bodyPr>
          <a:lstStyle/>
          <a:p>
            <a:r>
              <a:rPr lang="en-US" b="1" dirty="0"/>
              <a:t>Statistical Analysis – Revenue</a:t>
            </a:r>
            <a:endParaRPr lang="en-US" b="1" dirty="0"/>
          </a:p>
        </p:txBody>
      </p:sp>
      <p:sp>
        <p:nvSpPr>
          <p:cNvPr id="3" name="Content Placeholder 2"/>
          <p:cNvSpPr>
            <a:spLocks noGrp="1"/>
          </p:cNvSpPr>
          <p:nvPr>
            <p:ph idx="1"/>
          </p:nvPr>
        </p:nvSpPr>
        <p:spPr>
          <a:xfrm>
            <a:off x="6926580" y="1177290"/>
            <a:ext cx="5265420" cy="5497830"/>
          </a:xfrm>
        </p:spPr>
        <p:txBody>
          <a:bodyPr>
            <a:normAutofit/>
          </a:bodyPr>
          <a:lstStyle/>
          <a:p>
            <a:r>
              <a:rPr lang="en-US" sz="2200" dirty="0">
                <a:latin typeface="Arial" panose="020B0604020202020204" pitchFamily="34" charset="0"/>
                <a:cs typeface="Arial" panose="020B0604020202020204" pitchFamily="34" charset="0"/>
              </a:rPr>
              <a:t>Strong Relationship Between Domestic and Foreign Earnings</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Domestically successful movies generally may perform well internationally, but the year of release doesn't significantly impact their earnings.</a:t>
            </a:r>
            <a:endParaRPr lang="en-US" sz="20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Conclusion</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The strong correlation between domestic and international movie earnings is crucial for predicting its global success</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
          <a:stretch>
            <a:fillRect/>
          </a:stretch>
        </p:blipFill>
        <p:spPr>
          <a:xfrm>
            <a:off x="1473802" y="1430654"/>
            <a:ext cx="5265420" cy="45243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557" y="492891"/>
            <a:ext cx="8911687" cy="703668"/>
          </a:xfrm>
        </p:spPr>
        <p:txBody>
          <a:bodyPr>
            <a:noAutofit/>
          </a:bodyPr>
          <a:lstStyle/>
          <a:p>
            <a:r>
              <a:rPr lang="en-US" sz="2400" b="1" dirty="0"/>
              <a:t>production budget vs domestic gross and worldwide gross</a:t>
            </a:r>
            <a:endParaRPr lang="en-US" sz="2400" b="1" dirty="0"/>
          </a:p>
        </p:txBody>
      </p:sp>
      <p:sp>
        <p:nvSpPr>
          <p:cNvPr id="3" name="Content Placeholder 2"/>
          <p:cNvSpPr>
            <a:spLocks noGrp="1"/>
          </p:cNvSpPr>
          <p:nvPr>
            <p:ph idx="1"/>
          </p:nvPr>
        </p:nvSpPr>
        <p:spPr>
          <a:xfrm>
            <a:off x="2083557" y="1204909"/>
            <a:ext cx="9540753" cy="189621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relationship between the production budget with both domestic gross and worldwide gross indicates that a higher production budget is likely to boost both domestic and worldwide gross revenues for movies</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3291841" y="2767111"/>
            <a:ext cx="6526530" cy="39551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346075"/>
            <a:ext cx="8911590" cy="742950"/>
          </a:xfrm>
        </p:spPr>
        <p:txBody>
          <a:bodyPr>
            <a:normAutofit/>
          </a:bodyPr>
          <a:lstStyle/>
          <a:p>
            <a:r>
              <a:rPr lang="en-GB" altLang="en-US" b="1" dirty="0"/>
              <a:t>Content</a:t>
            </a:r>
            <a:endParaRPr lang="en-GB" altLang="en-US" b="1" dirty="0"/>
          </a:p>
        </p:txBody>
      </p:sp>
      <p:sp>
        <p:nvSpPr>
          <p:cNvPr id="3" name="Content Placeholder 2"/>
          <p:cNvSpPr>
            <a:spLocks noGrp="1"/>
          </p:cNvSpPr>
          <p:nvPr>
            <p:ph idx="1"/>
          </p:nvPr>
        </p:nvSpPr>
        <p:spPr>
          <a:xfrm>
            <a:off x="2411730" y="1004570"/>
            <a:ext cx="9096375" cy="4952365"/>
          </a:xfrm>
        </p:spPr>
        <p:txBody>
          <a:bodyPr>
            <a:normAutofit fontScale="70000"/>
          </a:bodyPr>
          <a:lstStyle/>
          <a:p>
            <a:pPr>
              <a:spcAft>
                <a:spcPts val="450"/>
              </a:spcAft>
              <a:buFont typeface="Arial" panose="020B0604020202020204" pitchFamily="34" charset="0"/>
              <a:buChar char="•"/>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Problem Definition</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Understanding</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dirty="0">
                <a:solidFill>
                  <a:srgbClr val="2D3B45"/>
                </a:solidFill>
                <a:effectLst/>
                <a:latin typeface="Times New Roman" panose="02020603050405020304" charset="0"/>
                <a:cs typeface="Times New Roman" panose="02020603050405020304" charset="0"/>
                <a:sym typeface="+mn-ea"/>
              </a:rPr>
              <a:t>Data</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 Tools used</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Data Understan</a:t>
            </a:r>
            <a:r>
              <a:rPr lang="en-GB" altLang="en-US" sz="2400" b="0" i="0" dirty="0">
                <a:solidFill>
                  <a:srgbClr val="2D3B45"/>
                </a:solidFill>
                <a:effectLst/>
                <a:latin typeface="Times New Roman" panose="02020603050405020304" charset="0"/>
                <a:cs typeface="Times New Roman" panose="02020603050405020304" charset="0"/>
              </a:rPr>
              <a:t>ding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Data Preprocessing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Visualizations</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Evaluation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Conclusion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45" y="330156"/>
            <a:ext cx="8911687" cy="527982"/>
          </a:xfrm>
        </p:spPr>
        <p:txBody>
          <a:bodyPr>
            <a:normAutofit fontScale="90000"/>
          </a:bodyPr>
          <a:lstStyle/>
          <a:p>
            <a:r>
              <a:rPr lang="en-US" b="1" dirty="0"/>
              <a:t>Revenue trends per genre</a:t>
            </a:r>
            <a:endParaRPr lang="en-US" b="1" dirty="0"/>
          </a:p>
        </p:txBody>
      </p:sp>
      <p:sp>
        <p:nvSpPr>
          <p:cNvPr id="3" name="Content Placeholder 2"/>
          <p:cNvSpPr>
            <a:spLocks noGrp="1"/>
          </p:cNvSpPr>
          <p:nvPr>
            <p:ph idx="1"/>
          </p:nvPr>
        </p:nvSpPr>
        <p:spPr>
          <a:xfrm>
            <a:off x="1714500" y="5000429"/>
            <a:ext cx="10367010" cy="1607067"/>
          </a:xfrm>
        </p:spPr>
        <p:txBody>
          <a:bodyPr>
            <a:normAutofit/>
          </a:bodyPr>
          <a:lstStyle/>
          <a:p>
            <a:pPr marL="0" indent="0">
              <a:lnSpc>
                <a:spcPct val="120000"/>
              </a:lnSpc>
              <a:buNone/>
            </a:pPr>
            <a:r>
              <a:rPr lang="en-US" b="1" dirty="0">
                <a:latin typeface="Arial" panose="020B0604020202020204" pitchFamily="34" charset="0"/>
                <a:cs typeface="Arial" panose="020B0604020202020204" pitchFamily="34" charset="0"/>
              </a:rPr>
              <a:t>Genre-Based Trends</a:t>
            </a:r>
            <a:r>
              <a:rPr lang="en-US" dirty="0">
                <a:latin typeface="Arial" panose="020B0604020202020204" pitchFamily="34" charset="0"/>
                <a:cs typeface="Arial" panose="020B0604020202020204" pitchFamily="34" charset="0"/>
              </a:rPr>
              <a:t>: Certain genres, like Drama, Science Fiction, and Fantasy, often reach higher revenue and profit levels. In contrast, genres like Documentary and Special Interest usually perform on the lower end financially. Action, Adventure, Science Fiction, and Fantasy show high potential for greater profitability and revenue.</a:t>
            </a:r>
            <a:endParaRPr lang="en-US" dirty="0">
              <a:latin typeface="Arial" panose="020B0604020202020204" pitchFamily="34" charset="0"/>
              <a:cs typeface="Arial" panose="020B0604020202020204" pitchFamily="34" charset="0"/>
            </a:endParaRPr>
          </a:p>
        </p:txBody>
      </p:sp>
      <p:sp>
        <p:nvSpPr>
          <p:cNvPr id="6" name="Content Placeholder 2"/>
          <p:cNvSpPr txBox="1"/>
          <p:nvPr/>
        </p:nvSpPr>
        <p:spPr>
          <a:xfrm>
            <a:off x="7543801" y="1857571"/>
            <a:ext cx="4183379" cy="1738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b="1" dirty="0">
                <a:latin typeface="Arial" panose="020B0604020202020204" pitchFamily="34" charset="0"/>
                <a:cs typeface="Arial" panose="020B0604020202020204" pitchFamily="34" charset="0"/>
              </a:rPr>
              <a:t>Revenue and Profit Relationship</a:t>
            </a:r>
            <a:r>
              <a:rPr lang="en-US" dirty="0">
                <a:latin typeface="Arial" panose="020B0604020202020204" pitchFamily="34" charset="0"/>
                <a:cs typeface="Arial" panose="020B0604020202020204" pitchFamily="34" charset="0"/>
              </a:rPr>
              <a:t>: As revenue increases, profit tends to rise proportionally</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714499" y="960120"/>
            <a:ext cx="5829301" cy="39274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251" y="633628"/>
            <a:ext cx="8911687" cy="633190"/>
          </a:xfrm>
        </p:spPr>
        <p:txBody>
          <a:bodyPr>
            <a:normAutofit/>
          </a:bodyPr>
          <a:lstStyle/>
          <a:p>
            <a:r>
              <a:rPr lang="en-US" sz="2400" b="1" dirty="0"/>
              <a:t>Production Budget vs Total Revenue </a:t>
            </a:r>
            <a:endParaRPr lang="en-US" sz="2400" b="1" dirty="0"/>
          </a:p>
        </p:txBody>
      </p:sp>
      <p:sp>
        <p:nvSpPr>
          <p:cNvPr id="3" name="Content Placeholder 2"/>
          <p:cNvSpPr>
            <a:spLocks noGrp="1"/>
          </p:cNvSpPr>
          <p:nvPr>
            <p:ph idx="1"/>
          </p:nvPr>
        </p:nvSpPr>
        <p:spPr>
          <a:xfrm>
            <a:off x="6709410" y="1394460"/>
            <a:ext cx="4795202" cy="514995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Movies with higher production budgets tend to earn more revenue, although most films remain within a lower budget and revenue range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Outliers with high budgets and revenue are exceptional cases, likely representing blockbuster films.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 plot shows that ratings have little correlation with production budgets or revenue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565894" y="1394460"/>
            <a:ext cx="4795201" cy="46520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65" y="199288"/>
            <a:ext cx="8911687" cy="747490"/>
          </a:xfrm>
        </p:spPr>
        <p:txBody>
          <a:bodyPr>
            <a:normAutofit/>
          </a:bodyPr>
          <a:lstStyle/>
          <a:p>
            <a:r>
              <a:rPr lang="en-US" sz="3600" b="1" dirty="0"/>
              <a:t>Relationships for the budget data</a:t>
            </a:r>
            <a:endParaRPr lang="en-US" b="1" dirty="0"/>
          </a:p>
        </p:txBody>
      </p:sp>
      <p:sp>
        <p:nvSpPr>
          <p:cNvPr id="3" name="Content Placeholder 2"/>
          <p:cNvSpPr>
            <a:spLocks noGrp="1"/>
          </p:cNvSpPr>
          <p:nvPr>
            <p:ph idx="1"/>
          </p:nvPr>
        </p:nvSpPr>
        <p:spPr>
          <a:xfrm>
            <a:off x="8458200" y="1052623"/>
            <a:ext cx="3469322" cy="542818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There is a positive linear relationship between domestic gross and foreign gross.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An increase in domestic gross may lead to a corresponding increase in foreign gross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707950" y="1052623"/>
            <a:ext cx="6487360" cy="54525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Modelling – Simple Linear Regression</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Ordinary Least Squares(OLS) model was used to determine the relationships between different variables: domestic gross, production budget and worldwide gross, foreign gross.</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The model was used to predict various variables on the data.</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260" y="394700"/>
            <a:ext cx="7600950" cy="778050"/>
          </a:xfrm>
        </p:spPr>
        <p:txBody>
          <a:bodyPr>
            <a:noAutofit/>
          </a:bodyPr>
          <a:lstStyle/>
          <a:p>
            <a:pPr algn="ctr"/>
            <a:r>
              <a:rPr lang="en-US" sz="2400" b="1" dirty="0"/>
              <a:t>Rainbow test – Domestic gross to predict worldwide gross</a:t>
            </a:r>
            <a:endParaRPr lang="en-US" sz="2400" b="1" dirty="0"/>
          </a:p>
        </p:txBody>
      </p:sp>
      <p:pic>
        <p:nvPicPr>
          <p:cNvPr id="5" name="Picture 4"/>
          <p:cNvPicPr>
            <a:picLocks noChangeAspect="1"/>
          </p:cNvPicPr>
          <p:nvPr/>
        </p:nvPicPr>
        <p:blipFill>
          <a:blip r:embed="rId1"/>
          <a:stretch>
            <a:fillRect/>
          </a:stretch>
        </p:blipFill>
        <p:spPr>
          <a:xfrm>
            <a:off x="1634490" y="2308860"/>
            <a:ext cx="5124573" cy="4091858"/>
          </a:xfrm>
          <a:prstGeom prst="rect">
            <a:avLst/>
          </a:prstGeom>
        </p:spPr>
      </p:pic>
      <p:sp>
        <p:nvSpPr>
          <p:cNvPr id="7" name="Content Placeholder 2"/>
          <p:cNvSpPr txBox="1"/>
          <p:nvPr/>
        </p:nvSpPr>
        <p:spPr>
          <a:xfrm>
            <a:off x="6880860" y="2308860"/>
            <a:ext cx="4941049" cy="337639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54330" lvl="1">
              <a:lnSpc>
                <a:spcPct val="150000"/>
              </a:lnSpc>
            </a:pPr>
            <a:r>
              <a:rPr lang="en-US" sz="2000" dirty="0">
                <a:latin typeface="Arial" panose="020B0604020202020204" pitchFamily="34" charset="0"/>
                <a:cs typeface="Arial" panose="020B0604020202020204" pitchFamily="34" charset="0"/>
              </a:rPr>
              <a:t>88.2% of the variability in worldwide gross revenue can be explained by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r>
              <a:rPr lang="en-US" sz="2000" dirty="0">
                <a:latin typeface="Arial" panose="020B0604020202020204" pitchFamily="34" charset="0"/>
                <a:cs typeface="Arial" panose="020B0604020202020204" pitchFamily="34" charset="0"/>
              </a:rPr>
              <a:t>According to the model, if the company wants to start earning worldwide gross revenue, it should aim to generate at least $3.5 million in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endParaRPr lang="en-US" sz="2000" dirty="0">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1634490" y="1172750"/>
            <a:ext cx="10046970" cy="1136110"/>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Using this model, an R-squared of 88.2% shows that domestic revenue is a very reliable indicator for predicting worldwide revenue.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880860" y="5685250"/>
            <a:ext cx="4457929" cy="7780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498380"/>
            <a:ext cx="8911687" cy="793210"/>
          </a:xfrm>
        </p:spPr>
        <p:txBody>
          <a:bodyPr>
            <a:noAutofit/>
          </a:bodyPr>
          <a:lstStyle/>
          <a:p>
            <a:r>
              <a:rPr lang="en-US" sz="2800" b="1" dirty="0"/>
              <a:t>Using Multilinear regression - production cost</a:t>
            </a:r>
            <a:endParaRPr lang="en-US" sz="2800" b="1" dirty="0"/>
          </a:p>
        </p:txBody>
      </p:sp>
      <p:sp>
        <p:nvSpPr>
          <p:cNvPr id="3" name="Content Placeholder 2"/>
          <p:cNvSpPr>
            <a:spLocks noGrp="1"/>
          </p:cNvSpPr>
          <p:nvPr>
            <p:ph idx="1"/>
          </p:nvPr>
        </p:nvSpPr>
        <p:spPr>
          <a:xfrm>
            <a:off x="6619374" y="1177290"/>
            <a:ext cx="5370696" cy="5360670"/>
          </a:xfrm>
        </p:spPr>
        <p:txBody>
          <a:bodyPr>
            <a:noAutofit/>
          </a:bodyPr>
          <a:lstStyle/>
          <a:p>
            <a:pPr>
              <a:lnSpc>
                <a:spcPct val="150000"/>
              </a:lnSpc>
            </a:pPr>
            <a:r>
              <a:rPr lang="en-US" sz="2000" dirty="0">
                <a:latin typeface="Arial" panose="020B0604020202020204" pitchFamily="34" charset="0"/>
                <a:cs typeface="Arial" panose="020B0604020202020204" pitchFamily="34" charset="0"/>
              </a:rPr>
              <a:t>An R-squared of 0.551 means that 55.1% of the </a:t>
            </a:r>
            <a:r>
              <a:rPr lang="en-US" sz="2000" b="1" dirty="0">
                <a:latin typeface="Arial" panose="020B0604020202020204" pitchFamily="34" charset="0"/>
                <a:cs typeface="Arial" panose="020B0604020202020204" pitchFamily="34" charset="0"/>
              </a:rPr>
              <a:t>production budget </a:t>
            </a:r>
            <a:r>
              <a:rPr lang="en-US" sz="2000" dirty="0">
                <a:latin typeface="Arial" panose="020B0604020202020204" pitchFamily="34" charset="0"/>
                <a:cs typeface="Arial" panose="020B0604020202020204" pitchFamily="34" charset="0"/>
              </a:rPr>
              <a:t>differences can be predicted based on a movie’s revenue </a:t>
            </a:r>
            <a:r>
              <a:rPr lang="en-US" sz="2000" b="1" dirty="0">
                <a:latin typeface="Arial" panose="020B0604020202020204" pitchFamily="34" charset="0"/>
                <a:cs typeface="Arial" panose="020B0604020202020204" pitchFamily="34" charset="0"/>
              </a:rPr>
              <a:t>domestically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worldwide</a:t>
            </a:r>
            <a:r>
              <a:rPr lang="en-US" sz="2000" dirty="0">
                <a:latin typeface="Arial" panose="020B0604020202020204" pitchFamily="34" charset="0"/>
                <a:cs typeface="Arial" panose="020B0604020202020204" pitchFamily="34" charset="0"/>
              </a:rPr>
              <a:t>. 44.9% of the budget differences are influenced by other factors that weren’t included in this analysis.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Revenue provides a preview into a movie's budget, but they don't reveal the full picture; other factors significantly influence production costs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412106" y="1417320"/>
            <a:ext cx="5207268" cy="43704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940"/>
            <a:ext cx="8911687" cy="816070"/>
          </a:xfrm>
        </p:spPr>
        <p:txBody>
          <a:bodyPr>
            <a:normAutofit/>
          </a:bodyPr>
          <a:lstStyle/>
          <a:p>
            <a:r>
              <a:rPr lang="en-US" b="1" i="0" dirty="0">
                <a:solidFill>
                  <a:srgbClr val="2D3B45"/>
                </a:solidFill>
                <a:effectLst/>
                <a:latin typeface="Lato Extended"/>
              </a:rPr>
              <a:t>Recommendations</a:t>
            </a:r>
            <a:endParaRPr lang="en-US" b="1" dirty="0"/>
          </a:p>
        </p:txBody>
      </p:sp>
      <p:sp>
        <p:nvSpPr>
          <p:cNvPr id="3" name="Content Placeholder 2"/>
          <p:cNvSpPr>
            <a:spLocks noGrp="1"/>
          </p:cNvSpPr>
          <p:nvPr>
            <p:ph idx="1"/>
          </p:nvPr>
        </p:nvSpPr>
        <p:spPr>
          <a:xfrm>
            <a:off x="1965960" y="1350335"/>
            <a:ext cx="9381744" cy="487673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To maximize revenue, the movie studio should focus on releasing their films in the months with the highest revenue, such as December, June, and July.</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high-budget films with a high return on investment (ROI) to ensure their production budgets are not wasted.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their films in the top performing genres, such as Musical, Performing Arts, Horror, Science Fiction, and Fantasy. This will help maximize their box office revenue and attract more viewers.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Months with Lower Revenue: utilize lower budget or experimental films in months like January and September.</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895" y="228600"/>
            <a:ext cx="8911687" cy="811530"/>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349182" y="1276350"/>
            <a:ext cx="8915400" cy="4694682"/>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Increase marketing efforts leading up to and during January and September to maximize on overall revenue.</a:t>
            </a:r>
            <a:endParaRPr lang="en-US" sz="2000" dirty="0">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Release High-Potential Films in June, July, and December as it shows strong performance in revenue. </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Diversify the film portfolio by including more investments in lower-budget projects to enhance overall profitability and mitigate financial risk.</a:t>
            </a:r>
            <a:endParaRPr lang="en-US" sz="2000" b="0" i="0" dirty="0">
              <a:solidFill>
                <a:srgbClr val="1F2328"/>
              </a:solidFill>
              <a:effectLst/>
              <a:latin typeface="Arial" panose="020B0604020202020204" pitchFamily="34" charset="0"/>
              <a:cs typeface="Arial" panose="020B0604020202020204" pitchFamily="34" charset="0"/>
            </a:endParaRPr>
          </a:p>
          <a:p>
            <a:pPr lvl="1">
              <a:lnSpc>
                <a:spcPct val="160000"/>
              </a:lnSpc>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1498"/>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585499" y="1612392"/>
            <a:ext cx="8915400" cy="4203192"/>
          </a:xfrm>
        </p:spPr>
        <p:txBody>
          <a:bodyPr>
            <a:normAutofit/>
          </a:bodyPr>
          <a:lstStyle/>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Develop tailored marketing campaigns for lower-budget films, utilizing cost-effective promotional strategies to enhance revenue potential</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Consider producing shorter films for wider audience appeal while also investing in select, high-quality longer films that can captivate audiences and drive engagement.</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Allocation of more resources to produce a mix of shorter, high-rating-friendly films and select longer, high-quality projects that will meet the expectations of more targeted audiences</a:t>
            </a:r>
            <a:endParaRPr lang="en-US" sz="2000" b="0" i="0" dirty="0">
              <a:solidFill>
                <a:srgbClr val="1F2328"/>
              </a:solidFill>
              <a:effectLst/>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D3B45"/>
                </a:solidFill>
                <a:effectLst/>
                <a:latin typeface="Lato Extended"/>
              </a:rPr>
              <a:t>Next Steps</a:t>
            </a:r>
            <a:endParaRPr lang="en-US" dirty="0"/>
          </a:p>
        </p:txBody>
      </p:sp>
      <p:sp>
        <p:nvSpPr>
          <p:cNvPr id="3" name="Content Placeholder 2"/>
          <p:cNvSpPr>
            <a:spLocks noGrp="1"/>
          </p:cNvSpPr>
          <p:nvPr>
            <p:ph idx="1"/>
          </p:nvPr>
        </p:nvSpPr>
        <p:spPr>
          <a:xfrm>
            <a:off x="2589212" y="1499616"/>
            <a:ext cx="8915400" cy="441160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Further research to find other factors that will influence the production costs. This will help in prediction on production cost.</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Research to be done on an event may have happened in the year 2020 as there was a plunge on gross revenue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Given the higher production budget indicated more gross revenue, the company needs to diversify its funding to sustain the production budget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Q&amp;A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3522"/>
          </a:xfrm>
        </p:spPr>
        <p:txBody>
          <a:bodyPr/>
          <a:lstStyle/>
          <a:p>
            <a:r>
              <a:rPr lang="en-US" dirty="0"/>
              <a:t>Contact Info</a:t>
            </a:r>
            <a:endParaRPr lang="en-US" dirty="0"/>
          </a:p>
        </p:txBody>
      </p:sp>
      <p:sp>
        <p:nvSpPr>
          <p:cNvPr id="3" name="Content Placeholder 2"/>
          <p:cNvSpPr>
            <a:spLocks noGrp="1"/>
          </p:cNvSpPr>
          <p:nvPr>
            <p:ph idx="1"/>
          </p:nvPr>
        </p:nvSpPr>
        <p:spPr>
          <a:xfrm>
            <a:off x="2585499" y="2051304"/>
            <a:ext cx="8222709" cy="2959608"/>
          </a:xfrm>
        </p:spPr>
        <p:txBody>
          <a:bodyPr>
            <a:normAutofit fontScale="92500" lnSpcReduction="10000"/>
          </a:bodyPr>
          <a:lstStyle/>
          <a:p>
            <a:r>
              <a:rPr lang="en-US" dirty="0">
                <a:hlinkClick r:id="rId1"/>
              </a:rPr>
              <a:t>https://www.linkedin.com/in/gilbert-kipkirui-cheruiyot-82387425</a:t>
            </a:r>
            <a:endParaRPr lang="en-US" dirty="0"/>
          </a:p>
          <a:p>
            <a:r>
              <a:rPr lang="en-US" dirty="0">
                <a:hlinkClick r:id="rId2"/>
              </a:rPr>
              <a:t>https://www.linkedin.com/in/daniel-muigai-358707292/</a:t>
            </a:r>
            <a:endParaRPr lang="en-US" dirty="0"/>
          </a:p>
          <a:p>
            <a:r>
              <a:rPr lang="en-US" dirty="0">
                <a:hlinkClick r:id="rId3"/>
              </a:rPr>
              <a:t>https://www.linkedin.com/in/millicent-cheptoi-068235221/</a:t>
            </a:r>
            <a:endParaRPr lang="en-US" dirty="0"/>
          </a:p>
          <a:p>
            <a:r>
              <a:rPr lang="en-US" dirty="0">
                <a:hlinkClick r:id="rId4"/>
              </a:rPr>
              <a:t>https://www.linkedin.com/in/angela-mwanzia-2b993b309</a:t>
            </a:r>
            <a:endParaRPr lang="en-US" dirty="0"/>
          </a:p>
          <a:p>
            <a:r>
              <a:rPr lang="en-US" dirty="0">
                <a:hlinkClick r:id="rId5"/>
              </a:rPr>
              <a:t>https://www.linkedin.com/in/edwin-george-181b33171/</a:t>
            </a:r>
            <a:endParaRPr lang="en-US" dirty="0"/>
          </a:p>
          <a:p>
            <a:r>
              <a:rPr lang="en-US" dirty="0">
                <a:hlinkClick r:id="rId6"/>
              </a:rPr>
              <a:t>http://www.linkedin.com/in/reagan-adajo-5a1803103</a:t>
            </a:r>
            <a:endParaRPr lang="en-US" dirty="0"/>
          </a:p>
          <a:p>
            <a:r>
              <a:rPr lang="en-US" dirty="0">
                <a:hlinkClick r:id="rId7"/>
              </a:rPr>
              <a:t>https://www.linkedin.com/in/james-wachira-a7771644/</a:t>
            </a:r>
            <a:endParaRPr lang="en-US" dirty="0"/>
          </a:p>
          <a:p>
            <a:r>
              <a:rPr lang="en-US" dirty="0">
                <a:hlinkClick r:id="rId8"/>
              </a:rPr>
              <a:t>https://www.linkedin.com/in/mercy-ayub-774a877b/</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1007" y="2967335"/>
            <a:ext cx="46299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i="0" cap="none" spc="0" dirty="0">
                <a:solidFill>
                  <a:schemeClr val="accent4"/>
                </a:solidFill>
                <a:effectLst/>
                <a:latin typeface="Arial" panose="020B0604020202020204" pitchFamily="34" charset="0"/>
                <a:cs typeface="Arial" panose="020B0604020202020204" pitchFamily="34" charset="0"/>
              </a:rPr>
              <a:t>Thank You </a:t>
            </a:r>
            <a:r>
              <a:rPr lang="en-US" sz="5400" b="1" i="0" cap="none" spc="0" dirty="0">
                <a:solidFill>
                  <a:schemeClr val="accent4"/>
                </a:solidFill>
                <a:effectLst/>
                <a:latin typeface="Arial" panose="020B0604020202020204" pitchFamily="34" charset="0"/>
                <a:cs typeface="Arial" panose="020B0604020202020204" pitchFamily="34" charset="0"/>
                <a:sym typeface="Wingdings" panose="05000000000000000000" pitchFamily="2" charset="2"/>
              </a:rPr>
              <a:t></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b="1" dirty="0">
                <a:solidFill>
                  <a:srgbClr val="2D3B45"/>
                </a:solidFill>
                <a:effectLst/>
                <a:latin typeface="Times New Roman" panose="02020603050405020304" charset="0"/>
                <a:cs typeface="Times New Roman" panose="02020603050405020304" charset="0"/>
                <a:sym typeface="+mn-ea"/>
              </a:rPr>
              <a:t>Business </a:t>
            </a:r>
            <a:r>
              <a:rPr lang="en-GB" altLang="en-US" b="1" dirty="0">
                <a:solidFill>
                  <a:srgbClr val="2D3B45"/>
                </a:solidFill>
                <a:effectLst/>
                <a:latin typeface="Times New Roman" panose="02020603050405020304" charset="0"/>
                <a:cs typeface="Times New Roman" panose="02020603050405020304" charset="0"/>
                <a:sym typeface="+mn-ea"/>
              </a:rPr>
              <a:t>Objectives</a:t>
            </a:r>
            <a:endParaRPr lang="en-GB" altLang="en-US"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b="1" dirty="0">
                <a:latin typeface="Times New Roman" panose="02020603050405020304" charset="0"/>
                <a:cs typeface="Times New Roman" panose="02020603050405020304" charset="0"/>
              </a:rPr>
              <a:t>Data</a:t>
            </a:r>
            <a:endParaRPr lang="en-GB"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471805"/>
            <a:ext cx="8911590" cy="605155"/>
          </a:xfrm>
        </p:spPr>
        <p:txBody>
          <a:bodyPr>
            <a:noAutofit/>
          </a:bodyPr>
          <a:p>
            <a:r>
              <a:rPr lang="en-GB" altLang="en-US" b="1">
                <a:latin typeface="Times New Roman" panose="02020603050405020304" charset="0"/>
                <a:cs typeface="Times New Roman" panose="02020603050405020304" charset="0"/>
              </a:rPr>
              <a:t>Tools used</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270" y="624205"/>
            <a:ext cx="9217025" cy="528955"/>
          </a:xfrm>
        </p:spPr>
        <p:txBody>
          <a:bodyPr>
            <a:noAutofit/>
          </a:bodyPr>
          <a:lstStyle/>
          <a:p>
            <a:r>
              <a:rPr lang="en-GB" altLang="en-US" b="1" dirty="0">
                <a:latin typeface="Times New Roman" panose="02020603050405020304" charset="0"/>
                <a:cs typeface="Times New Roman" panose="02020603050405020304" charset="0"/>
              </a:rPr>
              <a:t>Data Understanding</a:t>
            </a:r>
            <a:endParaRPr lang="en-GB"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85" y="624205"/>
            <a:ext cx="9109710" cy="769620"/>
          </a:xfrm>
        </p:spPr>
        <p:txBody>
          <a:bodyPr/>
          <a:lstStyle/>
          <a:p>
            <a:r>
              <a:rPr lang="en-GB" altLang="en-US" b="1" dirty="0">
                <a:latin typeface="Times New Roman" panose="02020603050405020304" charset="0"/>
                <a:cs typeface="Times New Roman" panose="02020603050405020304" charset="0"/>
              </a:rPr>
              <a:t>Data Preprocessing</a:t>
            </a:r>
            <a:endParaRPr lang="en-GB"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94585" y="1261110"/>
            <a:ext cx="9109710" cy="517398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GB" altLang="en-US"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4. Converting the target variable from categorical to Numerical</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GB" altLang="en-US" b="1" dirty="0">
                <a:latin typeface="Times New Roman" panose="02020603050405020304" charset="0"/>
                <a:cs typeface="Times New Roman" panose="02020603050405020304" charset="0"/>
              </a:rPr>
              <a:t>Modelling</a:t>
            </a:r>
            <a:endParaRPr lang="en-GB"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2925" y="1447800"/>
            <a:ext cx="8619905" cy="4998720"/>
          </a:xfrm>
        </p:spPr>
        <p:txBody>
          <a:bodyPr>
            <a:normAutofit/>
          </a:bodyPr>
          <a:lstStyle/>
          <a:p>
            <a:pPr marL="0" indent="0" algn="l">
              <a:lnSpc>
                <a:spcPct val="150000"/>
              </a:lnSpc>
              <a:buNone/>
            </a:pPr>
            <a:r>
              <a:rPr lang="en-GB" altLang="en-US" sz="2000">
                <a:latin typeface="Times New Roman" panose="02020603050405020304" charset="0"/>
                <a:cs typeface="Times New Roman" panose="02020603050405020304" charset="0"/>
              </a:rPr>
              <a:t>Process of </a:t>
            </a:r>
            <a:r>
              <a:rPr lang="en-US" altLang="en-GB" sz="2000">
                <a:latin typeface="Times New Roman" panose="02020603050405020304" charset="0"/>
                <a:cs typeface="Times New Roman" panose="02020603050405020304" charset="0"/>
              </a:rPr>
              <a:t>creating models to analyze and interpret data, identify patterns, and make prediction</a:t>
            </a:r>
            <a:r>
              <a:rPr lang="en-GB" altLang="en-US" sz="2000">
                <a:latin typeface="Times New Roman" panose="02020603050405020304" charset="0"/>
                <a:cs typeface="Times New Roman" panose="02020603050405020304" charset="0"/>
              </a:rPr>
              <a:t>s. For this project, 4 models were developed, namely:</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1. Logistic Regression Model(Baseline Model)</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2. Decision Tree Model(Tuned)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3. Random Forest Model(Untuned)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4. Random Forest Model(Tuned)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9455</Words>
  <Application>WPS Presentation</Application>
  <PresentationFormat>Widescreen</PresentationFormat>
  <Paragraphs>201</Paragraphs>
  <Slides>32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Wisp</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PowerPoint 演示文稿</vt:lpstr>
      <vt:lpstr>Top 10 genres within the review period</vt:lpstr>
      <vt:lpstr>Production Numbers per Year</vt:lpstr>
      <vt:lpstr>Movies released as per Ratings</vt:lpstr>
      <vt:lpstr>Production Budget and Revenue per Release Month</vt:lpstr>
      <vt:lpstr>Worldwide gross performance during the review period</vt:lpstr>
      <vt:lpstr>Genre performance by revenue</vt:lpstr>
      <vt:lpstr>Statistical Analysis – Revenue</vt:lpstr>
      <vt:lpstr>production budget vs domestic gross and worldwide gross</vt:lpstr>
      <vt:lpstr>Revenue trends per genre</vt:lpstr>
      <vt:lpstr>Production Budget vs Total Revenue </vt:lpstr>
      <vt:lpstr>Relationships for the budget data</vt:lpstr>
      <vt:lpstr>Data Modelling – Simple Linear Regression</vt:lpstr>
      <vt:lpstr>Rainbow test – Domestic gross to predict worldwide gross</vt:lpstr>
      <vt:lpstr>Using Multilinear regression - production cost</vt:lpstr>
      <vt:lpstr>Recommendations</vt:lpstr>
      <vt:lpstr>Recommendations cont.</vt:lpstr>
      <vt:lpstr>Recommendations cont.</vt:lpstr>
      <vt:lpstr>Next Steps</vt:lpstr>
      <vt:lpstr>PowerPoint 演示文稿</vt:lpstr>
      <vt:lpstr>Contact Info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3</cp:revision>
  <dcterms:created xsi:type="dcterms:W3CDTF">2024-11-12T11:58:00Z</dcterms:created>
  <dcterms:modified xsi:type="dcterms:W3CDTF">2024-12-23T15:28:59Z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