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330" r:id="rId3"/>
    <p:sldId id="256" r:id="rId4"/>
    <p:sldId id="257" r:id="rId5"/>
    <p:sldId id="265" r:id="rId6"/>
    <p:sldId id="279" r:id="rId7"/>
    <p:sldId id="258" r:id="rId8"/>
    <p:sldId id="319" r:id="rId9"/>
    <p:sldId id="294" r:id="rId10"/>
    <p:sldId id="259" r:id="rId11"/>
    <p:sldId id="268" r:id="rId12"/>
    <p:sldId id="282" r:id="rId13"/>
    <p:sldId id="320" r:id="rId14"/>
    <p:sldId id="287" r:id="rId15"/>
    <p:sldId id="321" r:id="rId16"/>
    <p:sldId id="329" r:id="rId17"/>
    <p:sldId id="325" r:id="rId18"/>
    <p:sldId id="323" r:id="rId19"/>
    <p:sldId id="324" r:id="rId20"/>
    <p:sldId id="327" r:id="rId21"/>
    <p:sldId id="263" r:id="rId22"/>
    <p:sldId id="298" r:id="rId23"/>
    <p:sldId id="264" r:id="rId24"/>
    <p:sldId id="29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0" d="100"/>
          <a:sy n="70" d="100"/>
        </p:scale>
        <p:origin x="4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23B70-F0A5-4C1F-B3C0-BB5341B7A44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1882-B51B-47CE-AE16-9C54ACE2EA3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B9D29AE-5B45-4E40-8063-092A2386AFB2}"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004BBC7-C277-4553-9926-E6428E29B170}"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EB9D29AE-5B45-4E40-8063-092A2386AFB2}"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EB9D29AE-5B45-4E40-8063-092A2386AFB2}"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EB9D29AE-5B45-4E40-8063-092A2386AFB2}"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B9D29AE-5B45-4E40-8063-092A2386AFB2}"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004BBC7-C277-4553-9926-E6428E29B17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The%20Hotel%20Reservations%20dataset%20used%20in%20this%20project%20was%20obtained%20from%20https://www.kaggle.com/datasets/ahsan81/hotel-reservations-classification-dataset.&#13;&#1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5820" y="247015"/>
            <a:ext cx="10736580" cy="1005205"/>
          </a:xfrm>
        </p:spPr>
        <p:txBody>
          <a:bodyPr/>
          <a:p>
            <a:r>
              <a:rPr lang="en-GB" altLang="en-US" sz="2000">
                <a:latin typeface="Times New Roman" panose="02020603050405020304" charset="0"/>
                <a:cs typeface="Times New Roman" panose="02020603050405020304" charset="0"/>
                <a:sym typeface="+mn-ea"/>
              </a:rPr>
              <a:t>Project Title: </a:t>
            </a:r>
            <a:r>
              <a:rPr lang="en-US" altLang="en-GB" sz="2000">
                <a:latin typeface="Times New Roman" panose="02020603050405020304" charset="0"/>
                <a:cs typeface="Times New Roman" panose="02020603050405020304" charset="0"/>
              </a:rPr>
              <a:t>Building an Optimal Model for Predicting Hotel Booking Cancellations</a:t>
            </a:r>
            <a:endParaRPr lang="en-US" altLang="en-GB" sz="2000">
              <a:latin typeface="Times New Roman" panose="02020603050405020304" charset="0"/>
              <a:cs typeface="Times New Roman" panose="02020603050405020304" charset="0"/>
            </a:endParaRPr>
          </a:p>
        </p:txBody>
      </p:sp>
      <p:pic>
        <p:nvPicPr>
          <p:cNvPr id="6" name="Content Placeholder 5" descr="Hotel Image"/>
          <p:cNvPicPr>
            <a:picLocks noChangeAspect="1"/>
          </p:cNvPicPr>
          <p:nvPr>
            <p:ph idx="1"/>
          </p:nvPr>
        </p:nvPicPr>
        <p:blipFill>
          <a:blip r:embed="rId1"/>
          <a:stretch>
            <a:fillRect/>
          </a:stretch>
        </p:blipFill>
        <p:spPr>
          <a:xfrm>
            <a:off x="845820" y="1417955"/>
            <a:ext cx="10916920" cy="47072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6060"/>
          </a:xfrm>
        </p:spPr>
        <p:txBody>
          <a:bodyPr/>
          <a:lstStyle/>
          <a:p>
            <a:r>
              <a:rPr lang="en-GB" altLang="en-US" sz="3200" b="1" dirty="0">
                <a:latin typeface="Times New Roman" panose="02020603050405020304" charset="0"/>
                <a:cs typeface="Times New Roman" panose="02020603050405020304" charset="0"/>
              </a:rPr>
              <a:t>Modelling</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92925" y="1447800"/>
            <a:ext cx="8619905" cy="4998720"/>
          </a:xfrm>
        </p:spPr>
        <p:txBody>
          <a:bodyPr>
            <a:normAutofit/>
          </a:bodyPr>
          <a:lstStyle/>
          <a:p>
            <a:pPr marL="0" indent="0" algn="l">
              <a:lnSpc>
                <a:spcPct val="150000"/>
              </a:lnSpc>
              <a:buNone/>
            </a:pPr>
            <a:r>
              <a:rPr lang="en-GB" altLang="en-US" sz="2000">
                <a:latin typeface="Times New Roman" panose="02020603050405020304" charset="0"/>
                <a:cs typeface="Times New Roman" panose="02020603050405020304" charset="0"/>
              </a:rPr>
              <a:t>Process of </a:t>
            </a:r>
            <a:r>
              <a:rPr lang="en-US" altLang="en-GB" sz="2000">
                <a:latin typeface="Times New Roman" panose="02020603050405020304" charset="0"/>
                <a:cs typeface="Times New Roman" panose="02020603050405020304" charset="0"/>
              </a:rPr>
              <a:t>creating models to analyze and interpret data, identify patterns, and make prediction</a:t>
            </a:r>
            <a:r>
              <a:rPr lang="en-GB" altLang="en-US" sz="2000">
                <a:latin typeface="Times New Roman" panose="02020603050405020304" charset="0"/>
                <a:cs typeface="Times New Roman" panose="02020603050405020304" charset="0"/>
              </a:rPr>
              <a:t>s. For this project, 4 models were developed, namely:</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1. Logistic Regression Model(Baseline Model)</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2. Decision Tree Model(Tuned)</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3. Random Forest Model(Untuned)</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4. Random Forest Model(Tuned) </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215" y="756285"/>
            <a:ext cx="8911590" cy="579755"/>
          </a:xfrm>
        </p:spPr>
        <p:txBody>
          <a:bodyPr/>
          <a:lstStyle/>
          <a:p>
            <a:r>
              <a:rPr lang="en-GB" altLang="en-US" sz="3200" b="1" dirty="0">
                <a:latin typeface="Times New Roman" panose="02020603050405020304" charset="0"/>
                <a:cs typeface="Times New Roman" panose="02020603050405020304" charset="0"/>
              </a:rPr>
              <a:t>Model Evaluation</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482215" y="1336040"/>
            <a:ext cx="8307705" cy="5108575"/>
          </a:xfrm>
        </p:spPr>
        <p:txBody>
          <a:bodyPr>
            <a:noAutofit/>
          </a:bodyPr>
          <a:lstStyle/>
          <a:p>
            <a:pPr marL="0" indent="0">
              <a:lnSpc>
                <a:spcPct val="150000"/>
              </a:lnSpc>
              <a:buNone/>
            </a:pPr>
            <a:r>
              <a:rPr lang="en-GB" altLang="en-US" sz="2000" i="0" dirty="0">
                <a:effectLst/>
                <a:latin typeface="Times New Roman" panose="02020603050405020304" charset="0"/>
                <a:cs typeface="Times New Roman" panose="02020603050405020304" charset="0"/>
              </a:rPr>
              <a:t>The following Metrics were used to evaluate the Models developed:</a:t>
            </a:r>
            <a:endParaRPr lang="en-GB" altLang="en-US" sz="2000" i="0" dirty="0">
              <a:effectLst/>
              <a:latin typeface="Times New Roman" panose="02020603050405020304" charset="0"/>
              <a:cs typeface="Times New Roman" panose="02020603050405020304" charset="0"/>
            </a:endParaRPr>
          </a:p>
          <a:p>
            <a:pPr marL="0" indent="0">
              <a:lnSpc>
                <a:spcPct val="150000"/>
              </a:lnSpc>
              <a:buNone/>
            </a:pPr>
            <a:r>
              <a:rPr lang="en-GB" altLang="en-US" sz="2000" i="0" dirty="0">
                <a:effectLst/>
                <a:latin typeface="Times New Roman" panose="02020603050405020304" charset="0"/>
                <a:cs typeface="Times New Roman" panose="02020603050405020304" charset="0"/>
              </a:rPr>
              <a:t>1. </a:t>
            </a:r>
            <a:r>
              <a:rPr lang="en-GB" altLang="en-US" sz="2000" b="1" i="0" dirty="0">
                <a:effectLst/>
                <a:latin typeface="Times New Roman" panose="02020603050405020304" charset="0"/>
                <a:cs typeface="Times New Roman" panose="02020603050405020304" charset="0"/>
              </a:rPr>
              <a:t>Accuracy Score</a:t>
            </a:r>
            <a:r>
              <a:rPr lang="en-GB" altLang="en-US" sz="2000" i="0" dirty="0">
                <a:effectLst/>
                <a:latin typeface="Times New Roman" panose="02020603050405020304" charset="0"/>
                <a:cs typeface="Times New Roman" panose="02020603050405020304" charset="0"/>
              </a:rPr>
              <a:t>:</a:t>
            </a:r>
            <a:r>
              <a:rPr lang="en-US" altLang="en-GB" sz="2000">
                <a:latin typeface="Times New Roman" panose="02020603050405020304" charset="0"/>
                <a:cs typeface="Times New Roman" panose="02020603050405020304" charset="0"/>
              </a:rPr>
              <a:t> It represents the proportion of correct predictions made by the model out of all predictions made.</a:t>
            </a:r>
            <a:endParaRPr lang="en-US" altLang="en-GB" sz="2000">
              <a:latin typeface="Times New Roman" panose="02020603050405020304" charset="0"/>
              <a:cs typeface="Times New Roman" panose="02020603050405020304" charset="0"/>
            </a:endParaRPr>
          </a:p>
          <a:p>
            <a:pPr marL="0" indent="0">
              <a:lnSpc>
                <a:spcPct val="150000"/>
              </a:lnSpc>
              <a:buNone/>
            </a:pPr>
            <a:r>
              <a:rPr lang="en-GB" altLang="en-US" sz="2000" i="0" dirty="0">
                <a:effectLst/>
                <a:latin typeface="Times New Roman" panose="02020603050405020304" charset="0"/>
                <a:cs typeface="Times New Roman" panose="02020603050405020304" charset="0"/>
              </a:rPr>
              <a:t>2. </a:t>
            </a:r>
            <a:r>
              <a:rPr lang="en-GB" altLang="en-US" sz="2000" b="1" i="0" dirty="0">
                <a:effectLst/>
                <a:latin typeface="Times New Roman" panose="02020603050405020304" charset="0"/>
                <a:cs typeface="Times New Roman" panose="02020603050405020304" charset="0"/>
              </a:rPr>
              <a:t>AUC </a:t>
            </a:r>
            <a:r>
              <a:rPr lang="en-GB" altLang="en-US" sz="2000" i="0" dirty="0">
                <a:effectLst/>
                <a:latin typeface="Times New Roman" panose="02020603050405020304" charset="0"/>
                <a:cs typeface="Times New Roman" panose="02020603050405020304" charset="0"/>
              </a:rPr>
              <a:t>: Refers to Area </a:t>
            </a:r>
            <a:r>
              <a:rPr lang="en-US" altLang="en-GB" sz="2000">
                <a:latin typeface="Times New Roman" panose="02020603050405020304" charset="0"/>
                <a:cs typeface="Times New Roman" panose="02020603050405020304" charset="0"/>
              </a:rPr>
              <a:t>under the ROC curve (Receiver Operating Characteristic)</a:t>
            </a:r>
            <a:r>
              <a:rPr lang="en-GB" altLang="en-US" sz="2000">
                <a:latin typeface="Times New Roman" panose="02020603050405020304" charset="0"/>
                <a:cs typeface="Times New Roman" panose="02020603050405020304" charset="0"/>
              </a:rPr>
              <a:t> Curve</a:t>
            </a:r>
            <a:r>
              <a:rPr lang="en-US" altLang="en-GB" sz="2000">
                <a:latin typeface="Times New Roman" panose="02020603050405020304" charset="0"/>
                <a:cs typeface="Times New Roman" panose="02020603050405020304" charset="0"/>
              </a:rPr>
              <a:t>, which plots the True Positive Rate (TPR) against the False Positive Rate (FPR)</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624205"/>
            <a:ext cx="8911590" cy="863600"/>
          </a:xfrm>
        </p:spPr>
        <p:txBody>
          <a:bodyPr/>
          <a:p>
            <a:r>
              <a:rPr lang="en-GB" altLang="en-US" sz="3200" b="1">
                <a:latin typeface="Times New Roman" panose="02020603050405020304" charset="0"/>
                <a:cs typeface="Times New Roman" panose="02020603050405020304" charset="0"/>
              </a:rPr>
              <a:t>Logistic Regression Model-ROC Curve</a:t>
            </a:r>
            <a:endParaRPr lang="en-GB" altLang="en-US" sz="3200" b="1">
              <a:latin typeface="Times New Roman" panose="02020603050405020304" charset="0"/>
              <a:cs typeface="Times New Roman" panose="02020603050405020304" charset="0"/>
            </a:endParaRPr>
          </a:p>
        </p:txBody>
      </p:sp>
      <p:pic>
        <p:nvPicPr>
          <p:cNvPr id="4" name="Content Placeholder 3" descr="roc log reg"/>
          <p:cNvPicPr>
            <a:picLocks noChangeAspect="1"/>
          </p:cNvPicPr>
          <p:nvPr>
            <p:ph idx="1"/>
          </p:nvPr>
        </p:nvPicPr>
        <p:blipFill>
          <a:blip r:embed="rId1"/>
          <a:stretch>
            <a:fillRect/>
          </a:stretch>
        </p:blipFill>
        <p:spPr>
          <a:xfrm>
            <a:off x="1038225" y="1399540"/>
            <a:ext cx="7680960" cy="5087620"/>
          </a:xfrm>
          <a:prstGeom prst="rect">
            <a:avLst/>
          </a:prstGeom>
        </p:spPr>
      </p:pic>
      <p:sp>
        <p:nvSpPr>
          <p:cNvPr id="5" name="Text Box 4"/>
          <p:cNvSpPr txBox="1"/>
          <p:nvPr/>
        </p:nvSpPr>
        <p:spPr>
          <a:xfrm>
            <a:off x="8900160" y="1779905"/>
            <a:ext cx="3291840" cy="1648460"/>
          </a:xfrm>
          <a:prstGeom prst="rect">
            <a:avLst/>
          </a:prstGeom>
          <a:noFill/>
        </p:spPr>
        <p:txBody>
          <a:bodyPr wrap="square" rtlCol="0">
            <a:no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1.Accuracy Score = 80%</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2. AUC = 0.86</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388525"/>
            <a:ext cx="8911687" cy="770350"/>
          </a:xfrm>
        </p:spPr>
        <p:txBody>
          <a:bodyPr>
            <a:normAutofit/>
          </a:bodyPr>
          <a:lstStyle/>
          <a:p>
            <a:r>
              <a:rPr lang="en-GB" altLang="en-US" sz="3200" b="1" dirty="0">
                <a:latin typeface="Times New Roman" panose="02020603050405020304" charset="0"/>
                <a:cs typeface="Times New Roman" panose="02020603050405020304" charset="0"/>
              </a:rPr>
              <a:t>Logistic Regression-Confusion Matrix</a:t>
            </a:r>
            <a:endParaRPr lang="en-GB" altLang="en-US" sz="3200" b="1" dirty="0">
              <a:latin typeface="Times New Roman" panose="02020603050405020304" charset="0"/>
              <a:cs typeface="Times New Roman" panose="02020603050405020304" charset="0"/>
            </a:endParaRPr>
          </a:p>
        </p:txBody>
      </p:sp>
      <p:pic>
        <p:nvPicPr>
          <p:cNvPr id="5" name="Content Placeholder 4" descr="Confusion matrix log reg"/>
          <p:cNvPicPr>
            <a:picLocks noChangeAspect="1"/>
          </p:cNvPicPr>
          <p:nvPr>
            <p:ph idx="1"/>
          </p:nvPr>
        </p:nvPicPr>
        <p:blipFill>
          <a:blip r:embed="rId1"/>
          <a:stretch>
            <a:fillRect/>
          </a:stretch>
        </p:blipFill>
        <p:spPr>
          <a:xfrm>
            <a:off x="938530" y="1289050"/>
            <a:ext cx="7439660" cy="4732020"/>
          </a:xfrm>
          <a:prstGeom prst="rect">
            <a:avLst/>
          </a:prstGeom>
        </p:spPr>
      </p:pic>
      <p:sp>
        <p:nvSpPr>
          <p:cNvPr id="6" name="Text Box 5"/>
          <p:cNvSpPr txBox="1"/>
          <p:nvPr/>
        </p:nvSpPr>
        <p:spPr>
          <a:xfrm>
            <a:off x="8610600" y="1654810"/>
            <a:ext cx="3582035" cy="2358390"/>
          </a:xfrm>
          <a:prstGeom prst="rect">
            <a:avLst/>
          </a:prstGeom>
          <a:noFill/>
        </p:spPr>
        <p:txBody>
          <a:bodyPr wrap="square" rtlCol="0">
            <a:noAutofit/>
          </a:bodyPr>
          <a:p>
            <a:r>
              <a:rPr lang="en-GB" altLang="en-US"/>
              <a:t>   </a:t>
            </a:r>
            <a:r>
              <a:rPr lang="en-GB" altLang="en-US" sz="2000" b="1" u="sng">
                <a:latin typeface="Times New Roman" panose="02020603050405020304" charset="0"/>
                <a:cs typeface="Times New Roman" panose="02020603050405020304" charset="0"/>
              </a:rPr>
              <a:t> Interpretation</a:t>
            </a:r>
            <a:endParaRPr lang="en-GB" altLang="en-US" b="1" u="sng"/>
          </a:p>
          <a:p>
            <a:endParaRPr lang="en-US" altLang="en-GB"/>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4,328 bookings correctly predicted as non-cancellations</a:t>
            </a: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1,455 bookings correctly predicted as cancellations</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3555" y="469900"/>
            <a:ext cx="9425305" cy="725170"/>
          </a:xfrm>
        </p:spPr>
        <p:txBody>
          <a:bodyPr/>
          <a:p>
            <a:r>
              <a:rPr lang="en-GB" altLang="en-US" sz="3200" b="1">
                <a:latin typeface="Times New Roman" panose="02020603050405020304" charset="0"/>
                <a:cs typeface="Times New Roman" panose="02020603050405020304" charset="0"/>
              </a:rPr>
              <a:t>Decision Tree Model(Tuned)-ROC Curve</a:t>
            </a:r>
            <a:endParaRPr lang="en-GB" altLang="en-US" sz="3200" b="1">
              <a:latin typeface="Times New Roman" panose="02020603050405020304" charset="0"/>
              <a:cs typeface="Times New Roman" panose="02020603050405020304" charset="0"/>
            </a:endParaRPr>
          </a:p>
        </p:txBody>
      </p:sp>
      <p:sp>
        <p:nvSpPr>
          <p:cNvPr id="5" name="Text Box 4"/>
          <p:cNvSpPr txBox="1"/>
          <p:nvPr/>
        </p:nvSpPr>
        <p:spPr>
          <a:xfrm>
            <a:off x="8900160" y="1779905"/>
            <a:ext cx="3291840" cy="1648460"/>
          </a:xfrm>
          <a:prstGeom prst="rect">
            <a:avLst/>
          </a:prstGeom>
          <a:noFill/>
        </p:spPr>
        <p:txBody>
          <a:bodyPr wrap="square" rtlCol="0">
            <a:no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1.Accuracy Score = 84%</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2. AUC = 0.89</a:t>
            </a:r>
            <a:endParaRPr lang="en-GB" altLang="en-US" sz="2000">
              <a:latin typeface="Times New Roman" panose="02020603050405020304" charset="0"/>
              <a:cs typeface="Times New Roman" panose="02020603050405020304" charset="0"/>
            </a:endParaRPr>
          </a:p>
        </p:txBody>
      </p:sp>
      <p:pic>
        <p:nvPicPr>
          <p:cNvPr id="6" name="Content Placeholder 5" descr="roc decision tree"/>
          <p:cNvPicPr>
            <a:picLocks noChangeAspect="1"/>
          </p:cNvPicPr>
          <p:nvPr>
            <p:ph idx="1"/>
          </p:nvPr>
        </p:nvPicPr>
        <p:blipFill>
          <a:blip r:embed="rId1"/>
          <a:stretch>
            <a:fillRect/>
          </a:stretch>
        </p:blipFill>
        <p:spPr>
          <a:xfrm>
            <a:off x="1356360" y="1404620"/>
            <a:ext cx="7543165" cy="51441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388525"/>
            <a:ext cx="8911687" cy="770350"/>
          </a:xfrm>
        </p:spPr>
        <p:txBody>
          <a:bodyPr>
            <a:normAutofit/>
          </a:bodyPr>
          <a:lstStyle/>
          <a:p>
            <a:r>
              <a:rPr lang="en-GB" altLang="en-US" sz="3200" b="1" dirty="0">
                <a:latin typeface="Times New Roman" panose="02020603050405020304" charset="0"/>
                <a:cs typeface="Times New Roman" panose="02020603050405020304" charset="0"/>
                <a:sym typeface="+mn-ea"/>
              </a:rPr>
              <a:t>Decision Tree Model(Tuned) - Confusion Matrix</a:t>
            </a:r>
            <a:endParaRPr lang="en-GB" altLang="en-US" sz="3200" b="1" dirty="0">
              <a:latin typeface="Times New Roman" panose="02020603050405020304" charset="0"/>
              <a:cs typeface="Times New Roman" panose="02020603050405020304" charset="0"/>
            </a:endParaRPr>
          </a:p>
        </p:txBody>
      </p:sp>
      <p:sp>
        <p:nvSpPr>
          <p:cNvPr id="6" name="Text Box 5"/>
          <p:cNvSpPr txBox="1"/>
          <p:nvPr/>
        </p:nvSpPr>
        <p:spPr>
          <a:xfrm>
            <a:off x="8768080" y="1654810"/>
            <a:ext cx="3424555" cy="2550795"/>
          </a:xfrm>
          <a:prstGeom prst="rect">
            <a:avLst/>
          </a:prstGeom>
          <a:noFill/>
        </p:spPr>
        <p:txBody>
          <a:bodyPr wrap="square" rtlCol="0">
            <a:noAutofit/>
          </a:bodyPr>
          <a:p>
            <a:r>
              <a:rPr lang="en-GB" altLang="en-US"/>
              <a:t>   </a:t>
            </a:r>
            <a:r>
              <a:rPr lang="en-GB" altLang="en-US" sz="2000" b="1" u="sng">
                <a:latin typeface="Times New Roman" panose="02020603050405020304" charset="0"/>
                <a:cs typeface="Times New Roman" panose="02020603050405020304" charset="0"/>
                <a:sym typeface="+mn-ea"/>
              </a:rPr>
              <a:t>Interpretation</a:t>
            </a:r>
            <a:endParaRPr lang="en-GB" altLang="en-US" sz="2000" b="1" u="sng"/>
          </a:p>
          <a:p>
            <a:endParaRPr lang="en-US" altLang="en-GB" sz="2000"/>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sym typeface="+mn-ea"/>
              </a:rPr>
              <a:t>4,</a:t>
            </a:r>
            <a:r>
              <a:rPr lang="en-GB" altLang="en-US" sz="2000">
                <a:latin typeface="Times New Roman" panose="02020603050405020304" charset="0"/>
                <a:cs typeface="Times New Roman" panose="02020603050405020304" charset="0"/>
                <a:sym typeface="+mn-ea"/>
              </a:rPr>
              <a:t>199</a:t>
            </a:r>
            <a:r>
              <a:rPr lang="en-US" altLang="en-GB" sz="2000">
                <a:latin typeface="Times New Roman" panose="02020603050405020304" charset="0"/>
                <a:cs typeface="Times New Roman" panose="02020603050405020304" charset="0"/>
                <a:sym typeface="+mn-ea"/>
              </a:rPr>
              <a:t> bookings correctly predicted as non-cancellations</a:t>
            </a: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sym typeface="+mn-ea"/>
              </a:rPr>
              <a:t>1,</a:t>
            </a:r>
            <a:r>
              <a:rPr lang="en-GB" altLang="en-US" sz="2000">
                <a:latin typeface="Times New Roman" panose="02020603050405020304" charset="0"/>
                <a:cs typeface="Times New Roman" panose="02020603050405020304" charset="0"/>
                <a:sym typeface="+mn-ea"/>
              </a:rPr>
              <a:t>866</a:t>
            </a:r>
            <a:r>
              <a:rPr lang="en-US" altLang="en-GB" sz="2000">
                <a:latin typeface="Times New Roman" panose="02020603050405020304" charset="0"/>
                <a:cs typeface="Times New Roman" panose="02020603050405020304" charset="0"/>
                <a:sym typeface="+mn-ea"/>
              </a:rPr>
              <a:t> bookings correctly predicted as cancellations</a:t>
            </a:r>
            <a:endParaRPr lang="en-US" altLang="en-GB" sz="2000">
              <a:latin typeface="Times New Roman" panose="02020603050405020304" charset="0"/>
              <a:cs typeface="Times New Roman" panose="02020603050405020304" charset="0"/>
            </a:endParaRPr>
          </a:p>
        </p:txBody>
      </p:sp>
      <p:pic>
        <p:nvPicPr>
          <p:cNvPr id="4" name="Content Placeholder 3" descr="Confusion matrix decision tree"/>
          <p:cNvPicPr>
            <a:picLocks noChangeAspect="1"/>
          </p:cNvPicPr>
          <p:nvPr>
            <p:ph idx="1"/>
          </p:nvPr>
        </p:nvPicPr>
        <p:blipFill>
          <a:blip r:embed="rId1"/>
          <a:stretch>
            <a:fillRect/>
          </a:stretch>
        </p:blipFill>
        <p:spPr>
          <a:xfrm>
            <a:off x="1082675" y="1460500"/>
            <a:ext cx="7535545" cy="47764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70710" y="469900"/>
            <a:ext cx="9328150" cy="655320"/>
          </a:xfrm>
        </p:spPr>
        <p:txBody>
          <a:bodyPr/>
          <a:p>
            <a:r>
              <a:rPr lang="en-GB" altLang="en-US" sz="3200" b="1">
                <a:latin typeface="Times New Roman" panose="02020603050405020304" charset="0"/>
                <a:cs typeface="Times New Roman" panose="02020603050405020304" charset="0"/>
              </a:rPr>
              <a:t>Random Forest(Untuned)-ROC Curve</a:t>
            </a:r>
            <a:endParaRPr lang="en-GB" altLang="en-US" sz="3200" b="1">
              <a:latin typeface="Times New Roman" panose="02020603050405020304" charset="0"/>
              <a:cs typeface="Times New Roman" panose="02020603050405020304" charset="0"/>
            </a:endParaRPr>
          </a:p>
        </p:txBody>
      </p:sp>
      <p:sp>
        <p:nvSpPr>
          <p:cNvPr id="5" name="Text Box 4"/>
          <p:cNvSpPr txBox="1"/>
          <p:nvPr/>
        </p:nvSpPr>
        <p:spPr>
          <a:xfrm>
            <a:off x="8580120" y="1779905"/>
            <a:ext cx="3611880" cy="1787525"/>
          </a:xfrm>
          <a:prstGeom prst="rect">
            <a:avLst/>
          </a:prstGeom>
          <a:noFill/>
        </p:spPr>
        <p:txBody>
          <a:bodyPr wrap="square" rtlCol="0">
            <a:no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1.Accuracy Score = 85%</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2. AUC = 0.91</a:t>
            </a:r>
            <a:endParaRPr lang="en-GB" altLang="en-US" sz="2000">
              <a:latin typeface="Times New Roman" panose="02020603050405020304" charset="0"/>
              <a:cs typeface="Times New Roman" panose="02020603050405020304" charset="0"/>
            </a:endParaRPr>
          </a:p>
        </p:txBody>
      </p:sp>
      <p:pic>
        <p:nvPicPr>
          <p:cNvPr id="4" name="Content Placeholder 3" descr="Untuned RF ROC"/>
          <p:cNvPicPr>
            <a:picLocks noChangeAspect="1"/>
          </p:cNvPicPr>
          <p:nvPr>
            <p:ph idx="1"/>
          </p:nvPr>
        </p:nvPicPr>
        <p:blipFill>
          <a:blip r:embed="rId1"/>
          <a:stretch>
            <a:fillRect/>
          </a:stretch>
        </p:blipFill>
        <p:spPr>
          <a:xfrm>
            <a:off x="1221105" y="1330960"/>
            <a:ext cx="7359650" cy="52597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65960" y="624205"/>
            <a:ext cx="9538335" cy="724535"/>
          </a:xfrm>
        </p:spPr>
        <p:txBody>
          <a:bodyPr/>
          <a:p>
            <a:r>
              <a:rPr lang="en-GB" altLang="en-US" sz="3200" b="1">
                <a:latin typeface="Times New Roman" panose="02020603050405020304" charset="0"/>
                <a:cs typeface="Times New Roman" panose="02020603050405020304" charset="0"/>
                <a:sym typeface="+mn-ea"/>
              </a:rPr>
              <a:t>Random Forest(Tuned)-ROC Curve</a:t>
            </a:r>
            <a:endParaRPr lang="en-GB" altLang="en-US" sz="3200"/>
          </a:p>
        </p:txBody>
      </p:sp>
      <p:sp>
        <p:nvSpPr>
          <p:cNvPr id="5" name="Text Box 4"/>
          <p:cNvSpPr txBox="1"/>
          <p:nvPr/>
        </p:nvSpPr>
        <p:spPr>
          <a:xfrm>
            <a:off x="8458835" y="1945640"/>
            <a:ext cx="3691890" cy="1630045"/>
          </a:xfrm>
          <a:prstGeom prst="rect">
            <a:avLst/>
          </a:prstGeom>
          <a:noFill/>
        </p:spPr>
        <p:txBody>
          <a:bodyPr wrap="square" rtlCol="0" anchor="t">
            <a:sp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sym typeface="+mn-ea"/>
              </a:rPr>
              <a:t>1.Accuracy Score = 86%</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sym typeface="+mn-ea"/>
              </a:rPr>
              <a:t>2. AUC = 0.92</a:t>
            </a:r>
            <a:endParaRPr lang="en-GB" altLang="en-US" sz="2000">
              <a:latin typeface="Times New Roman" panose="02020603050405020304" charset="0"/>
              <a:cs typeface="Times New Roman" panose="02020603050405020304" charset="0"/>
              <a:sym typeface="+mn-ea"/>
            </a:endParaRPr>
          </a:p>
        </p:txBody>
      </p:sp>
      <p:pic>
        <p:nvPicPr>
          <p:cNvPr id="7" name="Content Placeholder 6" descr="Tuned RF ROC"/>
          <p:cNvPicPr>
            <a:picLocks noChangeAspect="1"/>
          </p:cNvPicPr>
          <p:nvPr>
            <p:ph idx="1"/>
          </p:nvPr>
        </p:nvPicPr>
        <p:blipFill>
          <a:blip r:embed="rId1"/>
          <a:stretch>
            <a:fillRect/>
          </a:stretch>
        </p:blipFill>
        <p:spPr>
          <a:xfrm>
            <a:off x="1082040" y="1348740"/>
            <a:ext cx="7283450" cy="49790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76450" y="443865"/>
            <a:ext cx="9427845" cy="862330"/>
          </a:xfrm>
        </p:spPr>
        <p:txBody>
          <a:bodyPr/>
          <a:p>
            <a:r>
              <a:rPr lang="en-GB" altLang="en-US" sz="3200" b="1">
                <a:latin typeface="Times New Roman" panose="02020603050405020304" charset="0"/>
                <a:cs typeface="Times New Roman" panose="02020603050405020304" charset="0"/>
                <a:sym typeface="+mn-ea"/>
              </a:rPr>
              <a:t>Random Forest(Tuned)-ROC Curve</a:t>
            </a:r>
            <a:endParaRPr lang="en-GB" altLang="en-US" sz="3200"/>
          </a:p>
        </p:txBody>
      </p:sp>
      <p:pic>
        <p:nvPicPr>
          <p:cNvPr id="4" name="Content Placeholder 3" descr="Tuned RF Confusion Matrix"/>
          <p:cNvPicPr>
            <a:picLocks noChangeAspect="1"/>
          </p:cNvPicPr>
          <p:nvPr>
            <p:ph idx="1"/>
          </p:nvPr>
        </p:nvPicPr>
        <p:blipFill>
          <a:blip r:embed="rId1"/>
          <a:stretch>
            <a:fillRect/>
          </a:stretch>
        </p:blipFill>
        <p:spPr>
          <a:xfrm>
            <a:off x="1507490" y="1430655"/>
            <a:ext cx="6866890" cy="4711065"/>
          </a:xfrm>
          <a:prstGeom prst="rect">
            <a:avLst/>
          </a:prstGeom>
        </p:spPr>
      </p:pic>
      <p:sp>
        <p:nvSpPr>
          <p:cNvPr id="5" name="Text Box 4"/>
          <p:cNvSpPr txBox="1"/>
          <p:nvPr/>
        </p:nvSpPr>
        <p:spPr>
          <a:xfrm>
            <a:off x="8374380" y="1737995"/>
            <a:ext cx="3580130" cy="2381250"/>
          </a:xfrm>
          <a:prstGeom prst="rect">
            <a:avLst/>
          </a:prstGeom>
          <a:noFill/>
        </p:spPr>
        <p:txBody>
          <a:bodyPr wrap="square" rtlCol="0" anchor="t">
            <a:noAutofit/>
          </a:bodyPr>
          <a:p>
            <a:r>
              <a:rPr lang="en-GB" altLang="en-US" sz="2000" b="1">
                <a:latin typeface="Times New Roman" panose="02020603050405020304" charset="0"/>
                <a:cs typeface="Times New Roman" panose="02020603050405020304" charset="0"/>
                <a:sym typeface="+mn-ea"/>
              </a:rPr>
              <a:t>           </a:t>
            </a:r>
            <a:r>
              <a:rPr lang="en-GB" altLang="en-US" sz="2000" b="1" u="sng">
                <a:latin typeface="Times New Roman" panose="02020603050405020304" charset="0"/>
                <a:cs typeface="Times New Roman" panose="02020603050405020304" charset="0"/>
                <a:sym typeface="+mn-ea"/>
              </a:rPr>
              <a:t>Interpretation</a:t>
            </a:r>
            <a:endParaRPr lang="en-GB" altLang="en-US" sz="2000" b="1" u="sng">
              <a:latin typeface="Times New Roman" panose="02020603050405020304" charset="0"/>
              <a:cs typeface="Times New Roman" panose="02020603050405020304" charset="0"/>
              <a:sym typeface="+mn-ea"/>
            </a:endParaRPr>
          </a:p>
          <a:p>
            <a:endParaRPr lang="en-US" altLang="en-GB"/>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sym typeface="+mn-ea"/>
              </a:rPr>
              <a:t>4,</a:t>
            </a:r>
            <a:r>
              <a:rPr lang="en-GB" altLang="en-US" sz="2000">
                <a:latin typeface="Times New Roman" panose="02020603050405020304" charset="0"/>
                <a:cs typeface="Times New Roman" panose="02020603050405020304" charset="0"/>
                <a:sym typeface="+mn-ea"/>
              </a:rPr>
              <a:t>318</a:t>
            </a:r>
            <a:r>
              <a:rPr lang="en-US" altLang="en-GB" sz="2000">
                <a:latin typeface="Times New Roman" panose="02020603050405020304" charset="0"/>
                <a:cs typeface="Times New Roman" panose="02020603050405020304" charset="0"/>
                <a:sym typeface="+mn-ea"/>
              </a:rPr>
              <a:t> bookings correctly predicted as non-cancellations</a:t>
            </a: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sym typeface="+mn-ea"/>
              </a:rPr>
              <a:t>1,</a:t>
            </a:r>
            <a:r>
              <a:rPr lang="en-GB" altLang="en-US" sz="2000">
                <a:latin typeface="Times New Roman" panose="02020603050405020304" charset="0"/>
                <a:cs typeface="Times New Roman" panose="02020603050405020304" charset="0"/>
                <a:sym typeface="+mn-ea"/>
              </a:rPr>
              <a:t>896</a:t>
            </a:r>
            <a:r>
              <a:rPr lang="en-US" altLang="en-GB" sz="2000">
                <a:latin typeface="Times New Roman" panose="02020603050405020304" charset="0"/>
                <a:cs typeface="Times New Roman" panose="02020603050405020304" charset="0"/>
                <a:sym typeface="+mn-ea"/>
              </a:rPr>
              <a:t> bookings correctly predicted as cancellations</a:t>
            </a:r>
            <a:endParaRPr lang="en-US" altLang="en-GB" sz="2000">
              <a:latin typeface="Times New Roman" panose="02020603050405020304" charset="0"/>
              <a:cs typeface="Times New Roman" panose="02020603050405020304"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1800" y="374650"/>
            <a:ext cx="9802495" cy="766445"/>
          </a:xfrm>
        </p:spPr>
        <p:txBody>
          <a:bodyPr/>
          <a:p>
            <a:r>
              <a:rPr lang="en-GB" altLang="en-US" sz="3200" b="1">
                <a:latin typeface="Times New Roman" panose="02020603050405020304" charset="0"/>
                <a:cs typeface="Times New Roman" panose="02020603050405020304" charset="0"/>
              </a:rPr>
              <a:t>Combined ROC Curves-All Models</a:t>
            </a:r>
            <a:endParaRPr lang="en-GB" altLang="en-US" sz="3200" b="1">
              <a:latin typeface="Times New Roman" panose="02020603050405020304" charset="0"/>
              <a:cs typeface="Times New Roman" panose="02020603050405020304" charset="0"/>
            </a:endParaRPr>
          </a:p>
        </p:txBody>
      </p:sp>
      <p:sp>
        <p:nvSpPr>
          <p:cNvPr id="5" name="Text Box 4"/>
          <p:cNvSpPr txBox="1"/>
          <p:nvPr/>
        </p:nvSpPr>
        <p:spPr>
          <a:xfrm>
            <a:off x="8333740" y="1945640"/>
            <a:ext cx="3816985" cy="1960245"/>
          </a:xfrm>
          <a:prstGeom prst="rect">
            <a:avLst/>
          </a:prstGeom>
          <a:noFill/>
        </p:spPr>
        <p:txBody>
          <a:bodyPr wrap="square" rtlCol="0" anchor="t">
            <a:noAutofit/>
          </a:bodyPr>
          <a:p>
            <a:r>
              <a:rPr lang="en-GB" altLang="en-US" sz="2000" b="1" u="sng">
                <a:latin typeface="Times New Roman" panose="02020603050405020304" charset="0"/>
                <a:cs typeface="Times New Roman" panose="02020603050405020304" charset="0"/>
              </a:rPr>
              <a:t>Best Performing Model</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sym typeface="+mn-ea"/>
              </a:rPr>
              <a:t>Tuned Random Forest Model with:</a:t>
            </a:r>
            <a:endParaRPr lang="en-GB" altLang="en-US" sz="2000">
              <a:latin typeface="Times New Roman" panose="02020603050405020304" charset="0"/>
              <a:cs typeface="Times New Roman" panose="02020603050405020304" charset="0"/>
              <a:sym typeface="+mn-ea"/>
            </a:endParaRPr>
          </a:p>
          <a:p>
            <a:r>
              <a:rPr lang="en-GB" altLang="en-US" sz="2000">
                <a:latin typeface="Times New Roman" panose="02020603050405020304" charset="0"/>
                <a:cs typeface="Times New Roman" panose="02020603050405020304" charset="0"/>
                <a:sym typeface="+mn-ea"/>
              </a:rPr>
              <a:t>1. Accuracy Score = 86%</a:t>
            </a:r>
            <a:endParaRPr lang="en-GB" altLang="en-US" sz="2000">
              <a:latin typeface="Times New Roman" panose="02020603050405020304" charset="0"/>
              <a:cs typeface="Times New Roman" panose="02020603050405020304" charset="0"/>
              <a:sym typeface="+mn-ea"/>
            </a:endParaRPr>
          </a:p>
          <a:p>
            <a:endParaRPr lang="en-GB" altLang="en-US" sz="2000">
              <a:latin typeface="Times New Roman" panose="02020603050405020304" charset="0"/>
              <a:cs typeface="Times New Roman" panose="02020603050405020304" charset="0"/>
              <a:sym typeface="+mn-ea"/>
            </a:endParaRPr>
          </a:p>
          <a:p>
            <a:r>
              <a:rPr lang="en-GB" altLang="en-US" sz="2000">
                <a:latin typeface="Times New Roman" panose="02020603050405020304" charset="0"/>
                <a:cs typeface="Times New Roman" panose="02020603050405020304" charset="0"/>
                <a:sym typeface="+mn-ea"/>
              </a:rPr>
              <a:t>2. AUC  = 0.92</a:t>
            </a:r>
            <a:endParaRPr lang="en-GB" altLang="en-US" sz="2000">
              <a:latin typeface="Times New Roman" panose="02020603050405020304" charset="0"/>
              <a:cs typeface="Times New Roman" panose="02020603050405020304" charset="0"/>
              <a:sym typeface="+mn-ea"/>
            </a:endParaRPr>
          </a:p>
        </p:txBody>
      </p:sp>
      <p:pic>
        <p:nvPicPr>
          <p:cNvPr id="4" name="Content Placeholder 3" descr="All curves"/>
          <p:cNvPicPr>
            <a:picLocks noChangeAspect="1"/>
          </p:cNvPicPr>
          <p:nvPr>
            <p:ph idx="1"/>
          </p:nvPr>
        </p:nvPicPr>
        <p:blipFill>
          <a:blip r:embed="rId1"/>
          <a:stretch>
            <a:fillRect/>
          </a:stretch>
        </p:blipFill>
        <p:spPr>
          <a:xfrm>
            <a:off x="854075" y="1391285"/>
            <a:ext cx="7479030" cy="51733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83105" y="2059940"/>
            <a:ext cx="10060940" cy="1656080"/>
          </a:xfrm>
        </p:spPr>
        <p:txBody>
          <a:bodyPr>
            <a:normAutofit/>
          </a:bodyPr>
          <a:lstStyle/>
          <a:p>
            <a:pPr algn="ctr"/>
            <a:r>
              <a:rPr lang="en-GB" altLang="en-US" sz="2000" b="1" dirty="0">
                <a:latin typeface="Arial" panose="020B0604020202020204" pitchFamily="34" charset="0"/>
                <a:cs typeface="Arial" panose="020B0604020202020204" pitchFamily="34" charset="0"/>
              </a:rPr>
              <a:t> Project Owner: James Wachira Muthee</a:t>
            </a:r>
            <a:endParaRPr lang="en-GB" altLang="en-US" sz="2000" b="1" dirty="0">
              <a:latin typeface="Arial" panose="020B0604020202020204" pitchFamily="34" charset="0"/>
              <a:cs typeface="Arial" panose="020B0604020202020204" pitchFamily="34" charset="0"/>
            </a:endParaRPr>
          </a:p>
          <a:p>
            <a:pPr algn="ctr"/>
            <a:endParaRPr lang="en-GB" altLang="en-US" sz="2000" b="1" dirty="0">
              <a:latin typeface="Arial" panose="020B0604020202020204" pitchFamily="34" charset="0"/>
              <a:cs typeface="Arial" panose="020B0604020202020204" pitchFamily="34" charset="0"/>
            </a:endParaRPr>
          </a:p>
          <a:p>
            <a:pPr algn="ctr"/>
            <a:r>
              <a:rPr lang="en-GB" altLang="en-US" sz="2000" b="1" dirty="0">
                <a:latin typeface="Arial" panose="020B0604020202020204" pitchFamily="34" charset="0"/>
                <a:cs typeface="Arial" panose="020B0604020202020204" pitchFamily="34" charset="0"/>
              </a:rPr>
              <a:t>Technical Mentor: Daniel Ekale</a:t>
            </a:r>
            <a:endParaRPr lang="en-GB" altLang="en-US" sz="2000" b="1" dirty="0">
              <a:latin typeface="Arial" panose="020B0604020202020204" pitchFamily="34" charset="0"/>
              <a:cs typeface="Arial" panose="020B0604020202020204" pitchFamily="34" charset="0"/>
            </a:endParaRPr>
          </a:p>
        </p:txBody>
      </p:sp>
      <p:sp>
        <p:nvSpPr>
          <p:cNvPr id="4" name="Rectangle 3"/>
          <p:cNvSpPr/>
          <p:nvPr/>
        </p:nvSpPr>
        <p:spPr>
          <a:xfrm>
            <a:off x="1983105" y="1212850"/>
            <a:ext cx="9573895" cy="624205"/>
          </a:xfrm>
          <a:prstGeom prst="rect">
            <a:avLst/>
          </a:prstGeom>
          <a:noFill/>
        </p:spPr>
        <p:txBody>
          <a:bodyPr wrap="square" lIns="91440" tIns="45720" rIns="91440" bIns="45720">
            <a:noAutofit/>
          </a:bodyPr>
          <a:lstStyle/>
          <a:p>
            <a:pPr algn="ctr"/>
            <a:r>
              <a:rPr lang="en-US" sz="2800" b="1" dirty="0">
                <a:ln w="0"/>
                <a:solidFill>
                  <a:schemeClr val="tx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DSF-PT08: </a:t>
            </a:r>
            <a:r>
              <a:rPr lang="en-GB" altLang="en-US" sz="2800" b="1" dirty="0">
                <a:ln w="0"/>
                <a:solidFill>
                  <a:schemeClr val="tx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FINAL PROJECT SUBMISSION</a:t>
            </a:r>
            <a:endParaRPr lang="en-GB" altLang="en-US" sz="2800" b="1" dirty="0">
              <a:ln w="0"/>
              <a:solidFill>
                <a:schemeClr val="tx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045" y="444500"/>
            <a:ext cx="8828405" cy="514350"/>
          </a:xfrm>
        </p:spPr>
        <p:txBody>
          <a:bodyPr>
            <a:normAutofit fontScale="90000"/>
          </a:bodyPr>
          <a:lstStyle/>
          <a:p>
            <a:r>
              <a:rPr lang="en-GB" altLang="en-US" sz="3200" b="1" dirty="0">
                <a:latin typeface="Times New Roman" panose="02020603050405020304" charset="0"/>
                <a:cs typeface="Times New Roman" panose="02020603050405020304" charset="0"/>
              </a:rPr>
              <a:t>Findings</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630045" y="959485"/>
            <a:ext cx="10333990" cy="5300345"/>
          </a:xfrm>
        </p:spPr>
        <p:txBody>
          <a:bodyPr>
            <a:noAutofit/>
          </a:bodyPr>
          <a:lstStyle/>
          <a:p>
            <a:pPr marL="0" indent="0">
              <a:lnSpc>
                <a:spcPct val="150000"/>
              </a:lnSpc>
              <a:buNone/>
            </a:pPr>
            <a:r>
              <a:rPr lang="en-GB" altLang="en-US" sz="1600" dirty="0">
                <a:latin typeface="Times New Roman" panose="02020603050405020304" charset="0"/>
                <a:cs typeface="Times New Roman" panose="02020603050405020304" charset="0"/>
              </a:rPr>
              <a:t>Upon developing and evaluating the models, I concluded the following:</a:t>
            </a:r>
            <a:endParaRPr lang="en-GB" altLang="en-US" sz="1600" dirty="0">
              <a:latin typeface="Times New Roman" panose="02020603050405020304" charset="0"/>
              <a:cs typeface="Times New Roman" panose="02020603050405020304" charset="0"/>
            </a:endParaRPr>
          </a:p>
          <a:p>
            <a:pPr marL="0" indent="0">
              <a:lnSpc>
                <a:spcPct val="150000"/>
              </a:lnSpc>
              <a:buNone/>
            </a:pPr>
            <a:r>
              <a:rPr lang="en-GB" altLang="en-US" sz="1600" dirty="0">
                <a:latin typeface="Times New Roman" panose="02020603050405020304" charset="0"/>
                <a:cs typeface="Times New Roman" panose="02020603050405020304" charset="0"/>
              </a:rPr>
              <a:t>1</a:t>
            </a:r>
            <a:r>
              <a:rPr lang="en-GB" altLang="en-US" sz="1600" b="1" dirty="0">
                <a:latin typeface="Times New Roman" panose="02020603050405020304" charset="0"/>
                <a:cs typeface="Times New Roman" panose="02020603050405020304" charset="0"/>
              </a:rPr>
              <a:t>. </a:t>
            </a:r>
            <a:r>
              <a:rPr lang="en-GB" altLang="en-US" sz="1600" b="1" u="sng" dirty="0">
                <a:latin typeface="Times New Roman" panose="02020603050405020304" charset="0"/>
                <a:cs typeface="Times New Roman" panose="02020603050405020304" charset="0"/>
              </a:rPr>
              <a:t>T</a:t>
            </a:r>
            <a:r>
              <a:rPr lang="en-US" altLang="en-GB" sz="1600" b="1" u="sng">
                <a:latin typeface="Times New Roman" panose="02020603050405020304" charset="0"/>
                <a:cs typeface="Times New Roman" panose="02020603050405020304" charset="0"/>
              </a:rPr>
              <a:t>uned Random Forest Model</a:t>
            </a:r>
            <a:endParaRPr lang="en-US" altLang="en-GB" sz="1600" u="sng">
              <a:latin typeface="Times New Roman" panose="02020603050405020304" charset="0"/>
              <a:cs typeface="Times New Roman" panose="02020603050405020304" charset="0"/>
            </a:endParaRPr>
          </a:p>
          <a:p>
            <a:pPr marL="0" indent="0">
              <a:lnSpc>
                <a:spcPct val="150000"/>
              </a:lnSpc>
              <a:buNone/>
            </a:pPr>
            <a:r>
              <a:rPr lang="en-US" altLang="en-GB" sz="1600">
                <a:latin typeface="Times New Roman" panose="02020603050405020304" charset="0"/>
                <a:cs typeface="Times New Roman" panose="02020603050405020304" charset="0"/>
              </a:rPr>
              <a:t> </a:t>
            </a:r>
            <a:r>
              <a:rPr lang="en-GB" altLang="en-US" sz="1600">
                <a:latin typeface="Times New Roman" panose="02020603050405020304" charset="0"/>
                <a:cs typeface="Times New Roman" panose="02020603050405020304" charset="0"/>
              </a:rPr>
              <a:t>O</a:t>
            </a:r>
            <a:r>
              <a:rPr lang="en-US" altLang="en-GB" sz="1600">
                <a:latin typeface="Times New Roman" panose="02020603050405020304" charset="0"/>
                <a:cs typeface="Times New Roman" panose="02020603050405020304" charset="0"/>
              </a:rPr>
              <a:t>utperforms all other models, with the highest Accuracy Score of 86% and the highest AUC of 0.92</a:t>
            </a:r>
            <a:r>
              <a:rPr lang="en-GB" altLang="en-US" sz="1600">
                <a:latin typeface="Times New Roman" panose="02020603050405020304" charset="0"/>
                <a:cs typeface="Times New Roman" panose="02020603050405020304" charset="0"/>
              </a:rPr>
              <a:t>.</a:t>
            </a:r>
            <a:endParaRPr lang="en-US" altLang="en-GB" sz="1600">
              <a:latin typeface="Times New Roman" panose="02020603050405020304" charset="0"/>
              <a:cs typeface="Times New Roman" panose="02020603050405020304" charset="0"/>
            </a:endParaRPr>
          </a:p>
          <a:p>
            <a:pPr marL="0" indent="0">
              <a:lnSpc>
                <a:spcPct val="150000"/>
              </a:lnSpc>
              <a:buNone/>
            </a:pPr>
            <a:r>
              <a:rPr lang="en-US" altLang="en-GB" sz="1600" b="1">
                <a:latin typeface="Times New Roman" panose="02020603050405020304" charset="0"/>
                <a:cs typeface="Times New Roman" panose="02020603050405020304" charset="0"/>
              </a:rPr>
              <a:t>2. </a:t>
            </a:r>
            <a:r>
              <a:rPr lang="en-US" altLang="en-GB" sz="1600" b="1" u="sng">
                <a:latin typeface="Times New Roman" panose="02020603050405020304" charset="0"/>
                <a:cs typeface="Times New Roman" panose="02020603050405020304" charset="0"/>
              </a:rPr>
              <a:t>Untuned Random Forest Model</a:t>
            </a:r>
            <a:endParaRPr lang="en-GB" altLang="en-US" sz="1600" b="1">
              <a:latin typeface="Times New Roman" panose="02020603050405020304" charset="0"/>
              <a:cs typeface="Times New Roman" panose="02020603050405020304" charset="0"/>
            </a:endParaRPr>
          </a:p>
          <a:p>
            <a:pPr marL="0" indent="0">
              <a:lnSpc>
                <a:spcPct val="150000"/>
              </a:lnSpc>
              <a:buNone/>
            </a:pPr>
            <a:r>
              <a:rPr lang="en-US" altLang="en-GB" sz="1600">
                <a:latin typeface="Times New Roman" panose="02020603050405020304" charset="0"/>
                <a:cs typeface="Times New Roman" panose="02020603050405020304" charset="0"/>
              </a:rPr>
              <a:t> </a:t>
            </a:r>
            <a:r>
              <a:rPr lang="en-GB" altLang="en-US" sz="1600">
                <a:latin typeface="Times New Roman" panose="02020603050405020304" charset="0"/>
                <a:cs typeface="Times New Roman" panose="02020603050405020304" charset="0"/>
              </a:rPr>
              <a:t>A</a:t>
            </a:r>
            <a:r>
              <a:rPr lang="en-US" altLang="en-GB" sz="1600">
                <a:latin typeface="Times New Roman" panose="02020603050405020304" charset="0"/>
                <a:cs typeface="Times New Roman" panose="02020603050405020304" charset="0"/>
              </a:rPr>
              <a:t>lso performed well, achieving an Accuracy Score of 85% and an AUC of 0.91</a:t>
            </a:r>
            <a:r>
              <a:rPr lang="en-GB" altLang="en-US" sz="1600">
                <a:latin typeface="Times New Roman" panose="02020603050405020304" charset="0"/>
                <a:cs typeface="Times New Roman" panose="02020603050405020304" charset="0"/>
              </a:rPr>
              <a:t> even without tuning of parameters</a:t>
            </a:r>
            <a:endParaRPr lang="en-US" altLang="en-GB" sz="1600">
              <a:latin typeface="Times New Roman" panose="02020603050405020304" charset="0"/>
              <a:cs typeface="Times New Roman" panose="02020603050405020304" charset="0"/>
            </a:endParaRPr>
          </a:p>
          <a:p>
            <a:pPr marL="0" indent="0">
              <a:lnSpc>
                <a:spcPct val="150000"/>
              </a:lnSpc>
              <a:buNone/>
            </a:pPr>
            <a:r>
              <a:rPr lang="en-US" altLang="en-GB" sz="1600" b="1">
                <a:latin typeface="Times New Roman" panose="02020603050405020304" charset="0"/>
                <a:cs typeface="Times New Roman" panose="02020603050405020304" charset="0"/>
              </a:rPr>
              <a:t>3.</a:t>
            </a:r>
            <a:r>
              <a:rPr lang="en-US" altLang="en-GB" sz="1600" b="1" u="sng">
                <a:latin typeface="Times New Roman" panose="02020603050405020304" charset="0"/>
                <a:cs typeface="Times New Roman" panose="02020603050405020304" charset="0"/>
              </a:rPr>
              <a:t> </a:t>
            </a:r>
            <a:r>
              <a:rPr lang="en-GB" altLang="en-US" sz="1600" b="1" u="sng">
                <a:latin typeface="Times New Roman" panose="02020603050405020304" charset="0"/>
                <a:cs typeface="Times New Roman" panose="02020603050405020304" charset="0"/>
              </a:rPr>
              <a:t>T</a:t>
            </a:r>
            <a:r>
              <a:rPr lang="en-US" altLang="en-GB" sz="1600" b="1" u="sng">
                <a:latin typeface="Times New Roman" panose="02020603050405020304" charset="0"/>
                <a:cs typeface="Times New Roman" panose="02020603050405020304" charset="0"/>
              </a:rPr>
              <a:t>uned Decision Tree Model </a:t>
            </a:r>
            <a:endParaRPr lang="en-US" altLang="en-GB" sz="1600" b="1" u="sng">
              <a:latin typeface="Times New Roman" panose="02020603050405020304" charset="0"/>
              <a:cs typeface="Times New Roman" panose="02020603050405020304" charset="0"/>
            </a:endParaRPr>
          </a:p>
          <a:p>
            <a:pPr marL="0" indent="0">
              <a:lnSpc>
                <a:spcPct val="150000"/>
              </a:lnSpc>
              <a:buNone/>
            </a:pPr>
            <a:r>
              <a:rPr lang="en-GB" altLang="en-US" sz="1600">
                <a:latin typeface="Times New Roman" panose="02020603050405020304" charset="0"/>
                <a:cs typeface="Times New Roman" panose="02020603050405020304" charset="0"/>
              </a:rPr>
              <a:t>S</a:t>
            </a:r>
            <a:r>
              <a:rPr lang="en-US" altLang="en-GB" sz="1600">
                <a:latin typeface="Times New Roman" panose="02020603050405020304" charset="0"/>
                <a:cs typeface="Times New Roman" panose="02020603050405020304" charset="0"/>
              </a:rPr>
              <a:t>howed a notable improvement over the baseline Logistic Regression Model, with an Accuracy Score of 84% and an AUC of</a:t>
            </a:r>
            <a:r>
              <a:rPr lang="en-GB" altLang="en-US" sz="1600">
                <a:latin typeface="Times New Roman" panose="02020603050405020304" charset="0"/>
                <a:cs typeface="Times New Roman" panose="02020603050405020304" charset="0"/>
              </a:rPr>
              <a:t> </a:t>
            </a:r>
            <a:r>
              <a:rPr lang="en-US" altLang="en-GB" sz="1600">
                <a:latin typeface="Times New Roman" panose="02020603050405020304" charset="0"/>
                <a:cs typeface="Times New Roman" panose="02020603050405020304" charset="0"/>
              </a:rPr>
              <a:t>0.89, suggesting that decision trees, when optimized, are a reliable choice, though slightly less effective than Random Forest.</a:t>
            </a:r>
            <a:endParaRPr lang="en-US" altLang="en-GB" sz="1600">
              <a:latin typeface="Times New Roman" panose="02020603050405020304" charset="0"/>
              <a:cs typeface="Times New Roman" panose="02020603050405020304" charset="0"/>
            </a:endParaRPr>
          </a:p>
          <a:p>
            <a:pPr marL="0" indent="0">
              <a:lnSpc>
                <a:spcPct val="150000"/>
              </a:lnSpc>
              <a:buNone/>
            </a:pPr>
            <a:r>
              <a:rPr lang="en-US" altLang="en-GB" sz="1600" b="1" u="sng">
                <a:latin typeface="Times New Roman" panose="02020603050405020304" charset="0"/>
                <a:cs typeface="Times New Roman" panose="02020603050405020304" charset="0"/>
              </a:rPr>
              <a:t>4. Logistic Regression Model (Baseline)</a:t>
            </a:r>
            <a:endParaRPr lang="en-US" altLang="en-GB" sz="1600" b="1" u="sng">
              <a:latin typeface="Times New Roman" panose="02020603050405020304" charset="0"/>
              <a:cs typeface="Times New Roman" panose="02020603050405020304" charset="0"/>
            </a:endParaRPr>
          </a:p>
          <a:p>
            <a:pPr marL="0" indent="0">
              <a:lnSpc>
                <a:spcPct val="150000"/>
              </a:lnSpc>
              <a:buNone/>
            </a:pPr>
            <a:r>
              <a:rPr lang="en-GB" altLang="en-US" sz="1600">
                <a:latin typeface="Times New Roman" panose="02020603050405020304" charset="0"/>
                <a:cs typeface="Times New Roman" panose="02020603050405020304" charset="0"/>
              </a:rPr>
              <a:t>W</a:t>
            </a:r>
            <a:r>
              <a:rPr lang="en-US" altLang="en-GB" sz="1600">
                <a:latin typeface="Times New Roman" panose="02020603050405020304" charset="0"/>
                <a:cs typeface="Times New Roman" panose="02020603050405020304" charset="0"/>
              </a:rPr>
              <a:t>ith an Accuracy Score of 79% and an AUC of 0.86, serves as a solid starting point but demonstrates lower performance compared to more complex models like Random Forest.</a:t>
            </a:r>
            <a:endParaRPr lang="en-US" altLang="en-GB" sz="16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295" y="624205"/>
            <a:ext cx="9398000" cy="669925"/>
          </a:xfrm>
        </p:spPr>
        <p:txBody>
          <a:bodyPr/>
          <a:lstStyle/>
          <a:p>
            <a:r>
              <a:rPr lang="en-GB" altLang="en-US" sz="3200" b="1" dirty="0">
                <a:latin typeface="Times New Roman" panose="02020603050405020304" charset="0"/>
                <a:cs typeface="Times New Roman" panose="02020603050405020304" charset="0"/>
              </a:rPr>
              <a:t>Conclusion</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946150" y="1391285"/>
            <a:ext cx="9862185" cy="4022090"/>
          </a:xfrm>
        </p:spPr>
        <p:txBody>
          <a:bodyPr>
            <a:normAutofit/>
          </a:bodyPr>
          <a:lstStyle/>
          <a:p>
            <a:pPr marL="0" indent="0">
              <a:buNone/>
            </a:pPr>
            <a:r>
              <a:rPr lang="en-GB" altLang="en-US" sz="2000" dirty="0">
                <a:latin typeface="Times New Roman" panose="02020603050405020304" charset="0"/>
                <a:cs typeface="Times New Roman" panose="02020603050405020304" charset="0"/>
              </a:rPr>
              <a:t>Based on the findings and inline with the objectives of this project, which was to create a predictive model to predict whether a customer will honor a hotel booking or not so as to optimize booking strategies, reduce cancellations and improve overall hotel operations, I conclude that the tuned tuned </a:t>
            </a:r>
            <a:r>
              <a:rPr lang="en-GB" altLang="en-US" sz="2000" b="1" dirty="0">
                <a:latin typeface="Times New Roman" panose="02020603050405020304" charset="0"/>
                <a:cs typeface="Times New Roman" panose="02020603050405020304" charset="0"/>
              </a:rPr>
              <a:t>Random Forest Model</a:t>
            </a:r>
            <a:r>
              <a:rPr lang="en-GB" altLang="en-US" sz="2000" dirty="0">
                <a:latin typeface="Times New Roman" panose="02020603050405020304" charset="0"/>
                <a:cs typeface="Times New Roman" panose="02020603050405020304" charset="0"/>
              </a:rPr>
              <a:t> with an</a:t>
            </a:r>
            <a:r>
              <a:rPr lang="en-GB" altLang="en-US" sz="2000" b="1" dirty="0">
                <a:latin typeface="Times New Roman" panose="02020603050405020304" charset="0"/>
                <a:cs typeface="Times New Roman" panose="02020603050405020304" charset="0"/>
              </a:rPr>
              <a:t> Accuracy S</a:t>
            </a:r>
            <a:r>
              <a:rPr lang="en-GB" altLang="en-US" sz="2000" b="1" dirty="0">
                <a:latin typeface="Times New Roman" panose="02020603050405020304" charset="0"/>
                <a:cs typeface="Times New Roman" panose="02020603050405020304" charset="0"/>
              </a:rPr>
              <a:t>core of 86%</a:t>
            </a:r>
            <a:r>
              <a:rPr lang="en-GB" altLang="en-US" sz="2000" dirty="0">
                <a:latin typeface="Times New Roman" panose="02020603050405020304" charset="0"/>
                <a:cs typeface="Times New Roman" panose="02020603050405020304" charset="0"/>
              </a:rPr>
              <a:t> and an </a:t>
            </a:r>
            <a:r>
              <a:rPr lang="en-GB" altLang="en-US" sz="2000" b="1" dirty="0">
                <a:latin typeface="Times New Roman" panose="02020603050405020304" charset="0"/>
                <a:cs typeface="Times New Roman" panose="02020603050405020304" charset="0"/>
              </a:rPr>
              <a:t>AUC of 0.92</a:t>
            </a:r>
            <a:r>
              <a:rPr lang="en-GB" altLang="en-US" sz="2000" dirty="0">
                <a:latin typeface="Times New Roman" panose="02020603050405020304" charset="0"/>
                <a:cs typeface="Times New Roman" panose="02020603050405020304" charset="0"/>
              </a:rPr>
              <a:t> is the best model out of the four models developed. </a:t>
            </a:r>
            <a:endParaRPr lang="en-GB" altLang="en-US" sz="2000" dirty="0">
              <a:latin typeface="Times New Roman" panose="02020603050405020304" charset="0"/>
              <a:cs typeface="Times New Roman" panose="02020603050405020304" charset="0"/>
            </a:endParaRPr>
          </a:p>
          <a:p>
            <a:pPr marL="0" indent="0">
              <a:buNone/>
            </a:pPr>
            <a:r>
              <a:rPr lang="en-GB" altLang="en-US" sz="2000" dirty="0">
                <a:latin typeface="Times New Roman" panose="02020603050405020304" charset="0"/>
                <a:cs typeface="Times New Roman" panose="02020603050405020304" charset="0"/>
              </a:rPr>
              <a:t>This is because it achieved higher scores for the metrics which are accuracy score and AUC(Area under the ROC Curve)</a:t>
            </a:r>
            <a:endParaRPr lang="en-GB" altLang="en-US" sz="2000" dirty="0">
              <a:latin typeface="Times New Roman" panose="02020603050405020304" charset="0"/>
              <a:cs typeface="Times New Roman" panose="02020603050405020304" charset="0"/>
            </a:endParaRPr>
          </a:p>
          <a:p>
            <a:pPr marL="0" indent="0">
              <a:buNone/>
            </a:pPr>
            <a:r>
              <a:rPr lang="en-GB" altLang="en-US" sz="2000" dirty="0">
                <a:latin typeface="Times New Roman" panose="02020603050405020304" charset="0"/>
                <a:cs typeface="Times New Roman" panose="02020603050405020304" charset="0"/>
              </a:rPr>
              <a:t>The overall objective of this project which was to develop a high performing model to predict hotel booking cancellations was therefore met.</a:t>
            </a:r>
            <a:endParaRPr lang="en-GB" altLang="en-US" sz="2000" dirty="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7962" y="2967335"/>
            <a:ext cx="4156075" cy="10147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000" b="1" i="0" cap="none" spc="0" dirty="0">
                <a:solidFill>
                  <a:schemeClr val="tx1"/>
                </a:solidFill>
                <a:effectLst/>
                <a:latin typeface="Times New Roman" panose="02020603050405020304" charset="0"/>
                <a:cs typeface="Times New Roman" panose="02020603050405020304" charset="0"/>
              </a:rPr>
              <a:t>Thank You</a:t>
            </a:r>
            <a:r>
              <a:rPr lang="en-US" sz="5400" b="1" i="0" cap="none" spc="0" dirty="0">
                <a:solidFill>
                  <a:schemeClr val="accent4"/>
                </a:solidFill>
                <a:effectLst/>
                <a:latin typeface="Arial" panose="020B0604020202020204" pitchFamily="34" charset="0"/>
                <a:cs typeface="Arial" panose="020B0604020202020204" pitchFamily="34" charset="0"/>
              </a:rPr>
              <a:t>  </a:t>
            </a:r>
            <a:endParaRPr lang="en-US" sz="5400" b="1" cap="none" spc="0" dirty="0">
              <a:solidFill>
                <a:schemeClr val="accent4"/>
              </a:solidFill>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8282" y="2967335"/>
            <a:ext cx="2853845" cy="92202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Q&amp;A</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745" y="568960"/>
            <a:ext cx="9092565" cy="687070"/>
          </a:xfrm>
        </p:spPr>
        <p:txBody>
          <a:bodyPr>
            <a:normAutofit/>
          </a:bodyPr>
          <a:lstStyle/>
          <a:p>
            <a:r>
              <a:rPr lang="en-GB" altLang="en-US" sz="3200" b="1" dirty="0">
                <a:latin typeface="Times New Roman" panose="02020603050405020304" charset="0"/>
                <a:cs typeface="Times New Roman" panose="02020603050405020304" charset="0"/>
              </a:rPr>
              <a:t>Content</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244725" y="851535"/>
            <a:ext cx="9263380" cy="5105400"/>
          </a:xfrm>
        </p:spPr>
        <p:txBody>
          <a:bodyPr>
            <a:normAutofit fontScale="25000"/>
          </a:bodyPr>
          <a:lstStyle/>
          <a:p>
            <a:pPr>
              <a:spcAft>
                <a:spcPts val="450"/>
              </a:spcAft>
              <a:buFont typeface="Arial" panose="020B0604020202020204" pitchFamily="34" charset="0"/>
              <a:buChar char="•"/>
            </a:pPr>
            <a:endParaRPr lang="en-US" sz="70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endParaRPr lang="en-US" sz="7000" b="0" i="0" dirty="0">
              <a:solidFill>
                <a:srgbClr val="2D3B45"/>
              </a:solidFill>
              <a:effectLst/>
              <a:latin typeface="Times New Roman" panose="02020603050405020304" charset="0"/>
              <a:cs typeface="Times New Roman" panose="02020603050405020304" charset="0"/>
            </a:endParaRPr>
          </a:p>
          <a:p>
            <a:pPr>
              <a:spcAft>
                <a:spcPts val="450"/>
              </a:spcAft>
              <a:buFont typeface="+mj-lt"/>
              <a:buAutoNum type="arabicPeriod"/>
            </a:pPr>
            <a:r>
              <a:rPr lang="en-US" sz="7200" b="0" i="0" dirty="0">
                <a:solidFill>
                  <a:srgbClr val="2D3B45"/>
                </a:solidFill>
                <a:effectLst/>
                <a:latin typeface="Times New Roman" panose="02020603050405020304" charset="0"/>
                <a:cs typeface="Times New Roman" panose="02020603050405020304" charset="0"/>
              </a:rPr>
              <a:t>Business Problem Definition</a:t>
            </a:r>
            <a:endParaRPr lang="en-US" sz="7200" b="0" i="0" dirty="0">
              <a:solidFill>
                <a:srgbClr val="2D3B45"/>
              </a:solidFill>
              <a:effectLst/>
              <a:latin typeface="Times New Roman" panose="02020603050405020304" charset="0"/>
              <a:cs typeface="Times New Roman" panose="02020603050405020304" charset="0"/>
            </a:endParaRPr>
          </a:p>
          <a:p>
            <a:pPr>
              <a:spcAft>
                <a:spcPts val="450"/>
              </a:spcAft>
              <a:buFont typeface="+mj-lt"/>
              <a:buAutoNum type="arabicPeriod"/>
            </a:pPr>
            <a:r>
              <a:rPr lang="en-US" sz="7200" b="0" i="0" dirty="0">
                <a:solidFill>
                  <a:srgbClr val="2D3B45"/>
                </a:solidFill>
                <a:effectLst/>
                <a:latin typeface="Times New Roman" panose="02020603050405020304" charset="0"/>
                <a:cs typeface="Times New Roman" panose="02020603050405020304" charset="0"/>
              </a:rPr>
              <a:t>Business Understanding</a:t>
            </a:r>
            <a:endParaRPr lang="en-US" sz="7200" b="0" i="0" dirty="0">
              <a:solidFill>
                <a:srgbClr val="2D3B45"/>
              </a:solidFill>
              <a:effectLst/>
              <a:latin typeface="Times New Roman" panose="02020603050405020304" charset="0"/>
              <a:cs typeface="Times New Roman" panose="02020603050405020304" charset="0"/>
            </a:endParaRPr>
          </a:p>
          <a:p>
            <a:pPr>
              <a:spcAft>
                <a:spcPts val="450"/>
              </a:spcAft>
              <a:buFont typeface="+mj-lt"/>
              <a:buAutoNum type="arabicPeriod"/>
            </a:pPr>
            <a:r>
              <a:rPr lang="en-GB" altLang="en-US" sz="7200" dirty="0">
                <a:solidFill>
                  <a:srgbClr val="2D3B45"/>
                </a:solidFill>
                <a:effectLst/>
                <a:latin typeface="Times New Roman" panose="02020603050405020304" charset="0"/>
                <a:cs typeface="Times New Roman" panose="02020603050405020304" charset="0"/>
                <a:sym typeface="+mn-ea"/>
              </a:rPr>
              <a:t>Data</a:t>
            </a:r>
            <a:endParaRPr lang="en-GB" altLang="en-US" sz="7200" dirty="0">
              <a:solidFill>
                <a:srgbClr val="2D3B45"/>
              </a:solidFill>
              <a:effectLst/>
              <a:latin typeface="Times New Roman" panose="02020603050405020304" charset="0"/>
              <a:cs typeface="Times New Roman" panose="02020603050405020304" charset="0"/>
              <a:sym typeface="+mn-ea"/>
            </a:endParaRPr>
          </a:p>
          <a:p>
            <a:pPr>
              <a:spcAft>
                <a:spcPts val="450"/>
              </a:spcAft>
              <a:buFont typeface="+mj-lt"/>
              <a:buAutoNum type="arabicPeriod"/>
            </a:pPr>
            <a:r>
              <a:rPr lang="en-GB" altLang="en-US" sz="7200" b="0" i="0" dirty="0">
                <a:solidFill>
                  <a:srgbClr val="2D3B45"/>
                </a:solidFill>
                <a:effectLst/>
                <a:latin typeface="Times New Roman" panose="02020603050405020304" charset="0"/>
                <a:cs typeface="Times New Roman" panose="02020603050405020304" charset="0"/>
              </a:rPr>
              <a:t>Modelling Tools used</a:t>
            </a:r>
            <a:endParaRPr lang="en-GB" altLang="en-US" sz="7200" b="0" i="0" dirty="0">
              <a:solidFill>
                <a:srgbClr val="2D3B45"/>
              </a:solidFill>
              <a:effectLst/>
              <a:latin typeface="Times New Roman" panose="02020603050405020304" charset="0"/>
              <a:cs typeface="Times New Roman" panose="02020603050405020304" charset="0"/>
            </a:endParaRPr>
          </a:p>
          <a:p>
            <a:pPr>
              <a:spcAft>
                <a:spcPts val="450"/>
              </a:spcAft>
              <a:buFont typeface="+mj-lt"/>
              <a:buAutoNum type="arabicPeriod"/>
            </a:pPr>
            <a:r>
              <a:rPr lang="en-US" sz="7200" b="0" i="0" dirty="0">
                <a:solidFill>
                  <a:srgbClr val="2D3B45"/>
                </a:solidFill>
                <a:effectLst/>
                <a:latin typeface="Times New Roman" panose="02020603050405020304" charset="0"/>
                <a:cs typeface="Times New Roman" panose="02020603050405020304" charset="0"/>
              </a:rPr>
              <a:t>Data Understan</a:t>
            </a:r>
            <a:r>
              <a:rPr lang="en-GB" altLang="en-US" sz="7200" b="0" i="0" dirty="0">
                <a:solidFill>
                  <a:srgbClr val="2D3B45"/>
                </a:solidFill>
                <a:effectLst/>
                <a:latin typeface="Times New Roman" panose="02020603050405020304" charset="0"/>
                <a:cs typeface="Times New Roman" panose="02020603050405020304" charset="0"/>
              </a:rPr>
              <a:t>ding</a:t>
            </a:r>
            <a:endParaRPr lang="en-GB" altLang="en-US" sz="7200" b="0" i="0" dirty="0">
              <a:solidFill>
                <a:srgbClr val="2D3B45"/>
              </a:solidFill>
              <a:effectLst/>
              <a:latin typeface="Times New Roman" panose="02020603050405020304" charset="0"/>
              <a:cs typeface="Times New Roman" panose="02020603050405020304" charset="0"/>
            </a:endParaRPr>
          </a:p>
          <a:p>
            <a:pPr>
              <a:spcAft>
                <a:spcPts val="450"/>
              </a:spcAft>
              <a:buFont typeface="+mj-lt"/>
              <a:buAutoNum type="arabicPeriod"/>
            </a:pPr>
            <a:r>
              <a:rPr lang="en-GB" altLang="en-US" sz="7200" b="0" i="0" dirty="0">
                <a:solidFill>
                  <a:srgbClr val="2D3B45"/>
                </a:solidFill>
                <a:effectLst/>
                <a:latin typeface="Times New Roman" panose="02020603050405020304" charset="0"/>
                <a:cs typeface="Times New Roman" panose="02020603050405020304" charset="0"/>
              </a:rPr>
              <a:t>Data Preprocessing</a:t>
            </a:r>
            <a:endParaRPr lang="en-GB" altLang="en-US" sz="7200" b="0" i="0" dirty="0">
              <a:solidFill>
                <a:srgbClr val="2D3B45"/>
              </a:solidFill>
              <a:effectLst/>
              <a:latin typeface="Times New Roman" panose="02020603050405020304" charset="0"/>
              <a:cs typeface="Times New Roman" panose="02020603050405020304" charset="0"/>
            </a:endParaRPr>
          </a:p>
          <a:p>
            <a:pPr>
              <a:spcAft>
                <a:spcPts val="450"/>
              </a:spcAft>
              <a:buFont typeface="+mj-lt"/>
              <a:buAutoNum type="arabicPeriod"/>
            </a:pPr>
            <a:r>
              <a:rPr lang="en-GB" altLang="en-US" sz="7200" b="0" i="0" dirty="0">
                <a:solidFill>
                  <a:srgbClr val="2D3B45"/>
                </a:solidFill>
                <a:effectLst/>
                <a:latin typeface="Times New Roman" panose="02020603050405020304" charset="0"/>
                <a:cs typeface="Times New Roman" panose="02020603050405020304" charset="0"/>
              </a:rPr>
              <a:t>Modelling</a:t>
            </a:r>
            <a:endParaRPr lang="en-GB" altLang="en-US" sz="7200" b="0" i="0" dirty="0">
              <a:solidFill>
                <a:srgbClr val="2D3B45"/>
              </a:solidFill>
              <a:effectLst/>
              <a:latin typeface="Times New Roman" panose="02020603050405020304" charset="0"/>
              <a:cs typeface="Times New Roman" panose="02020603050405020304" charset="0"/>
            </a:endParaRPr>
          </a:p>
          <a:p>
            <a:pPr>
              <a:spcAft>
                <a:spcPts val="450"/>
              </a:spcAft>
              <a:buFont typeface="+mj-lt"/>
              <a:buAutoNum type="arabicPeriod"/>
            </a:pPr>
            <a:r>
              <a:rPr lang="en-GB" altLang="en-US" sz="7200" b="0" i="0" dirty="0">
                <a:solidFill>
                  <a:srgbClr val="2D3B45"/>
                </a:solidFill>
                <a:effectLst/>
                <a:latin typeface="Times New Roman" panose="02020603050405020304" charset="0"/>
                <a:cs typeface="Times New Roman" panose="02020603050405020304" charset="0"/>
              </a:rPr>
              <a:t>Visualizations</a:t>
            </a:r>
            <a:endParaRPr lang="en-GB" altLang="en-US" sz="7200" b="0" i="0" dirty="0">
              <a:solidFill>
                <a:srgbClr val="2D3B45"/>
              </a:solidFill>
              <a:effectLst/>
              <a:latin typeface="Times New Roman" panose="02020603050405020304" charset="0"/>
              <a:cs typeface="Times New Roman" panose="02020603050405020304" charset="0"/>
            </a:endParaRPr>
          </a:p>
          <a:p>
            <a:pPr>
              <a:spcAft>
                <a:spcPts val="450"/>
              </a:spcAft>
              <a:buFont typeface="+mj-lt"/>
              <a:buAutoNum type="arabicPeriod"/>
            </a:pPr>
            <a:r>
              <a:rPr lang="en-GB" altLang="en-US" sz="7200" b="0" i="0" dirty="0">
                <a:solidFill>
                  <a:srgbClr val="2D3B45"/>
                </a:solidFill>
                <a:effectLst/>
                <a:latin typeface="Times New Roman" panose="02020603050405020304" charset="0"/>
                <a:cs typeface="Times New Roman" panose="02020603050405020304" charset="0"/>
              </a:rPr>
              <a:t>Evaluation</a:t>
            </a:r>
            <a:endParaRPr lang="en-GB" altLang="en-US" sz="7200" b="0" i="0" dirty="0">
              <a:solidFill>
                <a:srgbClr val="2D3B45"/>
              </a:solidFill>
              <a:effectLst/>
              <a:latin typeface="Times New Roman" panose="02020603050405020304" charset="0"/>
              <a:cs typeface="Times New Roman" panose="02020603050405020304" charset="0"/>
            </a:endParaRPr>
          </a:p>
          <a:p>
            <a:pPr>
              <a:spcAft>
                <a:spcPts val="450"/>
              </a:spcAft>
              <a:buFont typeface="+mj-lt"/>
              <a:buAutoNum type="arabicPeriod"/>
            </a:pPr>
            <a:r>
              <a:rPr lang="en-GB" altLang="en-US" sz="7200" b="0" i="0" dirty="0">
                <a:solidFill>
                  <a:srgbClr val="2D3B45"/>
                </a:solidFill>
                <a:effectLst/>
                <a:latin typeface="Times New Roman" panose="02020603050405020304" charset="0"/>
                <a:cs typeface="Times New Roman" panose="02020603050405020304" charset="0"/>
              </a:rPr>
              <a:t>Findings</a:t>
            </a:r>
            <a:endParaRPr lang="en-GB" altLang="en-US" sz="7200" b="0" i="0" dirty="0">
              <a:solidFill>
                <a:srgbClr val="2D3B45"/>
              </a:solidFill>
              <a:effectLst/>
              <a:latin typeface="Times New Roman" panose="02020603050405020304" charset="0"/>
              <a:cs typeface="Times New Roman" panose="02020603050405020304" charset="0"/>
            </a:endParaRPr>
          </a:p>
          <a:p>
            <a:pPr>
              <a:spcAft>
                <a:spcPts val="450"/>
              </a:spcAft>
              <a:buFont typeface="+mj-lt"/>
              <a:buAutoNum type="arabicPeriod"/>
            </a:pPr>
            <a:r>
              <a:rPr lang="en-GB" altLang="en-US" sz="7200" b="0" i="0" dirty="0">
                <a:solidFill>
                  <a:srgbClr val="2D3B45"/>
                </a:solidFill>
                <a:effectLst/>
                <a:latin typeface="Times New Roman" panose="02020603050405020304" charset="0"/>
                <a:cs typeface="Times New Roman" panose="02020603050405020304" charset="0"/>
              </a:rPr>
              <a:t>Conclusion</a:t>
            </a:r>
            <a:endParaRPr lang="en-GB" altLang="en-US" sz="7200" b="0" i="0" dirty="0">
              <a:solidFill>
                <a:srgbClr val="2D3B45"/>
              </a:solidFill>
              <a:effectLst/>
              <a:latin typeface="Times New Roman" panose="02020603050405020304" charset="0"/>
              <a:cs typeface="Times New Roman" panose="02020603050405020304" charset="0"/>
            </a:endParaRPr>
          </a:p>
          <a:p>
            <a:pPr>
              <a:spcAft>
                <a:spcPts val="450"/>
              </a:spcAft>
            </a:pP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0255" y="624205"/>
            <a:ext cx="9464040" cy="745490"/>
          </a:xfrm>
        </p:spPr>
        <p:txBody>
          <a:bodyPr/>
          <a:lstStyle/>
          <a:p>
            <a:r>
              <a:rPr lang="en-US" sz="3200" b="1" dirty="0">
                <a:latin typeface="Times New Roman" panose="02020603050405020304" charset="0"/>
                <a:cs typeface="Times New Roman" panose="02020603050405020304" charset="0"/>
              </a:rPr>
              <a:t>Business Problem</a:t>
            </a:r>
            <a:r>
              <a:rPr lang="en-GB" altLang="en-US" sz="3200" b="1" dirty="0">
                <a:latin typeface="Times New Roman" panose="02020603050405020304" charset="0"/>
                <a:cs typeface="Times New Roman" panose="02020603050405020304" charset="0"/>
              </a:rPr>
              <a:t> Statement</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040255" y="1369695"/>
            <a:ext cx="9616440" cy="4541520"/>
          </a:xfrm>
        </p:spPr>
        <p:txBody>
          <a:bodyPr>
            <a:normAutofit/>
          </a:bodyPr>
          <a:lstStyle/>
          <a:p>
            <a:pPr marL="0" indent="0">
              <a:lnSpc>
                <a:spcPct val="150000"/>
              </a:lnSpc>
              <a:buNone/>
            </a:pPr>
            <a:r>
              <a:rPr lang="en-US" altLang="en-GB" sz="2000">
                <a:latin typeface="Times New Roman" panose="02020603050405020304" charset="0"/>
                <a:cs typeface="Times New Roman" panose="02020603050405020304" charset="0"/>
              </a:rPr>
              <a:t>Hotels face difficulties in managing their bookings effectively because they cannot foresee which reservations will be canceled. This unpredictability disrupts their ability to allocate resources, plan efficiently, and maintain profitability. If hotels could forecast cancellations, they would be able to refine their booking strategies, reduce financial losses, and improve the overall guest experience.</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451" y="521240"/>
            <a:ext cx="8911687" cy="850360"/>
          </a:xfrm>
        </p:spPr>
        <p:txBody>
          <a:bodyPr/>
          <a:lstStyle/>
          <a:p>
            <a:r>
              <a:rPr lang="en-US" sz="3200" b="1" dirty="0">
                <a:solidFill>
                  <a:srgbClr val="2D3B45"/>
                </a:solidFill>
                <a:effectLst/>
                <a:latin typeface="Times New Roman" panose="02020603050405020304" charset="0"/>
                <a:cs typeface="Times New Roman" panose="02020603050405020304" charset="0"/>
                <a:sym typeface="+mn-ea"/>
              </a:rPr>
              <a:t>Business </a:t>
            </a:r>
            <a:r>
              <a:rPr lang="en-GB" altLang="en-US" sz="3200" b="1" dirty="0">
                <a:solidFill>
                  <a:srgbClr val="2D3B45"/>
                </a:solidFill>
                <a:effectLst/>
                <a:latin typeface="Times New Roman" panose="02020603050405020304" charset="0"/>
                <a:cs typeface="Times New Roman" panose="02020603050405020304" charset="0"/>
                <a:sym typeface="+mn-ea"/>
              </a:rPr>
              <a:t>Objectives</a:t>
            </a:r>
            <a:endParaRPr lang="en-GB" altLang="en-US" sz="3200" b="1" dirty="0">
              <a:solidFill>
                <a:srgbClr val="2D3B45"/>
              </a:solidFill>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2366011" y="1297724"/>
            <a:ext cx="8911688" cy="5050466"/>
          </a:xfrm>
        </p:spPr>
        <p:txBody>
          <a:bodyPr>
            <a:normAutofit/>
          </a:bodyPr>
          <a:lstStyle/>
          <a:p>
            <a:pPr marL="0" indent="0">
              <a:lnSpc>
                <a:spcPct val="150000"/>
              </a:lnSpc>
              <a:buFont typeface="+mj-lt"/>
              <a:buNone/>
            </a:pPr>
            <a:r>
              <a:rPr lang="en-US" altLang="en-GB" sz="2000">
                <a:latin typeface="Times New Roman" panose="02020603050405020304" charset="0"/>
                <a:cs typeface="Times New Roman" panose="02020603050405020304" charset="0"/>
              </a:rPr>
              <a:t>The objective of this project is to develop a predictive model to accurately forecast hotel reservation cancellations so as to enable hotels to:</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 Optimize booking strategies and resource allocation based on cancellation </a:t>
            </a:r>
            <a:r>
              <a:rPr lang="en-GB"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rPr>
              <a:t>predictions. </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Minimize revenue loss by proactively managing overbooking and cancellation policies.</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Improve customer satisfaction by offering targeted incentives to reduce cancellations</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950" y="588409"/>
            <a:ext cx="9467850" cy="880745"/>
          </a:xfrm>
        </p:spPr>
        <p:txBody>
          <a:bodyPr>
            <a:normAutofit/>
          </a:bodyPr>
          <a:lstStyle/>
          <a:p>
            <a:r>
              <a:rPr lang="en-GB" altLang="en-US" sz="3200" b="1" dirty="0">
                <a:latin typeface="Times New Roman" panose="02020603050405020304" charset="0"/>
                <a:cs typeface="Times New Roman" panose="02020603050405020304" charset="0"/>
              </a:rPr>
              <a:t>Data</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85950" y="1343660"/>
            <a:ext cx="9467850" cy="4833620"/>
          </a:xfrm>
        </p:spPr>
        <p:txBody>
          <a:bodyPr>
            <a:normAutofit/>
          </a:bodyPr>
          <a:lstStyle/>
          <a:p>
            <a:pPr marL="457200" lvl="1" indent="0">
              <a:lnSpc>
                <a:spcPct val="150000"/>
              </a:lnSpc>
              <a:buNone/>
            </a:pPr>
            <a:r>
              <a:rPr lang="en-US" altLang="en-GB" sz="2000">
                <a:latin typeface="Times New Roman" panose="02020603050405020304" charset="0"/>
                <a:cs typeface="Times New Roman" panose="02020603050405020304" charset="0"/>
              </a:rPr>
              <a:t>The</a:t>
            </a:r>
            <a:r>
              <a:rPr lang="en-GB" altLang="en-US" sz="2000">
                <a:latin typeface="Times New Roman" panose="02020603050405020304" charset="0"/>
                <a:cs typeface="Times New Roman" panose="02020603050405020304" charset="0"/>
              </a:rPr>
              <a:t> Hotel reservations dataset  that I used for this project was obtained</a:t>
            </a:r>
            <a:r>
              <a:rPr lang="en-US" altLang="en-GB" sz="2000">
                <a:latin typeface="Times New Roman" panose="02020603050405020304" charset="0"/>
                <a:cs typeface="Times New Roman" panose="02020603050405020304" charset="0"/>
              </a:rPr>
              <a:t> from </a:t>
            </a:r>
            <a:r>
              <a:rPr lang="en-GB"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hlinkClick r:id="rId1" tooltip="" action="ppaction://hlinkfile"/>
              </a:rPr>
              <a:t>Hotel Reservations Classification Dataset</a:t>
            </a:r>
            <a:endParaRPr lang="en-US" altLang="en-GB"/>
          </a:p>
          <a:p>
            <a:pPr marL="457200" lvl="1" indent="0">
              <a:lnSpc>
                <a:spcPct val="150000"/>
              </a:lnSpc>
              <a:buNone/>
            </a:pPr>
            <a:endParaRPr lang="en-US" alt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65985" y="554990"/>
            <a:ext cx="8911590" cy="605155"/>
          </a:xfrm>
        </p:spPr>
        <p:txBody>
          <a:bodyPr>
            <a:noAutofit/>
          </a:bodyPr>
          <a:p>
            <a:r>
              <a:rPr lang="en-GB" altLang="en-US" sz="3200" b="1">
                <a:latin typeface="Times New Roman" panose="02020603050405020304" charset="0"/>
                <a:cs typeface="Times New Roman" panose="02020603050405020304" charset="0"/>
              </a:rPr>
              <a:t>Tools used</a:t>
            </a:r>
            <a:endParaRPr lang="en-GB" alt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88895" y="1160145"/>
            <a:ext cx="8915400" cy="4751070"/>
          </a:xfrm>
        </p:spPr>
        <p:txBody>
          <a:bodyPr/>
          <a:p>
            <a:pPr marL="0" indent="0">
              <a:buNone/>
            </a:pPr>
            <a:endParaRPr lang="en-GB" altLang="en-US" sz="2000">
              <a:latin typeface="Times New Roman" panose="02020603050405020304" charset="0"/>
              <a:cs typeface="Times New Roman" panose="02020603050405020304" charset="0"/>
            </a:endParaRPr>
          </a:p>
          <a:p>
            <a:pPr marL="0" indent="0">
              <a:buNone/>
            </a:pPr>
            <a:r>
              <a:rPr lang="en-GB" altLang="en-US" sz="2000">
                <a:latin typeface="Times New Roman" panose="02020603050405020304" charset="0"/>
                <a:cs typeface="Times New Roman" panose="02020603050405020304" charset="0"/>
              </a:rPr>
              <a:t>I used inbuilt libraries in Visual Studio Code tool to:</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Load the dataset</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Understand the dataset(shape, distribution and summary statistics)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Do exploratory data analysis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Do Data Preprocessing</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Develop Models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Evaluate Model Performance</a:t>
            </a:r>
            <a:endParaRPr lang="en-GB" altLang="en-US" sz="2000">
              <a:latin typeface="Times New Roman" panose="02020603050405020304" charset="0"/>
              <a:cs typeface="Times New Roman" panose="02020603050405020304" charset="0"/>
            </a:endParaRPr>
          </a:p>
          <a:p>
            <a:pPr>
              <a:buFont typeface="Arial" panose="020B0604020202020204" pitchFamily="34" charset="0"/>
              <a:buChar char="•"/>
            </a:pP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7270" y="624205"/>
            <a:ext cx="9217025" cy="528955"/>
          </a:xfrm>
        </p:spPr>
        <p:txBody>
          <a:bodyPr>
            <a:noAutofit/>
          </a:bodyPr>
          <a:lstStyle/>
          <a:p>
            <a:r>
              <a:rPr lang="en-GB" altLang="en-US" sz="3200" b="1" dirty="0">
                <a:latin typeface="Times New Roman" panose="02020603050405020304" charset="0"/>
                <a:cs typeface="Times New Roman" panose="02020603050405020304" charset="0"/>
              </a:rPr>
              <a:t>Data Understanding</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106295" y="1153160"/>
            <a:ext cx="9841865" cy="5499100"/>
          </a:xfrm>
        </p:spPr>
        <p:txBody>
          <a:bodyPr>
            <a:normAutofit/>
          </a:bodyPr>
          <a:lstStyle/>
          <a:p>
            <a:pPr marL="0" indent="0">
              <a:lnSpc>
                <a:spcPct val="150000"/>
              </a:lnSpc>
              <a:buFont typeface="+mj-lt"/>
              <a:buNone/>
            </a:pPr>
            <a:r>
              <a:rPr lang="en-US" altLang="en-GB" sz="2000">
                <a:latin typeface="Times New Roman" panose="02020603050405020304" charset="0"/>
                <a:cs typeface="Times New Roman" panose="02020603050405020304" charset="0"/>
              </a:rPr>
              <a:t>Upon loading the data, the following observations were made:</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1. </a:t>
            </a:r>
            <a:r>
              <a:rPr lang="en-US" altLang="en-GB" sz="2000">
                <a:latin typeface="Times New Roman" panose="02020603050405020304" charset="0"/>
                <a:cs typeface="Times New Roman" panose="02020603050405020304" charset="0"/>
              </a:rPr>
              <a:t>The dataset </a:t>
            </a:r>
            <a:r>
              <a:rPr lang="en-GB" altLang="en-US" sz="2000">
                <a:latin typeface="Times New Roman" panose="02020603050405020304" charset="0"/>
                <a:cs typeface="Times New Roman" panose="02020603050405020304" charset="0"/>
              </a:rPr>
              <a:t>had</a:t>
            </a:r>
            <a:r>
              <a:rPr lang="en-US" altLang="en-GB" sz="2000">
                <a:latin typeface="Times New Roman" panose="02020603050405020304" charset="0"/>
                <a:cs typeface="Times New Roman" panose="02020603050405020304" charset="0"/>
              </a:rPr>
              <a:t> 36,275 rows and 19 columns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2. </a:t>
            </a:r>
            <a:r>
              <a:rPr lang="en-US" altLang="en-GB" sz="2000">
                <a:latin typeface="Times New Roman" panose="02020603050405020304" charset="0"/>
                <a:cs typeface="Times New Roman" panose="02020603050405020304" charset="0"/>
              </a:rPr>
              <a:t>Several columns exhibited a significant number of outliers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3. </a:t>
            </a:r>
            <a:r>
              <a:rPr lang="en-US" altLang="en-GB" sz="2000">
                <a:latin typeface="Times New Roman" panose="02020603050405020304" charset="0"/>
                <a:cs typeface="Times New Roman" panose="02020603050405020304" charset="0"/>
              </a:rPr>
              <a:t>Some columns displayed a heavy skew in their distributions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4. </a:t>
            </a:r>
            <a:r>
              <a:rPr lang="en-US" altLang="en-GB" sz="2000">
                <a:latin typeface="Times New Roman" panose="02020603050405020304" charset="0"/>
                <a:cs typeface="Times New Roman" panose="02020603050405020304" charset="0"/>
              </a:rPr>
              <a:t>There were no missing values in the dataset</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5. </a:t>
            </a:r>
            <a:r>
              <a:rPr lang="en-US" altLang="en-GB" sz="2000">
                <a:latin typeface="Times New Roman" panose="02020603050405020304" charset="0"/>
                <a:cs typeface="Times New Roman" panose="02020603050405020304" charset="0"/>
              </a:rPr>
              <a:t>The features were not highly correlated with each other</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585" y="624205"/>
            <a:ext cx="9109710" cy="769620"/>
          </a:xfrm>
        </p:spPr>
        <p:txBody>
          <a:bodyPr/>
          <a:lstStyle/>
          <a:p>
            <a:r>
              <a:rPr lang="en-GB" altLang="en-US" sz="3200" b="1" dirty="0">
                <a:latin typeface="Times New Roman" panose="02020603050405020304" charset="0"/>
                <a:cs typeface="Times New Roman" panose="02020603050405020304" charset="0"/>
              </a:rPr>
              <a:t>Data Preprocessing</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394585" y="1261110"/>
            <a:ext cx="9109710" cy="5146040"/>
          </a:xfrm>
        </p:spPr>
        <p:txBody>
          <a:bodyPr>
            <a:normAutofit/>
          </a:bodyPr>
          <a:lstStyle/>
          <a:p>
            <a:pPr marL="0" indent="0">
              <a:lnSpc>
                <a:spcPct val="150000"/>
              </a:lnSpc>
              <a:buNone/>
            </a:pPr>
            <a:r>
              <a:rPr lang="en-GB" altLang="en-US" sz="2000" dirty="0">
                <a:latin typeface="Times New Roman" panose="02020603050405020304" charset="0"/>
                <a:cs typeface="Times New Roman" panose="02020603050405020304" charset="0"/>
              </a:rPr>
              <a:t>This is the process of preparing the data before modelling. Steps used in this project are:</a:t>
            </a:r>
            <a:endParaRPr lang="en-GB" altLang="en-US" sz="2000" dirty="0">
              <a:latin typeface="Times New Roman" panose="02020603050405020304" charset="0"/>
              <a:cs typeface="Times New Roman" panose="02020603050405020304" charset="0"/>
            </a:endParaRPr>
          </a:p>
          <a:p>
            <a:pPr marL="0" indent="0">
              <a:lnSpc>
                <a:spcPct val="150000"/>
              </a:lnSpc>
              <a:buNone/>
            </a:pPr>
            <a:r>
              <a:rPr lang="en-GB" altLang="en-US" sz="2000" dirty="0">
                <a:latin typeface="Times New Roman" panose="02020603050405020304" charset="0"/>
                <a:cs typeface="Times New Roman" panose="02020603050405020304" charset="0"/>
              </a:rPr>
              <a:t>1. Converting Categorical variables to numeric variables</a:t>
            </a:r>
            <a:endParaRPr lang="en-GB" altLang="en-US" sz="2000" dirty="0">
              <a:latin typeface="Times New Roman" panose="02020603050405020304" charset="0"/>
              <a:cs typeface="Times New Roman" panose="02020603050405020304" charset="0"/>
            </a:endParaRPr>
          </a:p>
          <a:p>
            <a:pPr marL="0" indent="0">
              <a:lnSpc>
                <a:spcPct val="150000"/>
              </a:lnSpc>
              <a:buNone/>
            </a:pPr>
            <a:r>
              <a:rPr lang="en-GB" altLang="en-US" sz="2000" dirty="0">
                <a:latin typeface="Times New Roman" panose="02020603050405020304" charset="0"/>
                <a:cs typeface="Times New Roman" panose="02020603050405020304" charset="0"/>
              </a:rPr>
              <a:t>2. </a:t>
            </a:r>
            <a:r>
              <a:rPr lang="en-US" altLang="en-GB" sz="2000">
                <a:latin typeface="Times New Roman" panose="02020603050405020304" charset="0"/>
                <a:cs typeface="Times New Roman" panose="02020603050405020304" charset="0"/>
              </a:rPr>
              <a:t>Applying log transformation to </a:t>
            </a:r>
            <a:r>
              <a:rPr lang="en-GB" altLang="en-US" sz="2000">
                <a:latin typeface="Times New Roman" panose="02020603050405020304" charset="0"/>
                <a:cs typeface="Times New Roman" panose="02020603050405020304" charset="0"/>
              </a:rPr>
              <a:t>some selected numerical v</a:t>
            </a:r>
            <a:r>
              <a:rPr lang="en-US" altLang="en-GB" sz="2000">
                <a:latin typeface="Times New Roman" panose="02020603050405020304" charset="0"/>
                <a:cs typeface="Times New Roman" panose="02020603050405020304" charset="0"/>
              </a:rPr>
              <a:t>ariables with a skewed distribution</a:t>
            </a:r>
            <a:endParaRPr lang="en-US" altLang="en-GB" sz="2000">
              <a:latin typeface="Times New Roman" panose="02020603050405020304" charset="0"/>
              <a:cs typeface="Times New Roman" panose="02020603050405020304" charset="0"/>
            </a:endParaRPr>
          </a:p>
          <a:p>
            <a:pPr marL="0" indent="0">
              <a:lnSpc>
                <a:spcPct val="150000"/>
              </a:lnSpc>
              <a:buNone/>
            </a:pPr>
            <a:r>
              <a:rPr lang="en-GB" altLang="en-US" sz="2000">
                <a:latin typeface="Times New Roman" panose="02020603050405020304" charset="0"/>
                <a:cs typeface="Times New Roman" panose="02020603050405020304" charset="0"/>
              </a:rPr>
              <a:t>3.  Adjusting some selected numerical features so that they are on a similar scale</a:t>
            </a:r>
            <a:endParaRPr lang="en-GB" altLang="en-US" sz="2000">
              <a:latin typeface="Times New Roman" panose="02020603050405020304" charset="0"/>
              <a:cs typeface="Times New Roman" panose="02020603050405020304" charset="0"/>
            </a:endParaRPr>
          </a:p>
          <a:p>
            <a:pPr marL="0" indent="0">
              <a:lnSpc>
                <a:spcPct val="150000"/>
              </a:lnSpc>
              <a:buNone/>
            </a:pPr>
            <a:r>
              <a:rPr lang="en-GB" altLang="en-US" sz="2000">
                <a:latin typeface="Times New Roman" panose="02020603050405020304" charset="0"/>
                <a:cs typeface="Times New Roman" panose="02020603050405020304" charset="0"/>
              </a:rPr>
              <a:t>4. Converting the target variable from categorical to Numerical</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5461</Words>
  <Application>WPS Presentation</Application>
  <PresentationFormat>Widescreen</PresentationFormat>
  <Paragraphs>170</Paragraphs>
  <Slides>23</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SimSun</vt:lpstr>
      <vt:lpstr>Wingdings</vt:lpstr>
      <vt:lpstr>Wingdings 3</vt:lpstr>
      <vt:lpstr>Symbol</vt:lpstr>
      <vt:lpstr>Arial</vt:lpstr>
      <vt:lpstr>Lato Extended</vt:lpstr>
      <vt:lpstr>Segoe Print</vt:lpstr>
      <vt:lpstr>system-ui</vt:lpstr>
      <vt:lpstr>Century Gothic</vt:lpstr>
      <vt:lpstr>Microsoft YaHei</vt:lpstr>
      <vt:lpstr>Arial Unicode MS</vt:lpstr>
      <vt:lpstr>Aptos</vt:lpstr>
      <vt:lpstr>Times New Roman</vt:lpstr>
      <vt:lpstr>Cambria</vt:lpstr>
      <vt:lpstr>Business Cooperate</vt:lpstr>
      <vt:lpstr>PowerPoint 演示文稿</vt:lpstr>
      <vt:lpstr>PowerPoint 演示文稿</vt:lpstr>
      <vt:lpstr>Agenda</vt:lpstr>
      <vt:lpstr>Business Problem</vt:lpstr>
      <vt:lpstr>Objectives</vt:lpstr>
      <vt:lpstr>Key questions to answer</vt:lpstr>
      <vt:lpstr>PowerPoint 演示文稿</vt:lpstr>
      <vt:lpstr>Steps to achieve objectives</vt:lpstr>
      <vt:lpstr>Data Understanding</vt:lpstr>
      <vt:lpstr>Data Preparation</vt:lpstr>
      <vt:lpstr>Exploratory Data Analysis</vt:lpstr>
      <vt:lpstr>PowerPoint 演示文稿</vt:lpstr>
      <vt:lpstr>Top 10 genres within the review period</vt:lpstr>
      <vt:lpstr>Logistic Regression Model-ROC Curve</vt:lpstr>
      <vt:lpstr>Logistic Regression-Confusion Matrix</vt:lpstr>
      <vt:lpstr>Decision Tree Model-ROC Curve</vt:lpstr>
      <vt:lpstr>PowerPoint 演示文稿</vt:lpstr>
      <vt:lpstr>PowerPoint 演示文稿</vt:lpstr>
      <vt:lpstr>Random Forest(Tuned)-ROC Curve</vt:lpstr>
      <vt:lpstr>Next Steps</vt:lpstr>
      <vt:lpstr>Contact Info</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mercy ayub</dc:creator>
  <cp:lastModifiedBy>James Muthee</cp:lastModifiedBy>
  <cp:revision>12</cp:revision>
  <dcterms:created xsi:type="dcterms:W3CDTF">2024-11-12T11:58:00Z</dcterms:created>
  <dcterms:modified xsi:type="dcterms:W3CDTF">2024-12-23T17:24:05Z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8F1AEA0185A142699925194F8CD935A7_13</vt:lpwstr>
  </property>
  <property fmtid="{D5CDD505-2E9C-101B-9397-08002B2CF9AE}" pid="3" name="KSOProductBuildVer">
    <vt:lpwstr>2057-12.2.0.19307</vt:lpwstr>
  </property>
</Properties>
</file>