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3" r:id="rId5"/>
    <p:sldId id="303" r:id="rId6"/>
    <p:sldId id="311" r:id="rId7"/>
    <p:sldId id="312" r:id="rId8"/>
    <p:sldId id="324" r:id="rId9"/>
    <p:sldId id="313" r:id="rId10"/>
    <p:sldId id="314" r:id="rId11"/>
    <p:sldId id="315" r:id="rId12"/>
    <p:sldId id="316" r:id="rId13"/>
    <p:sldId id="317" r:id="rId14"/>
    <p:sldId id="319" r:id="rId15"/>
    <p:sldId id="318" r:id="rId16"/>
    <p:sldId id="320" r:id="rId17"/>
    <p:sldId id="321" r:id="rId18"/>
    <p:sldId id="322" r:id="rId19"/>
    <p:sldId id="32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08296"/>
    <a:srgbClr val="73869D"/>
    <a:srgbClr val="718398"/>
    <a:srgbClr val="E8ED2E"/>
    <a:srgbClr val="061B30"/>
    <a:srgbClr val="0E2947"/>
    <a:srgbClr val="16375E"/>
    <a:srgbClr val="071D33"/>
    <a:srgbClr val="05182B"/>
    <a:srgbClr val="071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/>
              <a:t>更多模板下载地址：</a:t>
            </a:r>
            <a:r>
              <a:rPr lang="en-US" altLang="zh-CN" dirty="0" smtClean="0"/>
              <a:t>http://www.1ppt.com</a:t>
            </a:r>
            <a:r>
              <a:rPr lang="zh-CN" altLang="en-US" dirty="0" smtClean="0"/>
              <a:t>（复制链接到浏览器打开）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3001" y="836743"/>
            <a:ext cx="12240681" cy="5372558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6" tIns="45723" rIns="91446" bIns="45723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endParaRPr lang="zh-CN" altLang="en-US" sz="143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467" y="-14288"/>
            <a:ext cx="12249150" cy="871570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6" tIns="45723" rIns="91446" bIns="45723" anchor="ctr"/>
          <a:lstStyle/>
          <a:p>
            <a:pPr algn="ctr">
              <a:defRPr/>
            </a:pPr>
            <a:endParaRPr lang="zh-CN" altLang="en-US" sz="1430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654"/>
            <a:ext cx="1047725" cy="78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6288022" y="332668"/>
            <a:ext cx="5893494" cy="372745"/>
          </a:xfrm>
          <a:prstGeom prst="rect">
            <a:avLst/>
          </a:prstGeom>
          <a:noFill/>
        </p:spPr>
        <p:txBody>
          <a:bodyPr wrap="square" lIns="91446" tIns="45723" rIns="91446" bIns="45723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1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25" spc="378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『</a:t>
            </a:r>
            <a:r>
              <a:rPr lang="zh-CN" altLang="en-US" sz="1825" spc="378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</a:t>
            </a:r>
            <a:r>
              <a:rPr lang="en-US" altLang="zh-CN" sz="1825" spc="378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PPT</a:t>
            </a:r>
            <a:r>
              <a:rPr lang="en-US" altLang="zh-CN" sz="1825" spc="378" baseline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』—</a:t>
            </a:r>
            <a:r>
              <a:rPr lang="zh-CN" altLang="en-US" sz="1825" spc="378" baseline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25" b="0" spc="0" dirty="0" smtClean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WWW.1PPT.COM</a:t>
            </a:r>
            <a:endParaRPr lang="zh-CN" altLang="en-US" sz="1825" b="0" spc="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584" y="6042248"/>
            <a:ext cx="12251268" cy="81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6" tIns="45723" rIns="91446" bIns="45723" anchor="ctr"/>
          <a:lstStyle/>
          <a:p>
            <a:pPr algn="ctr">
              <a:defRPr/>
            </a:pPr>
            <a:endParaRPr lang="zh-CN" altLang="en-US" sz="143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419437" y="6345452"/>
            <a:ext cx="7772400" cy="27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463820" y="6347303"/>
            <a:ext cx="7141633" cy="311150"/>
          </a:xfrm>
          <a:prstGeom prst="rect">
            <a:avLst/>
          </a:prstGeom>
          <a:noFill/>
        </p:spPr>
        <p:txBody>
          <a:bodyPr lIns="91446" tIns="45723" rIns="91446" bIns="45723">
            <a:spAutoFit/>
          </a:bodyPr>
          <a:lstStyle/>
          <a:p>
            <a:pPr>
              <a:defRPr/>
            </a:pPr>
            <a:r>
              <a:rPr lang="zh-CN" altLang="en-US" sz="1430" spc="378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</a:t>
            </a:r>
            <a:r>
              <a:rPr lang="en-US" altLang="zh-CN" sz="1430" spc="378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PPT HTTP://WWW.1PPT.COM</a:t>
            </a:r>
            <a:endParaRPr lang="zh-CN" altLang="en-US" sz="1430" spc="378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714734" y="6273369"/>
            <a:ext cx="537634" cy="40641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91446" tIns="45723" rIns="91446" bIns="45723"/>
          <a:lstStyle/>
          <a:p>
            <a:endParaRPr lang="zh-CN" altLang="en-US" sz="87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60000"/>
                <a:lumOff val="40000"/>
              </a:schemeClr>
            </a:gs>
            <a:gs pos="80000">
              <a:srgbClr val="061B30"/>
            </a:gs>
            <a:gs pos="60000">
              <a:srgbClr val="0E2947"/>
            </a:gs>
            <a:gs pos="40000">
              <a:srgbClr val="16375E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原创设计师QQ598969553      _8"/>
          <p:cNvSpPr>
            <a:spLocks noChangeArrowheads="1"/>
          </p:cNvSpPr>
          <p:nvPr/>
        </p:nvSpPr>
        <p:spPr bwMode="auto">
          <a:xfrm>
            <a:off x="7752080" y="4292600"/>
            <a:ext cx="255968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私募策略研究员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陈城</a:t>
            </a:r>
            <a:endParaRPr lang="zh-CN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文本框 9"/>
          <p:cNvSpPr txBox="1"/>
          <p:nvPr/>
        </p:nvSpPr>
        <p:spPr>
          <a:xfrm>
            <a:off x="3592195" y="6037580"/>
            <a:ext cx="457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浙江核新同花顺网络信息股份有限公司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48255" y="6437630"/>
            <a:ext cx="6707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Hithink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RoyalFlush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Information Network </a:t>
            </a:r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Co.Ltd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13" name="图片 12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92630" y="1760220"/>
            <a:ext cx="90906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63500" dist="457200" dir="3960000">
                    <a:schemeClr val="accent1">
                      <a:lumMod val="50000"/>
                      <a:alpha val="50000"/>
                    </a:scheme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正Alpha行业配置策略（多头策略）</a:t>
            </a:r>
            <a:endParaRPr lang="zh-CN" altLang="zh-CN" sz="3200" b="1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innerShdw blurRad="63500" dist="457200" dir="3960000">
                  <a:schemeClr val="accent1">
                    <a:lumMod val="50000"/>
                    <a:alpha val="50000"/>
                  </a:scheme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3200" b="1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innerShdw blurRad="63500" dist="457200" dir="3960000">
                  <a:schemeClr val="accent1">
                    <a:lumMod val="50000"/>
                    <a:alpha val="50000"/>
                  </a:scheme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32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63500" dist="457200" dir="3960000">
                    <a:schemeClr val="accent1">
                      <a:lumMod val="50000"/>
                      <a:alpha val="50000"/>
                    </a:scheme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股指期货进行β风险管理</a:t>
            </a:r>
            <a:endParaRPr lang="zh-CN" altLang="zh-CN" sz="3200" b="1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innerShdw blurRad="63500" dist="457200" dir="3960000">
                  <a:schemeClr val="accent1">
                    <a:lumMod val="50000"/>
                    <a:alpha val="50000"/>
                  </a:scheme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4344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正Alpha行业配置策略（多头策略）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0585" y="1353820"/>
            <a:ext cx="10389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从策略的相对收益率看，相对收益率达到3%+，小幅跑赢沪深300指数。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5" y="2359660"/>
            <a:ext cx="10285730" cy="3142615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3138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股指期货进行β风险管理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9445" y="1205865"/>
            <a:ext cx="107473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由于没有进行β风险管理，我们已经发现纯多头的策略无法规避系统性风险，因此我们需要引进沪深300股指期货，将alpha与β分离，使得策略能获取到alpha收益。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利用股指期货管理β的相关参数：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1. 初始保证金比例：15%，即等于股票账户总资产的15%作为期货账户资金（MindGo暂时无法对两类账户进行资金转移）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2. 根据现货市值及Beta系数，判断合约空头的持有上限，保证合约持仓数量不超过这一上限，并根据每日结算数据及持仓安全边界决定是否进行部分平仓或回补。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空单合约数 = （上一日股票市值*Beta）/（昨日合约收盘价*合约乘数）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3138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股指期货进行β风险管理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9445" y="1205865"/>
            <a:ext cx="10747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空单合约数 = （上一日股票市值*Beta）/（昨日合约收盘价*合约乘数）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2083435"/>
            <a:ext cx="7952105" cy="4257040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3138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股指期货进行β风险管理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715" y="1313180"/>
            <a:ext cx="107461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3. 我们采用仿真交易的前收盘价作为成交价，收盘价作为当天结算价。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4.交割日合约转移，每当账户中的持仓合约临近交割时，将临近到期的合约平仓，在下月合约进行开仓。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" y="2381250"/>
            <a:ext cx="5741035" cy="4184650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3138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股指期货进行β风险管理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630" y="1524000"/>
            <a:ext cx="107461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在正Alpha行业配置策略的基础上，我们补充股指期货部分，进行β风险管理，即获取alpha收益。β风险管理下的正Alpha行业配置策略回测结果如下：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36545" y="5918835"/>
            <a:ext cx="6561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β风险管理下的正Alpha行业配置策略（2018-01-01至2019-03-12）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" y="2526030"/>
            <a:ext cx="10285730" cy="3161665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3138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股指期货进行β风险管理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5590" y="5432425"/>
            <a:ext cx="6561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β风险管理下的正Alpha行业配置策略（2018-01-01至2018-11-01）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1897380"/>
            <a:ext cx="10285730" cy="3123565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3138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股指期货进行β风险管理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81985" y="5432425"/>
            <a:ext cx="6561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β风险管理下的正Alpha行业配置策略（2018-11-01至2019-03-12）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0" y="1847850"/>
            <a:ext cx="10285730" cy="3161665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3138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股指期货进行β风险管理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715" y="2571750"/>
            <a:ext cx="107461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结束语：根据最终复现结果看，我们认为正Alpha行业配置策略在市场行情较差时，并不能产生正Alpha，而市场行情较好时，配置正alpha的行业可以获取到正Alpha。因此正Alpha行业并无法持续带来正alpha收益，其跟市场环境具有较强关联。本文结论与研报结论恰恰相反，但研报研究的环境在2014年前，本文主要研究的是近一年情况，因此随着市场不变演化，我们认为正Alpha行业配置策略已经失效，当然如果能判断出市场偏向正Alpha行业时，您依旧可以通过β风险管理下的正Alpha行业配置策略来获取到市场的正Alpha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93065"/>
            <a:ext cx="5334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01 · </a:t>
            </a:r>
            <a:r>
              <a:rPr lang="zh-CN" altLang="en-US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量化策略+股指期货——剥离α和β的绝佳组合</a:t>
            </a:r>
            <a:endParaRPr lang="zh-CN" altLang="en-US"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90" y="2854325"/>
            <a:ext cx="4935855" cy="33388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0560" y="1357630"/>
            <a:ext cx="106870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  </a:t>
            </a:r>
            <a:r>
              <a:rPr lang="zh-CN" altLang="en-US">
                <a:solidFill>
                  <a:schemeClr val="bg1"/>
                </a:solidFill>
              </a:rPr>
              <a:t>资产的收益理论上可以分为两个部分：来自市场风险的期望收益称为Beta，而与市场风险无关的，超越市场表现的超额收益称作Alpha。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利用股指期货合约，实现Alpha收益的移植，是对冲基金普遍采用的运营模式之一。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4344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正Alpha行业配置策略（多头策略）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715" y="1739900"/>
            <a:ext cx="107461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1. 核心逻辑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正Alpha行业配置策略将行业分为长期Alpha距离最远的两类，这一分类的结论详见《国信证券-数量化投资系列之7：基于Alpha的行业配置方法和投资策略－总是获得正Alpha》。基于这一行业分类方法，根据Alpha收益的动量效应进行择时，在增强部分每次触发某类资产Alpha进入正值区间，买入该类资产（并卖出另一侧资产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245" y="4292600"/>
            <a:ext cx="10696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2.增强原理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运用上述思路，将沪深300指数成份股按照行业的属性分成A和B两类，根据A和B组合资产相对于沪深300指数的Alpha值轮动，进行超配和低配操作，获得正的Alpha，从而达到增强效果。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4344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正Alpha行业配置策略（多头策略）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715" y="1186180"/>
            <a:ext cx="107461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4.策略参数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1. 所谓增强即超配强势行业股票，设置配置比例为50/50，即50%的股票仓位复制指数，另外50%的股票仓位超额配置增强行业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2. Alpha指数增强是根据两类行业Alpha的切换来进行仓位配置，这里Alpha的回归系数为250日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3. 增强的标的指数为沪深300，配置的股票为沪深300成分股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4. 初始资金为1千万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30" y="3719830"/>
            <a:ext cx="5542915" cy="2828290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4344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正Alpha行业配置策略（多头策略）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715" y="1378585"/>
            <a:ext cx="1074610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5. 初始股票仓位为95%，持仓过程中，仓位上限为95%，仓位下限为90%，回补仓位为92.5%，即仓位跌破下限后，补回到该仓位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6. 重新调整投资比例的调整期限为10天，即股票仓位超过95%或者低于90%的时间超过10天时，重新按持仓股票市值权重调整投资比例，超过95%时使仓位回到95%，跌破90%时使仓位补回到92.5%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7. 初始配置及重新调整时，依据沪深300成分股的自由流通权重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5" y="3088640"/>
            <a:ext cx="4433570" cy="2549525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4344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正Alpha行业配置策略（多头策略）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508250"/>
            <a:ext cx="10427970" cy="3473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4545" y="156146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策略情景分类</a:t>
            </a:r>
            <a:endParaRPr lang="zh-CN" altLang="en-US"/>
          </a:p>
        </p:txBody>
      </p:sp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4344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正Alpha行业配置策略（多头策略）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880" y="1305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策略增强步骤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5" y="2021205"/>
            <a:ext cx="7713980" cy="4354195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4276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正Alpha行业配置策略（多头策略）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715" y="1155700"/>
            <a:ext cx="1074610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6.根据alpha区分增强和非增强行业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国信证券将24个行业分为两类一类行业包括：采掘行业、金融行业、房地产行业、有色金属、黑色金属和交运仓储，其余所有行业为二类行业。当一类行业的alpha从负转正时，即代表该行业增强，因此正Alpha行业配置策略每天监控两类行业的alpha，当触发行业增强时，即超配该类行业中的股票权重，低配另一类行业中的股票权重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行业alpha = 行业内所有个股的alpha均值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个股alpha均值 = 个股历史250的交易日的涨跌幅与沪深300指数的线性回归值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2713990"/>
            <a:ext cx="5732780" cy="3316605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16375E">
                <a:alpha val="100000"/>
              </a:srgbClr>
            </a:gs>
            <a:gs pos="100000">
              <a:srgbClr val="031425">
                <a:alpha val="100000"/>
              </a:srgbClr>
            </a:gs>
            <a:gs pos="49000">
              <a:srgbClr val="092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/>
          <p:nvPr/>
        </p:nvSpPr>
        <p:spPr>
          <a:xfrm flipH="1">
            <a:off x="10116820" y="347345"/>
            <a:ext cx="8890" cy="346710"/>
          </a:xfrm>
          <a:prstGeom prst="line">
            <a:avLst/>
          </a:prstGeom>
          <a:ln w="19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 descr="enterpris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0" y="347345"/>
            <a:ext cx="1038225" cy="352425"/>
          </a:xfrm>
          <a:prstGeom prst="rect">
            <a:avLst/>
          </a:prstGeom>
        </p:spPr>
      </p:pic>
      <p:pic>
        <p:nvPicPr>
          <p:cNvPr id="4" name="图片 3" descr="logo 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25" y="390525"/>
            <a:ext cx="1114425" cy="266700"/>
          </a:xfrm>
          <a:prstGeom prst="rect">
            <a:avLst/>
          </a:prstGeom>
        </p:spPr>
      </p:pic>
      <p:sp>
        <p:nvSpPr>
          <p:cNvPr id="91" name="Line 13"/>
          <p:cNvSpPr/>
          <p:nvPr/>
        </p:nvSpPr>
        <p:spPr>
          <a:xfrm>
            <a:off x="513720" y="850320"/>
            <a:ext cx="10746360" cy="5040"/>
          </a:xfrm>
          <a:prstGeom prst="line">
            <a:avLst/>
          </a:prstGeom>
          <a:ln w="28575" cmpd="sng">
            <a:noFill/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13"/>
          <p:cNvSpPr/>
          <p:nvPr/>
        </p:nvSpPr>
        <p:spPr>
          <a:xfrm>
            <a:off x="640720" y="977320"/>
            <a:ext cx="10746360" cy="5040"/>
          </a:xfrm>
          <a:prstGeom prst="line">
            <a:avLst/>
          </a:prstGeom>
          <a:ln w="25400" cap="rnd" cmpd="sng">
            <a:solidFill>
              <a:srgbClr val="FFFFFF"/>
            </a:solidFill>
            <a:prstDash val="solid"/>
            <a:round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文本框 7"/>
          <p:cNvSpPr txBox="1"/>
          <p:nvPr/>
        </p:nvSpPr>
        <p:spPr>
          <a:xfrm>
            <a:off x="640715" y="347345"/>
            <a:ext cx="4344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 · </a:t>
            </a:r>
            <a:r>
              <a:rPr b="1" kern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正Alpha行业配置策略（多头策略）</a:t>
            </a:r>
            <a:endParaRPr b="1" kern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715" y="1130300"/>
            <a:ext cx="107461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7.正Alpha行业配置策略回测结果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根据研报中的策略思路，我们在MindGo量化平台上复现并回测，回测区间为2018年至今，正Alpha行业配置策略（纯多头策略）并未获取正收益，由于2018的系统性风险较大，我们并未引用股指期货工具来管理β风险，回测结果如下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3002915"/>
            <a:ext cx="10285730" cy="3142615"/>
          </a:xfrm>
          <a:prstGeom prst="rect">
            <a:avLst/>
          </a:prstGeom>
        </p:spPr>
      </p:pic>
    </p:spTree>
  </p:cSld>
  <p:clrMapOvr>
    <a:masterClrMapping/>
  </p:clrMapOvr>
  <p:transition advTm="5000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</Words>
  <Application>WPS 演示</Application>
  <PresentationFormat>宽屏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viruser</dc:creator>
  <cp:lastModifiedBy>viruser</cp:lastModifiedBy>
  <cp:revision>16</cp:revision>
  <dcterms:created xsi:type="dcterms:W3CDTF">2018-10-24T08:57:00Z</dcterms:created>
  <dcterms:modified xsi:type="dcterms:W3CDTF">2019-03-13T11:18:57Z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