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9" r:id="rId6"/>
    <p:sldId id="263" r:id="rId7"/>
    <p:sldId id="265" r:id="rId8"/>
    <p:sldId id="262" r:id="rId9"/>
    <p:sldId id="267" r:id="rId10"/>
    <p:sldId id="266" r:id="rId11"/>
    <p:sldId id="269" r:id="rId12"/>
    <p:sldId id="268" r:id="rId13"/>
    <p:sldId id="260" r:id="rId14"/>
    <p:sldId id="261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Documents\BotResults(Min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Documents\BotWinsOverRoundsWithScat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Documents\BotResults(Min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Documents\BotResults(Min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ames\Documents\BotResults(Mine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james\Documents\BotResults(Mine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WinRate</a:t>
            </a:r>
            <a:r>
              <a:rPr lang="en-GB" dirty="0"/>
              <a:t> VS</a:t>
            </a:r>
            <a:r>
              <a:rPr lang="en-GB" baseline="0" dirty="0"/>
              <a:t> </a:t>
            </a:r>
            <a:r>
              <a:rPr lang="en-GB" baseline="0" dirty="0" err="1"/>
              <a:t>AvgTime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WinRate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Sheet1!$V$26:$V$34</c:f>
              <c:strCache>
                <c:ptCount val="9"/>
                <c:pt idx="0">
                  <c:v>Iron</c:v>
                </c:pt>
                <c:pt idx="1">
                  <c:v>ZZZKBot</c:v>
                </c:pt>
                <c:pt idx="2">
                  <c:v>LetaBot</c:v>
                </c:pt>
                <c:pt idx="3">
                  <c:v>Xelnaga</c:v>
                </c:pt>
                <c:pt idx="4">
                  <c:v>IceBot</c:v>
                </c:pt>
                <c:pt idx="5">
                  <c:v>MegaBot</c:v>
                </c:pt>
                <c:pt idx="6">
                  <c:v>Cimex</c:v>
                </c:pt>
                <c:pt idx="7">
                  <c:v>CruzBot</c:v>
                </c:pt>
                <c:pt idx="8">
                  <c:v>Oritaka</c:v>
                </c:pt>
              </c:strCache>
            </c:strRef>
          </c:cat>
          <c:val>
            <c:numRef>
              <c:f>Sheet1!$Z$26:$Z$34</c:f>
              <c:numCache>
                <c:formatCode>General</c:formatCode>
                <c:ptCount val="9"/>
                <c:pt idx="0">
                  <c:v>85</c:v>
                </c:pt>
                <c:pt idx="1">
                  <c:v>85</c:v>
                </c:pt>
                <c:pt idx="2">
                  <c:v>68.75</c:v>
                </c:pt>
                <c:pt idx="3">
                  <c:v>56.25</c:v>
                </c:pt>
                <c:pt idx="4">
                  <c:v>53.75</c:v>
                </c:pt>
                <c:pt idx="5">
                  <c:v>47.5</c:v>
                </c:pt>
                <c:pt idx="6">
                  <c:v>25</c:v>
                </c:pt>
                <c:pt idx="7">
                  <c:v>17.5</c:v>
                </c:pt>
                <c:pt idx="8">
                  <c:v>11.25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87-4316-9A4C-C451B0BFC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089832"/>
        <c:axId val="679088192"/>
      </c:lineChart>
      <c:lineChart>
        <c:grouping val="standard"/>
        <c:varyColors val="0"/>
        <c:ser>
          <c:idx val="1"/>
          <c:order val="1"/>
          <c:tx>
            <c:v>AvgTime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Sheet1!$V$26:$V$34</c:f>
              <c:strCache>
                <c:ptCount val="9"/>
                <c:pt idx="0">
                  <c:v>Iron</c:v>
                </c:pt>
                <c:pt idx="1">
                  <c:v>ZZZKBot</c:v>
                </c:pt>
                <c:pt idx="2">
                  <c:v>LetaBot</c:v>
                </c:pt>
                <c:pt idx="3">
                  <c:v>Xelnaga</c:v>
                </c:pt>
                <c:pt idx="4">
                  <c:v>IceBot</c:v>
                </c:pt>
                <c:pt idx="5">
                  <c:v>MegaBot</c:v>
                </c:pt>
                <c:pt idx="6">
                  <c:v>Cimex</c:v>
                </c:pt>
                <c:pt idx="7">
                  <c:v>CruzBot</c:v>
                </c:pt>
                <c:pt idx="8">
                  <c:v>Oritaka</c:v>
                </c:pt>
              </c:strCache>
            </c:strRef>
          </c:cat>
          <c:val>
            <c:numRef>
              <c:f>Sheet1!$AA$26:$AA$34</c:f>
              <c:numCache>
                <c:formatCode>h:mm</c:formatCode>
                <c:ptCount val="9"/>
                <c:pt idx="0">
                  <c:v>0.54375000000000007</c:v>
                </c:pt>
                <c:pt idx="1">
                  <c:v>0.25347222222222221</c:v>
                </c:pt>
                <c:pt idx="2">
                  <c:v>0.58958333333333335</c:v>
                </c:pt>
                <c:pt idx="3">
                  <c:v>0.66180555555555554</c:v>
                </c:pt>
                <c:pt idx="4">
                  <c:v>0.60625000000000007</c:v>
                </c:pt>
                <c:pt idx="5">
                  <c:v>0.56111111111111112</c:v>
                </c:pt>
                <c:pt idx="6">
                  <c:v>0.71527777777777779</c:v>
                </c:pt>
                <c:pt idx="7">
                  <c:v>0.80833333333333324</c:v>
                </c:pt>
                <c:pt idx="8">
                  <c:v>0.63888888888888895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87-4316-9A4C-C451B0BFC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091472"/>
        <c:axId val="679091144"/>
      </c:lineChart>
      <c:catAx>
        <c:axId val="679089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88192"/>
        <c:crosses val="autoZero"/>
        <c:auto val="1"/>
        <c:lblAlgn val="ctr"/>
        <c:lblOffset val="100"/>
        <c:noMultiLvlLbl val="0"/>
      </c:catAx>
      <c:valAx>
        <c:axId val="67908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89832"/>
        <c:crosses val="autoZero"/>
        <c:crossBetween val="between"/>
      </c:valAx>
      <c:valAx>
        <c:axId val="679091144"/>
        <c:scaling>
          <c:orientation val="minMax"/>
        </c:scaling>
        <c:delete val="0"/>
        <c:axPos val="r"/>
        <c:numFmt formatCode="h:mm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91472"/>
        <c:crosses val="max"/>
        <c:crossBetween val="between"/>
      </c:valAx>
      <c:catAx>
        <c:axId val="679091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90911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Correlation Between </a:t>
            </a:r>
            <a:r>
              <a:rPr lang="en-US" dirty="0" err="1"/>
              <a:t>WinRate</a:t>
            </a:r>
            <a:r>
              <a:rPr lang="en-US" dirty="0"/>
              <a:t> and </a:t>
            </a:r>
            <a:r>
              <a:rPr lang="en-US" dirty="0" err="1"/>
              <a:t>GameTime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Iron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Sheet1!$B$45:$CM$45</c:f>
              <c:numCache>
                <c:formatCode>General</c:formatCode>
                <c:ptCount val="90"/>
                <c:pt idx="0">
                  <c:v>1</c:v>
                </c:pt>
                <c:pt idx="1">
                  <c:v>0.9375</c:v>
                </c:pt>
                <c:pt idx="2">
                  <c:v>0.91666999999999998</c:v>
                </c:pt>
                <c:pt idx="3">
                  <c:v>0.84375</c:v>
                </c:pt>
                <c:pt idx="4">
                  <c:v>0.875</c:v>
                </c:pt>
                <c:pt idx="5">
                  <c:v>0.89583000000000002</c:v>
                </c:pt>
                <c:pt idx="6">
                  <c:v>0.875</c:v>
                </c:pt>
                <c:pt idx="7">
                  <c:v>0.875</c:v>
                </c:pt>
                <c:pt idx="8">
                  <c:v>0.84719999999999995</c:v>
                </c:pt>
                <c:pt idx="9">
                  <c:v>0.85</c:v>
                </c:pt>
                <c:pt idx="10">
                  <c:v>0.75</c:v>
                </c:pt>
                <c:pt idx="11">
                  <c:v>0.875</c:v>
                </c:pt>
                <c:pt idx="12">
                  <c:v>0.91666999999999998</c:v>
                </c:pt>
                <c:pt idx="13">
                  <c:v>0.90625</c:v>
                </c:pt>
                <c:pt idx="14">
                  <c:v>0.875</c:v>
                </c:pt>
                <c:pt idx="15">
                  <c:v>0.85419999999999996</c:v>
                </c:pt>
                <c:pt idx="16">
                  <c:v>0.85709999999999997</c:v>
                </c:pt>
                <c:pt idx="17">
                  <c:v>0.84375</c:v>
                </c:pt>
                <c:pt idx="18">
                  <c:v>0.86111000000000004</c:v>
                </c:pt>
                <c:pt idx="19">
                  <c:v>0.85</c:v>
                </c:pt>
                <c:pt idx="20">
                  <c:v>0.875</c:v>
                </c:pt>
                <c:pt idx="21">
                  <c:v>0.6875</c:v>
                </c:pt>
                <c:pt idx="22">
                  <c:v>0.625</c:v>
                </c:pt>
                <c:pt idx="23">
                  <c:v>0.6875</c:v>
                </c:pt>
                <c:pt idx="24">
                  <c:v>0.7</c:v>
                </c:pt>
                <c:pt idx="25">
                  <c:v>0.72919999999999996</c:v>
                </c:pt>
                <c:pt idx="26">
                  <c:v>0.75</c:v>
                </c:pt>
                <c:pt idx="27">
                  <c:v>0.734375</c:v>
                </c:pt>
                <c:pt idx="28">
                  <c:v>0.68056000000000005</c:v>
                </c:pt>
                <c:pt idx="29">
                  <c:v>0.6875</c:v>
                </c:pt>
                <c:pt idx="30">
                  <c:v>0.5</c:v>
                </c:pt>
                <c:pt idx="31">
                  <c:v>0.5625</c:v>
                </c:pt>
                <c:pt idx="32">
                  <c:v>0.54166000000000003</c:v>
                </c:pt>
                <c:pt idx="33">
                  <c:v>0.59375</c:v>
                </c:pt>
                <c:pt idx="34">
                  <c:v>0.52500000000000002</c:v>
                </c:pt>
                <c:pt idx="35">
                  <c:v>0.5</c:v>
                </c:pt>
                <c:pt idx="36">
                  <c:v>0.5</c:v>
                </c:pt>
                <c:pt idx="37">
                  <c:v>0.53125</c:v>
                </c:pt>
                <c:pt idx="38">
                  <c:v>0.54166999999999998</c:v>
                </c:pt>
                <c:pt idx="39">
                  <c:v>0.5625</c:v>
                </c:pt>
                <c:pt idx="40">
                  <c:v>0.625</c:v>
                </c:pt>
                <c:pt idx="41">
                  <c:v>0.625</c:v>
                </c:pt>
                <c:pt idx="42">
                  <c:v>0.58333000000000002</c:v>
                </c:pt>
                <c:pt idx="43">
                  <c:v>0.53125</c:v>
                </c:pt>
                <c:pt idx="44">
                  <c:v>0.55000000000000004</c:v>
                </c:pt>
                <c:pt idx="45">
                  <c:v>0.54166999999999998</c:v>
                </c:pt>
                <c:pt idx="46">
                  <c:v>0.51780000000000004</c:v>
                </c:pt>
                <c:pt idx="47">
                  <c:v>0.53125</c:v>
                </c:pt>
                <c:pt idx="48">
                  <c:v>0.54166999999999998</c:v>
                </c:pt>
                <c:pt idx="49">
                  <c:v>0.53749999999999998</c:v>
                </c:pt>
                <c:pt idx="50">
                  <c:v>0.25</c:v>
                </c:pt>
                <c:pt idx="51">
                  <c:v>0.3125</c:v>
                </c:pt>
                <c:pt idx="52">
                  <c:v>0.33329999999999999</c:v>
                </c:pt>
                <c:pt idx="53">
                  <c:v>0.375</c:v>
                </c:pt>
                <c:pt idx="54">
                  <c:v>0.42499999999999999</c:v>
                </c:pt>
                <c:pt idx="55">
                  <c:v>0.4375</c:v>
                </c:pt>
                <c:pt idx="56">
                  <c:v>0.48214000000000001</c:v>
                </c:pt>
                <c:pt idx="57">
                  <c:v>0.4531</c:v>
                </c:pt>
                <c:pt idx="58">
                  <c:v>0.48609999999999998</c:v>
                </c:pt>
                <c:pt idx="59">
                  <c:v>0.47499999999999998</c:v>
                </c:pt>
                <c:pt idx="60">
                  <c:v>0.125</c:v>
                </c:pt>
                <c:pt idx="61">
                  <c:v>0.125</c:v>
                </c:pt>
                <c:pt idx="62">
                  <c:v>0.16667000000000001</c:v>
                </c:pt>
                <c:pt idx="63">
                  <c:v>0.21875</c:v>
                </c:pt>
                <c:pt idx="64">
                  <c:v>0.22500000000000001</c:v>
                </c:pt>
                <c:pt idx="65">
                  <c:v>0.22919999999999999</c:v>
                </c:pt>
                <c:pt idx="66">
                  <c:v>0.2321</c:v>
                </c:pt>
                <c:pt idx="67">
                  <c:v>0.2344</c:v>
                </c:pt>
                <c:pt idx="68">
                  <c:v>0.25</c:v>
                </c:pt>
                <c:pt idx="69">
                  <c:v>0.25</c:v>
                </c:pt>
                <c:pt idx="70">
                  <c:v>0.375</c:v>
                </c:pt>
                <c:pt idx="71">
                  <c:v>0.375</c:v>
                </c:pt>
                <c:pt idx="72">
                  <c:v>0.375</c:v>
                </c:pt>
                <c:pt idx="73">
                  <c:v>0.3125</c:v>
                </c:pt>
                <c:pt idx="74">
                  <c:v>0.25</c:v>
                </c:pt>
                <c:pt idx="75">
                  <c:v>0.20830000000000001</c:v>
                </c:pt>
                <c:pt idx="76">
                  <c:v>0.19639999999999999</c:v>
                </c:pt>
                <c:pt idx="77">
                  <c:v>0.1875</c:v>
                </c:pt>
                <c:pt idx="78">
                  <c:v>0.19439999999999999</c:v>
                </c:pt>
                <c:pt idx="79">
                  <c:v>0.17499999999999999</c:v>
                </c:pt>
                <c:pt idx="80">
                  <c:v>0</c:v>
                </c:pt>
                <c:pt idx="81">
                  <c:v>0</c:v>
                </c:pt>
                <c:pt idx="82">
                  <c:v>4.1599999999999998E-2</c:v>
                </c:pt>
                <c:pt idx="83">
                  <c:v>3.1E-2</c:v>
                </c:pt>
                <c:pt idx="84">
                  <c:v>7.4999999999999997E-2</c:v>
                </c:pt>
                <c:pt idx="85">
                  <c:v>0.10416</c:v>
                </c:pt>
                <c:pt idx="86">
                  <c:v>8.9279999999999998E-2</c:v>
                </c:pt>
                <c:pt idx="87">
                  <c:v>0.10936999999999999</c:v>
                </c:pt>
                <c:pt idx="88">
                  <c:v>9.7220000000000001E-2</c:v>
                </c:pt>
                <c:pt idx="89">
                  <c:v>0.1125</c:v>
                </c:pt>
              </c:numCache>
            </c:numRef>
          </c:xVal>
          <c:yVal>
            <c:numRef>
              <c:f>Sheet1!$B$46:$CM$46</c:f>
              <c:numCache>
                <c:formatCode>General</c:formatCode>
                <c:ptCount val="90"/>
                <c:pt idx="0" formatCode="0.00">
                  <c:v>12.28</c:v>
                </c:pt>
                <c:pt idx="1">
                  <c:v>12.58</c:v>
                </c:pt>
                <c:pt idx="2">
                  <c:v>16.22</c:v>
                </c:pt>
                <c:pt idx="3">
                  <c:v>13.29</c:v>
                </c:pt>
                <c:pt idx="4">
                  <c:v>11.14</c:v>
                </c:pt>
                <c:pt idx="5">
                  <c:v>12.16</c:v>
                </c:pt>
                <c:pt idx="6">
                  <c:v>13.37</c:v>
                </c:pt>
                <c:pt idx="7">
                  <c:v>11.45</c:v>
                </c:pt>
                <c:pt idx="8">
                  <c:v>13.38</c:v>
                </c:pt>
                <c:pt idx="9">
                  <c:v>12.4</c:v>
                </c:pt>
                <c:pt idx="10" formatCode="0.00">
                  <c:v>5.4</c:v>
                </c:pt>
                <c:pt idx="11">
                  <c:v>5.12</c:v>
                </c:pt>
                <c:pt idx="12">
                  <c:v>5.0199999999999996</c:v>
                </c:pt>
                <c:pt idx="13">
                  <c:v>5.52</c:v>
                </c:pt>
                <c:pt idx="14">
                  <c:v>6.18</c:v>
                </c:pt>
                <c:pt idx="15">
                  <c:v>5.28</c:v>
                </c:pt>
                <c:pt idx="16">
                  <c:v>6</c:v>
                </c:pt>
                <c:pt idx="17">
                  <c:v>8.4</c:v>
                </c:pt>
                <c:pt idx="18">
                  <c:v>7.14</c:v>
                </c:pt>
                <c:pt idx="19">
                  <c:v>5.2</c:v>
                </c:pt>
                <c:pt idx="20" formatCode="0.00">
                  <c:v>14.33</c:v>
                </c:pt>
                <c:pt idx="21">
                  <c:v>12.26</c:v>
                </c:pt>
                <c:pt idx="22">
                  <c:v>11.06</c:v>
                </c:pt>
                <c:pt idx="23">
                  <c:v>11.57</c:v>
                </c:pt>
                <c:pt idx="24">
                  <c:v>12.49</c:v>
                </c:pt>
                <c:pt idx="25">
                  <c:v>14.14</c:v>
                </c:pt>
                <c:pt idx="26">
                  <c:v>11.45</c:v>
                </c:pt>
                <c:pt idx="27">
                  <c:v>14.03</c:v>
                </c:pt>
                <c:pt idx="28">
                  <c:v>25.52</c:v>
                </c:pt>
                <c:pt idx="29">
                  <c:v>12.44</c:v>
                </c:pt>
                <c:pt idx="30" formatCode="0.00">
                  <c:v>21.29</c:v>
                </c:pt>
                <c:pt idx="31">
                  <c:v>16.57</c:v>
                </c:pt>
                <c:pt idx="32">
                  <c:v>19.04</c:v>
                </c:pt>
                <c:pt idx="33">
                  <c:v>13.43</c:v>
                </c:pt>
                <c:pt idx="34">
                  <c:v>12.57</c:v>
                </c:pt>
                <c:pt idx="35">
                  <c:v>15.02</c:v>
                </c:pt>
                <c:pt idx="36">
                  <c:v>15.06</c:v>
                </c:pt>
                <c:pt idx="37">
                  <c:v>18.04</c:v>
                </c:pt>
                <c:pt idx="38">
                  <c:v>12</c:v>
                </c:pt>
                <c:pt idx="39">
                  <c:v>14.29</c:v>
                </c:pt>
                <c:pt idx="40" formatCode="0.00">
                  <c:v>14.45</c:v>
                </c:pt>
                <c:pt idx="41">
                  <c:v>13.35</c:v>
                </c:pt>
                <c:pt idx="42">
                  <c:v>14.13</c:v>
                </c:pt>
                <c:pt idx="43">
                  <c:v>12.59</c:v>
                </c:pt>
                <c:pt idx="44">
                  <c:v>13.06</c:v>
                </c:pt>
                <c:pt idx="45">
                  <c:v>12.4</c:v>
                </c:pt>
                <c:pt idx="46">
                  <c:v>14.05</c:v>
                </c:pt>
                <c:pt idx="47">
                  <c:v>17.309999999999999</c:v>
                </c:pt>
                <c:pt idx="48">
                  <c:v>14.39</c:v>
                </c:pt>
                <c:pt idx="49">
                  <c:v>17.559999999999999</c:v>
                </c:pt>
                <c:pt idx="50" formatCode="0.00">
                  <c:v>12.5</c:v>
                </c:pt>
                <c:pt idx="51">
                  <c:v>13.41</c:v>
                </c:pt>
                <c:pt idx="52">
                  <c:v>15.15</c:v>
                </c:pt>
                <c:pt idx="53">
                  <c:v>11.53</c:v>
                </c:pt>
                <c:pt idx="54">
                  <c:v>13.13</c:v>
                </c:pt>
                <c:pt idx="55">
                  <c:v>19.190000000000001</c:v>
                </c:pt>
                <c:pt idx="56">
                  <c:v>11.55</c:v>
                </c:pt>
                <c:pt idx="57">
                  <c:v>11.51</c:v>
                </c:pt>
                <c:pt idx="58">
                  <c:v>11.59</c:v>
                </c:pt>
                <c:pt idx="59">
                  <c:v>12.45</c:v>
                </c:pt>
                <c:pt idx="60" formatCode="0.00">
                  <c:v>19.2</c:v>
                </c:pt>
                <c:pt idx="61">
                  <c:v>12.24</c:v>
                </c:pt>
                <c:pt idx="62">
                  <c:v>16.04</c:v>
                </c:pt>
                <c:pt idx="63">
                  <c:v>19.05</c:v>
                </c:pt>
                <c:pt idx="64">
                  <c:v>19.53</c:v>
                </c:pt>
                <c:pt idx="65">
                  <c:v>14.23</c:v>
                </c:pt>
                <c:pt idx="66">
                  <c:v>18.21</c:v>
                </c:pt>
                <c:pt idx="67">
                  <c:v>14.12</c:v>
                </c:pt>
                <c:pt idx="68">
                  <c:v>18.579999999999998</c:v>
                </c:pt>
                <c:pt idx="69">
                  <c:v>18.55</c:v>
                </c:pt>
                <c:pt idx="70" formatCode="0.00">
                  <c:v>21.06</c:v>
                </c:pt>
                <c:pt idx="71">
                  <c:v>13.57</c:v>
                </c:pt>
                <c:pt idx="72">
                  <c:v>18.14</c:v>
                </c:pt>
                <c:pt idx="73">
                  <c:v>18.04</c:v>
                </c:pt>
                <c:pt idx="74">
                  <c:v>16</c:v>
                </c:pt>
                <c:pt idx="75">
                  <c:v>26.46</c:v>
                </c:pt>
                <c:pt idx="76">
                  <c:v>18.489999999999998</c:v>
                </c:pt>
                <c:pt idx="77">
                  <c:v>14.09</c:v>
                </c:pt>
                <c:pt idx="78">
                  <c:v>29.04</c:v>
                </c:pt>
                <c:pt idx="79">
                  <c:v>17.52</c:v>
                </c:pt>
                <c:pt idx="80" formatCode="0.00">
                  <c:v>15.07</c:v>
                </c:pt>
                <c:pt idx="81">
                  <c:v>11.48</c:v>
                </c:pt>
                <c:pt idx="82">
                  <c:v>9.42</c:v>
                </c:pt>
                <c:pt idx="83">
                  <c:v>12.49</c:v>
                </c:pt>
                <c:pt idx="84">
                  <c:v>14.54</c:v>
                </c:pt>
                <c:pt idx="85">
                  <c:v>17.260000000000002</c:v>
                </c:pt>
                <c:pt idx="86">
                  <c:v>10.23</c:v>
                </c:pt>
                <c:pt idx="87">
                  <c:v>19.21</c:v>
                </c:pt>
                <c:pt idx="88">
                  <c:v>25.16</c:v>
                </c:pt>
                <c:pt idx="89">
                  <c:v>16.37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FD-4B6D-9118-37CAE1FCF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104264"/>
        <c:axId val="67910393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ZZZKBot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55000"/>
                      </a:schemeClr>
                    </a:solidFill>
                    <a:ln w="9525">
                      <a:solidFill>
                        <a:schemeClr val="dk1">
                          <a:tint val="5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Sheet1!$B$4:$K$4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0.75</c:v>
                      </c:pt>
                      <c:pt idx="1">
                        <c:v>0.875</c:v>
                      </c:pt>
                      <c:pt idx="2">
                        <c:v>0.91666999999999998</c:v>
                      </c:pt>
                      <c:pt idx="3">
                        <c:v>0.90625</c:v>
                      </c:pt>
                      <c:pt idx="4">
                        <c:v>0.875</c:v>
                      </c:pt>
                      <c:pt idx="5">
                        <c:v>0.85419999999999996</c:v>
                      </c:pt>
                      <c:pt idx="6">
                        <c:v>0.85709999999999997</c:v>
                      </c:pt>
                      <c:pt idx="7">
                        <c:v>0.84375</c:v>
                      </c:pt>
                      <c:pt idx="8">
                        <c:v>0.86111000000000004</c:v>
                      </c:pt>
                      <c:pt idx="9">
                        <c:v>0.85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Sheet1!$B$5:$K$5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5.4</c:v>
                      </c:pt>
                      <c:pt idx="1">
                        <c:v>5.12</c:v>
                      </c:pt>
                      <c:pt idx="2">
                        <c:v>5.0199999999999996</c:v>
                      </c:pt>
                      <c:pt idx="3">
                        <c:v>5.52</c:v>
                      </c:pt>
                      <c:pt idx="4">
                        <c:v>6.18</c:v>
                      </c:pt>
                      <c:pt idx="5">
                        <c:v>5.28</c:v>
                      </c:pt>
                      <c:pt idx="6">
                        <c:v>6</c:v>
                      </c:pt>
                      <c:pt idx="7">
                        <c:v>8.4</c:v>
                      </c:pt>
                      <c:pt idx="8">
                        <c:v>7.14</c:v>
                      </c:pt>
                      <c:pt idx="9">
                        <c:v>5.2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01FD-4B6D-9118-37CAE1FCF16E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Sheet1!$A$6</c15:sqref>
                        </c15:formulaRef>
                      </c:ext>
                    </c:extLst>
                    <c:strCache>
                      <c:ptCount val="1"/>
                      <c:pt idx="0">
                        <c:v>LetaBot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75000"/>
                      </a:schemeClr>
                    </a:solidFill>
                    <a:ln w="9525">
                      <a:solidFill>
                        <a:schemeClr val="dk1">
                          <a:tint val="7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Sheet1!$B$6:$K$6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0.875</c:v>
                      </c:pt>
                      <c:pt idx="1">
                        <c:v>0.6875</c:v>
                      </c:pt>
                      <c:pt idx="2">
                        <c:v>0.625</c:v>
                      </c:pt>
                      <c:pt idx="3">
                        <c:v>0.6875</c:v>
                      </c:pt>
                      <c:pt idx="4">
                        <c:v>0.7</c:v>
                      </c:pt>
                      <c:pt idx="5">
                        <c:v>0.72919999999999996</c:v>
                      </c:pt>
                      <c:pt idx="6">
                        <c:v>0.75</c:v>
                      </c:pt>
                      <c:pt idx="7">
                        <c:v>0.734375</c:v>
                      </c:pt>
                      <c:pt idx="8">
                        <c:v>0.68056000000000005</c:v>
                      </c:pt>
                      <c:pt idx="9">
                        <c:v>0.6875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Sheet1!$B$7:$K$7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14.33</c:v>
                      </c:pt>
                      <c:pt idx="1">
                        <c:v>12.26</c:v>
                      </c:pt>
                      <c:pt idx="2">
                        <c:v>11.06</c:v>
                      </c:pt>
                      <c:pt idx="3">
                        <c:v>11.57</c:v>
                      </c:pt>
                      <c:pt idx="4">
                        <c:v>12.49</c:v>
                      </c:pt>
                      <c:pt idx="5">
                        <c:v>14.14</c:v>
                      </c:pt>
                      <c:pt idx="6">
                        <c:v>11.45</c:v>
                      </c:pt>
                      <c:pt idx="7">
                        <c:v>14.03</c:v>
                      </c:pt>
                      <c:pt idx="8">
                        <c:v>25.52</c:v>
                      </c:pt>
                      <c:pt idx="9">
                        <c:v>12.44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1FD-4B6D-9118-37CAE1FCF16E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Sheet1!$A$8</c15:sqref>
                        </c15:formulaRef>
                      </c:ext>
                    </c:extLst>
                    <c:strCache>
                      <c:ptCount val="1"/>
                      <c:pt idx="0">
                        <c:v>Xelnaga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98500"/>
                      </a:schemeClr>
                    </a:solidFill>
                    <a:ln w="9525">
                      <a:solidFill>
                        <a:schemeClr val="dk1">
                          <a:tint val="985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Sheet1!$B$8:$K$8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0.5</c:v>
                      </c:pt>
                      <c:pt idx="1">
                        <c:v>0.5625</c:v>
                      </c:pt>
                      <c:pt idx="2">
                        <c:v>0.54166000000000003</c:v>
                      </c:pt>
                      <c:pt idx="3">
                        <c:v>0.59375</c:v>
                      </c:pt>
                      <c:pt idx="4">
                        <c:v>0.52500000000000002</c:v>
                      </c:pt>
                      <c:pt idx="5">
                        <c:v>0.5</c:v>
                      </c:pt>
                      <c:pt idx="6">
                        <c:v>0.5</c:v>
                      </c:pt>
                      <c:pt idx="7">
                        <c:v>0.53125</c:v>
                      </c:pt>
                      <c:pt idx="8">
                        <c:v>0.54166999999999998</c:v>
                      </c:pt>
                      <c:pt idx="9">
                        <c:v>0.5625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Sheet1!$B$9:$K$9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21.29</c:v>
                      </c:pt>
                      <c:pt idx="1">
                        <c:v>16.57</c:v>
                      </c:pt>
                      <c:pt idx="2">
                        <c:v>19.04</c:v>
                      </c:pt>
                      <c:pt idx="3">
                        <c:v>13.43</c:v>
                      </c:pt>
                      <c:pt idx="4">
                        <c:v>12.57</c:v>
                      </c:pt>
                      <c:pt idx="5">
                        <c:v>15.02</c:v>
                      </c:pt>
                      <c:pt idx="6">
                        <c:v>15.06</c:v>
                      </c:pt>
                      <c:pt idx="7">
                        <c:v>18.04</c:v>
                      </c:pt>
                      <c:pt idx="8">
                        <c:v>12</c:v>
                      </c:pt>
                      <c:pt idx="9">
                        <c:v>14.29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1FD-4B6D-9118-37CAE1FCF16E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Sheet1!$A$10</c15:sqref>
                        </c15:formulaRef>
                      </c:ext>
                    </c:extLst>
                    <c:strCache>
                      <c:ptCount val="1"/>
                      <c:pt idx="0">
                        <c:v>IceBot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30000"/>
                      </a:schemeClr>
                    </a:solidFill>
                    <a:ln w="9525">
                      <a:solidFill>
                        <a:schemeClr val="dk1">
                          <a:tint val="3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Sheet1!$B$10:$K$10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0.625</c:v>
                      </c:pt>
                      <c:pt idx="1">
                        <c:v>0.625</c:v>
                      </c:pt>
                      <c:pt idx="2">
                        <c:v>0.58333000000000002</c:v>
                      </c:pt>
                      <c:pt idx="3">
                        <c:v>0.53125</c:v>
                      </c:pt>
                      <c:pt idx="4">
                        <c:v>0.55000000000000004</c:v>
                      </c:pt>
                      <c:pt idx="5">
                        <c:v>0.54166999999999998</c:v>
                      </c:pt>
                      <c:pt idx="6">
                        <c:v>0.51780000000000004</c:v>
                      </c:pt>
                      <c:pt idx="7">
                        <c:v>0.53125</c:v>
                      </c:pt>
                      <c:pt idx="8">
                        <c:v>0.54166999999999998</c:v>
                      </c:pt>
                      <c:pt idx="9">
                        <c:v>0.53749999999999998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Sheet1!$B$11:$K$11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14.45</c:v>
                      </c:pt>
                      <c:pt idx="1">
                        <c:v>13.35</c:v>
                      </c:pt>
                      <c:pt idx="2">
                        <c:v>14.13</c:v>
                      </c:pt>
                      <c:pt idx="3">
                        <c:v>12.59</c:v>
                      </c:pt>
                      <c:pt idx="4">
                        <c:v>13.06</c:v>
                      </c:pt>
                      <c:pt idx="5">
                        <c:v>12.4</c:v>
                      </c:pt>
                      <c:pt idx="6">
                        <c:v>14.05</c:v>
                      </c:pt>
                      <c:pt idx="7">
                        <c:v>17.309999999999999</c:v>
                      </c:pt>
                      <c:pt idx="8">
                        <c:v>14.39</c:v>
                      </c:pt>
                      <c:pt idx="9">
                        <c:v>17.559999999999999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1FD-4B6D-9118-37CAE1FCF16E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Sheet1!$A$12</c15:sqref>
                        </c15:formulaRef>
                      </c:ext>
                    </c:extLst>
                    <c:strCache>
                      <c:ptCount val="1"/>
                      <c:pt idx="0">
                        <c:v>MegaBot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60000"/>
                      </a:schemeClr>
                    </a:solidFill>
                    <a:ln w="9525">
                      <a:solidFill>
                        <a:schemeClr val="dk1">
                          <a:tint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Sheet1!$B$12:$K$12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0.25</c:v>
                      </c:pt>
                      <c:pt idx="1">
                        <c:v>0.3125</c:v>
                      </c:pt>
                      <c:pt idx="2">
                        <c:v>0.33329999999999999</c:v>
                      </c:pt>
                      <c:pt idx="3">
                        <c:v>0.375</c:v>
                      </c:pt>
                      <c:pt idx="4">
                        <c:v>0.42499999999999999</c:v>
                      </c:pt>
                      <c:pt idx="5">
                        <c:v>0.4375</c:v>
                      </c:pt>
                      <c:pt idx="6">
                        <c:v>0.48214000000000001</c:v>
                      </c:pt>
                      <c:pt idx="7">
                        <c:v>0.4531</c:v>
                      </c:pt>
                      <c:pt idx="8">
                        <c:v>0.48609999999999998</c:v>
                      </c:pt>
                      <c:pt idx="9">
                        <c:v>0.47499999999999998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Sheet1!$B$13:$K$13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12.5</c:v>
                      </c:pt>
                      <c:pt idx="1">
                        <c:v>13.41</c:v>
                      </c:pt>
                      <c:pt idx="2">
                        <c:v>15.15</c:v>
                      </c:pt>
                      <c:pt idx="3">
                        <c:v>11.53</c:v>
                      </c:pt>
                      <c:pt idx="4">
                        <c:v>13.13</c:v>
                      </c:pt>
                      <c:pt idx="5">
                        <c:v>19.190000000000001</c:v>
                      </c:pt>
                      <c:pt idx="6">
                        <c:v>11.55</c:v>
                      </c:pt>
                      <c:pt idx="7">
                        <c:v>11.51</c:v>
                      </c:pt>
                      <c:pt idx="8">
                        <c:v>11.59</c:v>
                      </c:pt>
                      <c:pt idx="9">
                        <c:v>12.45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1FD-4B6D-9118-37CAE1FCF16E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Sheet1!$A$14</c15:sqref>
                        </c15:formulaRef>
                      </c:ext>
                    </c:extLst>
                    <c:strCache>
                      <c:ptCount val="1"/>
                      <c:pt idx="0">
                        <c:v>Cimex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80000"/>
                      </a:schemeClr>
                    </a:solidFill>
                    <a:ln w="9525">
                      <a:solidFill>
                        <a:schemeClr val="dk1">
                          <a:tint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Sheet1!$B$14:$K$14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0.125</c:v>
                      </c:pt>
                      <c:pt idx="1">
                        <c:v>0.125</c:v>
                      </c:pt>
                      <c:pt idx="2">
                        <c:v>0.16667000000000001</c:v>
                      </c:pt>
                      <c:pt idx="3">
                        <c:v>0.21875</c:v>
                      </c:pt>
                      <c:pt idx="4">
                        <c:v>0.22500000000000001</c:v>
                      </c:pt>
                      <c:pt idx="5">
                        <c:v>0.22919999999999999</c:v>
                      </c:pt>
                      <c:pt idx="6">
                        <c:v>0.2321</c:v>
                      </c:pt>
                      <c:pt idx="7">
                        <c:v>0.2344</c:v>
                      </c:pt>
                      <c:pt idx="8">
                        <c:v>0.25</c:v>
                      </c:pt>
                      <c:pt idx="9">
                        <c:v>0.25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Sheet1!$B$15:$K$15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19.2</c:v>
                      </c:pt>
                      <c:pt idx="1">
                        <c:v>12.24</c:v>
                      </c:pt>
                      <c:pt idx="2">
                        <c:v>16.04</c:v>
                      </c:pt>
                      <c:pt idx="3">
                        <c:v>19.05</c:v>
                      </c:pt>
                      <c:pt idx="4">
                        <c:v>19.53</c:v>
                      </c:pt>
                      <c:pt idx="5">
                        <c:v>14.23</c:v>
                      </c:pt>
                      <c:pt idx="6">
                        <c:v>18.21</c:v>
                      </c:pt>
                      <c:pt idx="7">
                        <c:v>14.12</c:v>
                      </c:pt>
                      <c:pt idx="8">
                        <c:v>18.579999999999998</c:v>
                      </c:pt>
                      <c:pt idx="9">
                        <c:v>18.55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1FD-4B6D-9118-37CAE1FCF16E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</c15:sqref>
                        </c15:formulaRef>
                      </c:ext>
                    </c:extLst>
                    <c:strCache>
                      <c:ptCount val="1"/>
                      <c:pt idx="0">
                        <c:v>CruzBot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88500"/>
                      </a:schemeClr>
                    </a:solidFill>
                    <a:ln w="9525">
                      <a:solidFill>
                        <a:schemeClr val="dk1">
                          <a:tint val="885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Sheet1!$B$16:$K$16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0.375</c:v>
                      </c:pt>
                      <c:pt idx="1">
                        <c:v>0.375</c:v>
                      </c:pt>
                      <c:pt idx="2">
                        <c:v>0.375</c:v>
                      </c:pt>
                      <c:pt idx="3">
                        <c:v>0.3125</c:v>
                      </c:pt>
                      <c:pt idx="4">
                        <c:v>0.25</c:v>
                      </c:pt>
                      <c:pt idx="5">
                        <c:v>0.20830000000000001</c:v>
                      </c:pt>
                      <c:pt idx="6">
                        <c:v>0.19639999999999999</c:v>
                      </c:pt>
                      <c:pt idx="7">
                        <c:v>0.1875</c:v>
                      </c:pt>
                      <c:pt idx="8">
                        <c:v>0.19439999999999999</c:v>
                      </c:pt>
                      <c:pt idx="9">
                        <c:v>0.17499999999999999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Sheet1!$B$17:$K$17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21.06</c:v>
                      </c:pt>
                      <c:pt idx="1">
                        <c:v>13.57</c:v>
                      </c:pt>
                      <c:pt idx="2">
                        <c:v>18.14</c:v>
                      </c:pt>
                      <c:pt idx="3">
                        <c:v>18.04</c:v>
                      </c:pt>
                      <c:pt idx="4">
                        <c:v>16</c:v>
                      </c:pt>
                      <c:pt idx="5">
                        <c:v>26.46</c:v>
                      </c:pt>
                      <c:pt idx="6">
                        <c:v>18.489999999999998</c:v>
                      </c:pt>
                      <c:pt idx="7">
                        <c:v>14.09</c:v>
                      </c:pt>
                      <c:pt idx="8">
                        <c:v>29.04</c:v>
                      </c:pt>
                      <c:pt idx="9">
                        <c:v>17.52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1FD-4B6D-9118-37CAE1FCF16E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</c15:sqref>
                        </c15:formulaRef>
                      </c:ext>
                    </c:extLst>
                    <c:strCache>
                      <c:ptCount val="1"/>
                      <c:pt idx="0">
                        <c:v>Oritaka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55000"/>
                      </a:schemeClr>
                    </a:solidFill>
                    <a:ln w="9525">
                      <a:solidFill>
                        <a:schemeClr val="dk1">
                          <a:tint val="5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Sheet1!$B$18:$K$18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4.1599999999999998E-2</c:v>
                      </c:pt>
                      <c:pt idx="3">
                        <c:v>3.1E-2</c:v>
                      </c:pt>
                      <c:pt idx="4">
                        <c:v>7.4999999999999997E-2</c:v>
                      </c:pt>
                      <c:pt idx="5">
                        <c:v>0.10416</c:v>
                      </c:pt>
                      <c:pt idx="6">
                        <c:v>8.9279999999999998E-2</c:v>
                      </c:pt>
                      <c:pt idx="7">
                        <c:v>0.10936999999999999</c:v>
                      </c:pt>
                      <c:pt idx="8">
                        <c:v>9.7220000000000001E-2</c:v>
                      </c:pt>
                      <c:pt idx="9">
                        <c:v>0.1125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Sheet1!$B$19:$K$19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15.07</c:v>
                      </c:pt>
                      <c:pt idx="1">
                        <c:v>11.48</c:v>
                      </c:pt>
                      <c:pt idx="2">
                        <c:v>9.42</c:v>
                      </c:pt>
                      <c:pt idx="3">
                        <c:v>12.49</c:v>
                      </c:pt>
                      <c:pt idx="4">
                        <c:v>14.54</c:v>
                      </c:pt>
                      <c:pt idx="5">
                        <c:v>17.260000000000002</c:v>
                      </c:pt>
                      <c:pt idx="6">
                        <c:v>10.23</c:v>
                      </c:pt>
                      <c:pt idx="7">
                        <c:v>19.21</c:v>
                      </c:pt>
                      <c:pt idx="8">
                        <c:v>25.16</c:v>
                      </c:pt>
                      <c:pt idx="9">
                        <c:v>16.37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1FD-4B6D-9118-37CAE1FCF16E}"/>
                  </c:ext>
                </c:extLst>
              </c15:ser>
            </c15:filteredScatterSeries>
          </c:ext>
        </c:extLst>
      </c:scatterChart>
      <c:valAx>
        <c:axId val="6791042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WinRate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103936"/>
        <c:crosses val="autoZero"/>
        <c:crossBetween val="midCat"/>
      </c:valAx>
      <c:valAx>
        <c:axId val="679103936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Game Legnth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104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WinRate</a:t>
            </a:r>
            <a:r>
              <a:rPr lang="en-GB" dirty="0"/>
              <a:t> By Race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15-40F4-9304-8EB3076D444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15-40F4-9304-8EB3076D444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15-40F4-9304-8EB3076D44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Sheet1!$V$41:$V$43</c:f>
              <c:strCache>
                <c:ptCount val="3"/>
                <c:pt idx="0">
                  <c:v>Zerg Wins</c:v>
                </c:pt>
                <c:pt idx="1">
                  <c:v>Protoss Wins</c:v>
                </c:pt>
                <c:pt idx="2">
                  <c:v>Terran Wins</c:v>
                </c:pt>
              </c:strCache>
            </c:strRef>
          </c:cat>
          <c:val>
            <c:numRef>
              <c:f>Sheet1!$W$41:$W$43</c:f>
              <c:numCache>
                <c:formatCode>0</c:formatCode>
                <c:ptCount val="3"/>
                <c:pt idx="0">
                  <c:v>55</c:v>
                </c:pt>
                <c:pt idx="1">
                  <c:v>40.416666666666664</c:v>
                </c:pt>
                <c:pt idx="2">
                  <c:v>54.6875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15-40F4-9304-8EB3076D444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19255314755398"/>
          <c:y val="0.85589723826681274"/>
          <c:w val="0.32561489370489199"/>
          <c:h val="0.129360826848429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WintRate RaceVSRace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Sheet1!$T$46</c:f>
              <c:strCache>
                <c:ptCount val="1"/>
                <c:pt idx="0">
                  <c:v>VS Zerg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Sheet1!$O$54:$Q$54</c:f>
              <c:strCache>
                <c:ptCount val="3"/>
                <c:pt idx="0">
                  <c:v>Protoss</c:v>
                </c:pt>
                <c:pt idx="1">
                  <c:v>Zerg</c:v>
                </c:pt>
                <c:pt idx="2">
                  <c:v>Terran</c:v>
                </c:pt>
              </c:strCache>
            </c:strRef>
          </c:cat>
          <c:val>
            <c:numRef>
              <c:f>(Sheet1!$W$47,Sheet1!$W$50,Sheet1!$W$53)</c:f>
              <c:numCache>
                <c:formatCode>General</c:formatCode>
                <c:ptCount val="3"/>
                <c:pt idx="0">
                  <c:v>0.3</c:v>
                </c:pt>
                <c:pt idx="1">
                  <c:v>1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2-4CF5-BD3C-43D5849D7B52}"/>
            </c:ext>
          </c:extLst>
        </c:ser>
        <c:ser>
          <c:idx val="1"/>
          <c:order val="1"/>
          <c:tx>
            <c:strRef>
              <c:f>Sheet1!$U$46</c:f>
              <c:strCache>
                <c:ptCount val="1"/>
                <c:pt idx="0">
                  <c:v>VS Terran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Sheet1!$O$54:$Q$54</c:f>
              <c:strCache>
                <c:ptCount val="3"/>
                <c:pt idx="0">
                  <c:v>Protoss</c:v>
                </c:pt>
                <c:pt idx="1">
                  <c:v>Zerg</c:v>
                </c:pt>
                <c:pt idx="2">
                  <c:v>Terran</c:v>
                </c:pt>
              </c:strCache>
            </c:strRef>
          </c:cat>
          <c:val>
            <c:numRef>
              <c:f>(Sheet1!$X$47,Sheet1!$X$50,Sheet1!$X$53)</c:f>
              <c:numCache>
                <c:formatCode>General</c:formatCode>
                <c:ptCount val="3"/>
                <c:pt idx="0">
                  <c:v>0.41</c:v>
                </c:pt>
                <c:pt idx="1">
                  <c:v>0.45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42-4CF5-BD3C-43D5849D7B52}"/>
            </c:ext>
          </c:extLst>
        </c:ser>
        <c:ser>
          <c:idx val="2"/>
          <c:order val="2"/>
          <c:tx>
            <c:strRef>
              <c:f>Sheet1!$V$46</c:f>
              <c:strCache>
                <c:ptCount val="1"/>
                <c:pt idx="0">
                  <c:v>VS Protoss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Sheet1!$O$54:$Q$54</c:f>
              <c:strCache>
                <c:ptCount val="3"/>
                <c:pt idx="0">
                  <c:v>Protoss</c:v>
                </c:pt>
                <c:pt idx="1">
                  <c:v>Zerg</c:v>
                </c:pt>
                <c:pt idx="2">
                  <c:v>Terran</c:v>
                </c:pt>
              </c:strCache>
            </c:strRef>
          </c:cat>
          <c:val>
            <c:numRef>
              <c:f>(Sheet1!$Y$47,Sheet1!$Y$50,Sheet1!$Y$53)</c:f>
              <c:numCache>
                <c:formatCode>General</c:formatCode>
                <c:ptCount val="3"/>
                <c:pt idx="0">
                  <c:v>1</c:v>
                </c:pt>
                <c:pt idx="1">
                  <c:v>0.7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42-4CF5-BD3C-43D5849D7B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8685832"/>
        <c:axId val="678686816"/>
      </c:barChart>
      <c:catAx>
        <c:axId val="678685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686816"/>
        <c:crosses val="autoZero"/>
        <c:auto val="1"/>
        <c:lblAlgn val="ctr"/>
        <c:lblOffset val="100"/>
        <c:noMultiLvlLbl val="0"/>
      </c:catAx>
      <c:valAx>
        <c:axId val="6786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685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Sheet1!$AA$26:$AA$34</cx:f>
        <cx:lvl ptCount="9" formatCode="hh:mm">
          <cx:pt idx="0">0.54375000000000007</cx:pt>
          <cx:pt idx="1">0.25347222222222221</cx:pt>
          <cx:pt idx="2">0.58958333333333335</cx:pt>
          <cx:pt idx="3">0.66180555555555554</cx:pt>
          <cx:pt idx="4">0.60625000000000007</cx:pt>
          <cx:pt idx="5">0.56111111111111112</cx:pt>
          <cx:pt idx="6">0.71527777777777779</cx:pt>
          <cx:pt idx="7">0.80833333333333324</cx:pt>
          <cx:pt idx="8">0.63888888888888895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AvgTime</a:t>
            </a:r>
            <a:endPara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boxWhisker" uniqueId="{413239E0-7722-4352-BF47-8AC2E9A36807}">
          <cx:tx>
            <cx:txData>
              <cx:f>Sheet1!$AA$25</cx:f>
              <cx:v>AvgTime</cx:v>
            </cx:txData>
          </cx:tx>
          <cx:dataLabels pos="r">
            <cx:spPr>
              <a:ln>
                <a:noFill/>
              </a:ln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n>
                      <a:noFill/>
                    </a:ln>
                    <a:solidFill>
                      <a:schemeClr val="tx1"/>
                    </a:solidFill>
                  </a:defRPr>
                </a:pPr>
                <a:endParaRPr lang="en-US" sz="900" b="0" i="0" u="none" strike="noStrike" baseline="0">
                  <a:ln>
                    <a:noFill/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0.20000000000000001"/>
        <cx:majorGridlines/>
        <cx:tickLabels/>
      </cx:axis>
    </cx:plotArea>
    <cx:legend pos="r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Sheet1!$Z$26:$Z$34</cx:f>
        <cx:lvl ptCount="9" formatCode="General">
          <cx:pt idx="0">85</cx:pt>
          <cx:pt idx="1">85</cx:pt>
          <cx:pt idx="2">68.75</cx:pt>
          <cx:pt idx="3">56.25</cx:pt>
          <cx:pt idx="4">53.75</cx:pt>
          <cx:pt idx="5">47.5</cx:pt>
          <cx:pt idx="6">25</cx:pt>
          <cx:pt idx="7">17.5</cx:pt>
          <cx:pt idx="8">11.25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WinRate</a:t>
            </a:r>
            <a:r>
              <a:rPr lang="en-US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%</a:t>
            </a:r>
          </a:p>
        </cx:rich>
      </cx:tx>
    </cx:title>
    <cx:plotArea>
      <cx:plotAreaRegion>
        <cx:series layoutId="boxWhisker" uniqueId="{2ABD38A3-F85D-4D2E-9D36-3F7B3FC2EF7C}">
          <cx:tx>
            <cx:txData>
              <cx:f>Sheet1!$Z$25</cx:f>
              <cx:v>Win %</cx:v>
            </cx:txData>
          </cx:tx>
          <cx:dataLabels pos="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en-US" sz="900" b="0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19CF-E6F0-48BB-ACFE-C7FF3BE3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6A65-2945-4438-9900-737FA512E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DD77-972A-4776-82BD-9FE6477C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2849-359F-4660-9855-693A4D19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003B-1F30-4872-B520-1C3E579F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7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442E-06A3-43D7-89B2-92F3449A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B91D0-1540-4EA0-9ED3-77C3DB948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3332-1DDE-4024-8C1E-FF7C459B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C4FB-90CD-42C8-B977-A19A633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29C18-06E0-4A78-A15F-6CF5E47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4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9248F-E3C6-4C97-AA20-B10DB46E1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D6DE2-7E5E-44E3-B08D-00216B994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EFD5-2A16-44E2-924C-6E50B934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5536-2072-47AB-9C67-8D1CC91F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9FCD-DB5A-4640-8AA2-744F0076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0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AD5B-6888-4D56-8D1E-13BFBD7B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6A23-8D64-47C4-80D7-EBC0B66E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C0E3-6A93-475D-B63C-35AF3A05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992B-1F16-4C12-9F25-D49C192D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15A4-64F7-47B6-8A13-32DF4573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7C14-4F63-4413-B9F3-97A38F5D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68A33-B223-439D-8650-36AF8C1D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44CD-D14D-420D-82AE-5BEB148F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17D5-A5BF-4BBE-8B42-63AEF0ED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C254-8AEA-4FDF-BE69-07435E27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30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3273-B4CF-49BD-81F6-187799DC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A745-E671-4F8B-B0C4-665F4BD9B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14873-461F-46DE-B4A5-6FB725995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8BD3-3393-4E92-8F97-EE6A2C05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0CF33-2E23-477E-BFA7-11B515C5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77898-A382-4735-9820-DFF5E6E4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39D9-E756-42C5-BCE7-0CF8066B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A1DC-1D44-4C89-B149-DBFFF9F5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3C58-DE6D-4745-8A17-2F8AF1BC5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B953E-AAFA-4500-B704-C35AE6C3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D6E8C-C10F-47E7-A867-5EB3E058D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01DA8-1440-4B9B-9C6F-C1AA6ACD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52275-4AE7-4ACD-8F25-59488751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C8085-D61B-40ED-87BA-4062A566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4C7F-8E49-4C98-A7A3-744DF04C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A539E-5213-4C00-8205-48916387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CB8EE-74D2-4E6D-9246-7A7E712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6567E-BF7D-402F-86F1-50F26748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B7AC3-A710-4A12-8FAF-FC8519B5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9AABA-FD38-4724-818A-13EDC3D1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58DEC-CF75-47CC-9DB1-A64D97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1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8ADC-A244-461D-A87A-4483DCB9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7A21-4E21-4F10-B024-CC2373E2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086B-7986-4B1E-ACB0-7E80DC59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68DAE-E5A3-45F4-9ED7-8D7A79C7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2746E-20A3-43E5-95BC-8C7A8583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5441-4144-49FB-9D48-C92451FB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5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3774-02FD-4975-888B-A986BA4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8DAED-BED8-4842-83BF-F7AC9245A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FCC01-9995-447E-A475-7949BB403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B935F-C64F-4585-8A28-58FCE31F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FBC6-7642-4523-9C1A-2D7B2FA0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9C39-A846-43FC-A007-2E24006B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F306A-2646-4890-8D46-411025B2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3AF42-CB26-4F43-A6FA-C6528EE7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A55BC-ADF9-4405-9E93-7A1F4EF27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0B94-E1D3-489B-B937-AD32C8AE853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14B3-7AD8-4972-9136-1E6C267A4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B69A-2882-4E0D-BB5E-D94AE78D7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james\Documents\comp320-comp360-dissertation\DataSets\replays\ORITAKA\00003-ORIT_CRUZ.REP" TargetMode="External"/><Relationship Id="rId13" Type="http://schemas.openxmlformats.org/officeDocument/2006/relationships/hyperlink" Target="file:///C:\Users\james\Documents\comp320-comp360-dissertation\DataSets\replays\XELNAGA\00006-XELN_CRUZ.REP" TargetMode="External"/><Relationship Id="rId18" Type="http://schemas.openxmlformats.org/officeDocument/2006/relationships/hyperlink" Target="file:///C:\Users\james\Documents\comp320-comp360-dissertation\DataSets\replays\MEGABOT\00008-MEGA_ICEB.REP" TargetMode="External"/><Relationship Id="rId26" Type="http://schemas.openxmlformats.org/officeDocument/2006/relationships/hyperlink" Target="file:///C:\Users\james\Documents\comp320-comp360-dissertation\DataSets\replays\CIMEX\00012-CIME_MEGA.REP" TargetMode="External"/><Relationship Id="rId39" Type="http://schemas.openxmlformats.org/officeDocument/2006/relationships/hyperlink" Target="file:///C:\Users\james\Documents\comp320-comp360-dissertation\DataSets\replays\ICEBOT\00019-ICEB_XELN.REP" TargetMode="External"/><Relationship Id="rId3" Type="http://schemas.openxmlformats.org/officeDocument/2006/relationships/hyperlink" Target="file:///C:\Users\james\Documents\comp320-comp360-dissertation\DataSets\replays\ICEBOT\00001-ICEB_CRUZ.REP" TargetMode="External"/><Relationship Id="rId21" Type="http://schemas.openxmlformats.org/officeDocument/2006/relationships/hyperlink" Target="file:///C:\Users\james\Documents\comp320-comp360-dissertation\DataSets\replays\MEGABOT\00010-MEGA_ORIT.REP" TargetMode="External"/><Relationship Id="rId34" Type="http://schemas.openxmlformats.org/officeDocument/2006/relationships/hyperlink" Target="file:///C:\Users\james\Documents\comp320-comp360-dissertation\DataSets\replays\ORITAKA\00016-ORIT_ICEB.REP" TargetMode="External"/><Relationship Id="rId42" Type="http://schemas.openxmlformats.org/officeDocument/2006/relationships/hyperlink" Target="file:///C:\Users\james\Documents\comp320-comp360-dissertation\DataSets\replays\ICEBOT\00020-ICEB_ZZZK.REP" TargetMode="External"/><Relationship Id="rId7" Type="http://schemas.openxmlformats.org/officeDocument/2006/relationships/hyperlink" Target="file:///C:\Users\james\Documents\comp320-comp360-dissertation\DataSets\replays\CRUZBOT\00003-CRUZ_ORIT.REP" TargetMode="External"/><Relationship Id="rId12" Type="http://schemas.openxmlformats.org/officeDocument/2006/relationships/hyperlink" Target="file:///C:\Users\james\Documents\comp320-comp360-dissertation\DataSets\replays\CIMEX\00005-CIME_CRUZ.REP" TargetMode="External"/><Relationship Id="rId17" Type="http://schemas.openxmlformats.org/officeDocument/2006/relationships/hyperlink" Target="file:///C:\Users\james\Documents\comp320-comp360-dissertation\DataSets\replays\ICEBOT\00008-ICEB_MEGA.REP" TargetMode="External"/><Relationship Id="rId25" Type="http://schemas.openxmlformats.org/officeDocument/2006/relationships/hyperlink" Target="file:///C:\Users\james\Documents\comp320-comp360-dissertation\DataSets\replays\MEGABOT\00012-MEGA_CIME.REP" TargetMode="External"/><Relationship Id="rId33" Type="http://schemas.openxmlformats.org/officeDocument/2006/relationships/hyperlink" Target="file:///C:\Users\james\Documents\comp320-comp360-dissertation\DataSets\replays\ICEBOT\00016-ICEB_ORIT.REP" TargetMode="External"/><Relationship Id="rId38" Type="http://schemas.openxmlformats.org/officeDocument/2006/relationships/hyperlink" Target="file:///C:\Users\james\Documents\comp320-comp360-dissertation\DataSets\replays\CIMEX\00018-CIME_ICEB.REP" TargetMode="External"/><Relationship Id="rId2" Type="http://schemas.openxmlformats.org/officeDocument/2006/relationships/hyperlink" Target="file:///C:\Users\james\Documents\comp320-comp360-dissertation\DataSets\replays\CRUZBOT\00000-CRUZ_MEGA.REP" TargetMode="External"/><Relationship Id="rId16" Type="http://schemas.openxmlformats.org/officeDocument/2006/relationships/hyperlink" Target="file:///C:\Users\james\Documents\comp320-comp360-dissertation\DataSets\replays\CRUZBOT\00007-CRUZ_ZZZK.REP" TargetMode="External"/><Relationship Id="rId20" Type="http://schemas.openxmlformats.org/officeDocument/2006/relationships/hyperlink" Target="file:///C:\Users\james\Documents\comp320-comp360-dissertation\DataSets\replays\MEGABOT\00009-MEGA_IRON.REP" TargetMode="External"/><Relationship Id="rId29" Type="http://schemas.openxmlformats.org/officeDocument/2006/relationships/hyperlink" Target="file:///C:\Users\james\Documents\comp320-comp360-dissertation\DataSets\replays\ZZZKBOT\00014-ZZZK_MEGA.REP" TargetMode="External"/><Relationship Id="rId41" Type="http://schemas.openxmlformats.org/officeDocument/2006/relationships/hyperlink" Target="file:///C:\Users\james\Documents\comp320-comp360-dissertation\DataSets\replays\ZZZKBOT\00020-ZZZK_ICEB.RE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james\Documents\comp320-comp360-dissertation\DataSets\replays\CRUZBOT\00002-CRUZ_IRON.REP" TargetMode="External"/><Relationship Id="rId11" Type="http://schemas.openxmlformats.org/officeDocument/2006/relationships/hyperlink" Target="file:///C:\Users\james\Documents\comp320-comp360-dissertation\DataSets\replays\CRUZBOT\00005-CRUZ_CIME.REP" TargetMode="External"/><Relationship Id="rId24" Type="http://schemas.openxmlformats.org/officeDocument/2006/relationships/hyperlink" Target="file:///C:\Users\james\Documents\comp320-comp360-dissertation\DataSets\replays\MEGABOT\00011-MEGA_LETA.REP" TargetMode="External"/><Relationship Id="rId32" Type="http://schemas.openxmlformats.org/officeDocument/2006/relationships/hyperlink" Target="file:///C:\Users\james\Documents\comp320-comp360-dissertation\DataSets\replays\ICEBOT\00015-ICEB_IRON.REP" TargetMode="External"/><Relationship Id="rId37" Type="http://schemas.openxmlformats.org/officeDocument/2006/relationships/hyperlink" Target="file:///C:\Users\james\Documents\comp320-comp360-dissertation\DataSets\replays\ICEBOT\00018-ICEB_CIME.REP" TargetMode="External"/><Relationship Id="rId40" Type="http://schemas.openxmlformats.org/officeDocument/2006/relationships/hyperlink" Target="file:///C:\Users\james\Documents\comp320-comp360-dissertation\DataSets\replays\XELNAGA\00019-XELN_ICEB.REP" TargetMode="External"/><Relationship Id="rId5" Type="http://schemas.openxmlformats.org/officeDocument/2006/relationships/hyperlink" Target="file:///C:\Users\james\Documents\comp320-comp360-dissertation\DataSets\replays\IRON\00002-IRON_CRUZ.REP" TargetMode="External"/><Relationship Id="rId15" Type="http://schemas.openxmlformats.org/officeDocument/2006/relationships/hyperlink" Target="file:///C:\Users\james\Documents\comp320-comp360-dissertation\DataSets\replays\ZZZKBOT\00007-ZZZK_CRUZ.REP" TargetMode="External"/><Relationship Id="rId23" Type="http://schemas.openxmlformats.org/officeDocument/2006/relationships/hyperlink" Target="file:///C:\Users\james\Documents\comp320-comp360-dissertation\DataSets\replays\LETABOT\00011-LETA_MEGA.REP" TargetMode="External"/><Relationship Id="rId28" Type="http://schemas.openxmlformats.org/officeDocument/2006/relationships/hyperlink" Target="file:///C:\Users\james\Documents\comp320-comp360-dissertation\DataSets\replays\MEGABOT\00013-MEGA_XELN.REP" TargetMode="External"/><Relationship Id="rId36" Type="http://schemas.openxmlformats.org/officeDocument/2006/relationships/hyperlink" Target="file:///C:\Users\james\Documents\comp320-comp360-dissertation\DataSets\replays\ICEBOT\00017-ICEB_LETA.REP" TargetMode="External"/><Relationship Id="rId10" Type="http://schemas.openxmlformats.org/officeDocument/2006/relationships/hyperlink" Target="file:///C:\Users\james\Documents\comp320-comp360-dissertation\DataSets\replays\CRUZBOT\00004-CRUZ_LETA.REP" TargetMode="External"/><Relationship Id="rId19" Type="http://schemas.openxmlformats.org/officeDocument/2006/relationships/hyperlink" Target="file:///C:\Users\james\Documents\comp320-comp360-dissertation\DataSets\replays\IRON\00009-IRON_MEGA.REP" TargetMode="External"/><Relationship Id="rId31" Type="http://schemas.openxmlformats.org/officeDocument/2006/relationships/hyperlink" Target="file:///C:\Users\james\Documents\comp320-comp360-dissertation\DataSets\replays\IRON\00015-IRON_ICEB.REP" TargetMode="External"/><Relationship Id="rId44" Type="http://schemas.openxmlformats.org/officeDocument/2006/relationships/hyperlink" Target="file:///C:\Users\james\Documents\comp320-comp360-dissertation\DataSets\replays\ORITAKA\00021-ORIT_IRON.REP" TargetMode="External"/><Relationship Id="rId4" Type="http://schemas.openxmlformats.org/officeDocument/2006/relationships/hyperlink" Target="file:///C:\Users\james\Documents\comp320-comp360-dissertation\DataSets\replays\CRUZBOT\00001-CRUZ_ICEB.REP" TargetMode="External"/><Relationship Id="rId9" Type="http://schemas.openxmlformats.org/officeDocument/2006/relationships/hyperlink" Target="file:///C:\Users\james\Documents\comp320-comp360-dissertation\DataSets\replays\LETABOT\00004-LETA_CRUZ.REP" TargetMode="External"/><Relationship Id="rId14" Type="http://schemas.openxmlformats.org/officeDocument/2006/relationships/hyperlink" Target="file:///C:\Users\james\Documents\comp320-comp360-dissertation\DataSets\replays\CRUZBOT\00006-CRUZ_XELN.REP" TargetMode="External"/><Relationship Id="rId22" Type="http://schemas.openxmlformats.org/officeDocument/2006/relationships/hyperlink" Target="file:///C:\Users\james\Documents\comp320-comp360-dissertation\DataSets\replays\ORITAKA\00010-ORIT_MEGA.REP" TargetMode="External"/><Relationship Id="rId27" Type="http://schemas.openxmlformats.org/officeDocument/2006/relationships/hyperlink" Target="file:///C:\Users\james\Documents\comp320-comp360-dissertation\DataSets\replays\XELNAGA\00013-XELN_MEGA.REP" TargetMode="External"/><Relationship Id="rId30" Type="http://schemas.openxmlformats.org/officeDocument/2006/relationships/hyperlink" Target="file:///C:\Users\james\Documents\comp320-comp360-dissertation\DataSets\replays\MEGABOT\00014-MEGA_ZZZK.REP" TargetMode="External"/><Relationship Id="rId35" Type="http://schemas.openxmlformats.org/officeDocument/2006/relationships/hyperlink" Target="file:///C:\Users\james\Documents\comp320-comp360-dissertation\DataSets\replays\LETABOT\00017-LETA_ICEB.REP" TargetMode="External"/><Relationship Id="rId43" Type="http://schemas.openxmlformats.org/officeDocument/2006/relationships/hyperlink" Target="file:///C:\Users\james\Documents\comp320-comp360-dissertation\DataSets\replays\IRON\00021-IRON_ORIT.RE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795-EB2D-463E-9192-586149D90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StarCraft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9F105-D598-4ADC-87E3-C1CC94CA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Hellman</a:t>
            </a:r>
          </a:p>
        </p:txBody>
      </p:sp>
    </p:spTree>
    <p:extLst>
      <p:ext uri="{BB962C8B-B14F-4D97-AF65-F5344CB8AC3E}">
        <p14:creationId xmlns:p14="http://schemas.microsoft.com/office/powerpoint/2010/main" val="83624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A029-3865-4FD5-8A79-B489288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219D415-7FE0-4D46-9BEC-53214DECF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31810"/>
              </p:ext>
            </p:extLst>
          </p:nvPr>
        </p:nvGraphicFramePr>
        <p:xfrm>
          <a:off x="838199" y="1351807"/>
          <a:ext cx="10260435" cy="4839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984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FF6D-C65C-468B-8D5E-9CFD8866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D61BE-4872-4778-B98C-33A50BF6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00696"/>
              </p:ext>
            </p:extLst>
          </p:nvPr>
        </p:nvGraphicFramePr>
        <p:xfrm>
          <a:off x="838199" y="1366663"/>
          <a:ext cx="10515598" cy="4921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425">
                  <a:extLst>
                    <a:ext uri="{9D8B030D-6E8A-4147-A177-3AD203B41FA5}">
                      <a16:colId xmlns:a16="http://schemas.microsoft.com/office/drawing/2014/main" val="3950094405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2616253406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1525797012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3289189488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3951990810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4106933682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3721516061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3263372002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832106939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172652175"/>
                    </a:ext>
                  </a:extLst>
                </a:gridCol>
                <a:gridCol w="1088457">
                  <a:extLst>
                    <a:ext uri="{9D8B030D-6E8A-4147-A177-3AD203B41FA5}">
                      <a16:colId xmlns:a16="http://schemas.microsoft.com/office/drawing/2014/main" val="4187280725"/>
                    </a:ext>
                  </a:extLst>
                </a:gridCol>
              </a:tblGrid>
              <a:tr h="3609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Bot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10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85747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Iron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706869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034100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ZZZKBot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257458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67857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LetaBot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514831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1781346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Xelnaga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6994691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428886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IceBot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317985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2227136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MegaBot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607622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0380101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Cimex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046799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123692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CruzBot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843445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9393292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Oritaka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371229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08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48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A029-3865-4FD5-8A79-B489288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710D8F-48DA-4F44-B5D8-63DB323AB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930337"/>
              </p:ext>
            </p:extLst>
          </p:nvPr>
        </p:nvGraphicFramePr>
        <p:xfrm>
          <a:off x="838200" y="1514125"/>
          <a:ext cx="10302380" cy="464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74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FFC3-C506-4DA3-AA7B-66D0F5C4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8F2C-0454-46F9-B200-FB2BC5C1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Game Length (Average of 14- minutes or below)</a:t>
            </a:r>
          </a:p>
          <a:p>
            <a:r>
              <a:rPr lang="en-GB" dirty="0"/>
              <a:t>Endgame Condition (Whether the AI wins the game or looses)</a:t>
            </a:r>
          </a:p>
          <a:p>
            <a:r>
              <a:rPr lang="en-GB" dirty="0"/>
              <a:t>Average competition AI times:</a:t>
            </a:r>
          </a:p>
          <a:p>
            <a:pPr lvl="1"/>
            <a:r>
              <a:rPr lang="en-GB" dirty="0"/>
              <a:t>Low 13 minutes (With the exception of the 6 minute </a:t>
            </a:r>
            <a:r>
              <a:rPr lang="en-GB" dirty="0" err="1"/>
              <a:t>Zerg</a:t>
            </a:r>
            <a:r>
              <a:rPr lang="en-GB" dirty="0"/>
              <a:t> Rush)</a:t>
            </a:r>
          </a:p>
          <a:p>
            <a:pPr lvl="1"/>
            <a:r>
              <a:rPr lang="en-GB" dirty="0"/>
              <a:t>High 19 minute</a:t>
            </a:r>
          </a:p>
          <a:p>
            <a:r>
              <a:rPr lang="en-GB" dirty="0"/>
              <a:t>Average competition AI win rates:</a:t>
            </a:r>
          </a:p>
          <a:p>
            <a:pPr lvl="1"/>
            <a:r>
              <a:rPr lang="en-GB" dirty="0"/>
              <a:t>Low 11.25%</a:t>
            </a:r>
          </a:p>
          <a:p>
            <a:pPr lvl="1"/>
            <a:r>
              <a:rPr lang="en-GB" dirty="0"/>
              <a:t>High 85%</a:t>
            </a:r>
          </a:p>
          <a:p>
            <a:r>
              <a:rPr lang="en-GB" dirty="0"/>
              <a:t>The AI will be considered effective if it achieves a win rate above 50% and a game length of less than 14 minutes.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64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14DA-4FF3-4723-AED7-D9F691BE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2E06CA-0A5D-4A31-B47B-B82308852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484638"/>
              </p:ext>
            </p:extLst>
          </p:nvPr>
        </p:nvGraphicFramePr>
        <p:xfrm>
          <a:off x="838200" y="1408676"/>
          <a:ext cx="4891606" cy="430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1FBABD-8B31-4E64-8365-B4DF94C61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305232"/>
              </p:ext>
            </p:extLst>
          </p:nvPr>
        </p:nvGraphicFramePr>
        <p:xfrm>
          <a:off x="5729806" y="1408676"/>
          <a:ext cx="6063390" cy="404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566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907E-1C87-425F-A2D6-50903D07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D051-F69B-4D22-93F0-E8F6AF60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Surprising correlation between game length and win rate, which means there is another possible research question there.</a:t>
            </a:r>
          </a:p>
          <a:p>
            <a:r>
              <a:rPr lang="en-GB" dirty="0"/>
              <a:t>Supports my criteria for an effective Bot.</a:t>
            </a:r>
          </a:p>
        </p:txBody>
      </p:sp>
    </p:spTree>
    <p:extLst>
      <p:ext uri="{BB962C8B-B14F-4D97-AF65-F5344CB8AC3E}">
        <p14:creationId xmlns:p14="http://schemas.microsoft.com/office/powerpoint/2010/main" val="399015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CEE0-BF21-49AA-82FE-745630A5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80" y="2571429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09593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D52C-5EF1-420C-8FF9-CF23D65C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B0DF-97E4-44D5-8B1B-702A34F7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StarCraft is a RTS game released in 1998.</a:t>
            </a:r>
          </a:p>
          <a:p>
            <a:r>
              <a:rPr lang="en-GB" dirty="0"/>
              <a:t>Basic premise:</a:t>
            </a:r>
          </a:p>
          <a:p>
            <a:pPr lvl="1"/>
            <a:r>
              <a:rPr lang="en-GB"/>
              <a:t>Gather </a:t>
            </a:r>
            <a:r>
              <a:rPr lang="en-GB" dirty="0"/>
              <a:t>resources</a:t>
            </a:r>
          </a:p>
          <a:p>
            <a:pPr lvl="1"/>
            <a:r>
              <a:rPr lang="en-GB" dirty="0"/>
              <a:t>Build base and army</a:t>
            </a:r>
          </a:p>
          <a:p>
            <a:pPr lvl="1"/>
            <a:r>
              <a:rPr lang="en-GB" dirty="0"/>
              <a:t>Destroy your enemy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13F54-2317-41C3-84D1-C8D04C0B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54" y="2466109"/>
            <a:ext cx="5053446" cy="33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0177-650A-4A21-AD6F-F7F741BC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in StarCraft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6307-259B-4F1E-A6DE-D1DCC8AF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competitions for AI currently being held.</a:t>
            </a:r>
          </a:p>
          <a:p>
            <a:r>
              <a:rPr lang="en-GB" dirty="0"/>
              <a:t>One of the biggest ones is the AIIDE StarCraft AI Tournament.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169FEC-C737-4447-B6BD-82FB2D311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55"/>
          <a:stretch/>
        </p:blipFill>
        <p:spPr>
          <a:xfrm>
            <a:off x="1858802" y="2793330"/>
            <a:ext cx="8474395" cy="3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3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1E46-3927-4DF9-A21B-33F87C51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171"/>
            <a:ext cx="10515600" cy="2655421"/>
          </a:xfrm>
        </p:spPr>
        <p:txBody>
          <a:bodyPr>
            <a:normAutofit/>
          </a:bodyPr>
          <a:lstStyle/>
          <a:p>
            <a:r>
              <a:rPr lang="en-GB" b="1" dirty="0"/>
              <a:t>To What Degree can an AI Built With Expert</a:t>
            </a:r>
            <a:br>
              <a:rPr lang="en-GB" b="1" dirty="0"/>
            </a:br>
            <a:r>
              <a:rPr lang="en-GB" b="1" dirty="0"/>
              <a:t>Strategies be Effective Against Competition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B819-C86B-4A63-AE48-D258793F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GB" dirty="0"/>
              <a:t>Modelling behaviour, translating expert knowledge from domain experts to understand effectiveness of strategies.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17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A420-99B5-45F7-85A8-5AA973E9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C04B-BDE8-47FB-868A-CD548BF4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Using an opensource Tournament Manager for StarCraft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57600" lvl="8" indent="0">
              <a:buNone/>
            </a:pPr>
            <a:endParaRPr lang="en-GB" dirty="0"/>
          </a:p>
          <a:p>
            <a:pPr marL="3657600" lvl="8" indent="0">
              <a:buNone/>
            </a:pPr>
            <a:endParaRPr lang="en-GB" dirty="0"/>
          </a:p>
          <a:p>
            <a:pPr marL="3657600" lvl="8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300" dirty="0"/>
              <a:t>						</a:t>
            </a:r>
          </a:p>
          <a:p>
            <a:pPr marL="0" indent="0" algn="ctr">
              <a:buNone/>
            </a:pPr>
            <a:r>
              <a:rPr lang="en-GB" sz="1300" dirty="0"/>
              <a:t>https://github.com/davechurchill/StarcraftAITournamentManager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750C0-902B-4F62-8650-43603E40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51" y="2290195"/>
            <a:ext cx="5533097" cy="37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1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A722-9A7E-4770-B529-5B5D4EC1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6EC2-0007-4B20-96A2-4FA37746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Instead of presenting how my bot is doing so far, I will present how the other bots that I will be testing do against each other, to justify my criteria.</a:t>
            </a:r>
          </a:p>
          <a:p>
            <a:r>
              <a:rPr lang="en-GB" dirty="0"/>
              <a:t>9 competition AI’s form the 2016 AIIDE competition have been chosen for testing:</a:t>
            </a:r>
          </a:p>
          <a:p>
            <a:pPr lvl="1"/>
            <a:r>
              <a:rPr lang="en-GB" dirty="0"/>
              <a:t>Three from the top-tier</a:t>
            </a:r>
          </a:p>
          <a:p>
            <a:pPr lvl="1"/>
            <a:r>
              <a:rPr lang="en-GB" dirty="0"/>
              <a:t>Three from the mid-tier </a:t>
            </a:r>
          </a:p>
          <a:p>
            <a:pPr lvl="1"/>
            <a:r>
              <a:rPr lang="en-GB" dirty="0"/>
              <a:t>Three from the bottom-tier </a:t>
            </a:r>
          </a:p>
        </p:txBody>
      </p:sp>
    </p:spTree>
    <p:extLst>
      <p:ext uri="{BB962C8B-B14F-4D97-AF65-F5344CB8AC3E}">
        <p14:creationId xmlns:p14="http://schemas.microsoft.com/office/powerpoint/2010/main" val="356901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A722-9A7E-4770-B529-5B5D4EC1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6EC2-0007-4B20-96A2-4FA37746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game for each bot to face each bot on a total of 10 maps will be carried out using the 9 AI’s, totalling at 360 games and the results recorded.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A90C5-B34F-4EFD-ACB5-39A5BAFDC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5993"/>
              </p:ext>
            </p:extLst>
          </p:nvPr>
        </p:nvGraphicFramePr>
        <p:xfrm>
          <a:off x="838200" y="3272802"/>
          <a:ext cx="10515600" cy="11576344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356835674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6868071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13583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56882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02825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678953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548994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2320715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31249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0951553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651352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38030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4947628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732430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289242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6757884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09980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041544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4834765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222209584"/>
                    </a:ext>
                  </a:extLst>
                </a:gridCol>
              </a:tblGrid>
              <a:tr h="123006">
                <a:tc>
                  <a:txBody>
                    <a:bodyPr/>
                    <a:lstStyle/>
                    <a:p>
                      <a:r>
                        <a:rPr lang="en-GB" sz="1100" dirty="0"/>
                        <a:t>Round/Game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Winner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Loser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Crash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Timeout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Map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Duration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W Score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L Score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(W-L)/Max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W 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W 1000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W 10000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L 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L 1000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L 10000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Win Addr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Lose Addr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Start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Finish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409535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"/>
                        </a:rPr>
                        <a:t>CruzBot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MegaBot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MegaBot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00:12:43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16418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36763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-0.55339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20180310_123538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20180310_124107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302821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"/>
                        </a:rPr>
                        <a:t>IceBot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4"/>
                        </a:rPr>
                        <a:t>CruzBot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00:18:14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80599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28911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0.64129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20180310_124117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20180310_124426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72150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5"/>
                        </a:rPr>
                        <a:t>Iron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hlinkClick r:id="rId6"/>
                        </a:rPr>
                        <a:t>CruzBot</a:t>
                      </a:r>
                      <a:endParaRPr lang="en-GB" sz="1100" dirty="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00:10:39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28224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7374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0.73871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20180310_124436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20180310_124616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09885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7"/>
                        </a:rPr>
                        <a:t>CruzBot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hlinkClick r:id="rId8"/>
                        </a:rPr>
                        <a:t>Oritaka</a:t>
                      </a:r>
                      <a:endParaRPr lang="en-GB" sz="1100" dirty="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00:05:24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8926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2900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0.67503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20180310_124627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20180310_124738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687963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9"/>
                        </a:rPr>
                        <a:t>LetaBot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hlinkClick r:id="rId10"/>
                        </a:rPr>
                        <a:t>CruzBot</a:t>
                      </a:r>
                      <a:endParaRPr lang="en-GB" sz="1100" dirty="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00:17:18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71943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26213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0.63563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20180310_124747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20180310_125051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856591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11"/>
                        </a:rPr>
                        <a:t>CruzBot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12"/>
                        </a:rPr>
                        <a:t>Cimex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00:40:45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141653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122636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0.13425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20180310_125100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20180310_130006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71983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13"/>
                        </a:rPr>
                        <a:t>Xelnaga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14"/>
                        </a:rPr>
                        <a:t>CruzBot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00:59:31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11744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11299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0.03789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20180310_130015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20180310_130630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07681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15"/>
                        </a:rPr>
                        <a:t>ZZZKBot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16"/>
                        </a:rPr>
                        <a:t>CruzBot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00:04:18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5312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2451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0.53849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20180310_130640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20180310_130737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881119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17"/>
                        </a:rPr>
                        <a:t>IceBot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18"/>
                        </a:rPr>
                        <a:t>MegaBot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00:17:05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67883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28925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0.57389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20180310_130749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20180310_131035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51850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00009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19"/>
                        </a:rPr>
                        <a:t>Iron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0"/>
                        </a:rPr>
                        <a:t>MegaBot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00:11:44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30424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11303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0.62846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20180310_131044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20180310_131234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104321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1"/>
                        </a:rPr>
                        <a:t>MegaBot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2"/>
                        </a:rPr>
                        <a:t>Oritaka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00:08:30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23178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7514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0.67578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20180310_131243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20180310_131447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50630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3"/>
                        </a:rPr>
                        <a:t>LetaBot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4"/>
                        </a:rPr>
                        <a:t>MegaBot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00:18:51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94908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42213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0.55522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20180310_131458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20180310_131734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88135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5"/>
                        </a:rPr>
                        <a:t>MegaBot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6"/>
                        </a:rPr>
                        <a:t>Cimex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00:07:51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17516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7346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0.58058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20180310_131744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20180310_131949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34947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7"/>
                        </a:rPr>
                        <a:t>Xelnaga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8"/>
                        </a:rPr>
                        <a:t>MegaBot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00:22:00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89542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50705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0.43372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112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20180310_131959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20180310_132640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7139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29"/>
                        </a:rPr>
                        <a:t>ZZZKBot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0"/>
                        </a:rPr>
                        <a:t>MegaBot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00:03:55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5123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2240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0.56265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20180310_132650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20180310_132743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994357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1"/>
                        </a:rPr>
                        <a:t>Iron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2"/>
                        </a:rPr>
                        <a:t>IceBot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00:16:35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76340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27815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0.63563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20180310_132752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20180310_133114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752548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3"/>
                        </a:rPr>
                        <a:t>IceBot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4"/>
                        </a:rPr>
                        <a:t>Oritaka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00:18:29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103731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38901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0.62498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20180310_133125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20180310_133451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6969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5"/>
                        </a:rPr>
                        <a:t>LetaBot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6"/>
                        </a:rPr>
                        <a:t>IceBot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00:05:02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3534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1148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0.67496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20180310_133500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20180310_133556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278122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7"/>
                        </a:rPr>
                        <a:t>IceBot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8"/>
                        </a:rPr>
                        <a:t>Cimex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00:15:15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63715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22688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0.6439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20180310_133606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20180310_133856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575643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00019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39"/>
                        </a:rPr>
                        <a:t>IceBot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40"/>
                        </a:rPr>
                        <a:t>Xelnaga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00:23:00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118016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52950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0.55133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20180310_133906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20180310_134224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250825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00020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41"/>
                        </a:rPr>
                        <a:t>ZZZKBot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42"/>
                        </a:rPr>
                        <a:t>IceBot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00:04:18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4746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2103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0.55677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20180310_134234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20180310_134329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369891"/>
                  </a:ext>
                </a:extLst>
              </a:tr>
              <a:tr h="192197">
                <a:tc>
                  <a:txBody>
                    <a:bodyPr/>
                    <a:lstStyle/>
                    <a:p>
                      <a:r>
                        <a:rPr lang="en-GB" sz="1100"/>
                        <a:t>0 / 00021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43"/>
                        </a:rPr>
                        <a:t>Iron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hlinkClick r:id="rId44"/>
                        </a:rPr>
                        <a:t>Oritaka</a:t>
                      </a:r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Benzene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00:09:47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25142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6662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0.735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/192.168.1.241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/192.168.1.55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20180310_134339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20180310_134515</a:t>
                      </a:r>
                    </a:p>
                  </a:txBody>
                  <a:tcPr marL="7688" marR="7688" marT="3844" marB="3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26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3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A029-3865-4FD5-8A79-B489288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+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ED0781-4150-4E5C-83D6-00160705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20358"/>
              </p:ext>
            </p:extLst>
          </p:nvPr>
        </p:nvGraphicFramePr>
        <p:xfrm>
          <a:off x="838200" y="1342240"/>
          <a:ext cx="10515602" cy="4983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814">
                  <a:extLst>
                    <a:ext uri="{9D8B030D-6E8A-4147-A177-3AD203B41FA5}">
                      <a16:colId xmlns:a16="http://schemas.microsoft.com/office/drawing/2014/main" val="1664103995"/>
                    </a:ext>
                  </a:extLst>
                </a:gridCol>
                <a:gridCol w="935306">
                  <a:extLst>
                    <a:ext uri="{9D8B030D-6E8A-4147-A177-3AD203B41FA5}">
                      <a16:colId xmlns:a16="http://schemas.microsoft.com/office/drawing/2014/main" val="2763890556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1420972134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770129598"/>
                    </a:ext>
                  </a:extLst>
                </a:gridCol>
                <a:gridCol w="1823056">
                  <a:extLst>
                    <a:ext uri="{9D8B030D-6E8A-4147-A177-3AD203B41FA5}">
                      <a16:colId xmlns:a16="http://schemas.microsoft.com/office/drawing/2014/main" val="199677549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1094325361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695606967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2507785021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1949513550"/>
                    </a:ext>
                  </a:extLst>
                </a:gridCol>
              </a:tblGrid>
              <a:tr h="60161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Bot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Games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Win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Loss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Win %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 err="1">
                          <a:effectLst/>
                        </a:rPr>
                        <a:t>AvgTime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Game Timeout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Crash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Frame Timeout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370706"/>
                  </a:ext>
                </a:extLst>
              </a:tr>
              <a:tr h="4149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Iron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13:03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679807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ZZZKBot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80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06:05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3821584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LetaBot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68.75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14:09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6712862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Xelnaga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45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56.25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15:53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0258064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IceBot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37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53.75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14:33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73649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MegaBot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42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47.5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13:28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66097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Cimex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17:10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4829758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CruzBot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17.5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19:24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559119"/>
                  </a:ext>
                </a:extLst>
              </a:tr>
              <a:tr h="4149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Oritaka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11.25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15:20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350790"/>
                  </a:ext>
                </a:extLst>
              </a:tr>
              <a:tr h="4149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360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360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360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N/A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N/A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107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4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A029-3865-4FD5-8A79-B489288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153E9CD-2EA0-41D2-BD74-E2954C2A00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6197076"/>
                  </p:ext>
                </p:extLst>
              </p:nvPr>
            </p:nvGraphicFramePr>
            <p:xfrm>
              <a:off x="703278" y="1872842"/>
              <a:ext cx="5392722" cy="33660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9153E9CD-2EA0-41D2-BD74-E2954C2A00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278" y="1872842"/>
                <a:ext cx="5392722" cy="3366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64F3B37-6F55-473D-9DD1-00E78E88B5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483348"/>
                  </p:ext>
                </p:extLst>
              </p:nvPr>
            </p:nvGraphicFramePr>
            <p:xfrm>
              <a:off x="6096000" y="1872841"/>
              <a:ext cx="5392722" cy="31941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64F3B37-6F55-473D-9DD1-00E78E88B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1872841"/>
                <a:ext cx="5392722" cy="31941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99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1157</Words>
  <Application>Microsoft Office PowerPoint</Application>
  <PresentationFormat>Widescreen</PresentationFormat>
  <Paragraphs>786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StarCraft AI</vt:lpstr>
      <vt:lpstr>StarCraft</vt:lpstr>
      <vt:lpstr>AI in StarCraft</vt:lpstr>
      <vt:lpstr>To What Degree can an AI Built With Expert Strategies be Effective Against Competition AI?</vt:lpstr>
      <vt:lpstr>Method</vt:lpstr>
      <vt:lpstr>Testing</vt:lpstr>
      <vt:lpstr>Testing</vt:lpstr>
      <vt:lpstr>Data Collection + Results</vt:lpstr>
      <vt:lpstr>Results</vt:lpstr>
      <vt:lpstr>Results</vt:lpstr>
      <vt:lpstr>Results</vt:lpstr>
      <vt:lpstr>Results</vt:lpstr>
      <vt:lpstr>Effectiveness</vt:lpstr>
      <vt:lpstr>Race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StarCraft AI</dc:title>
  <dc:creator>James Hellman</dc:creator>
  <cp:lastModifiedBy>James Hellman</cp:lastModifiedBy>
  <cp:revision>33</cp:revision>
  <dcterms:created xsi:type="dcterms:W3CDTF">2018-01-08T11:25:24Z</dcterms:created>
  <dcterms:modified xsi:type="dcterms:W3CDTF">2018-03-12T13:24:45Z</dcterms:modified>
</cp:coreProperties>
</file>