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76" r:id="rId15"/>
    <p:sldId id="275" r:id="rId16"/>
    <p:sldId id="274"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3" d="100"/>
          <a:sy n="73" d="100"/>
        </p:scale>
        <p:origin x="6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25586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397911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96EBE-3FD1-4ACF-A015-81C31BAABA1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367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3261849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96EBE-3FD1-4ACF-A015-81C31BAABA1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4279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223559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1916929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404969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216890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868E-2359-4194-8951-D8C6D4FEAB61}"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115988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338011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2868E-2359-4194-8951-D8C6D4FEAB61}"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293245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2868E-2359-4194-8951-D8C6D4FEAB61}"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408434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2868E-2359-4194-8951-D8C6D4FEAB61}"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156608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427210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2868E-2359-4194-8951-D8C6D4FEAB61}"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96EBE-3FD1-4ACF-A015-81C31BAABA12}" type="slidenum">
              <a:rPr lang="en-US" smtClean="0"/>
              <a:t>‹#›</a:t>
            </a:fld>
            <a:endParaRPr lang="en-US"/>
          </a:p>
        </p:txBody>
      </p:sp>
    </p:spTree>
    <p:extLst>
      <p:ext uri="{BB962C8B-B14F-4D97-AF65-F5344CB8AC3E}">
        <p14:creationId xmlns:p14="http://schemas.microsoft.com/office/powerpoint/2010/main" val="221713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72868E-2359-4194-8951-D8C6D4FEAB61}" type="datetimeFigureOut">
              <a:rPr lang="en-US" smtClean="0"/>
              <a:t>6/15/2022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A96EBE-3FD1-4ACF-A015-81C31BAABA12}" type="slidenum">
              <a:rPr lang="en-US" smtClean="0"/>
              <a:t>‹#›</a:t>
            </a:fld>
            <a:endParaRPr lang="en-US"/>
          </a:p>
        </p:txBody>
      </p:sp>
    </p:spTree>
    <p:extLst>
      <p:ext uri="{BB962C8B-B14F-4D97-AF65-F5344CB8AC3E}">
        <p14:creationId xmlns:p14="http://schemas.microsoft.com/office/powerpoint/2010/main" val="945375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9BDB-B5AD-DFCB-9ED8-298BF19C859C}"/>
              </a:ext>
            </a:extLst>
          </p:cNvPr>
          <p:cNvSpPr>
            <a:spLocks noGrp="1"/>
          </p:cNvSpPr>
          <p:nvPr>
            <p:ph type="ctrTitle"/>
          </p:nvPr>
        </p:nvSpPr>
        <p:spPr/>
        <p:txBody>
          <a:bodyPr>
            <a:normAutofit/>
          </a:bodyPr>
          <a:lstStyle/>
          <a:p>
            <a:r>
              <a:rPr lang="en-US" sz="4000" b="1" dirty="0"/>
              <a:t>Student Registration Website</a:t>
            </a:r>
          </a:p>
        </p:txBody>
      </p:sp>
      <p:sp>
        <p:nvSpPr>
          <p:cNvPr id="3" name="Subtitle 2">
            <a:extLst>
              <a:ext uri="{FF2B5EF4-FFF2-40B4-BE49-F238E27FC236}">
                <a16:creationId xmlns:a16="http://schemas.microsoft.com/office/drawing/2014/main" id="{E842CFD7-E70B-A8AC-38A0-17D60BFC3376}"/>
              </a:ext>
            </a:extLst>
          </p:cNvPr>
          <p:cNvSpPr>
            <a:spLocks noGrp="1"/>
          </p:cNvSpPr>
          <p:nvPr>
            <p:ph type="subTitle" idx="1"/>
          </p:nvPr>
        </p:nvSpPr>
        <p:spPr/>
        <p:txBody>
          <a:bodyPr>
            <a:normAutofit fontScale="70000" lnSpcReduction="20000"/>
          </a:bodyPr>
          <a:lstStyle/>
          <a:p>
            <a:r>
              <a:rPr lang="en-US" dirty="0"/>
              <a:t>Created By: Tyler McMullen</a:t>
            </a:r>
          </a:p>
          <a:p>
            <a:r>
              <a:rPr lang="en-US" dirty="0"/>
              <a:t>CST: 499</a:t>
            </a:r>
          </a:p>
          <a:p>
            <a:r>
              <a:rPr lang="en-US" dirty="0"/>
              <a:t>Prof. </a:t>
            </a:r>
            <a:r>
              <a:rPr lang="en-US" dirty="0" err="1"/>
              <a:t>Elchouemi</a:t>
            </a:r>
            <a:endParaRPr lang="en-US" dirty="0"/>
          </a:p>
          <a:p>
            <a:r>
              <a:rPr lang="en-US" dirty="0"/>
              <a:t>06/15/2022</a:t>
            </a:r>
          </a:p>
        </p:txBody>
      </p:sp>
    </p:spTree>
    <p:extLst>
      <p:ext uri="{BB962C8B-B14F-4D97-AF65-F5344CB8AC3E}">
        <p14:creationId xmlns:p14="http://schemas.microsoft.com/office/powerpoint/2010/main" val="3138151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BEBCF-24A4-5CF0-F04E-2C512732280F}"/>
              </a:ext>
            </a:extLst>
          </p:cNvPr>
          <p:cNvSpPr>
            <a:spLocks noGrp="1"/>
          </p:cNvSpPr>
          <p:nvPr>
            <p:ph type="title"/>
          </p:nvPr>
        </p:nvSpPr>
        <p:spPr>
          <a:xfrm>
            <a:off x="649224" y="645106"/>
            <a:ext cx="3650279" cy="1259894"/>
          </a:xfrm>
        </p:spPr>
        <p:txBody>
          <a:bodyPr>
            <a:normAutofit/>
          </a:bodyPr>
          <a:lstStyle/>
          <a:p>
            <a:r>
              <a:rPr lang="en-US" dirty="0"/>
              <a:t>Login</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11319B1-1239-A78A-53A5-B76714F625C9}"/>
              </a:ext>
            </a:extLst>
          </p:cNvPr>
          <p:cNvSpPr>
            <a:spLocks noGrp="1"/>
          </p:cNvSpPr>
          <p:nvPr>
            <p:ph idx="1"/>
          </p:nvPr>
        </p:nvSpPr>
        <p:spPr>
          <a:xfrm>
            <a:off x="649225" y="2133600"/>
            <a:ext cx="3650278" cy="3759253"/>
          </a:xfrm>
        </p:spPr>
        <p:txBody>
          <a:bodyPr>
            <a:normAutofit/>
          </a:bodyPr>
          <a:lstStyle/>
          <a:p>
            <a:r>
              <a:rPr lang="en-US" dirty="0"/>
              <a:t>The login page is where the user will enter their login information that is saved inside the database for verification.</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FE8432E-C177-C28E-C91D-7FD257B32BC9}"/>
              </a:ext>
            </a:extLst>
          </p:cNvPr>
          <p:cNvPicPr>
            <a:picLocks noChangeAspect="1"/>
          </p:cNvPicPr>
          <p:nvPr/>
        </p:nvPicPr>
        <p:blipFill rotWithShape="1">
          <a:blip r:embed="rId2">
            <a:extLst>
              <a:ext uri="{28A0092B-C50C-407E-A947-70E740481C1C}">
                <a14:useLocalDpi xmlns:a14="http://schemas.microsoft.com/office/drawing/2010/main" val="0"/>
              </a:ext>
            </a:extLst>
          </a:blip>
          <a:srcRect l="33744" r="33492" b="-1"/>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54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A2417-E5E5-49ED-52E6-0B172ED0A6F0}"/>
              </a:ext>
            </a:extLst>
          </p:cNvPr>
          <p:cNvSpPr>
            <a:spLocks noGrp="1"/>
          </p:cNvSpPr>
          <p:nvPr>
            <p:ph type="title"/>
          </p:nvPr>
        </p:nvSpPr>
        <p:spPr>
          <a:xfrm>
            <a:off x="649224" y="645106"/>
            <a:ext cx="3650279" cy="1259894"/>
          </a:xfrm>
        </p:spPr>
        <p:txBody>
          <a:bodyPr>
            <a:normAutofit/>
          </a:bodyPr>
          <a:lstStyle/>
          <a:p>
            <a:r>
              <a:rPr lang="en-US" dirty="0"/>
              <a:t>Course Enroll</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BCC8AD-60E3-D1FA-445D-8AAC524C4D38}"/>
              </a:ext>
            </a:extLst>
          </p:cNvPr>
          <p:cNvSpPr>
            <a:spLocks noGrp="1"/>
          </p:cNvSpPr>
          <p:nvPr>
            <p:ph idx="1"/>
          </p:nvPr>
        </p:nvSpPr>
        <p:spPr>
          <a:xfrm>
            <a:off x="649225" y="2133600"/>
            <a:ext cx="3650278" cy="3759253"/>
          </a:xfrm>
        </p:spPr>
        <p:txBody>
          <a:bodyPr>
            <a:normAutofit/>
          </a:bodyPr>
          <a:lstStyle/>
          <a:p>
            <a:r>
              <a:rPr lang="en-US" dirty="0"/>
              <a:t>The course enroll page allows users to utilize a dropdown list of available courses where they can enroll in their selected course.</a:t>
            </a:r>
          </a:p>
        </p:txBody>
      </p:sp>
      <p:pic>
        <p:nvPicPr>
          <p:cNvPr id="5" name="Picture 4" descr="Graphical user interface, text, application&#10;&#10;Description automatically generated">
            <a:extLst>
              <a:ext uri="{FF2B5EF4-FFF2-40B4-BE49-F238E27FC236}">
                <a16:creationId xmlns:a16="http://schemas.microsoft.com/office/drawing/2014/main" id="{5888AEDF-3748-7CCA-2E69-6CD99D168CC2}"/>
              </a:ext>
            </a:extLst>
          </p:cNvPr>
          <p:cNvPicPr>
            <a:picLocks noChangeAspect="1"/>
          </p:cNvPicPr>
          <p:nvPr/>
        </p:nvPicPr>
        <p:blipFill rotWithShape="1">
          <a:blip r:embed="rId2">
            <a:extLst>
              <a:ext uri="{28A0092B-C50C-407E-A947-70E740481C1C}">
                <a14:useLocalDpi xmlns:a14="http://schemas.microsoft.com/office/drawing/2010/main" val="0"/>
              </a:ext>
            </a:extLst>
          </a:blip>
          <a:srcRect l="30939" r="31002" b="-1"/>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18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AC925-C5ED-4DFA-7113-D625DB0EC885}"/>
              </a:ext>
            </a:extLst>
          </p:cNvPr>
          <p:cNvSpPr>
            <a:spLocks noGrp="1"/>
          </p:cNvSpPr>
          <p:nvPr>
            <p:ph type="title"/>
          </p:nvPr>
        </p:nvSpPr>
        <p:spPr>
          <a:xfrm>
            <a:off x="649224" y="645106"/>
            <a:ext cx="3650279" cy="1259894"/>
          </a:xfrm>
        </p:spPr>
        <p:txBody>
          <a:bodyPr>
            <a:normAutofit/>
          </a:bodyPr>
          <a:lstStyle/>
          <a:p>
            <a:r>
              <a:rPr lang="en-US" dirty="0"/>
              <a:t>Profile</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4CD8FC5-BA8E-5368-D5D8-50A480B1A8C6}"/>
              </a:ext>
            </a:extLst>
          </p:cNvPr>
          <p:cNvSpPr>
            <a:spLocks noGrp="1"/>
          </p:cNvSpPr>
          <p:nvPr>
            <p:ph idx="1"/>
          </p:nvPr>
        </p:nvSpPr>
        <p:spPr>
          <a:xfrm>
            <a:off x="649225" y="2133600"/>
            <a:ext cx="3650278" cy="3759253"/>
          </a:xfrm>
        </p:spPr>
        <p:txBody>
          <a:bodyPr>
            <a:normAutofit/>
          </a:bodyPr>
          <a:lstStyle/>
          <a:p>
            <a:r>
              <a:rPr lang="en-US" dirty="0"/>
              <a:t>The profile page displays the user’s personal information as well as their enrolled courses.</a:t>
            </a:r>
          </a:p>
        </p:txBody>
      </p:sp>
      <p:pic>
        <p:nvPicPr>
          <p:cNvPr id="5" name="Picture 4" descr="Graphical user interface, text&#10;&#10;Description automatically generated with medium confidence">
            <a:extLst>
              <a:ext uri="{FF2B5EF4-FFF2-40B4-BE49-F238E27FC236}">
                <a16:creationId xmlns:a16="http://schemas.microsoft.com/office/drawing/2014/main" id="{8EDE6C67-36C0-A6D9-3937-17BB1476A8CA}"/>
              </a:ext>
            </a:extLst>
          </p:cNvPr>
          <p:cNvPicPr>
            <a:picLocks noChangeAspect="1"/>
          </p:cNvPicPr>
          <p:nvPr/>
        </p:nvPicPr>
        <p:blipFill rotWithShape="1">
          <a:blip r:embed="rId2">
            <a:extLst>
              <a:ext uri="{28A0092B-C50C-407E-A947-70E740481C1C}">
                <a14:useLocalDpi xmlns:a14="http://schemas.microsoft.com/office/drawing/2010/main" val="0"/>
              </a:ext>
            </a:extLst>
          </a:blip>
          <a:srcRect l="28291" r="27694" b="1"/>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96A0-73D5-AE06-A8AA-95CC53F8D3DE}"/>
              </a:ext>
            </a:extLst>
          </p:cNvPr>
          <p:cNvSpPr>
            <a:spLocks noGrp="1"/>
          </p:cNvSpPr>
          <p:nvPr>
            <p:ph type="title"/>
          </p:nvPr>
        </p:nvSpPr>
        <p:spPr>
          <a:xfrm>
            <a:off x="2084926" y="446088"/>
            <a:ext cx="3705170" cy="1005840"/>
          </a:xfrm>
        </p:spPr>
        <p:txBody>
          <a:bodyPr anchor="b">
            <a:normAutofit/>
          </a:bodyPr>
          <a:lstStyle/>
          <a:p>
            <a:r>
              <a:rPr lang="en-US" sz="2000"/>
              <a:t>MYSQL DATABASE</a:t>
            </a:r>
          </a:p>
        </p:txBody>
      </p:sp>
      <p:sp>
        <p:nvSpPr>
          <p:cNvPr id="3" name="Content Placeholder 2">
            <a:extLst>
              <a:ext uri="{FF2B5EF4-FFF2-40B4-BE49-F238E27FC236}">
                <a16:creationId xmlns:a16="http://schemas.microsoft.com/office/drawing/2014/main" id="{8D48C626-5F18-C002-4D7F-214C47256DDB}"/>
              </a:ext>
            </a:extLst>
          </p:cNvPr>
          <p:cNvSpPr>
            <a:spLocks noGrp="1"/>
          </p:cNvSpPr>
          <p:nvPr>
            <p:ph idx="1"/>
          </p:nvPr>
        </p:nvSpPr>
        <p:spPr>
          <a:xfrm>
            <a:off x="2081212" y="1609344"/>
            <a:ext cx="3708884" cy="4301878"/>
          </a:xfrm>
        </p:spPr>
        <p:txBody>
          <a:bodyPr>
            <a:normAutofit/>
          </a:bodyPr>
          <a:lstStyle/>
          <a:p>
            <a:r>
              <a:rPr lang="en-US" sz="1400"/>
              <a:t>A MYSQL database was created that will store information inside multiple tables.</a:t>
            </a:r>
          </a:p>
          <a:p>
            <a:r>
              <a:rPr lang="en-US" sz="1400"/>
              <a:t>Tbluser – Table that stores user information</a:t>
            </a:r>
          </a:p>
          <a:p>
            <a:r>
              <a:rPr lang="en-US" sz="1400"/>
              <a:t>Courses – Table that stores course information (ID, Subject, Term)</a:t>
            </a:r>
          </a:p>
          <a:p>
            <a:r>
              <a:rPr lang="en-US" sz="1400"/>
              <a:t>Stdclass – Table that will associate a logged in user with a selected course for enrollment</a:t>
            </a:r>
          </a:p>
        </p:txBody>
      </p:sp>
    </p:spTree>
    <p:extLst>
      <p:ext uri="{BB962C8B-B14F-4D97-AF65-F5344CB8AC3E}">
        <p14:creationId xmlns:p14="http://schemas.microsoft.com/office/powerpoint/2010/main" val="267561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35E73-88D0-8F45-A4F6-5E337DB57909}"/>
              </a:ext>
            </a:extLst>
          </p:cNvPr>
          <p:cNvSpPr>
            <a:spLocks noGrp="1"/>
          </p:cNvSpPr>
          <p:nvPr>
            <p:ph type="title"/>
          </p:nvPr>
        </p:nvSpPr>
        <p:spPr>
          <a:xfrm>
            <a:off x="649224" y="645106"/>
            <a:ext cx="3650279" cy="1259894"/>
          </a:xfrm>
        </p:spPr>
        <p:txBody>
          <a:bodyPr>
            <a:normAutofit/>
          </a:bodyPr>
          <a:lstStyle/>
          <a:p>
            <a:r>
              <a:rPr lang="en-US" dirty="0" err="1"/>
              <a:t>tbluser</a:t>
            </a:r>
            <a:endParaRPr lang="en-US" dirty="0"/>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10;&#10;Description automatically generated">
            <a:extLst>
              <a:ext uri="{FF2B5EF4-FFF2-40B4-BE49-F238E27FC236}">
                <a16:creationId xmlns:a16="http://schemas.microsoft.com/office/drawing/2014/main" id="{6ECBB76F-88E7-CB7A-436D-FCC6719F9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493" y="1802684"/>
            <a:ext cx="8633015" cy="3928021"/>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2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0AD5-6390-CA99-0D86-AE161876AD06}"/>
              </a:ext>
            </a:extLst>
          </p:cNvPr>
          <p:cNvSpPr>
            <a:spLocks noGrp="1"/>
          </p:cNvSpPr>
          <p:nvPr>
            <p:ph type="title"/>
          </p:nvPr>
        </p:nvSpPr>
        <p:spPr/>
        <p:txBody>
          <a:bodyPr/>
          <a:lstStyle/>
          <a:p>
            <a:r>
              <a:rPr lang="en-US" dirty="0"/>
              <a:t>Courses</a:t>
            </a:r>
          </a:p>
        </p:txBody>
      </p:sp>
      <p:pic>
        <p:nvPicPr>
          <p:cNvPr id="5" name="Picture 4" descr="Graphical user interface, application&#10;&#10;Description automatically generated">
            <a:extLst>
              <a:ext uri="{FF2B5EF4-FFF2-40B4-BE49-F238E27FC236}">
                <a16:creationId xmlns:a16="http://schemas.microsoft.com/office/drawing/2014/main" id="{9B9F1585-25D5-43EC-1317-2F8DB134E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143" y="1533028"/>
            <a:ext cx="7835713" cy="4733519"/>
          </a:xfrm>
          <a:prstGeom prst="rect">
            <a:avLst/>
          </a:prstGeom>
        </p:spPr>
      </p:pic>
    </p:spTree>
    <p:extLst>
      <p:ext uri="{BB962C8B-B14F-4D97-AF65-F5344CB8AC3E}">
        <p14:creationId xmlns:p14="http://schemas.microsoft.com/office/powerpoint/2010/main" val="161132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D1FB-0AEB-F9E9-DB1F-6275F3BE6E56}"/>
              </a:ext>
            </a:extLst>
          </p:cNvPr>
          <p:cNvSpPr>
            <a:spLocks noGrp="1"/>
          </p:cNvSpPr>
          <p:nvPr>
            <p:ph type="title"/>
          </p:nvPr>
        </p:nvSpPr>
        <p:spPr/>
        <p:txBody>
          <a:bodyPr/>
          <a:lstStyle/>
          <a:p>
            <a:r>
              <a:rPr lang="en-US" dirty="0" err="1"/>
              <a:t>stdclass</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E2462831-C668-F31F-D7E6-C6EB1EBBF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85" y="1707390"/>
            <a:ext cx="6306430" cy="4401164"/>
          </a:xfrm>
          <a:prstGeom prst="rect">
            <a:avLst/>
          </a:prstGeom>
        </p:spPr>
      </p:pic>
    </p:spTree>
    <p:extLst>
      <p:ext uri="{BB962C8B-B14F-4D97-AF65-F5344CB8AC3E}">
        <p14:creationId xmlns:p14="http://schemas.microsoft.com/office/powerpoint/2010/main" val="15045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9" name="Group 80">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2"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3"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4"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6"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7"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8"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9"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0"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1"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2"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3"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0" name="Group 94">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6"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7"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8"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9"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0"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1"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2"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3"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6"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7"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1" name="Rectangle 108">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2" name="Freeform 6">
            <a:extLst>
              <a:ext uri="{FF2B5EF4-FFF2-40B4-BE49-F238E27FC236}">
                <a16:creationId xmlns:a16="http://schemas.microsoft.com/office/drawing/2014/main" id="{DB5BC99D-7BEA-4F13-B82B-A956E2D0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EEA0E159-B7F1-E287-2558-F111A879D6F8}"/>
              </a:ext>
            </a:extLst>
          </p:cNvPr>
          <p:cNvSpPr>
            <a:spLocks noGrp="1"/>
          </p:cNvSpPr>
          <p:nvPr>
            <p:ph type="title"/>
          </p:nvPr>
        </p:nvSpPr>
        <p:spPr>
          <a:xfrm>
            <a:off x="2543853" y="5946244"/>
            <a:ext cx="8915399" cy="823448"/>
          </a:xfrm>
        </p:spPr>
        <p:txBody>
          <a:bodyPr vert="horz" lIns="91440" tIns="45720" rIns="91440" bIns="45720" rtlCol="0" anchor="b">
            <a:normAutofit/>
          </a:bodyPr>
          <a:lstStyle/>
          <a:p>
            <a:r>
              <a:rPr lang="en-US" sz="4400" dirty="0"/>
              <a:t>Registration Code</a:t>
            </a:r>
          </a:p>
        </p:txBody>
      </p:sp>
      <p:pic>
        <p:nvPicPr>
          <p:cNvPr id="5" name="Picture 4" descr="Graphical user interface, text, application&#10;&#10;Description automatically generated">
            <a:extLst>
              <a:ext uri="{FF2B5EF4-FFF2-40B4-BE49-F238E27FC236}">
                <a16:creationId xmlns:a16="http://schemas.microsoft.com/office/drawing/2014/main" id="{A1E66054-A467-C28A-58EF-49C14D608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28" y="693433"/>
            <a:ext cx="5797710" cy="498603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2764EC5-488A-9573-C7A5-30FCDEB44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774" y="1256976"/>
            <a:ext cx="4375837" cy="4190082"/>
          </a:xfrm>
          <a:prstGeom prst="rect">
            <a:avLst/>
          </a:prstGeom>
        </p:spPr>
      </p:pic>
    </p:spTree>
    <p:extLst>
      <p:ext uri="{BB962C8B-B14F-4D97-AF65-F5344CB8AC3E}">
        <p14:creationId xmlns:p14="http://schemas.microsoft.com/office/powerpoint/2010/main" val="170085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0206-E083-15B5-AF5E-A121FA88A649}"/>
              </a:ext>
            </a:extLst>
          </p:cNvPr>
          <p:cNvSpPr>
            <a:spLocks noGrp="1"/>
          </p:cNvSpPr>
          <p:nvPr>
            <p:ph type="title"/>
          </p:nvPr>
        </p:nvSpPr>
        <p:spPr/>
        <p:txBody>
          <a:bodyPr/>
          <a:lstStyle/>
          <a:p>
            <a:r>
              <a:rPr lang="en-US" dirty="0"/>
              <a:t>Login Code</a:t>
            </a:r>
          </a:p>
        </p:txBody>
      </p:sp>
      <p:pic>
        <p:nvPicPr>
          <p:cNvPr id="5" name="Picture 4" descr="Graphical user interface, text, application&#10;&#10;Description automatically generated">
            <a:extLst>
              <a:ext uri="{FF2B5EF4-FFF2-40B4-BE49-F238E27FC236}">
                <a16:creationId xmlns:a16="http://schemas.microsoft.com/office/drawing/2014/main" id="{0E10B369-8C01-7EC9-258D-CC7431293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9" y="104504"/>
            <a:ext cx="6696891" cy="6753496"/>
          </a:xfrm>
          <a:prstGeom prst="rect">
            <a:avLst/>
          </a:prstGeom>
        </p:spPr>
      </p:pic>
    </p:spTree>
    <p:extLst>
      <p:ext uri="{BB962C8B-B14F-4D97-AF65-F5344CB8AC3E}">
        <p14:creationId xmlns:p14="http://schemas.microsoft.com/office/powerpoint/2010/main" val="421736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A954-8463-A226-A52C-CDE47E98B6CD}"/>
              </a:ext>
            </a:extLst>
          </p:cNvPr>
          <p:cNvSpPr>
            <a:spLocks noGrp="1"/>
          </p:cNvSpPr>
          <p:nvPr>
            <p:ph type="title"/>
          </p:nvPr>
        </p:nvSpPr>
        <p:spPr>
          <a:xfrm>
            <a:off x="189359" y="0"/>
            <a:ext cx="8911687" cy="1280890"/>
          </a:xfrm>
        </p:spPr>
        <p:txBody>
          <a:bodyPr/>
          <a:lstStyle/>
          <a:p>
            <a:r>
              <a:rPr lang="en-US" dirty="0"/>
              <a:t>Course Selection Code</a:t>
            </a:r>
          </a:p>
        </p:txBody>
      </p:sp>
      <p:pic>
        <p:nvPicPr>
          <p:cNvPr id="5" name="Picture 4" descr="Graphical user interface, text, application, Teams&#10;&#10;Description automatically generated">
            <a:extLst>
              <a:ext uri="{FF2B5EF4-FFF2-40B4-BE49-F238E27FC236}">
                <a16:creationId xmlns:a16="http://schemas.microsoft.com/office/drawing/2014/main" id="{BFBD032F-A0CA-EC24-DE1F-4CB8E5341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109" y="0"/>
            <a:ext cx="6629767" cy="6858000"/>
          </a:xfrm>
          <a:prstGeom prst="rect">
            <a:avLst/>
          </a:prstGeom>
        </p:spPr>
      </p:pic>
    </p:spTree>
    <p:extLst>
      <p:ext uri="{BB962C8B-B14F-4D97-AF65-F5344CB8AC3E}">
        <p14:creationId xmlns:p14="http://schemas.microsoft.com/office/powerpoint/2010/main" val="202152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0080-0019-AE8E-50B6-BBE3B532319F}"/>
              </a:ext>
            </a:extLst>
          </p:cNvPr>
          <p:cNvSpPr>
            <a:spLocks noGrp="1"/>
          </p:cNvSpPr>
          <p:nvPr>
            <p:ph type="title"/>
          </p:nvPr>
        </p:nvSpPr>
        <p:spPr/>
        <p:txBody>
          <a:bodyPr/>
          <a:lstStyle/>
          <a:p>
            <a:r>
              <a:rPr lang="en-US" dirty="0"/>
              <a:t>SRS</a:t>
            </a:r>
          </a:p>
        </p:txBody>
      </p:sp>
      <p:sp>
        <p:nvSpPr>
          <p:cNvPr id="3" name="Content Placeholder 2">
            <a:extLst>
              <a:ext uri="{FF2B5EF4-FFF2-40B4-BE49-F238E27FC236}">
                <a16:creationId xmlns:a16="http://schemas.microsoft.com/office/drawing/2014/main" id="{B9653EAC-C42B-7F8C-2C1A-CCEC569A809C}"/>
              </a:ext>
            </a:extLst>
          </p:cNvPr>
          <p:cNvSpPr>
            <a:spLocks noGrp="1"/>
          </p:cNvSpPr>
          <p:nvPr>
            <p:ph idx="1"/>
          </p:nvPr>
        </p:nvSpPr>
        <p:spPr/>
        <p:txBody>
          <a:bodyPr/>
          <a:lstStyle/>
          <a:p>
            <a:r>
              <a:rPr lang="en-US" dirty="0"/>
              <a:t>The Software Requirement Specification provides an outline for the student registration website requirements.</a:t>
            </a:r>
          </a:p>
          <a:p>
            <a:r>
              <a:rPr lang="en-US" dirty="0"/>
              <a:t>Functions: User can register an account that saves their information</a:t>
            </a:r>
          </a:p>
          <a:p>
            <a:pPr marL="0" indent="0">
              <a:buNone/>
            </a:pPr>
            <a:r>
              <a:rPr lang="en-US" dirty="0"/>
              <a:t>                        User Will be able to log into the website using that information</a:t>
            </a:r>
          </a:p>
          <a:p>
            <a:pPr marL="0" indent="0">
              <a:buNone/>
            </a:pPr>
            <a:r>
              <a:rPr lang="en-US" dirty="0"/>
              <a:t>                        Website will have a dropdown list showing available courses</a:t>
            </a:r>
          </a:p>
          <a:p>
            <a:pPr marL="0" indent="0">
              <a:buNone/>
            </a:pPr>
            <a:r>
              <a:rPr lang="en-US" dirty="0"/>
              <a:t>                        User will be able to enroll in courses</a:t>
            </a:r>
          </a:p>
          <a:p>
            <a:pPr marL="0" indent="0">
              <a:buNone/>
            </a:pPr>
            <a:r>
              <a:rPr lang="en-US" dirty="0"/>
              <a:t>                        User will be able to view their information once logged in</a:t>
            </a:r>
          </a:p>
          <a:p>
            <a:endParaRPr lang="en-US" dirty="0"/>
          </a:p>
        </p:txBody>
      </p:sp>
    </p:spTree>
    <p:extLst>
      <p:ext uri="{BB962C8B-B14F-4D97-AF65-F5344CB8AC3E}">
        <p14:creationId xmlns:p14="http://schemas.microsoft.com/office/powerpoint/2010/main" val="223705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62E3-FDE2-EADA-668F-8A95A029CAF6}"/>
              </a:ext>
            </a:extLst>
          </p:cNvPr>
          <p:cNvSpPr>
            <a:spLocks noGrp="1"/>
          </p:cNvSpPr>
          <p:nvPr>
            <p:ph type="title"/>
          </p:nvPr>
        </p:nvSpPr>
        <p:spPr>
          <a:xfrm>
            <a:off x="276445" y="0"/>
            <a:ext cx="8911687" cy="1280890"/>
          </a:xfrm>
        </p:spPr>
        <p:txBody>
          <a:bodyPr/>
          <a:lstStyle/>
          <a:p>
            <a:r>
              <a:rPr lang="en-US" dirty="0"/>
              <a:t>Profile Code</a:t>
            </a:r>
          </a:p>
        </p:txBody>
      </p:sp>
      <p:pic>
        <p:nvPicPr>
          <p:cNvPr id="5" name="Picture 4" descr="Graphical user interface, text, application, email&#10;&#10;Description automatically generated">
            <a:extLst>
              <a:ext uri="{FF2B5EF4-FFF2-40B4-BE49-F238E27FC236}">
                <a16:creationId xmlns:a16="http://schemas.microsoft.com/office/drawing/2014/main" id="{EB814D0B-9DFC-2674-9258-8776D9FFE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023" y="0"/>
            <a:ext cx="6636521" cy="6858000"/>
          </a:xfrm>
          <a:prstGeom prst="rect">
            <a:avLst/>
          </a:prstGeom>
        </p:spPr>
      </p:pic>
    </p:spTree>
    <p:extLst>
      <p:ext uri="{BB962C8B-B14F-4D97-AF65-F5344CB8AC3E}">
        <p14:creationId xmlns:p14="http://schemas.microsoft.com/office/powerpoint/2010/main" val="420891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A968-AD60-7939-4043-50A7CB63E4B1}"/>
              </a:ext>
            </a:extLst>
          </p:cNvPr>
          <p:cNvSpPr>
            <a:spLocks noGrp="1"/>
          </p:cNvSpPr>
          <p:nvPr>
            <p:ph type="title"/>
          </p:nvPr>
        </p:nvSpPr>
        <p:spPr/>
        <p:txBody>
          <a:bodyPr/>
          <a:lstStyle/>
          <a:p>
            <a:r>
              <a:rPr lang="en-US" dirty="0"/>
              <a:t>SRS CONT.</a:t>
            </a:r>
          </a:p>
        </p:txBody>
      </p:sp>
      <p:sp>
        <p:nvSpPr>
          <p:cNvPr id="3" name="Content Placeholder 2">
            <a:extLst>
              <a:ext uri="{FF2B5EF4-FFF2-40B4-BE49-F238E27FC236}">
                <a16:creationId xmlns:a16="http://schemas.microsoft.com/office/drawing/2014/main" id="{ABCF86BB-A010-60CF-979D-91B48A48AAD0}"/>
              </a:ext>
            </a:extLst>
          </p:cNvPr>
          <p:cNvSpPr>
            <a:spLocks noGrp="1"/>
          </p:cNvSpPr>
          <p:nvPr>
            <p:ph idx="1"/>
          </p:nvPr>
        </p:nvSpPr>
        <p:spPr/>
        <p:txBody>
          <a:bodyPr/>
          <a:lstStyle/>
          <a:p>
            <a:r>
              <a:rPr lang="en-US" dirty="0"/>
              <a:t>Features:</a:t>
            </a:r>
          </a:p>
          <a:p>
            <a:r>
              <a:rPr lang="en-US" dirty="0"/>
              <a:t>Course Search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Users can search through the database for the specified course via a search bar with additional features. This is a main feature of the website and has a high priority of 9. </a:t>
            </a:r>
          </a:p>
          <a:p>
            <a:r>
              <a:rPr lang="en-US" dirty="0">
                <a:latin typeface="Times" panose="02020603050405020304" pitchFamily="18" charset="0"/>
                <a:ea typeface="Times New Roman" panose="02020603050405020304" pitchFamily="18" charset="0"/>
                <a:cs typeface="Times New Roman" panose="02020603050405020304" pitchFamily="18" charset="0"/>
              </a:rPr>
              <a:t>Register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Users will have to register an account to browse available courses. The user information is saved for logging in. Priority 10.</a:t>
            </a:r>
          </a:p>
          <a:p>
            <a:r>
              <a:rPr lang="en-US" dirty="0">
                <a:latin typeface="Times" panose="02020603050405020304" pitchFamily="18" charset="0"/>
                <a:ea typeface="Times New Roman" panose="02020603050405020304" pitchFamily="18" charset="0"/>
                <a:cs typeface="Times New Roman" panose="02020603050405020304" pitchFamily="18" charset="0"/>
              </a:rPr>
              <a:t>Login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Users will be able to login after creating an account. They will enter their saved username and password. Priority 10.</a:t>
            </a:r>
          </a:p>
          <a:p>
            <a:r>
              <a:rPr lang="en-US" dirty="0">
                <a:latin typeface="Times" panose="02020603050405020304" pitchFamily="18" charset="0"/>
                <a:ea typeface="Times New Roman" panose="02020603050405020304" pitchFamily="18" charset="0"/>
                <a:cs typeface="Times New Roman" panose="02020603050405020304" pitchFamily="18" charset="0"/>
              </a:rPr>
              <a:t>Enroll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Once logged in, the user can browse a selection of Courses available. They will be able to select the course and an option to enroll will be present. The course will also indicate the number of open slots and the course term.</a:t>
            </a:r>
          </a:p>
          <a:p>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28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6E34-5E73-DA21-3FCF-602EBC912036}"/>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E7A98126-C24E-30AA-46ED-91E89BC02B2B}"/>
              </a:ext>
            </a:extLst>
          </p:cNvPr>
          <p:cNvSpPr>
            <a:spLocks noGrp="1"/>
          </p:cNvSpPr>
          <p:nvPr>
            <p:ph idx="1"/>
          </p:nvPr>
        </p:nvSpPr>
        <p:spPr/>
        <p:txBody>
          <a:bodyPr/>
          <a:lstStyle/>
          <a:p>
            <a:r>
              <a:rPr lang="en-US" dirty="0"/>
              <a:t>Unified Modeling Language is the standardization modeling language of a group of diagrams that assist in development.</a:t>
            </a:r>
          </a:p>
          <a:p>
            <a:r>
              <a:rPr lang="en-US" dirty="0"/>
              <a:t>Class</a:t>
            </a:r>
          </a:p>
          <a:p>
            <a:r>
              <a:rPr lang="en-US" dirty="0"/>
              <a:t>Sequence</a:t>
            </a:r>
          </a:p>
          <a:p>
            <a:r>
              <a:rPr lang="en-US" dirty="0"/>
              <a:t>Use Case</a:t>
            </a:r>
          </a:p>
        </p:txBody>
      </p:sp>
    </p:spTree>
    <p:extLst>
      <p:ext uri="{BB962C8B-B14F-4D97-AF65-F5344CB8AC3E}">
        <p14:creationId xmlns:p14="http://schemas.microsoft.com/office/powerpoint/2010/main" val="63766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CC8F-FE26-1638-76CA-05E8A53B148D}"/>
              </a:ext>
            </a:extLst>
          </p:cNvPr>
          <p:cNvSpPr>
            <a:spLocks noGrp="1"/>
          </p:cNvSpPr>
          <p:nvPr>
            <p:ph type="title"/>
          </p:nvPr>
        </p:nvSpPr>
        <p:spPr>
          <a:xfrm>
            <a:off x="1687669" y="624110"/>
            <a:ext cx="4137059" cy="1280890"/>
          </a:xfrm>
        </p:spPr>
        <p:txBody>
          <a:bodyPr>
            <a:normAutofit/>
          </a:bodyPr>
          <a:lstStyle/>
          <a:p>
            <a:r>
              <a:rPr lang="en-US" sz="3200"/>
              <a:t>Class</a:t>
            </a:r>
          </a:p>
        </p:txBody>
      </p:sp>
      <p:sp>
        <p:nvSpPr>
          <p:cNvPr id="3" name="Content Placeholder 2">
            <a:extLst>
              <a:ext uri="{FF2B5EF4-FFF2-40B4-BE49-F238E27FC236}">
                <a16:creationId xmlns:a16="http://schemas.microsoft.com/office/drawing/2014/main" id="{472D5974-CE86-6F9B-D4A9-0901DC023EB8}"/>
              </a:ext>
            </a:extLst>
          </p:cNvPr>
          <p:cNvSpPr>
            <a:spLocks noGrp="1"/>
          </p:cNvSpPr>
          <p:nvPr>
            <p:ph idx="1"/>
          </p:nvPr>
        </p:nvSpPr>
        <p:spPr>
          <a:xfrm>
            <a:off x="1683956" y="2133600"/>
            <a:ext cx="4140772" cy="3777622"/>
          </a:xfrm>
        </p:spPr>
        <p:txBody>
          <a:bodyPr>
            <a:normAutofit/>
          </a:bodyPr>
          <a:lstStyle/>
          <a:p>
            <a:r>
              <a:rPr lang="en-US">
                <a:solidFill>
                  <a:srgbClr val="000000"/>
                </a:solidFill>
              </a:rPr>
              <a:t>Class diagram shows the structure of the system by visually showing the classes, attributes, methods and relationships among objects.</a:t>
            </a:r>
          </a:p>
        </p:txBody>
      </p:sp>
      <p:pic>
        <p:nvPicPr>
          <p:cNvPr id="5" name="Picture 4" descr="Diagram&#10;&#10;Description automatically generated">
            <a:extLst>
              <a:ext uri="{FF2B5EF4-FFF2-40B4-BE49-F238E27FC236}">
                <a16:creationId xmlns:a16="http://schemas.microsoft.com/office/drawing/2014/main" id="{FF4C3625-3697-207C-21D1-9002861AE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609" y="645106"/>
            <a:ext cx="5424240" cy="5247747"/>
          </a:xfrm>
          <a:prstGeom prst="rect">
            <a:avLst/>
          </a:prstGeom>
        </p:spPr>
      </p:pic>
    </p:spTree>
    <p:extLst>
      <p:ext uri="{BB962C8B-B14F-4D97-AF65-F5344CB8AC3E}">
        <p14:creationId xmlns:p14="http://schemas.microsoft.com/office/powerpoint/2010/main" val="7565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19909-966D-772E-D4EB-4B586B3DB499}"/>
              </a:ext>
            </a:extLst>
          </p:cNvPr>
          <p:cNvSpPr>
            <a:spLocks noGrp="1"/>
          </p:cNvSpPr>
          <p:nvPr>
            <p:ph type="title"/>
          </p:nvPr>
        </p:nvSpPr>
        <p:spPr>
          <a:xfrm>
            <a:off x="649224" y="645106"/>
            <a:ext cx="3650279" cy="1259894"/>
          </a:xfrm>
        </p:spPr>
        <p:txBody>
          <a:bodyPr>
            <a:normAutofit/>
          </a:bodyPr>
          <a:lstStyle/>
          <a:p>
            <a:r>
              <a:rPr lang="en-US" dirty="0"/>
              <a:t>Sequence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D87289E-212E-89AC-8AAC-D8BFD2F1942D}"/>
              </a:ext>
            </a:extLst>
          </p:cNvPr>
          <p:cNvSpPr>
            <a:spLocks noGrp="1"/>
          </p:cNvSpPr>
          <p:nvPr>
            <p:ph idx="1"/>
          </p:nvPr>
        </p:nvSpPr>
        <p:spPr>
          <a:xfrm>
            <a:off x="649225" y="2133600"/>
            <a:ext cx="3650278" cy="3759253"/>
          </a:xfrm>
        </p:spPr>
        <p:txBody>
          <a:bodyPr>
            <a:normAutofit/>
          </a:bodyPr>
          <a:lstStyle/>
          <a:p>
            <a:r>
              <a:rPr lang="en-US" dirty="0"/>
              <a:t>Sequence diagrams show the sequence of interactions for classes over time.</a:t>
            </a:r>
          </a:p>
        </p:txBody>
      </p:sp>
      <p:pic>
        <p:nvPicPr>
          <p:cNvPr id="5" name="Picture 4" descr="Diagram, text&#10;&#10;Description automatically generated">
            <a:extLst>
              <a:ext uri="{FF2B5EF4-FFF2-40B4-BE49-F238E27FC236}">
                <a16:creationId xmlns:a16="http://schemas.microsoft.com/office/drawing/2014/main" id="{6DBA6705-7FDD-C3CA-8D3E-A389CB77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41407"/>
            <a:ext cx="6953577" cy="4850119"/>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33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826C7-81FB-9B76-98FB-19CDF7967D74}"/>
              </a:ext>
            </a:extLst>
          </p:cNvPr>
          <p:cNvSpPr>
            <a:spLocks noGrp="1"/>
          </p:cNvSpPr>
          <p:nvPr>
            <p:ph type="title"/>
          </p:nvPr>
        </p:nvSpPr>
        <p:spPr>
          <a:xfrm>
            <a:off x="649224" y="645106"/>
            <a:ext cx="3650279" cy="1259894"/>
          </a:xfrm>
        </p:spPr>
        <p:txBody>
          <a:bodyPr>
            <a:normAutofit/>
          </a:bodyPr>
          <a:lstStyle/>
          <a:p>
            <a:r>
              <a:rPr lang="en-US" dirty="0"/>
              <a:t>Use Case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97C86F-9EDA-1B7F-24F5-C45B7DB7EFB5}"/>
              </a:ext>
            </a:extLst>
          </p:cNvPr>
          <p:cNvSpPr>
            <a:spLocks noGrp="1"/>
          </p:cNvSpPr>
          <p:nvPr>
            <p:ph idx="1"/>
          </p:nvPr>
        </p:nvSpPr>
        <p:spPr>
          <a:xfrm>
            <a:off x="649225" y="2133600"/>
            <a:ext cx="3650278" cy="3759253"/>
          </a:xfrm>
        </p:spPr>
        <p:txBody>
          <a:bodyPr>
            <a:normAutofit/>
          </a:bodyPr>
          <a:lstStyle/>
          <a:p>
            <a:r>
              <a:rPr lang="en-US" dirty="0"/>
              <a:t>Use case is a behavior diagram that utilize actors and use cases. A use case is a set of actions/functions the systems performs from the perspective of the user/actor.</a:t>
            </a:r>
          </a:p>
        </p:txBody>
      </p:sp>
      <p:pic>
        <p:nvPicPr>
          <p:cNvPr id="5" name="Picture 4" descr="Diagram&#10;&#10;Description automatically generated">
            <a:extLst>
              <a:ext uri="{FF2B5EF4-FFF2-40B4-BE49-F238E27FC236}">
                <a16:creationId xmlns:a16="http://schemas.microsoft.com/office/drawing/2014/main" id="{6458052C-1EBB-A4D4-31F7-69D7C03E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889" y="640080"/>
            <a:ext cx="688888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64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2535-47E1-8CA2-D7B2-406B3AA4B8EC}"/>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DE6808A7-7BD7-5F79-94FE-632FF267FD26}"/>
              </a:ext>
            </a:extLst>
          </p:cNvPr>
          <p:cNvSpPr>
            <a:spLocks noGrp="1"/>
          </p:cNvSpPr>
          <p:nvPr>
            <p:ph idx="1"/>
          </p:nvPr>
        </p:nvSpPr>
        <p:spPr/>
        <p:txBody>
          <a:bodyPr/>
          <a:lstStyle/>
          <a:p>
            <a:r>
              <a:rPr lang="en-US" dirty="0"/>
              <a:t>There are multiple interfaces for this website including a registration page, login page, course registration page, and profile page.</a:t>
            </a:r>
          </a:p>
        </p:txBody>
      </p:sp>
    </p:spTree>
    <p:extLst>
      <p:ext uri="{BB962C8B-B14F-4D97-AF65-F5344CB8AC3E}">
        <p14:creationId xmlns:p14="http://schemas.microsoft.com/office/powerpoint/2010/main" val="322415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ABA1F-705B-8762-D1BA-8FC92BFBB970}"/>
              </a:ext>
            </a:extLst>
          </p:cNvPr>
          <p:cNvSpPr>
            <a:spLocks noGrp="1"/>
          </p:cNvSpPr>
          <p:nvPr>
            <p:ph type="title"/>
          </p:nvPr>
        </p:nvSpPr>
        <p:spPr>
          <a:xfrm>
            <a:off x="649224" y="645106"/>
            <a:ext cx="3650279" cy="1259894"/>
          </a:xfrm>
        </p:spPr>
        <p:txBody>
          <a:bodyPr>
            <a:normAutofit/>
          </a:bodyPr>
          <a:lstStyle/>
          <a:p>
            <a:r>
              <a:rPr lang="en-US"/>
              <a:t>Registration</a:t>
            </a:r>
            <a:endParaRPr lang="en-US"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06FE2A8-DE1F-3C45-EBA1-5C700D2E571C}"/>
              </a:ext>
            </a:extLst>
          </p:cNvPr>
          <p:cNvSpPr>
            <a:spLocks noGrp="1"/>
          </p:cNvSpPr>
          <p:nvPr>
            <p:ph idx="1"/>
          </p:nvPr>
        </p:nvSpPr>
        <p:spPr>
          <a:xfrm>
            <a:off x="649225" y="2133600"/>
            <a:ext cx="3650278" cy="3759253"/>
          </a:xfrm>
        </p:spPr>
        <p:txBody>
          <a:bodyPr>
            <a:normAutofit/>
          </a:bodyPr>
          <a:lstStyle/>
          <a:p>
            <a:r>
              <a:rPr lang="en-US" dirty="0"/>
              <a:t>The registration page is where users will provide input for their information that will be stored into a MYSQL database table.</a:t>
            </a:r>
          </a:p>
        </p:txBody>
      </p:sp>
      <p:pic>
        <p:nvPicPr>
          <p:cNvPr id="5" name="Picture 4" descr="Graphical user interface, application&#10;&#10;Description automatically generated">
            <a:extLst>
              <a:ext uri="{FF2B5EF4-FFF2-40B4-BE49-F238E27FC236}">
                <a16:creationId xmlns:a16="http://schemas.microsoft.com/office/drawing/2014/main" id="{490F4AC7-3923-16F6-DAEA-5C1C65A9BBE1}"/>
              </a:ext>
            </a:extLst>
          </p:cNvPr>
          <p:cNvPicPr>
            <a:picLocks noChangeAspect="1"/>
          </p:cNvPicPr>
          <p:nvPr/>
        </p:nvPicPr>
        <p:blipFill rotWithShape="1">
          <a:blip r:embed="rId2">
            <a:extLst>
              <a:ext uri="{28A0092B-C50C-407E-A947-70E740481C1C}">
                <a14:useLocalDpi xmlns:a14="http://schemas.microsoft.com/office/drawing/2010/main" val="0"/>
              </a:ext>
            </a:extLst>
          </a:blip>
          <a:srcRect l="31427" r="30845"/>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262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497</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vt:lpstr>
      <vt:lpstr>Wingdings 3</vt:lpstr>
      <vt:lpstr>Wisp</vt:lpstr>
      <vt:lpstr>Student Registration Website</vt:lpstr>
      <vt:lpstr>SRS</vt:lpstr>
      <vt:lpstr>SRS CONT.</vt:lpstr>
      <vt:lpstr>UML</vt:lpstr>
      <vt:lpstr>Class</vt:lpstr>
      <vt:lpstr>Sequence</vt:lpstr>
      <vt:lpstr>Use Case</vt:lpstr>
      <vt:lpstr>User Interface</vt:lpstr>
      <vt:lpstr>Registration</vt:lpstr>
      <vt:lpstr>Login</vt:lpstr>
      <vt:lpstr>Course Enroll</vt:lpstr>
      <vt:lpstr>Profile</vt:lpstr>
      <vt:lpstr>MYSQL DATABASE</vt:lpstr>
      <vt:lpstr>tbluser</vt:lpstr>
      <vt:lpstr>Courses</vt:lpstr>
      <vt:lpstr>stdclass</vt:lpstr>
      <vt:lpstr>Registration Code</vt:lpstr>
      <vt:lpstr>Login Code</vt:lpstr>
      <vt:lpstr>Course Selection Code</vt:lpstr>
      <vt:lpstr>Profile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Website</dc:title>
  <dc:creator>Tyler McMullen</dc:creator>
  <cp:lastModifiedBy>Tyler McMullen</cp:lastModifiedBy>
  <cp:revision>7</cp:revision>
  <dcterms:created xsi:type="dcterms:W3CDTF">2022-06-16T04:07:32Z</dcterms:created>
  <dcterms:modified xsi:type="dcterms:W3CDTF">2022-06-16T05:01:37Z</dcterms:modified>
</cp:coreProperties>
</file>