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658AD-AE86-4C36-9EBB-8354A94357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5AE24D-CA0E-4F8B-86A9-28AC756FAB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7D4BC-0C35-4D38-879B-C72A8E7099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85D26-56FD-4AED-8753-D0C56AFD37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B662BE-487A-4138-A481-BA29B4673B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52196E-59C1-4464-BE6E-BC2197897B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5F7918-8E51-4946-941F-0FC4C2EEB1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BDC791-2196-4D93-BC07-1FA2ABC58C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D394C1-1ED2-490C-AD27-04F8FC0513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A311CD-3376-4EF4-9334-C04A938640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2216AA-DBCC-4023-99B8-A98D17A37B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4E610-D265-4589-BEAB-A7C5FBF2C6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A3B575-3E62-473B-9A56-2706A72C6D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A1D82F-DDEF-4FB5-95E2-1CDCA68137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D3C654-0B61-40B6-89E9-E4BDD16296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F82B7F-7CF9-4680-B31A-FC150E915B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FA2D66-920B-4300-9EEB-8D4F93899B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2027A6-546A-4DB3-A736-EE283FA804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A72C39-31FC-4E42-8EFA-B1702668D2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39F80E-8272-4595-886B-F28E51E04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5E34CD-BBD7-4E96-9588-D92B03F5C5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BE8697-0105-4399-90E7-FF9FA429E7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300E0-47E9-47D3-9B64-1FA7719E09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917C53-8544-45BD-93BD-B066B937B0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C98A54-03DD-4F66-865F-386D867D8B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7AAB06-6BD5-4C0C-AF31-AE0B0DA87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47CAAA-5DF2-45AE-BDFC-4DABDE5CB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CD0F64-8261-4EB7-958E-46841149F4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09E180-A6CB-4311-A5FA-4DC59032C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32BA53-1DE5-48DE-96F5-6A2CD2701D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88F07A-D681-4CEB-9DEC-7B98B39A2D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7992331-A09D-4C21-838B-F2358DB48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457475-3920-4F1C-9D1F-3AFE3A9E05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E51795-FDE8-4BB5-B852-F3E8430EFB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BA4118-2FFC-4F82-8F03-C21AB3C3E0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C7ADA5-CD0C-4671-A17B-ACBCA4F0E8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3B8B55-7747-48BE-8A78-533325F1DF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C6A7B8-1605-4A43-B11A-3CAE1F3B05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C3D4AD-9C1D-42CE-A7B1-3FD602D47D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65757F-848B-44F1-9439-788B5FA4E7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DB0EAC-40B6-4DD5-BE88-703FF4D503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6E5A78-67FB-42AE-9E63-EEC949E99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EF694D-E5A3-4BE1-AF5C-C1EA4CAF1A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6E210-1012-4E29-8C18-3E2AB9BE6E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76BC5-8A5A-471F-B951-67500C456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F017B5-BD8E-4FFE-AC95-F2CDBFE45F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7DB067-3116-471C-93D5-163E390F26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3E9CF-4C71-4856-A836-99FDD7EA5A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buNone/>
            </a:pPr>
            <a:fld id="{B685C91D-99A3-4A37-B5E1-01641B881FE4}" type="slidenum">
              <a:rPr b="0" lang="de-AT" sz="2400" spc="-1" strike="noStrike">
                <a:solidFill>
                  <a:srgbClr val="dbf5f9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Noto Sans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Noto Sans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Noto Sans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6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FE7DC2F4-7070-491D-9B5F-DC339098E597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6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4B4CB831-0609-471D-A657-1B1C14E7EB36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6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C77C6F27-05AD-4610-8944-6DEB6B09EEC0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hi-IN" sz="4000" spc="-1" strike="noStrike">
                <a:solidFill>
                  <a:srgbClr val="04617b"/>
                </a:solidFill>
                <a:latin typeface="Khmer OS Muol Light"/>
                <a:cs typeface="Khmer OS Muol Light"/>
              </a:rPr>
              <a:t>ប្រពៃណីទាក់ទងនឹងកំណើត</a:t>
            </a:r>
            <a:endParaRPr b="0" lang="de-AT" sz="4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882000" y="4086000"/>
            <a:ext cx="9000000" cy="2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hi-IN" sz="1800" spc="-1" strike="noStrike">
                <a:solidFill>
                  <a:srgbClr val="ffffff"/>
                </a:solidFill>
                <a:latin typeface="Khmer OS Siemreap"/>
                <a:cs typeface="Khmer OS Siemreap"/>
              </a:rPr>
              <a:t>ស៊ូ ចាន់រ៉ូជែម                  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hi-IN" sz="1800" spc="-1" strike="noStrike">
                <a:solidFill>
                  <a:srgbClr val="ffffff"/>
                </a:solidFill>
                <a:latin typeface="Khmer OS Siemreap"/>
                <a:cs typeface="Khmer OS Siemreap"/>
              </a:rPr>
              <a:t>សុឹម សេងគា</a:t>
            </a:r>
            <a:endParaRPr b="1" lang="de-AT" sz="1800" spc="-1" strike="noStrike">
              <a:solidFill>
                <a:srgbClr val="dbf5f9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1" lang="hi-IN" sz="1800" spc="-1" strike="noStrike">
                <a:solidFill>
                  <a:srgbClr val="ffffff"/>
                </a:solidFill>
                <a:latin typeface="Khmer OS Siemreap"/>
                <a:cs typeface="Khmer OS Siemreap"/>
              </a:rPr>
              <a:t>ស៊ូ បញ្ញា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​​​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             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hi-IN" sz="1800" spc="-1" strike="noStrike">
                <a:solidFill>
                  <a:srgbClr val="ffffff"/>
                </a:solidFill>
                <a:latin typeface="Khmer OS Siemreap"/>
                <a:cs typeface="Khmer OS Siemreap"/>
              </a:rPr>
              <a:t>សូន កូវីន</a:t>
            </a:r>
            <a:endParaRPr b="1" lang="de-AT" sz="1800" spc="-1" strike="noStrike">
              <a:solidFill>
                <a:srgbClr val="dbf5f9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   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	</a:t>
            </a:r>
            <a:r>
              <a:rPr b="1" lang="de-AT" sz="1800" spc="-1" strike="noStrike">
                <a:solidFill>
                  <a:srgbClr val="ffffff"/>
                </a:solidFill>
                <a:latin typeface="Khmer OS Siemreap"/>
                <a:ea typeface="Noto Sans CJK SC"/>
              </a:rPr>
              <a:t>     </a:t>
            </a:r>
            <a:r>
              <a:rPr b="1" lang="hi-IN" sz="1800" spc="-1" strike="noStrike">
                <a:solidFill>
                  <a:srgbClr val="ffffff"/>
                </a:solidFill>
                <a:latin typeface="Khmer OS Siemreap"/>
                <a:cs typeface="Khmer OS Siemreap"/>
              </a:rPr>
              <a:t>ស៊ុយ មេងស៊ាង</a:t>
            </a:r>
            <a:endParaRPr b="1" lang="de-AT" sz="1800" spc="-1" strike="noStrike">
              <a:solidFill>
                <a:srgbClr val="dbf5f9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endParaRPr b="1" lang="de-AT" sz="1800" spc="-1" strike="noStrike">
              <a:solidFill>
                <a:srgbClr val="dbf5f9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endParaRPr b="1" lang="de-AT" sz="18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493200" y="299160"/>
            <a:ext cx="9144000" cy="503172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hi-IN" sz="1800" spc="-1" strike="noStrike" u="sng">
                <a:uFillTx/>
                <a:latin typeface="Khmer OS Siemreap"/>
                <a:cs typeface="Khmer OS Siemreap"/>
              </a:rPr>
              <a:t>ការសម្រាលដោយធម្មជាតិ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+ </a:t>
            </a:r>
            <a:r>
              <a:rPr b="0" lang="hi-IN" sz="1800" spc="-1" strike="noStrike">
                <a:latin typeface="Khmer OS Siemreap"/>
                <a:cs typeface="Khmer OS Siemreap"/>
              </a:rPr>
              <a:t>គុណសម្បត្តិ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ល្អសម្រាប់ម៉ាក់ដែលមានស្ថានភាពសុខភាពល្អ នឹងម៉ាក់ឆាប់ជាសះពីមុខរបួសលឿន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បាត់បង់ឈាមតិចអំឡុងសម្រាល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ម៉ាក់មានទឹកដោះច្រើនឲ្យកូនបៅភ្លាមៗក្រោយសម្រាល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មិនមានហានិភ័យនិងផលវិបាកផ្សេងៗពិការវះកាត់ នឹង មិនមានបញ្ហា សម្រាប់ការយកកូនបន្ទាប់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ប្រព័ន្ធការពាររាងកាយនិងភាពធន់របស់ទារកល្អជាងទារកដែលសម្រាលដោយវះកាត់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ការចំណាយតិចជាងសម្រាលដោយវះកាត់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+</a:t>
            </a:r>
            <a:r>
              <a:rPr b="0" lang="hi-IN" sz="1800" spc="-1" strike="noStrike">
                <a:latin typeface="Khmer OS Siemreap"/>
                <a:cs typeface="Khmer OS Siemreap"/>
              </a:rPr>
              <a:t>គុណវិបត្តិ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ឈឺពោះយូរហើយអត់ដឹងពេលសម្រាលជាក់លាក់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ពិបាករៀបចំឲ្យបានស្រួលបួលចំពេលមុនសម្រាល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– </a:t>
            </a:r>
            <a:r>
              <a:rPr b="0" lang="hi-IN" sz="1800" spc="-1" strike="noStrike">
                <a:latin typeface="Khmer OS Siemreap"/>
                <a:cs typeface="Khmer OS Siemreap"/>
              </a:rPr>
              <a:t>ម៉ាក់ទទួលការឈឺចាប់ខ្លាំងអំឡុងពេលកំពុងសម្រាល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493200" y="712440"/>
            <a:ext cx="9144000" cy="42051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800" spc="-1" strike="noStrike">
                <a:latin typeface="Khmer OS Muol Light"/>
              </a:rPr>
              <a:t>1.2.2.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តើទើប​សម្រាលកូន​រួច​គួរ​ថែរក្សា​សុខភាព​បែប​ណា </a:t>
            </a:r>
            <a:r>
              <a:rPr b="0" lang="de-AT" sz="1800" spc="-1" strike="noStrike">
                <a:latin typeface="Khmer OS Muol Light"/>
              </a:rPr>
              <a:t>?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-</a:t>
            </a:r>
            <a:r>
              <a:rPr b="1" lang="de-AT" sz="1800" spc="-1" strike="noStrike">
                <a:latin typeface="Khmer OS Siemreap"/>
              </a:rPr>
              <a:t>​</a:t>
            </a:r>
            <a:r>
              <a:rPr b="1" lang="hi-IN" sz="1800" spc="-1" strike="noStrike">
                <a:latin typeface="Khmer OS Siemreap"/>
                <a:cs typeface="Khmer OS Siemreap"/>
              </a:rPr>
              <a:t>មិន​ត្រូវ​ទទួលទាន​គ្រឿង​ស្រវឹង​៖  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មិន​គួរ​ទទួលទាន​គ្រឿង​ស្រវឹង ឬ​ភេសជ្ជៈ​ដែល​មាន​សារធាតុ​ផ្សំ​ពី​អាល់កុល​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-​</a:t>
            </a:r>
            <a:r>
              <a:rPr b="1" lang="hi-IN" sz="1800" spc="-1" strike="noStrike">
                <a:latin typeface="Khmer OS Siemreap"/>
                <a:cs typeface="Khmer OS Siemreap"/>
              </a:rPr>
              <a:t>អាហារ​ដែល​មិន​គួរ​ទទួលទាន​សម្រាប់​ស្ត្រី​សម្រាលកូន​រួច​៖</a:t>
            </a:r>
            <a:r>
              <a:rPr b="0" lang="de-AT" sz="1800" spc="-1" strike="noStrike">
                <a:latin typeface="Khmer OS Siemreap"/>
              </a:rPr>
              <a:t> </a:t>
            </a:r>
            <a:r>
              <a:rPr b="0" lang="hi-IN" sz="1800" spc="-1" strike="noStrike">
                <a:latin typeface="Khmer OS Siemreap"/>
                <a:cs typeface="Khmer OS Siemreap"/>
              </a:rPr>
              <a:t>អាហារ​ផ្អាប់​ទុក​យូរ អាហារ​ស្រស់ ព្រោះ​អាច​ធ្វើ​ឲ្យ​កើត​មាន​បញ្ហា​ឆ្អល់ពោះ​។ 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-​</a:t>
            </a:r>
            <a:r>
              <a:rPr b="1" lang="hi-IN" sz="1800" spc="-1" strike="noStrike">
                <a:latin typeface="Khmer OS Siemreap"/>
                <a:cs typeface="Khmer OS Siemreap"/>
              </a:rPr>
              <a:t>ថ្នាំបុរាណ​៖</a:t>
            </a:r>
            <a:r>
              <a:rPr b="0" lang="de-AT" sz="1800" spc="-1" strike="noStrike">
                <a:latin typeface="Khmer OS Siemreap"/>
              </a:rPr>
              <a:t> </a:t>
            </a:r>
            <a:r>
              <a:rPr b="0" lang="hi-IN" sz="1800" spc="-1" strike="noStrike">
                <a:latin typeface="Khmer OS Siemreap"/>
                <a:cs typeface="Khmer OS Siemreap"/>
              </a:rPr>
              <a:t>ឱសថ​បុរាណ​មួយ​ចំនួន​ដែល​អះអាង​ថា​ជួយ​បង្កើន​ទឹកដោះ ឬ​ជួយ​ឲ្យ​ស្បូន​មាន​សភាព​ដូច</a:t>
            </a:r>
            <a:r>
              <a:rPr b="0" lang="de-AT" sz="1800" spc="-1" strike="noStrike">
                <a:latin typeface="Khmer OS Siemreap"/>
              </a:rPr>
              <a:t>​</a:t>
            </a:r>
            <a:r>
              <a:rPr b="0" lang="hi-IN" sz="1800" spc="-1" strike="noStrike">
                <a:latin typeface="Khmer OS Siemreap"/>
                <a:cs typeface="Khmer OS Siemreap"/>
              </a:rPr>
              <a:t>ដើម​វិញ តែ​មិន​គួរ​ទទួលទាន​ទេ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-​</a:t>
            </a:r>
            <a:r>
              <a:rPr b="1" lang="hi-IN" sz="1800" spc="-1" strike="noStrike">
                <a:latin typeface="Khmer OS Siemreap"/>
                <a:cs typeface="Khmer OS Siemreap"/>
              </a:rPr>
              <a:t>ហាម​ប្រើប្រាស់​ថ្នាំ ៖ </a:t>
            </a:r>
            <a:r>
              <a:rPr b="0" lang="hi-IN" sz="1800" spc="-1" strike="noStrike">
                <a:latin typeface="Khmer OS Siemreap"/>
                <a:cs typeface="Khmer OS Siemreap"/>
              </a:rPr>
              <a:t>រាល់​ថ្នាំលេប ទាំងឡាយ ដែល​គ្មាន​វេជ្ជបញ្ជា​ត្រឹមត្រូវ​មិន​គួរ​ប្រើប្រាស់​នោះ​ទេ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-​</a:t>
            </a:r>
            <a:r>
              <a:rPr b="1" lang="hi-IN" sz="1800" spc="-1" strike="noStrike">
                <a:latin typeface="Khmer OS Siemreap"/>
                <a:cs typeface="Khmer OS Siemreap"/>
              </a:rPr>
              <a:t>ការ​ធ្វើ​លំ​ហាត់ប្រាណ​៖ </a:t>
            </a:r>
            <a:r>
              <a:rPr b="0" lang="hi-IN" sz="1800" spc="-1" strike="noStrike">
                <a:latin typeface="Khmer OS Siemreap"/>
                <a:cs typeface="Khmer OS Siemreap"/>
              </a:rPr>
              <a:t>ស្ត្រី​មិន​គួរ​ធ្វើ​លំ​ហាត់ប្រាណ​ខ្លាំង​ពេក​ទេ​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-​</a:t>
            </a:r>
            <a:r>
              <a:rPr b="1" lang="hi-IN" sz="1800" spc="-1" strike="noStrike">
                <a:latin typeface="Khmer OS Siemreap"/>
                <a:cs typeface="Khmer OS Siemreap"/>
              </a:rPr>
              <a:t>មិន​គួរ​លើក​វត្ថុ​ធ្ងន់​៖</a:t>
            </a:r>
            <a:r>
              <a:rPr b="0" lang="de-AT" sz="1800" spc="-1" strike="noStrike">
                <a:latin typeface="Khmer OS Siemreap"/>
              </a:rPr>
              <a:t> </a:t>
            </a:r>
            <a:r>
              <a:rPr b="0" lang="hi-IN" sz="1800" spc="-1" strike="noStrike">
                <a:latin typeface="Khmer OS Siemreap"/>
                <a:cs typeface="Khmer OS Siemreap"/>
              </a:rPr>
              <a:t>រាល់​ការងារ​ដែល​ប្រើ​កម្លាំង​ខ្លាំង ស្ត្រី​គួរ​ចៀសវៀង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 txBox="1"/>
          <p:nvPr/>
        </p:nvSpPr>
        <p:spPr>
          <a:xfrm>
            <a:off x="493200" y="919080"/>
            <a:ext cx="9144000" cy="379188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hi-IN" sz="1800" spc="-1" strike="noStrike">
                <a:latin typeface="Khmer OS Muol Light"/>
                <a:cs typeface="Khmer OS Muol Light"/>
              </a:rPr>
              <a:t>វិធី​សាស្ត្រ​៥យ៉ាង​ជួយ​ស្ត្រី​ឱ្យ​សម្រាល​កូន​ដោយ​ងាយ​ស្រួល និង​សុវត្ថិភាព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Siemreap"/>
                <a:cs typeface="Khmer OS Siemreap"/>
              </a:rPr>
              <a:t>១</a:t>
            </a:r>
            <a:r>
              <a:rPr b="0" lang="de-AT" sz="1800" spc="-1" strike="noStrike">
                <a:latin typeface="Khmer OS Siemreap"/>
              </a:rPr>
              <a:t>. </a:t>
            </a:r>
            <a:r>
              <a:rPr b="0" lang="hi-IN" sz="1800" spc="-1" strike="noStrike">
                <a:latin typeface="Khmer OS Siemreap"/>
                <a:cs typeface="Khmer OS Siemreap"/>
              </a:rPr>
              <a:t>កម្លាំង​ចិត្ត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Siemreap"/>
                <a:cs typeface="Khmer OS Siemreap"/>
              </a:rPr>
              <a:t>២</a:t>
            </a:r>
            <a:r>
              <a:rPr b="0" lang="de-AT" sz="1800" spc="-1" strike="noStrike">
                <a:latin typeface="Khmer OS Siemreap"/>
              </a:rPr>
              <a:t>. </a:t>
            </a:r>
            <a:r>
              <a:rPr b="0" lang="hi-IN" sz="1800" spc="-1" strike="noStrike">
                <a:latin typeface="Khmer OS Siemreap"/>
                <a:cs typeface="Khmer OS Siemreap"/>
              </a:rPr>
              <a:t>ពេល​ស្បូន​បើក</a:t>
            </a:r>
            <a:r>
              <a:rPr b="0" lang="de-AT" sz="1800" spc="-1" strike="noStrike">
                <a:latin typeface="Khmer OS Siemreap"/>
              </a:rPr>
              <a:t>: </a:t>
            </a:r>
            <a:r>
              <a:rPr b="0" lang="hi-IN" sz="1800" spc="-1" strike="noStrike">
                <a:latin typeface="Khmer OS Siemreap"/>
                <a:cs typeface="Khmer OS Siemreap"/>
              </a:rPr>
              <a:t>នៅ​ពេល​ស្បូន​ចាប់​ផ្ដើម​បើក អ្នក​អាច​ញ៉ាំ​អាហារ​ខ្លះ​ដើម្បី​​ផ្ដល់​កម្លាំង​សម្រាប់​ពេល​កើត តែ​គួរ​ចៀសវាង​អាហារ​ប្រភេទ​ខ្លាញ់ និង​ពិបាក​រំលាយ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Siemreap"/>
                <a:cs typeface="Khmer OS Siemreap"/>
              </a:rPr>
              <a:t>៣</a:t>
            </a:r>
            <a:r>
              <a:rPr b="0" lang="de-AT" sz="1800" spc="-1" strike="noStrike">
                <a:latin typeface="Khmer OS Siemreap"/>
              </a:rPr>
              <a:t>. </a:t>
            </a:r>
            <a:r>
              <a:rPr b="0" lang="hi-IN" sz="1800" spc="-1" strike="noStrike">
                <a:latin typeface="Khmer OS Siemreap"/>
                <a:cs typeface="Khmer OS Siemreap"/>
              </a:rPr>
              <a:t>ទឹក​ភ្លោះ</a:t>
            </a:r>
            <a:r>
              <a:rPr b="0" lang="de-AT" sz="1800" spc="-1" strike="noStrike">
                <a:latin typeface="Khmer OS Siemreap"/>
              </a:rPr>
              <a:t>: </a:t>
            </a:r>
            <a:r>
              <a:rPr b="0" lang="hi-IN" sz="1800" spc="-1" strike="noStrike">
                <a:latin typeface="Khmer OS Siemreap"/>
                <a:cs typeface="Khmer OS Siemreap"/>
              </a:rPr>
              <a:t>បើ​ទឹក​ភ្លោះ​មិន​ទាន់​បែក​នៅ​ឡើយ តែ​ស្បូន​ចាប់​ផ្ដើម​បើក អ្នក​អាច​ងូត​ទឹក​​ត្រជាក់​ៗ ដើម្បី​បំបាត់​អារម្មណ៍​តានតឹង និង​មាន​អារម្មណ៍​ធូរ​ស្រាល​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Siemreap"/>
                <a:cs typeface="Khmer OS Siemreap"/>
              </a:rPr>
              <a:t>៤</a:t>
            </a:r>
            <a:r>
              <a:rPr b="0" lang="de-AT" sz="1800" spc="-1" strike="noStrike">
                <a:latin typeface="Khmer OS Siemreap"/>
              </a:rPr>
              <a:t>. </a:t>
            </a:r>
            <a:r>
              <a:rPr b="0" lang="hi-IN" sz="1800" spc="-1" strike="noStrike">
                <a:latin typeface="Khmer OS Siemreap"/>
                <a:cs typeface="Khmer OS Siemreap"/>
              </a:rPr>
              <a:t>ការ​បន្ធូរ​ការ​ឈឺចាប់</a:t>
            </a:r>
            <a:r>
              <a:rPr b="0" lang="de-AT" sz="1800" spc="-1" strike="noStrike">
                <a:latin typeface="Khmer OS Siemreap"/>
              </a:rPr>
              <a:t>: </a:t>
            </a:r>
            <a:r>
              <a:rPr b="0" lang="hi-IN" sz="1800" spc="-1" strike="noStrike">
                <a:latin typeface="Khmer OS Siemreap"/>
                <a:cs typeface="Khmer OS Siemreap"/>
              </a:rPr>
              <a:t>ការ​ដក​ដង្ហើម​វែងៗ ឬ​ឱ្យ​ស្វាមី​ ឬ​សមាជិក​គ្រួសារ​ម៉ាស្សា​ថ្នមៗ​។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Siemreap"/>
                <a:cs typeface="Khmer OS Siemreap"/>
              </a:rPr>
              <a:t>៥</a:t>
            </a:r>
            <a:r>
              <a:rPr b="0" lang="de-AT" sz="1800" spc="-1" strike="noStrike">
                <a:latin typeface="Khmer OS Siemreap"/>
              </a:rPr>
              <a:t>. </a:t>
            </a:r>
            <a:r>
              <a:rPr b="0" lang="hi-IN" sz="1800" spc="-1" strike="noStrike">
                <a:latin typeface="Khmer OS Siemreap"/>
                <a:cs typeface="Khmer OS Siemreap"/>
              </a:rPr>
              <a:t>មុន​ពេល​ឡើង​គ្រែ​សម្រាល</a:t>
            </a:r>
            <a:r>
              <a:rPr b="0" lang="de-AT" sz="1800" spc="-1" strike="noStrike">
                <a:latin typeface="Khmer OS Siemreap"/>
              </a:rPr>
              <a:t>: </a:t>
            </a:r>
            <a:r>
              <a:rPr b="0" lang="hi-IN" sz="1800" spc="-1" strike="noStrike">
                <a:latin typeface="Khmer OS Siemreap"/>
                <a:cs typeface="Khmer OS Siemreap"/>
              </a:rPr>
              <a:t>ដើម្បី​ងាយ​ស្រួល​កើត និង​មិន​សូវ​ឈឺចាប់ ស្ត្រី​គួរ​ដើរ​ឱ្យ​បាន​ច្រើន​ ឬ​ធ្វើ​ចលនា​ដោយ​ការ​ហាត់​ប្រាណ​ចុះ​ឡើង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 txBox="1"/>
          <p:nvPr/>
        </p:nvSpPr>
        <p:spPr>
          <a:xfrm>
            <a:off x="1667880" y="2245680"/>
            <a:ext cx="9144000" cy="11696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hi-IN" sz="2000" spc="-1" strike="noStrike">
                <a:latin typeface="Noto Serif CJK JP Medium"/>
                <a:cs typeface="Noto Serif CJK JP Medium"/>
              </a:rPr>
              <a:t>អរគុណ</a:t>
            </a:r>
            <a:r>
              <a:rPr b="0" lang="de-AT" sz="2000" spc="-1" strike="noStrike">
                <a:latin typeface="Noto Serif CJK JP Medium"/>
                <a:ea typeface="Noto Serif CJK JP Medium"/>
              </a:rPr>
              <a:t>!</a:t>
            </a:r>
            <a:endParaRPr b="0" lang="de-AT" sz="2000" spc="-1" strike="noStrike">
              <a:latin typeface="Noto Sans"/>
            </a:endParaRPr>
          </a:p>
          <a:p>
            <a:r>
              <a:rPr b="0" lang="de-AT" sz="2000" spc="-1" strike="noStrike">
                <a:latin typeface="Noto Serif CJK JP Medium"/>
                <a:ea typeface="Noto Serif CJK JP Medium"/>
              </a:rPr>
              <a:t>Thank You!</a:t>
            </a:r>
            <a:endParaRPr b="0" lang="de-AT" sz="2000" spc="-1" strike="noStrike">
              <a:latin typeface="Noto Sans"/>
            </a:endParaRPr>
          </a:p>
          <a:p>
            <a:r>
              <a:rPr b="0" lang="zh-CN" sz="2000" spc="-1" strike="noStrike">
                <a:latin typeface="Noto Serif CJK JP Medium"/>
                <a:ea typeface="Noto Serif CJK JP Medium"/>
              </a:rPr>
              <a:t>ありがとございます</a:t>
            </a:r>
            <a:r>
              <a:rPr b="0" lang="de-AT" sz="2000" spc="-1" strike="noStrike">
                <a:latin typeface="Noto Serif CJK JP Medium"/>
                <a:ea typeface="Noto Serif CJK JP Medium"/>
              </a:rPr>
              <a:t>!</a:t>
            </a:r>
            <a:endParaRPr b="0" lang="de-AT" sz="2000" spc="-1" strike="noStrike">
              <a:latin typeface="Noto Sans"/>
            </a:endParaRPr>
          </a:p>
        </p:txBody>
      </p:sp>
      <p:sp>
        <p:nvSpPr>
          <p:cNvPr id="185" name=""/>
          <p:cNvSpPr/>
          <p:nvPr/>
        </p:nvSpPr>
        <p:spPr>
          <a:xfrm>
            <a:off x="5029200" y="914400"/>
            <a:ext cx="4114800" cy="4114800"/>
          </a:xfrm>
          <a:prstGeom prst="smileyFace">
            <a:avLst>
              <a:gd name="adj" fmla="val 9282"/>
            </a:avLst>
          </a:prstGeom>
          <a:solidFill>
            <a:srgbClr val="f6f9d4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2000" spc="-1" strike="noStrike">
                <a:solidFill>
                  <a:srgbClr val="ffffff"/>
                </a:solidFill>
                <a:latin typeface="Khmer OS Muol Light"/>
              </a:rPr>
              <a:t>1. </a:t>
            </a:r>
            <a:r>
              <a:rPr b="0" lang="hi-IN" sz="2000" spc="-1" strike="noStrike">
                <a:solidFill>
                  <a:srgbClr val="ffffff"/>
                </a:solidFill>
                <a:latin typeface="Khmer OS Muol Light"/>
                <a:cs typeface="Khmer OS Muol Light"/>
              </a:rPr>
              <a:t>ប្រពៃណីទាក់ទងនឹងកំណើត</a:t>
            </a:r>
            <a:endParaRPr b="0" lang="de-AT" sz="2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Khmer OS Muol Light"/>
              </a:rPr>
              <a:t>1.1. </a:t>
            </a:r>
            <a:r>
              <a:rPr b="0" lang="hi-IN" sz="1800" spc="-1" strike="noStrike">
                <a:solidFill>
                  <a:srgbClr val="000000"/>
                </a:solidFill>
                <a:latin typeface="Khmer OS Muol Light"/>
                <a:cs typeface="Khmer OS Muol Light"/>
              </a:rPr>
              <a:t>ប្រពៃណីនឹងទម្លាមទម្លាប់នៅពេល​បុរាណ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Khmer OS Siemreap"/>
              </a:rPr>
              <a:t>      </a:t>
            </a:r>
            <a:r>
              <a:rPr b="0" lang="hi-IN" sz="1800" spc="-1" strike="noStrike">
                <a:solidFill>
                  <a:srgbClr val="000000"/>
                </a:solidFill>
                <a:latin typeface="Khmer OS Siemreap"/>
                <a:cs typeface="Khmer OS Siemreap"/>
              </a:rPr>
              <a:t>នៅពេលបុរាណ​​ គេតែងតែមានទម្លាមទម្លាប់មួយចំនួនទាំងមុនពេលសម្រាល​និង​ក្រោយ​ពេល​សម្រាល។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Khmer OS Muol Light"/>
              </a:rPr>
              <a:t>1.1.1. </a:t>
            </a:r>
            <a:r>
              <a:rPr b="0" lang="hi-IN" sz="1800" spc="-1" strike="noStrike">
                <a:solidFill>
                  <a:srgbClr val="000000"/>
                </a:solidFill>
                <a:latin typeface="Khmer OS Muol Light"/>
                <a:cs typeface="Khmer OS Muol Light"/>
              </a:rPr>
              <a:t>មុនពេលសម្រាល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Khmer OS Siemreap"/>
              </a:rPr>
              <a:t>      </a:t>
            </a:r>
            <a:r>
              <a:rPr b="0" lang="hi-IN" sz="1800" spc="-1" strike="noStrike">
                <a:solidFill>
                  <a:srgbClr val="000000"/>
                </a:solidFill>
                <a:latin typeface="Khmer OS Siemreap"/>
                <a:cs typeface="Khmer OS Siemreap"/>
              </a:rPr>
              <a:t>កាលសម័យនោះវិទ្យាសាស្ត្រមិនទាន់ជឿនលឿន កាលសម្រាលកូនមានភាពលំបាកណាស់ ទើបគេហៅថា ឆ្លងទន្លេ។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Khmer OS Siemreap"/>
              </a:rPr>
              <a:t>      </a:t>
            </a:r>
            <a:r>
              <a:rPr b="0" lang="hi-IN" sz="1800" spc="-1" strike="noStrike">
                <a:solidFill>
                  <a:srgbClr val="000000"/>
                </a:solidFill>
                <a:latin typeface="Khmer OS Siemreap"/>
                <a:cs typeface="Khmer OS Siemreap"/>
              </a:rPr>
              <a:t>កាលដែលស្ត្រីជាម្តាយ ដឹងថាខ្លួន មានគភ៌បាន៣ខែ គេតែងតែហាមមិនឲធ្វើការធ្ងន់។  គេបានរៀបចំវិធីមួយ ហៅថា ពីធីចងសម្រោង ដើម្បីឲកូនមានលក្ខណ</a:t>
            </a:r>
            <a:r>
              <a:rPr b="0" lang="de-AT" sz="1800" spc="-1" strike="noStrike">
                <a:solidFill>
                  <a:srgbClr val="000000"/>
                </a:solidFill>
                <a:latin typeface="Khmer OS Siemreap"/>
              </a:rPr>
              <a:t>:</a:t>
            </a:r>
            <a:r>
              <a:rPr b="0" lang="hi-IN" sz="1800" spc="-1" strike="noStrike">
                <a:solidFill>
                  <a:srgbClr val="000000"/>
                </a:solidFill>
                <a:latin typeface="Khmer OS Siemreap"/>
                <a:cs typeface="Khmer OS Siemreap"/>
              </a:rPr>
              <a:t>គ្រប់ នឹងឲកូនជាប់ក្នុងផ្ទៃម្តាយដល់ ថ្ងៃប្រសូត្រ។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41184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AT" sz="1800" spc="-1" strike="noStrike">
                <a:latin typeface="Khmer OS Muol Light"/>
              </a:rPr>
              <a:t>1.1.2.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ត្រណមផ្សេងៗ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មិនបរិភោគអាហារមានជាតិហឺរ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មិនឈោងយកអ្វីដែលខ្ពស់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មិនស្លៀកពាក់តឹង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មិនបរិភោគបបរ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កុំ ដេកថ្ងៃ កុំងូតទឹកយប់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កុំដេកដំអក រហ័សរហួន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កុំទៅសួរសុខទុក្ខអ្នកដែលកើតកូនពិបាក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  <a:p>
            <a:r>
              <a:rPr b="0" lang="de-AT" sz="1800" spc="-1" strike="noStrike">
                <a:latin typeface="Khmer OS Muol Light"/>
              </a:rPr>
              <a:t>1.1.3.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ពេលសម្រាល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      ប្តី បងប្អូនត្រូវរត់ទៅតាមយាយម៉ប នៅក្នុងភូមិ។ នៅតំបន់ខ្លះ គេរៀបចំពិធីបួងសួង។</a:t>
            </a:r>
            <a:endParaRPr b="1" lang="de-AT" sz="1800" spc="-1" strike="noStrike">
              <a:solidFill>
                <a:srgbClr val="009eda"/>
              </a:solidFill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 txBox="1"/>
          <p:nvPr/>
        </p:nvSpPr>
        <p:spPr>
          <a:xfrm>
            <a:off x="457200" y="-363960"/>
            <a:ext cx="9601200" cy="62715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800" spc="-1" strike="noStrike">
                <a:latin typeface="Khmer OS Muol Light"/>
              </a:rPr>
              <a:t>1.1.4.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ក្រោយពេលសម្រាល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ស្ត្រីជាម្តាយនិយមអាំងភ្លើង៣ថ្ងៃទៅមួយអាទិត្យ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អាចារ្យសូត្រមន្ត គូសខ្វែងលើសរសរ ជួនកាលយកកន្រ្តៃដាក់លើក្បាលដំណេកកូន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មិនឲអ្នកអាំងភ្លើងនិយាយឆ្លើយឆ្លង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បន់ឲជួយការពារម្តាយនិងកូនខ្ចី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ប្តីយកសុកទៅកប់ </a:t>
            </a:r>
            <a:r>
              <a:rPr b="0" lang="km-KH" sz="1800" spc="-1" strike="noStrike">
                <a:latin typeface="Khmer OS Siemreap"/>
                <a:cs typeface="Khmer OS Siemreap"/>
              </a:rPr>
              <a:t>ឬ</a:t>
            </a:r>
            <a:r>
              <a:rPr b="0" lang="hi-IN" sz="1800" spc="-1" strike="noStrike">
                <a:latin typeface="Khmer OS Siemreap"/>
                <a:cs typeface="Khmer OS Siemreap"/>
              </a:rPr>
              <a:t>ដុតចោល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ស្រ្តីផឹកថ្នាំខ្មែរ នឹង ធ្ពុង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457200" y="-327960"/>
            <a:ext cx="9601200" cy="62715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hi-IN" sz="1800" spc="-1" strike="noStrike">
                <a:latin typeface="Khmer OS Siemreap"/>
                <a:cs typeface="Khmer OS Siemreap"/>
              </a:rPr>
              <a:t>ពេលទារកកើតបាន៧ថ្ងៃ  គេធ្វើពិធីកាត់សក់បង្កក់ធ្មប</a:t>
            </a:r>
            <a:r>
              <a:rPr b="0" lang="de-AT" sz="1800" spc="-1" strike="noStrike">
                <a:latin typeface="Khmer OS Siemreap"/>
              </a:rPr>
              <a:t>: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ឪពុក និង ម្តាយ រៀបចំរណ្តាប់សងគុណដល់ធ្មប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គេដាក់ទារកលើពូកតូចៗ ចំកណ្តាលផ្ទះបែរ ក្បាលទៅខាងកើត នៅចុងជើងគេរៀបចំម្ហូប សម្លៀកបំពាក់ ផងដែរ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ធ្មប និង ឪពុក អុច ធូប ទៀន អញ្ចើញ ម្តាយដើម គ្រូបាអាចារ្យមកសោយអាហារ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គេប្រារព្ធពីធី បើកភ្នែក កាត់សក់ ជញ្ជាត់ព្រលឹង បង្វិលពពិល នឹងបិទពន្លៃលើបង្ហើយទារក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      </a:t>
            </a:r>
            <a:r>
              <a:rPr b="0" lang="hi-IN" sz="1800" spc="-1" strike="noStrike">
                <a:latin typeface="Khmer OS Siemreap"/>
                <a:cs typeface="Khmer OS Siemreap"/>
              </a:rPr>
              <a:t>ក្រោយពីចប់ពិធី  ធ្មបអុជទៀនធូបដោតលើដង្វាយ អញ្ជើញដូនតាមក ទទួលទាន ដង្វាយ និង ប្រសិទ្ធ ពរជ័យ ដល់កូនចៅ។ ឪពុក ម្តាយបងប្អូន ឲពរជ័យដល់ទារកនិងចងដៃទារកតាមធនធាន។ ការខិតខំ ទ្រាំទ្រពោះ រក្សាគត៌ គឺ លំបាកសម្រាប់ស្រ្តីខ្មែរ ទើបសម័យបុរាណខិតខំរក វិធីសាស្រ្តមួយចំនួន ឲគត៏មានសុវត្តិភាព ក្រោយពេលសម្រាលនិងមុនពេលសម្រាល។ ទម្លាមទម្លាប់នេះ គេមិនសូវ អនុវត្ត នៅពេលបច្ចុប្យន្ន តែនៅតាមជនបទ គេឃើញមានការរក្សានិងអនុវត្តខ្លះៗផងដែរ។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2000" spc="-1" strike="noStrike">
                <a:solidFill>
                  <a:srgbClr val="ffffff"/>
                </a:solidFill>
                <a:latin typeface="Khmer OS Muol Light"/>
              </a:rPr>
              <a:t>1.2. </a:t>
            </a:r>
            <a:r>
              <a:rPr b="0" lang="hi-IN" sz="2000" spc="-1" strike="noStrike">
                <a:solidFill>
                  <a:srgbClr val="ffffff"/>
                </a:solidFill>
                <a:latin typeface="Khmer OS Muol Light"/>
                <a:cs typeface="Khmer OS Muol Light"/>
              </a:rPr>
              <a:t>ប្រពៃណីនឹងទម្លាមទម្លាប់នៅពេល​បច្ចុប្បន្ន</a:t>
            </a:r>
            <a:endParaRPr b="0" lang="de-AT" sz="2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443600"/>
            <a:ext cx="9144000" cy="400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de-AT" sz="1800" spc="-1" strike="noStrike">
                <a:latin typeface="Khmer OS Muol Light"/>
              </a:rPr>
              <a:t>1.2.1.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ការសម្រាល ៣ ដំណាក់កាល 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Siemreap"/>
                <a:cs typeface="Khmer OS Siemreap"/>
              </a:rPr>
              <a:t>ការ​សម្រាល​កូន​គឺ​ជា​កត្តា​ធម្មជាតិ​មួយ​ដែល​ស្ត្រី​ត្រូវ​ជួប​ប្រទះ ហើយ​រាល់​បទពិសោធន៍​នៃ​ការ​សម្រាល​កូន​របស់​ម៉ាក់​ៗ​ពពោះ​គ្រប់​រូប​ក៏​មិន​ដូច​គ្នា​ដែរ។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Muol Light"/>
              </a:rPr>
              <a:t>1.2.1.1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ដំណាក់​កាល​ដំបូង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      </a:t>
            </a:r>
            <a:r>
              <a:rPr b="0" lang="hi-IN" sz="1800" spc="-1" strike="noStrike">
                <a:latin typeface="Khmer OS Siemreap"/>
                <a:cs typeface="Khmer OS Siemreap"/>
              </a:rPr>
              <a:t>ការ​កន្ត្រាក់​ស្បូន​តែង​មាន​រយៈពេល​ចន្លោះ​ពី</a:t>
            </a:r>
            <a:r>
              <a:rPr b="1" lang="de-AT" sz="1800" spc="-1" strike="noStrike">
                <a:latin typeface="Khmer OS Siemreap"/>
              </a:rPr>
              <a:t> </a:t>
            </a:r>
            <a:r>
              <a:rPr b="1" lang="hi-IN" sz="1800" spc="-1" strike="noStrike">
                <a:latin typeface="Khmer OS Siemreap"/>
                <a:cs typeface="Khmer OS Siemreap"/>
              </a:rPr>
              <a:t>៣០</a:t>
            </a:r>
            <a:r>
              <a:rPr b="0" lang="de-AT" sz="1800" spc="-1" strike="noStrike">
                <a:latin typeface="Khmer OS Siemreap"/>
              </a:rPr>
              <a:t>-</a:t>
            </a:r>
            <a:r>
              <a:rPr b="1" lang="hi-IN" sz="1800" spc="-1" strike="noStrike">
                <a:latin typeface="Khmer OS Siemreap"/>
                <a:cs typeface="Khmer OS Siemreap"/>
              </a:rPr>
              <a:t>៦០ វិនាទី</a:t>
            </a:r>
            <a:r>
              <a:rPr b="0" lang="hi-IN" sz="1800" spc="-1" strike="noStrike">
                <a:latin typeface="Khmer OS Siemreap"/>
                <a:cs typeface="Khmer OS Siemreap"/>
              </a:rPr>
              <a:t>។ ធម្មតា វា​ចាប់​ផ្ដើម </a:t>
            </a:r>
            <a:r>
              <a:rPr b="1" lang="hi-IN" sz="1800" spc="-1" strike="noStrike">
                <a:latin typeface="Khmer OS Siemreap"/>
                <a:cs typeface="Khmer OS Siemreap"/>
              </a:rPr>
              <a:t>២០ នាទី</a:t>
            </a:r>
            <a:r>
              <a:rPr b="0" lang="de-AT" sz="1800" spc="-1" strike="noStrike">
                <a:latin typeface="Khmer OS Siemreap"/>
              </a:rPr>
              <a:t>/</a:t>
            </a:r>
            <a:r>
              <a:rPr b="1" lang="hi-IN" sz="1800" spc="-1" strike="noStrike">
                <a:latin typeface="Khmer OS Siemreap"/>
                <a:cs typeface="Khmer OS Siemreap"/>
              </a:rPr>
              <a:t>ម្ដង</a:t>
            </a:r>
            <a:r>
              <a:rPr b="0" lang="de-AT" sz="1800" spc="-1" strike="noStrike">
                <a:latin typeface="Khmer OS Siemreap"/>
              </a:rPr>
              <a:t> បន្ទាប់​មក ផ្លាស់ប្ដូរ​មក </a:t>
            </a:r>
            <a:r>
              <a:rPr b="1" lang="hi-IN" sz="1800" spc="-1" strike="noStrike">
                <a:latin typeface="Khmer OS Siemreap"/>
                <a:cs typeface="Khmer OS Siemreap"/>
              </a:rPr>
              <a:t>៥ នាទី​</a:t>
            </a:r>
            <a:r>
              <a:rPr b="0" lang="de-AT" sz="1800" spc="-1" strike="noStrike">
                <a:latin typeface="Khmer OS Siemreap"/>
              </a:rPr>
              <a:t>/</a:t>
            </a:r>
            <a:r>
              <a:rPr b="1" lang="hi-IN" sz="1800" spc="-1" strike="noStrike">
                <a:latin typeface="Khmer OS Siemreap"/>
                <a:cs typeface="Khmer OS Siemreap"/>
              </a:rPr>
              <a:t>ម្ដង</a:t>
            </a:r>
            <a:r>
              <a:rPr b="0" lang="hi-IN" sz="1800" spc="-1" strike="noStrike">
                <a:latin typeface="Khmer OS Siemreap"/>
                <a:cs typeface="Khmer OS Siemreap"/>
              </a:rPr>
              <a:t>។</a:t>
            </a:r>
            <a:endParaRPr b="0" lang="de-AT" sz="1800" spc="-1" strike="noStrike">
              <a:latin typeface="Noto Sans"/>
            </a:endParaRPr>
          </a:p>
          <a:p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 txBox="1"/>
          <p:nvPr/>
        </p:nvSpPr>
        <p:spPr>
          <a:xfrm>
            <a:off x="457200" y="847080"/>
            <a:ext cx="9144000" cy="379188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800" spc="-1" strike="noStrike">
                <a:latin typeface="Khmer OS Muol Light"/>
              </a:rPr>
              <a:t>1.2.1.2 .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ដំណាក់​កាល​ឈឺ​ពោះ​កើត​កូន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      </a:t>
            </a:r>
            <a:r>
              <a:rPr b="0" lang="hi-IN" sz="1800" spc="-1" strike="noStrike">
                <a:latin typeface="Khmer OS Siemreap"/>
                <a:cs typeface="Khmer OS Siemreap"/>
              </a:rPr>
              <a:t>ការ​កន្រ្ដាក់​សាច់ដុំ​ស្បូន​មាន​ការ​កើន​ឡើង​កាន់​តែ​ខ្លាំង​ពី​ </a:t>
            </a:r>
            <a:r>
              <a:rPr b="1" lang="hi-IN" sz="1800" spc="-1" strike="noStrike">
                <a:latin typeface="Khmer OS Siemreap"/>
                <a:cs typeface="Khmer OS Siemreap"/>
              </a:rPr>
              <a:t>៤៥</a:t>
            </a:r>
            <a:r>
              <a:rPr b="0" lang="de-AT" sz="1800" spc="-1" strike="noStrike">
                <a:latin typeface="Khmer OS Siemreap"/>
              </a:rPr>
              <a:t>-</a:t>
            </a:r>
            <a:r>
              <a:rPr b="1" lang="hi-IN" sz="1800" spc="-1" strike="noStrike">
                <a:latin typeface="Khmer OS Siemreap"/>
                <a:cs typeface="Khmer OS Siemreap"/>
              </a:rPr>
              <a:t>៦០​វិនាទី</a:t>
            </a:r>
            <a:r>
              <a:rPr b="0" lang="de-AT" sz="1800" spc="-1" strike="noStrike">
                <a:latin typeface="Khmer OS Siemreap"/>
              </a:rPr>
              <a:t> និង​ចាប់​ផ្ដើម​ពី</a:t>
            </a:r>
            <a:r>
              <a:rPr b="0" lang="de-AT" sz="1800" spc="-1" strike="noStrike">
                <a:latin typeface="Khmer OS Siemreap"/>
              </a:rPr>
              <a:t> ៣</a:t>
            </a:r>
            <a:r>
              <a:rPr b="0" lang="de-AT" sz="1800" spc="-1" strike="noStrike">
                <a:latin typeface="Khmer OS Siemreap"/>
              </a:rPr>
              <a:t>-</a:t>
            </a:r>
            <a:r>
              <a:rPr b="1" lang="hi-IN" sz="1800" spc="-1" strike="noStrike">
                <a:latin typeface="Khmer OS Siemreap"/>
                <a:cs typeface="Khmer OS Siemreap"/>
              </a:rPr>
              <a:t>៥នាទី</a:t>
            </a:r>
            <a:r>
              <a:rPr b="0" lang="de-AT" sz="1800" spc="-1" strike="noStrike">
                <a:latin typeface="Khmer OS Siemreap"/>
              </a:rPr>
              <a:t>/​</a:t>
            </a:r>
            <a:r>
              <a:rPr b="1" lang="hi-IN" sz="1800" spc="-1" strike="noStrike">
                <a:latin typeface="Khmer OS Siemreap"/>
                <a:cs typeface="Khmer OS Siemreap"/>
              </a:rPr>
              <a:t>ម្ដង</a:t>
            </a:r>
            <a:r>
              <a:rPr b="0" lang="hi-IN" sz="1800" spc="-1" strike="noStrike">
                <a:latin typeface="Khmer OS Siemreap"/>
                <a:cs typeface="Khmer OS Siemreap"/>
              </a:rPr>
              <a:t>។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Muol Light"/>
              </a:rPr>
              <a:t>1.2.1.3. </a:t>
            </a:r>
            <a:r>
              <a:rPr b="0" lang="hi-IN" sz="1800" spc="-1" strike="noStrike">
                <a:latin typeface="Khmer OS Muol Light"/>
                <a:cs typeface="Khmer OS Muol Light"/>
              </a:rPr>
              <a:t>ដំណាក់​កាល​សម្រាល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      </a:t>
            </a:r>
            <a:r>
              <a:rPr b="0" lang="hi-IN" sz="1800" spc="-1" strike="noStrike">
                <a:latin typeface="Khmer OS Siemreap"/>
                <a:cs typeface="Khmer OS Siemreap"/>
              </a:rPr>
              <a:t>ការ​កន្រ្ដាក់​សាច់ដុំ​ស្បូន​រឹតតែ​ខ្លាំង​ពី </a:t>
            </a:r>
            <a:r>
              <a:rPr b="1" lang="hi-IN" sz="1800" spc="-1" strike="noStrike">
                <a:latin typeface="Khmer OS Siemreap"/>
                <a:cs typeface="Khmer OS Siemreap"/>
              </a:rPr>
              <a:t>៦០</a:t>
            </a:r>
            <a:r>
              <a:rPr b="0" lang="de-AT" sz="1800" spc="-1" strike="noStrike">
                <a:latin typeface="Khmer OS Siemreap"/>
              </a:rPr>
              <a:t>-</a:t>
            </a:r>
            <a:r>
              <a:rPr b="1" lang="hi-IN" sz="1800" spc="-1" strike="noStrike">
                <a:latin typeface="Khmer OS Siemreap"/>
                <a:cs typeface="Khmer OS Siemreap"/>
              </a:rPr>
              <a:t>៩០ វិនាទី</a:t>
            </a:r>
            <a:r>
              <a:rPr b="0" lang="de-AT" sz="1800" spc="-1" strike="noStrike">
                <a:latin typeface="Khmer OS Siemreap"/>
              </a:rPr>
              <a:t> ចាប់ផ្ដើម​ម្តងៗ​ពី </a:t>
            </a:r>
            <a:r>
              <a:rPr b="1" lang="hi-IN" sz="1800" spc="-1" strike="noStrike">
                <a:latin typeface="Khmer OS Siemreap"/>
                <a:cs typeface="Khmer OS Siemreap"/>
              </a:rPr>
              <a:t>៩០ វិនាទី ទៅ ២ ម៉ោង</a:t>
            </a:r>
            <a:r>
              <a:rPr b="0" lang="hi-IN" sz="1800" spc="-1" strike="noStrike">
                <a:latin typeface="Khmer OS Siemreap"/>
                <a:cs typeface="Khmer OS Siemreap"/>
              </a:rPr>
              <a:t>។ អាច​មាន​សម្ពាធ​នៅ​ត្រគាក និង​រន្ធ​គូទ គ្រុនក្ដៅ ត្រជាក់​បាតជើង និង​ចង់​ក្អួត។ ដំណាក់កាល​នេះ​មាន​រយៈ​ពេល​ខ្លី ប៉ុន្តែ តឹងតែង​ខ្លាំង។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– </a:t>
            </a:r>
            <a:r>
              <a:rPr b="1" lang="hi-IN" sz="1800" spc="-1" strike="noStrike">
                <a:latin typeface="Khmer OS Siemreap"/>
                <a:cs typeface="Khmer OS Siemreap"/>
              </a:rPr>
              <a:t>ស្បូនចាប់ផ្តើមកន្ត្រាក់៖</a:t>
            </a:r>
            <a:r>
              <a:rPr b="0" lang="de-AT" sz="1800" spc="-1" strike="noStrike">
                <a:latin typeface="Khmer OS Siemreap"/>
              </a:rPr>
              <a:t> ករណី​កន្រ្ដាក់ស្បូន ជា​សញ្ញា​ប្រាប់​ពីការ​ឈឺ​ពោះ​សម្រាល។</a:t>
            </a:r>
            <a:endParaRPr b="0" lang="de-AT" sz="1800" spc="-1" strike="noStrike">
              <a:latin typeface="Noto Sans"/>
            </a:endParaRPr>
          </a:p>
          <a:p>
            <a:r>
              <a:rPr b="1" lang="de-AT" sz="1800" spc="-1" strike="noStrike">
                <a:latin typeface="Khmer OS Siemreap"/>
              </a:rPr>
              <a:t>– </a:t>
            </a:r>
            <a:r>
              <a:rPr b="1" lang="hi-IN" sz="1800" spc="-1" strike="noStrike">
                <a:latin typeface="Khmer OS Siemreap"/>
                <a:cs typeface="Khmer OS Siemreap"/>
              </a:rPr>
              <a:t>បែកទឹកភ្លោះ៖</a:t>
            </a:r>
            <a:r>
              <a:rPr b="0" lang="de-AT" sz="1800" spc="-1" strike="noStrike">
                <a:latin typeface="Khmer OS Siemreap"/>
              </a:rPr>
              <a:t> ពេល​បែក​ទឹកភ្លោះ មាន​ន័យថា ស្រោម​សុកក្នុង​ពោះ​ដាច់រហែក។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457200" y="1053720"/>
            <a:ext cx="9144000" cy="33786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hi-IN" sz="1800" spc="-1" strike="noStrike">
                <a:latin typeface="Khmer OS Muol Light"/>
                <a:cs typeface="Khmer OS Muol Light"/>
              </a:rPr>
              <a:t>ជម្រើសក្នុងការសម្រាលកូន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សម្រាលតាមធម្មជាតិ៖ វាជាជម្រើសដ៏ប្រសើរសំរាប់មាតាដែលមានសុខភាពល្អ និងទារកដែលមិនមានលក្ខណៈខុសពីប្រក្រតី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សម្រាលតាមទ្វាមាសដោយការចាក់ថ្នាំបំបាត់ការឈឺចាប់តាម </a:t>
            </a:r>
            <a:r>
              <a:rPr b="0" lang="de-AT" sz="1800" spc="-1" strike="noStrike">
                <a:latin typeface="Khmer OS Siemreap"/>
              </a:rPr>
              <a:t>epidural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</a:t>
            </a:r>
            <a:r>
              <a:rPr b="0" lang="hi-IN" sz="1800" spc="-1" strike="noStrike">
                <a:latin typeface="Khmer OS Siemreap"/>
                <a:cs typeface="Khmer OS Siemreap"/>
              </a:rPr>
              <a:t>សម្រាលដោយការវះកាត់</a:t>
            </a:r>
            <a:endParaRPr b="0" lang="de-AT" sz="1800" spc="-1" strike="noStrike">
              <a:latin typeface="Noto Sans"/>
            </a:endParaRPr>
          </a:p>
          <a:p>
            <a:r>
              <a:rPr b="0" lang="hi-IN" sz="1800" spc="-1" strike="noStrike">
                <a:latin typeface="Khmer OS Muol Light"/>
                <a:cs typeface="Khmer OS Muol Light"/>
              </a:rPr>
              <a:t>តើ​ការសម្រាលកូន នាពេលបច្ចុប្បន្ន មាន​ជំនួយ​វេជ្ជសាស្ត្រ​ច្រើន​ជ្រុល​មែន​ឬ </a:t>
            </a:r>
            <a:r>
              <a:rPr b="0" lang="de-AT" sz="1800" spc="-1" strike="noStrike">
                <a:latin typeface="Khmer OS Muol Light"/>
              </a:rPr>
              <a:t>?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 </a:t>
            </a:r>
            <a:r>
              <a:rPr b="0" lang="hi-IN" sz="1800" spc="-1" strike="noStrike">
                <a:latin typeface="Khmer OS Siemreap"/>
                <a:cs typeface="Khmer OS Siemreap"/>
              </a:rPr>
              <a:t>អង្គការ​សុខភាព​ពិភពលោក បាន​ចេញ​សេចក្តីអំពាវនាវ​ ឱ្យ​បន្ថយ​ជំនួយ​វេជ្ជសាស្ត្រ​ក្នុង​ពេល​សម្រាល​កូន​ ព្រោះ​ការ​ពរពោះ​និង​ឆ្លង​ទន្លេ មិន​មែន​ជា​ជំងឺ​ទេ។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 txBox="1"/>
          <p:nvPr/>
        </p:nvSpPr>
        <p:spPr>
          <a:xfrm>
            <a:off x="457200" y="640440"/>
            <a:ext cx="9144000" cy="42051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hi-IN" sz="1800" spc="-1" strike="noStrike">
                <a:latin typeface="Khmer OS Muol Light"/>
                <a:cs typeface="Khmer OS Siemreap"/>
              </a:rPr>
              <a:t>លម្អិតពីការសម្រាលដោយវះកាត់ ទាំងគុណសម្បត្តិនិងផលវិបាក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Muol Light"/>
              </a:rPr>
              <a:t>+ </a:t>
            </a:r>
            <a:r>
              <a:rPr b="0" lang="hi-IN" sz="1800" spc="-1" strike="noStrike">
                <a:latin typeface="Khmer OS Muol Light"/>
                <a:cs typeface="Khmer OS Siemreap"/>
              </a:rPr>
              <a:t>គុណសម្បត្តិ</a:t>
            </a:r>
            <a:br>
              <a:rPr sz="1800"/>
            </a:br>
            <a:r>
              <a:rPr b="0" lang="de-AT" sz="1800" spc="-1" strike="noStrike">
                <a:latin typeface="Khmer OS Muol Light"/>
              </a:rPr>
              <a:t>- </a:t>
            </a:r>
            <a:r>
              <a:rPr b="0" lang="hi-IN" sz="1800" spc="-1" strike="noStrike">
                <a:latin typeface="Khmer OS Muol Light"/>
                <a:cs typeface="Khmer OS Siemreap"/>
              </a:rPr>
              <a:t>ល្អសម្រាប់ម៉ាក់ដែលត្រូវការការអន្តរាគមន៍ផ្នែកវេជ្ជសាស្ត្រ ហើយ ម៉ាក់អាចកំណត់ពីពេលវេលាជាក់លាក់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ម៉ាក់មានពេលគ្រប់គ្រាន់ក្នុងការត្រៀមទុកមុន នឹងមិនមានការឈឺចាប់អំឡុងពេលសម្រាល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ម៉ាក់អាចប្រើថ្នាំបញ្ចុះក្រោយសម្រាលចៀសវាងការឆ្លងជំងឺនានា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+ </a:t>
            </a:r>
            <a:r>
              <a:rPr b="0" lang="hi-IN" sz="1800" spc="-1" strike="noStrike">
                <a:latin typeface="Khmer OS Siemreap"/>
                <a:cs typeface="Khmer OS Siemreap"/>
              </a:rPr>
              <a:t>គុណវិបត្តិ</a:t>
            </a:r>
            <a:br>
              <a:rPr sz="1800"/>
            </a:br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រាងកាយម៉ាក់ប្រើពេលយូរដើម្បីត្រឡប់ទៅរកភាពដូចដើមមុនសម្រាល នឹងបាត់បង់ឈាមច្រើន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ផលវិបាកដល់ការពពោះបន្ទាប់ នឹង ផលវិបាកពីការវះកាត់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ប្រព័ន្ធភាពស៊ាំកូនខ្សោយ ប្រឈមបញ្ហាអាល្លែកហ្ស៊ីហើយឆាប់ឈឺថ្កាត់</a:t>
            </a:r>
            <a:endParaRPr b="0" lang="de-AT" sz="1800" spc="-1" strike="noStrike">
              <a:latin typeface="Noto Sans"/>
            </a:endParaRPr>
          </a:p>
          <a:p>
            <a:r>
              <a:rPr b="0" lang="de-AT" sz="1800" spc="-1" strike="noStrike">
                <a:latin typeface="Khmer OS Siemreap"/>
              </a:rPr>
              <a:t>- </a:t>
            </a:r>
            <a:r>
              <a:rPr b="0" lang="hi-IN" sz="1800" spc="-1" strike="noStrike">
                <a:latin typeface="Khmer OS Siemreap"/>
                <a:cs typeface="Khmer OS Siemreap"/>
              </a:rPr>
              <a:t>ចំណាយប្រាក់កាសច្រើនលើមុខកាំបិតវះកាត់</a:t>
            </a:r>
            <a:endParaRPr b="0" lang="de-AT" sz="1800" spc="-1" strike="noStrike"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2023-10-02T07:53:29Z</dcterms:created>
  <dc:creator/>
  <dc:description/>
  <dc:language>en-US</dc:language>
  <cp:lastModifiedBy/>
  <dcterms:modified xsi:type="dcterms:W3CDTF">2023-10-02T12:51:35Z</dcterms:modified>
  <cp:revision>74</cp:revision>
  <dc:subject/>
  <dc:title>Vivid</dc:title>
</cp:coreProperties>
</file>