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8" r:id="rId3"/>
    <p:sldId id="260" r:id="rId4"/>
    <p:sldId id="263" r:id="rId5"/>
    <p:sldId id="265" r:id="rId6"/>
    <p:sldId id="268" r:id="rId7"/>
    <p:sldId id="285" r:id="rId8"/>
    <p:sldId id="286" r:id="rId9"/>
    <p:sldId id="287" r:id="rId10"/>
    <p:sldId id="284" r:id="rId11"/>
  </p:sldIdLst>
  <p:sldSz cx="9144000" cy="5143500" type="screen16x9"/>
  <p:notesSz cx="6858000" cy="9144000"/>
  <p:embeddedFontLst>
    <p:embeddedFont>
      <p:font typeface="Didact Gothic" panose="020B0604020202020204" charset="0"/>
      <p:regular r:id="rId13"/>
    </p:embeddedFont>
    <p:embeddedFont>
      <p:font typeface="Julius Sans One" panose="020B0604020202020204" charset="0"/>
      <p:regular r:id="rId14"/>
    </p:embeddedFont>
    <p:embeddedFont>
      <p:font typeface="Questrial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6727BD-D94E-43A6-96AD-2E39F9CB2328}">
  <a:tblStyle styleId="{186727BD-D94E-43A6-96AD-2E39F9CB23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894" y="78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1249ffcf0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a1249ffcf0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f2cce1e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f2cce1ec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1249ffc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1249ffc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1249ffc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1249ffc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8cc62eee0_9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8cc62eee0_9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53f580c5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53f580c5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b91fa3e73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b91fa3e73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9" name="Google Shape;209;p31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3" name="Google Shape;213;p31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3">
    <p:bg>
      <p:bgPr>
        <a:solidFill>
          <a:schemeClr val="accent5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59" r:id="rId6"/>
    <p:sldLayoutId id="2147483660" r:id="rId7"/>
    <p:sldLayoutId id="2147483663" r:id="rId8"/>
    <p:sldLayoutId id="2147483664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88105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PROGRAMA DE VIGILANCIA EPIDEMIOLÓGICA </a:t>
            </a:r>
            <a:endParaRPr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4495193" y="3969045"/>
            <a:ext cx="3995664" cy="951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Keren Daniela Ortiz Bonilla</a:t>
            </a:r>
          </a:p>
          <a:p>
            <a:pPr marL="0" indent="0"/>
            <a:r>
              <a:rPr lang="en" dirty="0"/>
              <a:t>Jeidy Liseth Ocampo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James Brandon Perdomo Daza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Duban Ferney Castillo Sanchez</a:t>
            </a:r>
          </a:p>
        </p:txBody>
      </p:sp>
      <p:cxnSp>
        <p:nvCxnSpPr>
          <p:cNvPr id="228" name="Google Shape;228;p36"/>
          <p:cNvCxnSpPr/>
          <p:nvPr/>
        </p:nvCxnSpPr>
        <p:spPr>
          <a:xfrm>
            <a:off x="7402150" y="39403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4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sp>
        <p:nvSpPr>
          <p:cNvPr id="668" name="Google Shape;668;p64"/>
          <p:cNvSpPr txBox="1">
            <a:spLocks noGrp="1"/>
          </p:cNvSpPr>
          <p:nvPr>
            <p:ph type="body" idx="1"/>
          </p:nvPr>
        </p:nvSpPr>
        <p:spPr>
          <a:xfrm>
            <a:off x="3068250" y="2470896"/>
            <a:ext cx="3007500" cy="1186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accent5"/>
                </a:solidFill>
              </a:rPr>
              <a:t>Programa Análisis y Desarrollo de Sistemas de Información.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accent5"/>
                </a:solidFill>
              </a:rPr>
              <a:t>Ficha : 233831 .</a:t>
            </a:r>
          </a:p>
        </p:txBody>
      </p:sp>
      <p:sp>
        <p:nvSpPr>
          <p:cNvPr id="669" name="Google Shape;669;p64"/>
          <p:cNvSpPr txBox="1">
            <a:spLocks noGrp="1"/>
          </p:cNvSpPr>
          <p:nvPr>
            <p:ph type="subTitle" idx="2"/>
          </p:nvPr>
        </p:nvSpPr>
        <p:spPr>
          <a:xfrm>
            <a:off x="2358458" y="1779997"/>
            <a:ext cx="4572596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5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5"/>
                </a:solidFill>
              </a:rPr>
              <a:t>Centro de Electricidad, Electrónica y Telecomunicaciones-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8CDAD12-98E4-4EED-A4E3-9D87589CE9E0}"/>
              </a:ext>
            </a:extLst>
          </p:cNvPr>
          <p:cNvSpPr/>
          <p:nvPr/>
        </p:nvSpPr>
        <p:spPr>
          <a:xfrm>
            <a:off x="2688771" y="3396343"/>
            <a:ext cx="3842658" cy="500743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Tabla de contenidos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42" name="Google Shape;242;p38"/>
          <p:cNvSpPr txBox="1">
            <a:spLocks noGrp="1"/>
          </p:cNvSpPr>
          <p:nvPr>
            <p:ph type="title" idx="5"/>
          </p:nvPr>
        </p:nvSpPr>
        <p:spPr>
          <a:xfrm>
            <a:off x="5690650" y="8648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5690650" y="163978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dk1"/>
                </a:solidFill>
              </a:rPr>
              <a:t>P</a:t>
            </a:r>
            <a:r>
              <a:rPr lang="en" dirty="0">
                <a:solidFill>
                  <a:schemeClr val="dk1"/>
                </a:solidFill>
              </a:rPr>
              <a:t>lanteamiento del problema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 idx="2"/>
          </p:nvPr>
        </p:nvSpPr>
        <p:spPr>
          <a:xfrm>
            <a:off x="4810771" y="882225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 idx="3"/>
          </p:nvPr>
        </p:nvSpPr>
        <p:spPr>
          <a:xfrm>
            <a:off x="4810771" y="163978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 idx="6"/>
          </p:nvPr>
        </p:nvSpPr>
        <p:spPr>
          <a:xfrm>
            <a:off x="5690650" y="24022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OBJETIVO GENERAL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9" name="Google Shape;249;p38"/>
          <p:cNvSpPr txBox="1">
            <a:spLocks noGrp="1"/>
          </p:cNvSpPr>
          <p:nvPr>
            <p:ph type="title" idx="4"/>
          </p:nvPr>
        </p:nvSpPr>
        <p:spPr>
          <a:xfrm>
            <a:off x="5690650" y="308480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OBJETIVOS ESPEC</a:t>
            </a:r>
            <a:r>
              <a:rPr lang="en" dirty="0"/>
              <a:t>ÍFICOS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title" idx="7"/>
          </p:nvPr>
        </p:nvSpPr>
        <p:spPr>
          <a:xfrm>
            <a:off x="4810771" y="2397335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 idx="8"/>
          </p:nvPr>
        </p:nvSpPr>
        <p:spPr>
          <a:xfrm>
            <a:off x="4810771" y="3102205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253" name="Google Shape;253;p38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9;p38">
            <a:extLst>
              <a:ext uri="{FF2B5EF4-FFF2-40B4-BE49-F238E27FC236}">
                <a16:creationId xmlns:a16="http://schemas.microsoft.com/office/drawing/2014/main" id="{60B34400-12C0-4BD3-85DB-171B563F3CCD}"/>
              </a:ext>
            </a:extLst>
          </p:cNvPr>
          <p:cNvSpPr txBox="1">
            <a:spLocks/>
          </p:cNvSpPr>
          <p:nvPr/>
        </p:nvSpPr>
        <p:spPr>
          <a:xfrm>
            <a:off x="5690650" y="376741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s-CO" dirty="0"/>
              <a:t>ALCANCE</a:t>
            </a:r>
          </a:p>
        </p:txBody>
      </p:sp>
      <p:sp>
        <p:nvSpPr>
          <p:cNvPr id="25" name="Google Shape;249;p38">
            <a:extLst>
              <a:ext uri="{FF2B5EF4-FFF2-40B4-BE49-F238E27FC236}">
                <a16:creationId xmlns:a16="http://schemas.microsoft.com/office/drawing/2014/main" id="{610B7AC0-D180-480D-BB66-B0F7842A4B3A}"/>
              </a:ext>
            </a:extLst>
          </p:cNvPr>
          <p:cNvSpPr txBox="1">
            <a:spLocks/>
          </p:cNvSpPr>
          <p:nvPr/>
        </p:nvSpPr>
        <p:spPr>
          <a:xfrm>
            <a:off x="5690650" y="4433391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s-CO" dirty="0"/>
              <a:t>JUSTIFICACIÓN</a:t>
            </a:r>
          </a:p>
        </p:txBody>
      </p:sp>
      <p:sp>
        <p:nvSpPr>
          <p:cNvPr id="26" name="Google Shape;252;p38">
            <a:extLst>
              <a:ext uri="{FF2B5EF4-FFF2-40B4-BE49-F238E27FC236}">
                <a16:creationId xmlns:a16="http://schemas.microsoft.com/office/drawing/2014/main" id="{355C0D26-1DE9-4E7C-8426-761D91FD5101}"/>
              </a:ext>
            </a:extLst>
          </p:cNvPr>
          <p:cNvSpPr txBox="1">
            <a:spLocks/>
          </p:cNvSpPr>
          <p:nvPr/>
        </p:nvSpPr>
        <p:spPr>
          <a:xfrm>
            <a:off x="4810771" y="3807075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7" name="Google Shape;252;p38">
            <a:extLst>
              <a:ext uri="{FF2B5EF4-FFF2-40B4-BE49-F238E27FC236}">
                <a16:creationId xmlns:a16="http://schemas.microsoft.com/office/drawing/2014/main" id="{E19802E8-6DFF-4851-939C-FEEB5FCB949F}"/>
              </a:ext>
            </a:extLst>
          </p:cNvPr>
          <p:cNvSpPr txBox="1">
            <a:spLocks/>
          </p:cNvSpPr>
          <p:nvPr/>
        </p:nvSpPr>
        <p:spPr>
          <a:xfrm>
            <a:off x="4810771" y="4433391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</a:t>
            </a:r>
            <a:endParaRPr dirty="0"/>
          </a:p>
        </p:txBody>
      </p:sp>
      <p:sp>
        <p:nvSpPr>
          <p:cNvPr id="269" name="Google Shape;269;p40"/>
          <p:cNvSpPr txBox="1">
            <a:spLocks noGrp="1"/>
          </p:cNvSpPr>
          <p:nvPr>
            <p:ph type="subTitle" idx="1"/>
          </p:nvPr>
        </p:nvSpPr>
        <p:spPr>
          <a:xfrm>
            <a:off x="713225" y="1968800"/>
            <a:ext cx="3606527" cy="2718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El programa de vigilancia epidemiológica </a:t>
            </a:r>
            <a:r>
              <a:rPr lang="es-MX" dirty="0"/>
              <a:t>que fundamenta la metodología de Ergonomía y Vida Cotidiana, se focaliza en la comprensión de la actividad de trabajo para desarrollar las acciones que permitan corregir aquellos aspectos que pueden afectar la salud de los trabajadores y el desempeño productivo de la empresa. En este análisis se deben integrar también los requerimientos legales en relación a las condiciones de trabajo y la prevención de accidentes y enfermedades laborales.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>
            <a:spLocks noGrp="1"/>
          </p:cNvSpPr>
          <p:nvPr>
            <p:ph type="ctrTitle"/>
          </p:nvPr>
        </p:nvSpPr>
        <p:spPr>
          <a:xfrm>
            <a:off x="2929417" y="2243155"/>
            <a:ext cx="3285166" cy="328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</a:t>
            </a:r>
            <a:r>
              <a:rPr lang="en" dirty="0"/>
              <a:t>lanteamiento del Problema</a:t>
            </a:r>
            <a:endParaRPr dirty="0"/>
          </a:p>
        </p:txBody>
      </p:sp>
      <p:sp>
        <p:nvSpPr>
          <p:cNvPr id="303" name="Google Shape;303;p43"/>
          <p:cNvSpPr txBox="1">
            <a:spLocks noGrp="1"/>
          </p:cNvSpPr>
          <p:nvPr>
            <p:ph type="subTitle" idx="1"/>
          </p:nvPr>
        </p:nvSpPr>
        <p:spPr>
          <a:xfrm>
            <a:off x="1894750" y="2826773"/>
            <a:ext cx="5599126" cy="2102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¿Cómo logramos el objetivo?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Abordando los factores de riesgos y los frecuentes desequilibrios que se presentan entre las exigencias de los procesos productivos y las capacidades tanto físicas como mentales de las personas”. De esta forma, la Ergonomía y Vida Cotidiana promueve un mejor conocimiento y cultura de la ergonomía y la prevención de riesgos, a la vez que crea una dinámica de mejora continua para resolver conflictos relacionados con la productividad y la seguridad de los trabajadores.</a:t>
            </a:r>
            <a:endParaRPr lang="en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ctrTitle"/>
          </p:nvPr>
        </p:nvSpPr>
        <p:spPr>
          <a:xfrm>
            <a:off x="1690800" y="687764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GENERAL</a:t>
            </a:r>
            <a:endParaRPr dirty="0"/>
          </a:p>
        </p:txBody>
      </p:sp>
      <p:sp>
        <p:nvSpPr>
          <p:cNvPr id="320" name="Google Shape;320;p45"/>
          <p:cNvSpPr txBox="1">
            <a:spLocks noGrp="1"/>
          </p:cNvSpPr>
          <p:nvPr>
            <p:ph type="subTitle" idx="1"/>
          </p:nvPr>
        </p:nvSpPr>
        <p:spPr>
          <a:xfrm>
            <a:off x="3058800" y="1359464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Prevenir la aparición de desórdenes músculos esqueléticos a través de la identificación, evaluación e intervención de las condiciones no ergonómicas presentes en los procesos y el trabajador, con el fin de mejorar la salud, el bienestar y garantizar la eficiencia de los procesos productivos en la organización. 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21" name="Google Shape;321;p45"/>
          <p:cNvCxnSpPr>
            <a:cxnSpLocks/>
          </p:cNvCxnSpPr>
          <p:nvPr/>
        </p:nvCxnSpPr>
        <p:spPr>
          <a:xfrm>
            <a:off x="4248450" y="127336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>
            <a:spLocks noGrp="1"/>
          </p:cNvSpPr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br>
              <a:rPr lang="en" dirty="0"/>
            </a:br>
            <a:r>
              <a:rPr lang="en" dirty="0"/>
              <a:t>específicos</a:t>
            </a:r>
            <a:endParaRPr b="1" dirty="0"/>
          </a:p>
        </p:txBody>
      </p:sp>
      <p:sp>
        <p:nvSpPr>
          <p:cNvPr id="344" name="Google Shape;344;p48"/>
          <p:cNvSpPr txBox="1">
            <a:spLocks noGrp="1"/>
          </p:cNvSpPr>
          <p:nvPr>
            <p:ph type="subTitle" idx="1"/>
          </p:nvPr>
        </p:nvSpPr>
        <p:spPr>
          <a:xfrm>
            <a:off x="479571" y="862485"/>
            <a:ext cx="2987254" cy="1268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Identificar e intervenir las áreas y trabajadores de la organización identificados con condiciones no ergonómicas y sintomatología agravada, garantizando la productividad y eficiencia de los procesos.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48"/>
          <p:cNvSpPr txBox="1">
            <a:spLocks noGrp="1"/>
          </p:cNvSpPr>
          <p:nvPr>
            <p:ph type="subTitle" idx="4"/>
          </p:nvPr>
        </p:nvSpPr>
        <p:spPr>
          <a:xfrm>
            <a:off x="734173" y="3584886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Orientar a las empresas en la estructuración e implementación de un programa de vigilancia epidemiológica para el riesgo biomecánico. </a:t>
            </a:r>
            <a:endParaRPr dirty="0"/>
          </a:p>
        </p:txBody>
      </p:sp>
      <p:sp>
        <p:nvSpPr>
          <p:cNvPr id="348" name="Google Shape;348;p48"/>
          <p:cNvSpPr txBox="1">
            <a:spLocks noGrp="1"/>
          </p:cNvSpPr>
          <p:nvPr>
            <p:ph type="subTitle" idx="6"/>
          </p:nvPr>
        </p:nvSpPr>
        <p:spPr>
          <a:xfrm>
            <a:off x="5677176" y="1037645"/>
            <a:ext cx="2732674" cy="1612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Formar e incentivar la participación de los trabajadores, coordinadores, jefes y demás actores implicados en la prevención de riesgos laborales.</a:t>
            </a:r>
            <a:endParaRPr dirty="0"/>
          </a:p>
        </p:txBody>
      </p:sp>
      <p:sp>
        <p:nvSpPr>
          <p:cNvPr id="350" name="Google Shape;350;p48"/>
          <p:cNvSpPr txBox="1">
            <a:spLocks noGrp="1"/>
          </p:cNvSpPr>
          <p:nvPr>
            <p:ph type="subTitle" idx="8"/>
          </p:nvPr>
        </p:nvSpPr>
        <p:spPr>
          <a:xfrm>
            <a:off x="5677176" y="3646686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Apoyar la mejora continua de la seguridad y salud en el trabajo,</a:t>
            </a:r>
            <a:endParaRPr dirty="0"/>
          </a:p>
        </p:txBody>
      </p:sp>
      <p:sp>
        <p:nvSpPr>
          <p:cNvPr id="351" name="Google Shape;351;p48"/>
          <p:cNvSpPr/>
          <p:nvPr/>
        </p:nvSpPr>
        <p:spPr>
          <a:xfrm rot="10800000">
            <a:off x="1682775" y="545312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8"/>
          <p:cNvSpPr/>
          <p:nvPr/>
        </p:nvSpPr>
        <p:spPr>
          <a:xfrm rot="10800000">
            <a:off x="1682775" y="3132225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8"/>
          <p:cNvSpPr/>
          <p:nvPr/>
        </p:nvSpPr>
        <p:spPr>
          <a:xfrm rot="10800000">
            <a:off x="6625746" y="545312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8"/>
          <p:cNvSpPr/>
          <p:nvPr/>
        </p:nvSpPr>
        <p:spPr>
          <a:xfrm rot="10800000">
            <a:off x="6625746" y="3132000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5" name="Google Shape;355;p48"/>
          <p:cNvCxnSpPr/>
          <p:nvPr/>
        </p:nvCxnSpPr>
        <p:spPr>
          <a:xfrm>
            <a:off x="-22525" y="256495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48"/>
          <p:cNvCxnSpPr/>
          <p:nvPr/>
        </p:nvCxnSpPr>
        <p:spPr>
          <a:xfrm>
            <a:off x="6285300" y="257175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48"/>
          <p:cNvCxnSpPr/>
          <p:nvPr/>
        </p:nvCxnSpPr>
        <p:spPr>
          <a:xfrm>
            <a:off x="4582510" y="3523086"/>
            <a:ext cx="0" cy="9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8"/>
          <p:cNvCxnSpPr/>
          <p:nvPr/>
        </p:nvCxnSpPr>
        <p:spPr>
          <a:xfrm>
            <a:off x="4572000" y="1276600"/>
            <a:ext cx="0" cy="9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5"/>
          <p:cNvSpPr txBox="1">
            <a:spLocks noGrp="1"/>
          </p:cNvSpPr>
          <p:nvPr>
            <p:ph type="body" idx="1"/>
          </p:nvPr>
        </p:nvSpPr>
        <p:spPr>
          <a:xfrm>
            <a:off x="713225" y="1265370"/>
            <a:ext cx="6749120" cy="3347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200" dirty="0"/>
              <a:t>El alcance (se definirá de acuerdo a las características y necesidades de la empresa: cantidad de trabajadores, cargos, rotación de personal, etc.) 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dirty="0">
                <a:uFill>
                  <a:noFill/>
                </a:uFill>
              </a:rPr>
              <a:t>       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dirty="0">
                <a:uFill>
                  <a:noFill/>
                </a:uFill>
              </a:rPr>
              <a:t>        - Área impactada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sz="1200" dirty="0">
                <a:uFill>
                  <a:noFill/>
                </a:uFill>
              </a:rPr>
              <a:t>        - Procesos involucrados</a:t>
            </a:r>
            <a:endParaRPr sz="1200" dirty="0"/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sz="1200" dirty="0">
                <a:uFill>
                  <a:noFill/>
                </a:uFill>
              </a:rPr>
              <a:t>        - Trabajadores (directos, contratistas)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/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>
                <a:uFill>
                  <a:noFill/>
                </a:uFill>
              </a:rPr>
              <a:t>Objetivos y metas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uFill>
                  <a:noFill/>
                </a:uFill>
              </a:rPr>
              <a:t>        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uFill>
                  <a:noFill/>
                </a:uFill>
              </a:rPr>
              <a:t> - </a:t>
            </a:r>
            <a:r>
              <a:rPr lang="es-MX" sz="1200" dirty="0"/>
              <a:t>Disminuir accidentalidad, cumplimiento plan de trabajo, mejorar condiciones de sintomatología por enfermedad, mejora del resultado de los indicadores de seguridad y salud, mejorar o impactar la productividad, disminuir días perdidos, mejorar el bienestar de los trabajadores, controlar el riesgo, etc.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200" dirty="0"/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200" dirty="0"/>
              <a:t>Como se desarrollará el programa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dirty="0"/>
              <a:t> 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dirty="0"/>
              <a:t> - </a:t>
            </a:r>
            <a:r>
              <a:rPr lang="es-CO" sz="1200" dirty="0"/>
              <a:t>Cronograma con fases, tiempo y los recursos evaluados, requeridos o proyectados.</a:t>
            </a:r>
            <a:endParaRPr sz="1200"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Alcance del proyecto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6"/>
          <p:cNvSpPr txBox="1">
            <a:spLocks noGrp="1"/>
          </p:cNvSpPr>
          <p:nvPr>
            <p:ph type="body" idx="1"/>
          </p:nvPr>
        </p:nvSpPr>
        <p:spPr>
          <a:xfrm>
            <a:off x="713225" y="1429537"/>
            <a:ext cx="6360237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O" dirty="0">
                <a:uFill>
                  <a:noFill/>
                </a:uFill>
              </a:rPr>
              <a:t>¿Quién lo desarrollará?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dirty="0">
                <a:uFill>
                  <a:noFill/>
                </a:uFill>
              </a:rPr>
              <a:t>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dirty="0">
                <a:uFill>
                  <a:noFill/>
                </a:uFill>
              </a:rPr>
              <a:t>      - </a:t>
            </a:r>
            <a:r>
              <a:rPr lang="es-MX" dirty="0"/>
              <a:t>Área de seguridad y salud, asesor externo, trabajadores, directivos, etc.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O" dirty="0">
                <a:uFill>
                  <a:noFill/>
                </a:uFill>
              </a:rPr>
              <a:t>Resultados esperados del programa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O" dirty="0">
                <a:uFill>
                  <a:noFill/>
                </a:uFill>
              </a:rPr>
              <a:t>Requisitos legales aplicables.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s-CO" dirty="0">
              <a:uFill>
                <a:noFill/>
              </a:u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dirty="0"/>
              <a:t>El resultado de los programas se evaluaran periódicamente y podrán ser incluidos en la revisión por la alta dirección. </a:t>
            </a:r>
            <a:endParaRPr dirty="0"/>
          </a:p>
        </p:txBody>
      </p:sp>
      <p:cxnSp>
        <p:nvCxnSpPr>
          <p:cNvPr id="695" name="Google Shape;695;p66"/>
          <p:cNvCxnSpPr/>
          <p:nvPr/>
        </p:nvCxnSpPr>
        <p:spPr>
          <a:xfrm>
            <a:off x="639652" y="76947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7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JUSTIFICACIÓN</a:t>
            </a:r>
            <a:endParaRPr dirty="0"/>
          </a:p>
        </p:txBody>
      </p:sp>
      <p:sp>
        <p:nvSpPr>
          <p:cNvPr id="701" name="Google Shape;701;p67"/>
          <p:cNvSpPr txBox="1">
            <a:spLocks noGrp="1"/>
          </p:cNvSpPr>
          <p:nvPr>
            <p:ph type="body" idx="1"/>
          </p:nvPr>
        </p:nvSpPr>
        <p:spPr>
          <a:xfrm>
            <a:off x="713225" y="1353116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dirty="0"/>
              <a:t> 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MX" sz="1600" dirty="0"/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600" dirty="0"/>
              <a:t>Se busca diseñar y mejorar las condiciones de seguridad, considerando las características físicas y mentales de hombres y mujeres, de manera que los elementos que componen el sistema y puesto de trabajo, tanto físico como organizacional integren estas características. Desde el diagnostico, se comprende que el proceso productivo es dinámico y está en permanente cambio, y que las características del sistema de trabajo, llamadas exigencias del trabajo y representadas habitualmente por los factores de riesgo, impactan en mayor o menor medida a los trabajadores, determinando la Carga de Trabajo</a:t>
            </a:r>
            <a:r>
              <a:rPr lang="es-MX" sz="1800" dirty="0"/>
              <a:t>.</a:t>
            </a:r>
            <a:endParaRPr sz="1800" dirty="0"/>
          </a:p>
        </p:txBody>
      </p:sp>
      <p:cxnSp>
        <p:nvCxnSpPr>
          <p:cNvPr id="702" name="Google Shape;702;p67"/>
          <p:cNvCxnSpPr/>
          <p:nvPr/>
        </p:nvCxnSpPr>
        <p:spPr>
          <a:xfrm>
            <a:off x="713225" y="146773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642</Words>
  <Application>Microsoft Office PowerPoint</Application>
  <PresentationFormat>Presentación en pantalla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Questrial</vt:lpstr>
      <vt:lpstr>Arial</vt:lpstr>
      <vt:lpstr>Didact Gothic</vt:lpstr>
      <vt:lpstr>Julius Sans One</vt:lpstr>
      <vt:lpstr>Minimalist Grayscale Pitch Deck by Slidesgo</vt:lpstr>
      <vt:lpstr>PROGRAMA DE VIGILANCIA EPIDEMIOLÓGICA </vt:lpstr>
      <vt:lpstr>Tabla de contenidos</vt:lpstr>
      <vt:lpstr>introducción </vt:lpstr>
      <vt:lpstr>Planteamiento del Problema</vt:lpstr>
      <vt:lpstr>OBJETIVO GENERAL</vt:lpstr>
      <vt:lpstr>OBJETIVOS específicos</vt:lpstr>
      <vt:lpstr>Alcance del proyecto</vt:lpstr>
      <vt:lpstr>Presentación de PowerPoint</vt:lpstr>
      <vt:lpstr>JUSTIFICACIÓN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DE VIGILANCIA EPIDEMIOLÓGICA </dc:title>
  <cp:lastModifiedBy>Keren Daniela Ortiz Bonilla</cp:lastModifiedBy>
  <cp:revision>7</cp:revision>
  <dcterms:modified xsi:type="dcterms:W3CDTF">2021-09-13T16:12:51Z</dcterms:modified>
</cp:coreProperties>
</file>