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9" r:id="rId3"/>
    <p:sldId id="327" r:id="rId4"/>
    <p:sldId id="328" r:id="rId5"/>
    <p:sldId id="329" r:id="rId6"/>
    <p:sldId id="330" r:id="rId7"/>
    <p:sldId id="325" r:id="rId8"/>
    <p:sldId id="320" r:id="rId9"/>
    <p:sldId id="322" r:id="rId10"/>
    <p:sldId id="331" r:id="rId11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488FEC"/>
    <a:srgbClr val="0E6DB2"/>
    <a:srgbClr val="B6D7A8"/>
    <a:srgbClr val="B4A7D6"/>
    <a:srgbClr val="00B0F0"/>
    <a:srgbClr val="FF9C9C"/>
    <a:srgbClr val="FFF2CC"/>
    <a:srgbClr val="F9C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95" autoAdjust="0"/>
    <p:restoredTop sz="92588" autoAdjust="0"/>
  </p:normalViewPr>
  <p:slideViewPr>
    <p:cSldViewPr snapToGrid="0">
      <p:cViewPr varScale="1">
        <p:scale>
          <a:sx n="74" d="100"/>
          <a:sy n="74" d="100"/>
        </p:scale>
        <p:origin x="1392" y="58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Let APP ping to eno2’s IP</a:t>
            </a:r>
          </a:p>
          <a:p>
            <a:r>
              <a:rPr lang="zh-TW" altLang="en-US" dirty="0"/>
              <a:t>讓</a:t>
            </a:r>
            <a:r>
              <a:rPr lang="en-US" altLang="zh-TW" dirty="0" err="1"/>
              <a:t>dpdk</a:t>
            </a:r>
            <a:r>
              <a:rPr lang="en-US" altLang="zh-TW" dirty="0"/>
              <a:t> server</a:t>
            </a:r>
            <a:r>
              <a:rPr lang="zh-TW" altLang="en-US" dirty="0"/>
              <a:t>用另外一種方法聯到外網，而不是同一台</a:t>
            </a:r>
            <a:r>
              <a:rPr lang="en-US" altLang="zh-TW" dirty="0"/>
              <a:t>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179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Switch</a:t>
            </a:r>
            <a:r>
              <a:rPr lang="zh-TW" altLang="en-US" dirty="0"/>
              <a:t>兩個</a:t>
            </a:r>
            <a:r>
              <a:rPr lang="en-US" altLang="zh-TW" dirty="0"/>
              <a:t>port</a:t>
            </a:r>
            <a:r>
              <a:rPr lang="zh-TW" altLang="en-US" dirty="0"/>
              <a:t>對接，然後收到其他</a:t>
            </a:r>
            <a:r>
              <a:rPr lang="en-US" altLang="zh-TW" dirty="0"/>
              <a:t>switch</a:t>
            </a:r>
            <a:r>
              <a:rPr lang="zh-TW" altLang="en-US" dirty="0"/>
              <a:t>的廣播封包，</a:t>
            </a:r>
            <a:r>
              <a:rPr lang="en-US" altLang="zh-TW" dirty="0"/>
              <a:t>port</a:t>
            </a:r>
            <a:r>
              <a:rPr lang="zh-TW" altLang="en-US" dirty="0"/>
              <a:t>對接的那台會炸掉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1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97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bile01.com/topicdetail.php?f=110&amp;t=129284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xin_40042248/article/details/11654144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20231109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7E687CB-402F-43BF-8C1F-669F067F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</a:t>
            </a:r>
            <a:r>
              <a:rPr lang="zh-TW" altLang="en-US" dirty="0"/>
              <a:t>會</a:t>
            </a:r>
            <a:r>
              <a:rPr lang="en-US" altLang="zh-TW" dirty="0"/>
              <a:t>broadcast??</a:t>
            </a:r>
          </a:p>
          <a:p>
            <a:r>
              <a:rPr lang="zh-TW" altLang="en-US" dirty="0"/>
              <a:t>兩個</a:t>
            </a:r>
            <a:r>
              <a:rPr lang="en-US" altLang="zh-TW" dirty="0"/>
              <a:t>CNI</a:t>
            </a:r>
            <a:r>
              <a:rPr lang="zh-TW" altLang="en-US" dirty="0"/>
              <a:t>，具體怎麼運作</a:t>
            </a:r>
            <a:endParaRPr lang="en-US" altLang="zh-TW" dirty="0"/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C5B8B24-23C5-4093-BAF6-371616D6AB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7F7677E-7B04-4ED4-8139-4C3030DD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085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Because the system had been transferred to R1 last time, I have to reset some internet settings.</a:t>
            </a:r>
          </a:p>
          <a:p>
            <a:r>
              <a:rPr lang="en-US" altLang="zh-TW" dirty="0"/>
              <a:t>Reply to FiberLogic query.</a:t>
            </a:r>
          </a:p>
          <a:p>
            <a:r>
              <a:rPr lang="en-US" altLang="zh-TW" dirty="0"/>
              <a:t>Survey about ARP storm.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6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B0DA9E9-A9F3-4BF5-93B7-98E57349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FiberLogic wants is</a:t>
            </a:r>
          </a:p>
          <a:p>
            <a:pPr lvl="1"/>
            <a:r>
              <a:rPr lang="en-US" altLang="zh-TW" dirty="0"/>
              <a:t> 	Let MEC connect to the Internet</a:t>
            </a:r>
          </a:p>
          <a:p>
            <a:pPr lvl="1"/>
            <a:r>
              <a:rPr lang="en-US" altLang="zh-TW" dirty="0"/>
              <a:t> 	Let DNS server work</a:t>
            </a:r>
          </a:p>
          <a:p>
            <a:endParaRPr lang="en-US" altLang="zh-TW" dirty="0"/>
          </a:p>
          <a:p>
            <a:r>
              <a:rPr lang="en-US" altLang="zh-TW" dirty="0"/>
              <a:t>I want to fix the Internet problem first, so the second problem is easier to debug.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839C1FC-0184-4808-8C54-43DE65956F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9E41027-1451-472C-9F26-CBFF310E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Current thoughts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50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D4B291-D492-4BD0-9E7F-1A6BF7C55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839CC1E-B9DE-40E8-86C7-B866C1D9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  <p:grpSp>
        <p:nvGrpSpPr>
          <p:cNvPr id="5" name="群組 3">
            <a:extLst>
              <a:ext uri="{FF2B5EF4-FFF2-40B4-BE49-F238E27FC236}">
                <a16:creationId xmlns:a16="http://schemas.microsoft.com/office/drawing/2014/main" id="{C754BA87-522E-4C77-8328-BD53A83432FD}"/>
              </a:ext>
            </a:extLst>
          </p:cNvPr>
          <p:cNvGrpSpPr/>
          <p:nvPr/>
        </p:nvGrpSpPr>
        <p:grpSpPr>
          <a:xfrm>
            <a:off x="674462" y="5486226"/>
            <a:ext cx="1633142" cy="951621"/>
            <a:chOff x="1788403" y="5204183"/>
            <a:chExt cx="1633142" cy="951621"/>
          </a:xfrm>
        </p:grpSpPr>
        <p:sp>
          <p:nvSpPr>
            <p:cNvPr id="6" name="矩形: 圓角 12">
              <a:extLst>
                <a:ext uri="{FF2B5EF4-FFF2-40B4-BE49-F238E27FC236}">
                  <a16:creationId xmlns:a16="http://schemas.microsoft.com/office/drawing/2014/main" id="{9EA43FA9-0544-48D4-B2F1-2BFB1A58BE70}"/>
                </a:ext>
              </a:extLst>
            </p:cNvPr>
            <p:cNvSpPr/>
            <p:nvPr/>
          </p:nvSpPr>
          <p:spPr bwMode="auto">
            <a:xfrm>
              <a:off x="1788403" y="5208089"/>
              <a:ext cx="1633142" cy="947715"/>
            </a:xfrm>
            <a:prstGeom prst="roundRect">
              <a:avLst/>
            </a:prstGeom>
            <a:solidFill>
              <a:srgbClr val="D9D9D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UE/</a:t>
              </a:r>
              <a:r>
                <a:rPr kumimoji="0" lang="en-US" altLang="zh-TW" sz="2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gNB</a:t>
              </a:r>
              <a:endParaRPr kumimoji="0" lang="zh-TW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7" name="矩形 37">
              <a:extLst>
                <a:ext uri="{FF2B5EF4-FFF2-40B4-BE49-F238E27FC236}">
                  <a16:creationId xmlns:a16="http://schemas.microsoft.com/office/drawing/2014/main" id="{FF997847-1870-4F0A-B9DA-0AFE75711BE3}"/>
                </a:ext>
              </a:extLst>
            </p:cNvPr>
            <p:cNvSpPr/>
            <p:nvPr/>
          </p:nvSpPr>
          <p:spPr bwMode="auto">
            <a:xfrm>
              <a:off x="2465401" y="5204183"/>
              <a:ext cx="300559" cy="297238"/>
            </a:xfrm>
            <a:prstGeom prst="rect">
              <a:avLst/>
            </a:prstGeom>
            <a:solidFill>
              <a:srgbClr val="B6D7A8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矩形: 圓角 13">
            <a:extLst>
              <a:ext uri="{FF2B5EF4-FFF2-40B4-BE49-F238E27FC236}">
                <a16:creationId xmlns:a16="http://schemas.microsoft.com/office/drawing/2014/main" id="{E6926687-7324-45D9-B19A-73C662FCF299}"/>
              </a:ext>
            </a:extLst>
          </p:cNvPr>
          <p:cNvSpPr/>
          <p:nvPr/>
        </p:nvSpPr>
        <p:spPr bwMode="auto">
          <a:xfrm>
            <a:off x="2878723" y="5490662"/>
            <a:ext cx="1633142" cy="947185"/>
          </a:xfrm>
          <a:prstGeom prst="roundRect">
            <a:avLst/>
          </a:prstGeom>
          <a:solidFill>
            <a:srgbClr val="D9D9D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5G Core</a:t>
            </a:r>
            <a:endParaRPr kumimoji="0" lang="zh-TW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9" name="矩形 38">
            <a:extLst>
              <a:ext uri="{FF2B5EF4-FFF2-40B4-BE49-F238E27FC236}">
                <a16:creationId xmlns:a16="http://schemas.microsoft.com/office/drawing/2014/main" id="{6F355338-7C4B-44B5-8C79-96E431C10D83}"/>
              </a:ext>
            </a:extLst>
          </p:cNvPr>
          <p:cNvSpPr/>
          <p:nvPr/>
        </p:nvSpPr>
        <p:spPr bwMode="auto">
          <a:xfrm>
            <a:off x="3570404" y="5490133"/>
            <a:ext cx="279142" cy="293331"/>
          </a:xfrm>
          <a:prstGeom prst="rect">
            <a:avLst/>
          </a:prstGeom>
          <a:solidFill>
            <a:srgbClr val="B6D7A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81E99479-0701-4BD9-BE3C-08B437C3F2B4}"/>
              </a:ext>
            </a:extLst>
          </p:cNvPr>
          <p:cNvSpPr/>
          <p:nvPr/>
        </p:nvSpPr>
        <p:spPr bwMode="auto">
          <a:xfrm>
            <a:off x="4232722" y="5819694"/>
            <a:ext cx="279142" cy="293331"/>
          </a:xfrm>
          <a:prstGeom prst="rect">
            <a:avLst/>
          </a:prstGeom>
          <a:solidFill>
            <a:srgbClr val="B6D7A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cxnSp>
        <p:nvCxnSpPr>
          <p:cNvPr id="11" name="接點: 肘形 54">
            <a:extLst>
              <a:ext uri="{FF2B5EF4-FFF2-40B4-BE49-F238E27FC236}">
                <a16:creationId xmlns:a16="http://schemas.microsoft.com/office/drawing/2014/main" id="{E294E6EB-9702-492F-BCAB-5660446EBC38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 bwMode="auto">
          <a:xfrm rot="5400000">
            <a:off x="1668049" y="4952509"/>
            <a:ext cx="367409" cy="7000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接點: 肘形 56">
            <a:extLst>
              <a:ext uri="{FF2B5EF4-FFF2-40B4-BE49-F238E27FC236}">
                <a16:creationId xmlns:a16="http://schemas.microsoft.com/office/drawing/2014/main" id="{ACE5EC35-C702-48EB-B080-8300C9278375}"/>
              </a:ext>
            </a:extLst>
          </p:cNvPr>
          <p:cNvCxnSpPr>
            <a:stCxn id="25" idx="2"/>
            <a:endCxn id="9" idx="0"/>
          </p:cNvCxnSpPr>
          <p:nvPr/>
        </p:nvCxnSpPr>
        <p:spPr bwMode="auto">
          <a:xfrm rot="16200000" flipH="1">
            <a:off x="2978766" y="4758924"/>
            <a:ext cx="371316" cy="10911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雲朵形 64">
            <a:extLst>
              <a:ext uri="{FF2B5EF4-FFF2-40B4-BE49-F238E27FC236}">
                <a16:creationId xmlns:a16="http://schemas.microsoft.com/office/drawing/2014/main" id="{37AA4FBA-C51D-439C-83D7-C75185A13F0A}"/>
              </a:ext>
            </a:extLst>
          </p:cNvPr>
          <p:cNvSpPr/>
          <p:nvPr/>
        </p:nvSpPr>
        <p:spPr bwMode="auto">
          <a:xfrm>
            <a:off x="5767930" y="5490133"/>
            <a:ext cx="2095288" cy="975894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</a:t>
            </a:r>
            <a:endParaRPr kumimoji="0" lang="zh-TW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4" name="矩形: 圓角 40">
            <a:extLst>
              <a:ext uri="{FF2B5EF4-FFF2-40B4-BE49-F238E27FC236}">
                <a16:creationId xmlns:a16="http://schemas.microsoft.com/office/drawing/2014/main" id="{0E5C57AD-E84F-4CC6-A64C-771C315DF059}"/>
              </a:ext>
            </a:extLst>
          </p:cNvPr>
          <p:cNvSpPr/>
          <p:nvPr/>
        </p:nvSpPr>
        <p:spPr bwMode="auto">
          <a:xfrm>
            <a:off x="1086498" y="1677630"/>
            <a:ext cx="6776720" cy="3444729"/>
          </a:xfrm>
          <a:prstGeom prst="roundRect">
            <a:avLst/>
          </a:prstGeom>
          <a:solidFill>
            <a:srgbClr val="CFE2F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5" name="矩形: 圓角 11">
            <a:extLst>
              <a:ext uri="{FF2B5EF4-FFF2-40B4-BE49-F238E27FC236}">
                <a16:creationId xmlns:a16="http://schemas.microsoft.com/office/drawing/2014/main" id="{C85A0671-129E-4728-B99C-E799C4E322C0}"/>
              </a:ext>
            </a:extLst>
          </p:cNvPr>
          <p:cNvSpPr/>
          <p:nvPr/>
        </p:nvSpPr>
        <p:spPr bwMode="auto">
          <a:xfrm>
            <a:off x="1747756" y="3429000"/>
            <a:ext cx="2861309" cy="1200297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</a:t>
            </a:r>
            <a:endParaRPr kumimoji="0" lang="zh-TW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grpSp>
        <p:nvGrpSpPr>
          <p:cNvPr id="16" name="群組 61">
            <a:extLst>
              <a:ext uri="{FF2B5EF4-FFF2-40B4-BE49-F238E27FC236}">
                <a16:creationId xmlns:a16="http://schemas.microsoft.com/office/drawing/2014/main" id="{AD9F6419-156B-4AA9-B9D2-E6FF68D8C342}"/>
              </a:ext>
            </a:extLst>
          </p:cNvPr>
          <p:cNvGrpSpPr/>
          <p:nvPr/>
        </p:nvGrpSpPr>
        <p:grpSpPr>
          <a:xfrm>
            <a:off x="1760270" y="1972954"/>
            <a:ext cx="2050252" cy="1137331"/>
            <a:chOff x="2715348" y="1468153"/>
            <a:chExt cx="2050252" cy="1137331"/>
          </a:xfrm>
        </p:grpSpPr>
        <p:sp>
          <p:nvSpPr>
            <p:cNvPr id="17" name="矩形: 圓角 6">
              <a:extLst>
                <a:ext uri="{FF2B5EF4-FFF2-40B4-BE49-F238E27FC236}">
                  <a16:creationId xmlns:a16="http://schemas.microsoft.com/office/drawing/2014/main" id="{D3F110DA-4EFD-46B2-A4DA-E3113B30EA61}"/>
                </a:ext>
              </a:extLst>
            </p:cNvPr>
            <p:cNvSpPr/>
            <p:nvPr/>
          </p:nvSpPr>
          <p:spPr bwMode="auto">
            <a:xfrm>
              <a:off x="2715348" y="1468153"/>
              <a:ext cx="2050252" cy="1137329"/>
            </a:xfrm>
            <a:prstGeom prst="roundRect">
              <a:avLst/>
            </a:prstGeom>
            <a:solidFill>
              <a:srgbClr val="FFF2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GTP</a:t>
              </a:r>
              <a:r>
                <a:rPr kumimoji="0" lang="zh-TW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ＭＳ Ｐゴシック" charset="0"/>
                  <a:cs typeface="Calibri" panose="020F0502020204030204" pitchFamily="34" charset="0"/>
                </a:rPr>
                <a:t> </a:t>
              </a:r>
              <a:r>
                <a:rPr kumimoji="0" lang="en-US" altLang="zh-TW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Processor</a:t>
              </a:r>
              <a:endParaRPr kumimoji="0" lang="zh-TW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18" name="矩形 15">
              <a:extLst>
                <a:ext uri="{FF2B5EF4-FFF2-40B4-BE49-F238E27FC236}">
                  <a16:creationId xmlns:a16="http://schemas.microsoft.com/office/drawing/2014/main" id="{9EF269BD-B13D-4F7D-8E8C-31BA32990B2F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19" name="矩形 16">
              <a:extLst>
                <a:ext uri="{FF2B5EF4-FFF2-40B4-BE49-F238E27FC236}">
                  <a16:creationId xmlns:a16="http://schemas.microsoft.com/office/drawing/2014/main" id="{00C8E588-3502-439F-8EB4-A2A78D4E0894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20" name="矩形 17">
              <a:extLst>
                <a:ext uri="{FF2B5EF4-FFF2-40B4-BE49-F238E27FC236}">
                  <a16:creationId xmlns:a16="http://schemas.microsoft.com/office/drawing/2014/main" id="{746C756D-528E-4BC1-9B3C-6A13066C28B9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矩形 18">
            <a:extLst>
              <a:ext uri="{FF2B5EF4-FFF2-40B4-BE49-F238E27FC236}">
                <a16:creationId xmlns:a16="http://schemas.microsoft.com/office/drawing/2014/main" id="{4B5F6466-2ED4-4D0F-A1B9-55C860A8024C}"/>
              </a:ext>
            </a:extLst>
          </p:cNvPr>
          <p:cNvSpPr/>
          <p:nvPr/>
        </p:nvSpPr>
        <p:spPr bwMode="auto">
          <a:xfrm>
            <a:off x="2203048" y="3432967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2" name="矩形 19">
            <a:extLst>
              <a:ext uri="{FF2B5EF4-FFF2-40B4-BE49-F238E27FC236}">
                <a16:creationId xmlns:a16="http://schemas.microsoft.com/office/drawing/2014/main" id="{36AEEAC8-9333-4198-ADFC-7D23A66EF17C}"/>
              </a:ext>
            </a:extLst>
          </p:cNvPr>
          <p:cNvSpPr/>
          <p:nvPr/>
        </p:nvSpPr>
        <p:spPr bwMode="auto">
          <a:xfrm>
            <a:off x="2620157" y="3432967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3" name="矩形 20">
            <a:extLst>
              <a:ext uri="{FF2B5EF4-FFF2-40B4-BE49-F238E27FC236}">
                <a16:creationId xmlns:a16="http://schemas.microsoft.com/office/drawing/2014/main" id="{258ADED9-E043-4AC3-BA1A-D31931CB97C7}"/>
              </a:ext>
            </a:extLst>
          </p:cNvPr>
          <p:cNvSpPr/>
          <p:nvPr/>
        </p:nvSpPr>
        <p:spPr bwMode="auto">
          <a:xfrm>
            <a:off x="3037267" y="3432967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80AB0876-8B4F-4B04-BA2C-B5798D928D30}"/>
              </a:ext>
            </a:extLst>
          </p:cNvPr>
          <p:cNvSpPr/>
          <p:nvPr/>
        </p:nvSpPr>
        <p:spPr bwMode="auto">
          <a:xfrm>
            <a:off x="2062194" y="4825486"/>
            <a:ext cx="279142" cy="293331"/>
          </a:xfrm>
          <a:prstGeom prst="rect">
            <a:avLst/>
          </a:prstGeom>
          <a:solidFill>
            <a:srgbClr val="EA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5" name="矩形 26">
            <a:extLst>
              <a:ext uri="{FF2B5EF4-FFF2-40B4-BE49-F238E27FC236}">
                <a16:creationId xmlns:a16="http://schemas.microsoft.com/office/drawing/2014/main" id="{CE736A9E-641F-452D-BEF0-0DCA441B1064}"/>
              </a:ext>
            </a:extLst>
          </p:cNvPr>
          <p:cNvSpPr/>
          <p:nvPr/>
        </p:nvSpPr>
        <p:spPr bwMode="auto">
          <a:xfrm>
            <a:off x="2479303" y="4825486"/>
            <a:ext cx="279142" cy="293331"/>
          </a:xfrm>
          <a:prstGeom prst="rect">
            <a:avLst/>
          </a:prstGeom>
          <a:solidFill>
            <a:srgbClr val="EA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grpSp>
        <p:nvGrpSpPr>
          <p:cNvPr id="26" name="群組 151">
            <a:extLst>
              <a:ext uri="{FF2B5EF4-FFF2-40B4-BE49-F238E27FC236}">
                <a16:creationId xmlns:a16="http://schemas.microsoft.com/office/drawing/2014/main" id="{19484342-EF59-4053-92AD-A6D2F1349DC9}"/>
              </a:ext>
            </a:extLst>
          </p:cNvPr>
          <p:cNvGrpSpPr/>
          <p:nvPr/>
        </p:nvGrpSpPr>
        <p:grpSpPr>
          <a:xfrm>
            <a:off x="4086290" y="1979962"/>
            <a:ext cx="1630368" cy="1130636"/>
            <a:chOff x="3852837" y="1328117"/>
            <a:chExt cx="1630368" cy="1277680"/>
          </a:xfrm>
        </p:grpSpPr>
        <p:sp>
          <p:nvSpPr>
            <p:cNvPr id="27" name="矩形: 圓角 7">
              <a:extLst>
                <a:ext uri="{FF2B5EF4-FFF2-40B4-BE49-F238E27FC236}">
                  <a16:creationId xmlns:a16="http://schemas.microsoft.com/office/drawing/2014/main" id="{BEF2C6C5-BD02-48A4-AAB9-288AF4F3510F}"/>
                </a:ext>
              </a:extLst>
            </p:cNvPr>
            <p:cNvSpPr/>
            <p:nvPr/>
          </p:nvSpPr>
          <p:spPr bwMode="auto">
            <a:xfrm>
              <a:off x="3852837" y="1328117"/>
              <a:ext cx="1630368" cy="1277365"/>
            </a:xfrm>
            <a:prstGeom prst="roundRect">
              <a:avLst/>
            </a:prstGeom>
            <a:solidFill>
              <a:srgbClr val="FFF2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ONOS Controller</a:t>
              </a:r>
              <a:endParaRPr kumimoji="0" lang="zh-TW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735A2375-B900-41B1-9CD4-691CA698FCC9}"/>
                </a:ext>
              </a:extLst>
            </p:cNvPr>
            <p:cNvSpPr/>
            <p:nvPr/>
          </p:nvSpPr>
          <p:spPr bwMode="auto">
            <a:xfrm>
              <a:off x="4533263" y="2312466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群組 59">
            <a:extLst>
              <a:ext uri="{FF2B5EF4-FFF2-40B4-BE49-F238E27FC236}">
                <a16:creationId xmlns:a16="http://schemas.microsoft.com/office/drawing/2014/main" id="{22F87270-E3E5-4A43-8D36-72F6FA7ABCAD}"/>
              </a:ext>
            </a:extLst>
          </p:cNvPr>
          <p:cNvGrpSpPr/>
          <p:nvPr/>
        </p:nvGrpSpPr>
        <p:grpSpPr>
          <a:xfrm>
            <a:off x="5992426" y="1979926"/>
            <a:ext cx="1630368" cy="1130672"/>
            <a:chOff x="6947504" y="1475125"/>
            <a:chExt cx="1630368" cy="1130672"/>
          </a:xfrm>
        </p:grpSpPr>
        <p:sp>
          <p:nvSpPr>
            <p:cNvPr id="30" name="矩形: 圓角 8">
              <a:extLst>
                <a:ext uri="{FF2B5EF4-FFF2-40B4-BE49-F238E27FC236}">
                  <a16:creationId xmlns:a16="http://schemas.microsoft.com/office/drawing/2014/main" id="{73A62420-9392-4084-BABD-B49DC194D73F}"/>
                </a:ext>
              </a:extLst>
            </p:cNvPr>
            <p:cNvSpPr/>
            <p:nvPr/>
          </p:nvSpPr>
          <p:spPr bwMode="auto">
            <a:xfrm>
              <a:off x="6947504" y="1475125"/>
              <a:ext cx="1630368" cy="1130357"/>
            </a:xfrm>
            <a:prstGeom prst="roundRect">
              <a:avLst/>
            </a:prstGeom>
            <a:solidFill>
              <a:srgbClr val="FFF2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APPs</a:t>
              </a:r>
              <a:endParaRPr kumimoji="0" lang="zh-TW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1373A813-48DC-42CA-886F-1B0341000D2C}"/>
                </a:ext>
              </a:extLst>
            </p:cNvPr>
            <p:cNvSpPr/>
            <p:nvPr/>
          </p:nvSpPr>
          <p:spPr bwMode="auto">
            <a:xfrm>
              <a:off x="7627930" y="2312466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" name="直線接點 42">
            <a:extLst>
              <a:ext uri="{FF2B5EF4-FFF2-40B4-BE49-F238E27FC236}">
                <a16:creationId xmlns:a16="http://schemas.microsoft.com/office/drawing/2014/main" id="{A93943F5-EE18-477C-A6B1-52208BF6AF77}"/>
              </a:ext>
            </a:extLst>
          </p:cNvPr>
          <p:cNvCxnSpPr>
            <a:cxnSpLocks/>
            <a:endCxn id="21" idx="0"/>
          </p:cNvCxnSpPr>
          <p:nvPr/>
        </p:nvCxnSpPr>
        <p:spPr bwMode="auto">
          <a:xfrm>
            <a:off x="2342619" y="3110284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接點 45">
            <a:extLst>
              <a:ext uri="{FF2B5EF4-FFF2-40B4-BE49-F238E27FC236}">
                <a16:creationId xmlns:a16="http://schemas.microsoft.com/office/drawing/2014/main" id="{4AB26C98-3A40-461D-9020-E40CCDF5EB01}"/>
              </a:ext>
            </a:extLst>
          </p:cNvPr>
          <p:cNvCxnSpPr>
            <a:cxnSpLocks/>
            <a:endCxn id="22" idx="0"/>
          </p:cNvCxnSpPr>
          <p:nvPr/>
        </p:nvCxnSpPr>
        <p:spPr bwMode="auto">
          <a:xfrm>
            <a:off x="2759728" y="3110284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接點 47">
            <a:extLst>
              <a:ext uri="{FF2B5EF4-FFF2-40B4-BE49-F238E27FC236}">
                <a16:creationId xmlns:a16="http://schemas.microsoft.com/office/drawing/2014/main" id="{E5D94633-2C34-45B2-8045-CD13335E152F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3176838" y="3110284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接點: 肘形 49">
            <a:extLst>
              <a:ext uri="{FF2B5EF4-FFF2-40B4-BE49-F238E27FC236}">
                <a16:creationId xmlns:a16="http://schemas.microsoft.com/office/drawing/2014/main" id="{C618AE65-551D-4085-8119-E2D57A8C4ABC}"/>
              </a:ext>
            </a:extLst>
          </p:cNvPr>
          <p:cNvCxnSpPr>
            <a:cxnSpLocks/>
            <a:stCxn id="38" idx="3"/>
            <a:endCxn id="28" idx="2"/>
          </p:cNvCxnSpPr>
          <p:nvPr/>
        </p:nvCxnSpPr>
        <p:spPr bwMode="auto">
          <a:xfrm flipV="1">
            <a:off x="4601654" y="3110598"/>
            <a:ext cx="304633" cy="56645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接點: 肘形 51">
            <a:extLst>
              <a:ext uri="{FF2B5EF4-FFF2-40B4-BE49-F238E27FC236}">
                <a16:creationId xmlns:a16="http://schemas.microsoft.com/office/drawing/2014/main" id="{2BEF91D9-7C4D-485E-AA48-226B212A64AD}"/>
              </a:ext>
            </a:extLst>
          </p:cNvPr>
          <p:cNvCxnSpPr>
            <a:cxnSpLocks/>
            <a:stCxn id="37" idx="3"/>
            <a:endCxn id="31" idx="2"/>
          </p:cNvCxnSpPr>
          <p:nvPr/>
        </p:nvCxnSpPr>
        <p:spPr bwMode="auto">
          <a:xfrm flipV="1">
            <a:off x="4614007" y="3110598"/>
            <a:ext cx="2198416" cy="93745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矩形 143">
            <a:extLst>
              <a:ext uri="{FF2B5EF4-FFF2-40B4-BE49-F238E27FC236}">
                <a16:creationId xmlns:a16="http://schemas.microsoft.com/office/drawing/2014/main" id="{4399E3EE-F4FC-4728-9AF1-22683DCF4A71}"/>
              </a:ext>
            </a:extLst>
          </p:cNvPr>
          <p:cNvSpPr/>
          <p:nvPr/>
        </p:nvSpPr>
        <p:spPr bwMode="auto">
          <a:xfrm>
            <a:off x="4334865" y="3901385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8" name="矩形 144">
            <a:extLst>
              <a:ext uri="{FF2B5EF4-FFF2-40B4-BE49-F238E27FC236}">
                <a16:creationId xmlns:a16="http://schemas.microsoft.com/office/drawing/2014/main" id="{69925099-0673-4C09-8350-F591B9F0C1D0}"/>
              </a:ext>
            </a:extLst>
          </p:cNvPr>
          <p:cNvSpPr/>
          <p:nvPr/>
        </p:nvSpPr>
        <p:spPr bwMode="auto">
          <a:xfrm>
            <a:off x="4322512" y="3530389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cxnSp>
        <p:nvCxnSpPr>
          <p:cNvPr id="39" name="直線接點 9">
            <a:extLst>
              <a:ext uri="{FF2B5EF4-FFF2-40B4-BE49-F238E27FC236}">
                <a16:creationId xmlns:a16="http://schemas.microsoft.com/office/drawing/2014/main" id="{EBB5E335-1E7D-4D44-B1C2-9904F40E8BE8}"/>
              </a:ext>
            </a:extLst>
          </p:cNvPr>
          <p:cNvCxnSpPr>
            <a:stCxn id="23" idx="2"/>
          </p:cNvCxnSpPr>
          <p:nvPr/>
        </p:nvCxnSpPr>
        <p:spPr bwMode="auto">
          <a:xfrm>
            <a:off x="3176838" y="3726298"/>
            <a:ext cx="1158027" cy="20618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矩形 119">
            <a:extLst>
              <a:ext uri="{FF2B5EF4-FFF2-40B4-BE49-F238E27FC236}">
                <a16:creationId xmlns:a16="http://schemas.microsoft.com/office/drawing/2014/main" id="{A7753D32-F1A2-4DE1-86A7-D4CC05591A7A}"/>
              </a:ext>
            </a:extLst>
          </p:cNvPr>
          <p:cNvSpPr/>
          <p:nvPr/>
        </p:nvSpPr>
        <p:spPr bwMode="auto">
          <a:xfrm>
            <a:off x="2203048" y="4341743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41" name="矩形 120">
            <a:extLst>
              <a:ext uri="{FF2B5EF4-FFF2-40B4-BE49-F238E27FC236}">
                <a16:creationId xmlns:a16="http://schemas.microsoft.com/office/drawing/2014/main" id="{A034BD8D-A698-47B1-8ECA-9E36932634C1}"/>
              </a:ext>
            </a:extLst>
          </p:cNvPr>
          <p:cNvSpPr/>
          <p:nvPr/>
        </p:nvSpPr>
        <p:spPr bwMode="auto">
          <a:xfrm>
            <a:off x="2620157" y="4341743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cxnSp>
        <p:nvCxnSpPr>
          <p:cNvPr id="42" name="直線接點 125">
            <a:extLst>
              <a:ext uri="{FF2B5EF4-FFF2-40B4-BE49-F238E27FC236}">
                <a16:creationId xmlns:a16="http://schemas.microsoft.com/office/drawing/2014/main" id="{20A7A647-DDB2-4044-83CE-30F0FBFBA58B}"/>
              </a:ext>
            </a:extLst>
          </p:cNvPr>
          <p:cNvCxnSpPr>
            <a:stCxn id="21" idx="2"/>
            <a:endCxn id="40" idx="0"/>
          </p:cNvCxnSpPr>
          <p:nvPr/>
        </p:nvCxnSpPr>
        <p:spPr bwMode="auto">
          <a:xfrm>
            <a:off x="2342619" y="3726298"/>
            <a:ext cx="0" cy="61544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接點 128">
            <a:extLst>
              <a:ext uri="{FF2B5EF4-FFF2-40B4-BE49-F238E27FC236}">
                <a16:creationId xmlns:a16="http://schemas.microsoft.com/office/drawing/2014/main" id="{17F3C08B-9CAC-490C-8BFE-F38324D989E3}"/>
              </a:ext>
            </a:extLst>
          </p:cNvPr>
          <p:cNvCxnSpPr>
            <a:stCxn id="22" idx="2"/>
            <a:endCxn id="41" idx="0"/>
          </p:cNvCxnSpPr>
          <p:nvPr/>
        </p:nvCxnSpPr>
        <p:spPr bwMode="auto">
          <a:xfrm>
            <a:off x="2759728" y="3726298"/>
            <a:ext cx="0" cy="61544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接點 131">
            <a:extLst>
              <a:ext uri="{FF2B5EF4-FFF2-40B4-BE49-F238E27FC236}">
                <a16:creationId xmlns:a16="http://schemas.microsoft.com/office/drawing/2014/main" id="{1A4798A6-3522-4B18-9C45-0210FF0652C7}"/>
              </a:ext>
            </a:extLst>
          </p:cNvPr>
          <p:cNvCxnSpPr>
            <a:stCxn id="41" idx="2"/>
            <a:endCxn id="25" idx="0"/>
          </p:cNvCxnSpPr>
          <p:nvPr/>
        </p:nvCxnSpPr>
        <p:spPr bwMode="auto">
          <a:xfrm flipH="1">
            <a:off x="2618874" y="4635074"/>
            <a:ext cx="140854" cy="1904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接點 134">
            <a:extLst>
              <a:ext uri="{FF2B5EF4-FFF2-40B4-BE49-F238E27FC236}">
                <a16:creationId xmlns:a16="http://schemas.microsoft.com/office/drawing/2014/main" id="{53CEE17A-83A8-49DE-A2FD-CA975DF04713}"/>
              </a:ext>
            </a:extLst>
          </p:cNvPr>
          <p:cNvCxnSpPr>
            <a:stCxn id="40" idx="2"/>
            <a:endCxn id="24" idx="0"/>
          </p:cNvCxnSpPr>
          <p:nvPr/>
        </p:nvCxnSpPr>
        <p:spPr bwMode="auto">
          <a:xfrm flipH="1">
            <a:off x="2201765" y="4635074"/>
            <a:ext cx="140854" cy="1904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單箭頭接點 21">
            <a:extLst>
              <a:ext uri="{FF2B5EF4-FFF2-40B4-BE49-F238E27FC236}">
                <a16:creationId xmlns:a16="http://schemas.microsoft.com/office/drawing/2014/main" id="{E66994B7-5284-42A3-81CF-0AB6AE19B99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511864" y="5966359"/>
            <a:ext cx="1343246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143">
            <a:extLst>
              <a:ext uri="{FF2B5EF4-FFF2-40B4-BE49-F238E27FC236}">
                <a16:creationId xmlns:a16="http://schemas.microsoft.com/office/drawing/2014/main" id="{6D4975C8-601C-4266-A41D-0091BCA1DAC3}"/>
              </a:ext>
            </a:extLst>
          </p:cNvPr>
          <p:cNvSpPr/>
          <p:nvPr/>
        </p:nvSpPr>
        <p:spPr bwMode="auto">
          <a:xfrm>
            <a:off x="3849546" y="4338119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AAFFB48D-F5BC-4CF2-8C7C-C5609D29420D}"/>
              </a:ext>
            </a:extLst>
          </p:cNvPr>
          <p:cNvCxnSpPr>
            <a:endCxn id="50" idx="0"/>
          </p:cNvCxnSpPr>
          <p:nvPr/>
        </p:nvCxnSpPr>
        <p:spPr bwMode="auto">
          <a:xfrm rot="10800000" flipV="1">
            <a:off x="3989117" y="4162425"/>
            <a:ext cx="350690" cy="175694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矩形 26">
            <a:extLst>
              <a:ext uri="{FF2B5EF4-FFF2-40B4-BE49-F238E27FC236}">
                <a16:creationId xmlns:a16="http://schemas.microsoft.com/office/drawing/2014/main" id="{2EE8F702-7A8A-43B1-AFD0-0E5C95FEDC38}"/>
              </a:ext>
            </a:extLst>
          </p:cNvPr>
          <p:cNvSpPr/>
          <p:nvPr/>
        </p:nvSpPr>
        <p:spPr bwMode="auto">
          <a:xfrm>
            <a:off x="4766716" y="4825486"/>
            <a:ext cx="279142" cy="293331"/>
          </a:xfrm>
          <a:prstGeom prst="rect">
            <a:avLst/>
          </a:prstGeom>
          <a:solidFill>
            <a:srgbClr val="EA999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cxnSp>
        <p:nvCxnSpPr>
          <p:cNvPr id="61" name="直線接點 131">
            <a:extLst>
              <a:ext uri="{FF2B5EF4-FFF2-40B4-BE49-F238E27FC236}">
                <a16:creationId xmlns:a16="http://schemas.microsoft.com/office/drawing/2014/main" id="{92A2EB2A-A3FE-48E6-B9C1-9ED1F4F8F144}"/>
              </a:ext>
            </a:extLst>
          </p:cNvPr>
          <p:cNvCxnSpPr>
            <a:stCxn id="50" idx="2"/>
            <a:endCxn id="60" idx="0"/>
          </p:cNvCxnSpPr>
          <p:nvPr/>
        </p:nvCxnSpPr>
        <p:spPr bwMode="auto">
          <a:xfrm>
            <a:off x="3989117" y="4631450"/>
            <a:ext cx="917170" cy="1940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09C29B5A-DC52-4DAC-B650-A66C26F3C967}"/>
              </a:ext>
            </a:extLst>
          </p:cNvPr>
          <p:cNvCxnSpPr>
            <a:stCxn id="60" idx="2"/>
            <a:endCxn id="13" idx="3"/>
          </p:cNvCxnSpPr>
          <p:nvPr/>
        </p:nvCxnSpPr>
        <p:spPr bwMode="auto">
          <a:xfrm rot="16200000" flipH="1">
            <a:off x="5647373" y="4377730"/>
            <a:ext cx="427114" cy="1909287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20A99D3-7BC0-4F3D-A4E0-AD36E6C4C311}"/>
              </a:ext>
            </a:extLst>
          </p:cNvPr>
          <p:cNvCxnSpPr/>
          <p:nvPr/>
        </p:nvCxnSpPr>
        <p:spPr bwMode="auto">
          <a:xfrm>
            <a:off x="8737600" y="2296160"/>
            <a:ext cx="85936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20A2030F-2DA6-496E-9569-527971907235}"/>
              </a:ext>
            </a:extLst>
          </p:cNvPr>
          <p:cNvCxnSpPr/>
          <p:nvPr/>
        </p:nvCxnSpPr>
        <p:spPr bwMode="auto">
          <a:xfrm>
            <a:off x="8737600" y="2962052"/>
            <a:ext cx="85936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C5A4D73-D6EC-4A4B-9626-9A38C4B95BC5}"/>
              </a:ext>
            </a:extLst>
          </p:cNvPr>
          <p:cNvSpPr txBox="1"/>
          <p:nvPr/>
        </p:nvSpPr>
        <p:spPr>
          <a:xfrm>
            <a:off x="9966960" y="2059633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Finished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74FCC47-5E3E-431F-8547-2B8D4BAC2320}"/>
              </a:ext>
            </a:extLst>
          </p:cNvPr>
          <p:cNvSpPr txBox="1"/>
          <p:nvPr/>
        </p:nvSpPr>
        <p:spPr>
          <a:xfrm>
            <a:off x="9966960" y="2731219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On progress</a:t>
            </a:r>
            <a:endParaRPr lang="zh-TW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8FD65E9-995D-4311-AD9D-FC5085E79F93}"/>
              </a:ext>
            </a:extLst>
          </p:cNvPr>
          <p:cNvSpPr/>
          <p:nvPr/>
        </p:nvSpPr>
        <p:spPr bwMode="auto">
          <a:xfrm>
            <a:off x="8378582" y="1677630"/>
            <a:ext cx="3656785" cy="185275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5474EFBC-07E3-4F18-A69C-F0A63CB10643}"/>
              </a:ext>
            </a:extLst>
          </p:cNvPr>
          <p:cNvSpPr txBox="1"/>
          <p:nvPr/>
        </p:nvSpPr>
        <p:spPr>
          <a:xfrm>
            <a:off x="5104297" y="4677472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>
                <a:solidFill>
                  <a:srgbClr val="FF0000"/>
                </a:solidFill>
              </a:rPr>
              <a:t>eno2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2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0C1D02-1F2E-47BC-B11E-75C70898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/>
              <a:t>If I </a:t>
            </a:r>
            <a:r>
              <a:rPr lang="en-US" altLang="zh-TW" b="1" dirty="0"/>
              <a:t>attach an internet line to eno2</a:t>
            </a:r>
            <a:r>
              <a:rPr lang="en-US" altLang="zh-TW" dirty="0"/>
              <a:t>, even I </a:t>
            </a:r>
            <a:r>
              <a:rPr lang="en-US" altLang="zh-TW" b="1" dirty="0"/>
              <a:t>haven’t added flow rule about the red dash one</a:t>
            </a:r>
            <a:r>
              <a:rPr lang="en-US" altLang="zh-TW" dirty="0"/>
              <a:t>, but the system will crash due to ARP storm.</a:t>
            </a:r>
          </a:p>
          <a:p>
            <a:pPr algn="l"/>
            <a:endParaRPr lang="en-US" altLang="zh-TW" dirty="0"/>
          </a:p>
          <a:p>
            <a:pPr algn="l"/>
            <a:r>
              <a:rPr lang="en-US" altLang="zh-TW" dirty="0"/>
              <a:t>My expected solution:</a:t>
            </a:r>
          </a:p>
          <a:p>
            <a:pPr lvl="1"/>
            <a:r>
              <a:rPr lang="en-US" altLang="zh-TW" dirty="0"/>
              <a:t> 	Check if exist </a:t>
            </a:r>
            <a:r>
              <a:rPr lang="en-US" altLang="zh-TW" b="1" dirty="0"/>
              <a:t>unknown switches</a:t>
            </a:r>
            <a:r>
              <a:rPr lang="en-US" altLang="zh-TW" dirty="0"/>
              <a:t>, which form a loop in system.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>
                <a:hlinkClick r:id="rId3"/>
              </a:rPr>
              <a:t>One switch can also has ARP storm</a:t>
            </a:r>
            <a:endParaRPr lang="en-US" altLang="zh-TW" dirty="0"/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	Apply STP to all switches / Manually disconnect the connection 	causing the storm.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28CB8F9-E036-45E4-B58A-BB7BCF864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054DFBF-E5E0-4803-AC06-45823519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435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2E6342E-D3AE-474D-9FA8-C6B49FE92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【</a:t>
            </a:r>
            <a:r>
              <a:rPr lang="zh-CN" altLang="en-US" dirty="0">
                <a:hlinkClick r:id="rId2"/>
              </a:rPr>
              <a:t>精选</a:t>
            </a:r>
            <a:r>
              <a:rPr lang="en-US" altLang="zh-CN" dirty="0">
                <a:hlinkClick r:id="rId2"/>
              </a:rPr>
              <a:t>】</a:t>
            </a:r>
            <a:r>
              <a:rPr lang="en-US" altLang="zh-CN" dirty="0" err="1">
                <a:hlinkClick r:id="rId2"/>
              </a:rPr>
              <a:t>ovs</a:t>
            </a:r>
            <a:r>
              <a:rPr lang="zh-CN" altLang="en-US" dirty="0">
                <a:hlinkClick r:id="rId2"/>
              </a:rPr>
              <a:t>的生成树协议</a:t>
            </a:r>
            <a:r>
              <a:rPr lang="en-US" altLang="zh-CN" dirty="0">
                <a:hlinkClick r:id="rId2"/>
              </a:rPr>
              <a:t>(STP)</a:t>
            </a:r>
            <a:r>
              <a:rPr lang="zh-CN" altLang="en-US" dirty="0">
                <a:hlinkClick r:id="rId2"/>
              </a:rPr>
              <a:t>实验</a:t>
            </a:r>
            <a:r>
              <a:rPr lang="en-US" altLang="zh-CN" dirty="0">
                <a:hlinkClick r:id="rId2"/>
              </a:rPr>
              <a:t>_</a:t>
            </a:r>
            <a:r>
              <a:rPr lang="en-US" altLang="zh-CN" dirty="0" err="1">
                <a:hlinkClick r:id="rId2"/>
              </a:rPr>
              <a:t>ovs</a:t>
            </a:r>
            <a:r>
              <a:rPr lang="zh-CN" altLang="en-US" dirty="0">
                <a:hlinkClick r:id="rId2"/>
              </a:rPr>
              <a:t>配置生成树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楊木木</a:t>
            </a:r>
            <a:r>
              <a:rPr lang="en-US" altLang="zh-CN" dirty="0">
                <a:hlinkClick r:id="rId2"/>
              </a:rPr>
              <a:t>8023</a:t>
            </a:r>
            <a:r>
              <a:rPr lang="zh-CN" altLang="en-US" dirty="0">
                <a:hlinkClick r:id="rId2"/>
              </a:rPr>
              <a:t>的博客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B4C99C-AFCF-4461-BC79-EEC32B356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8B71EC8-1107-45B9-8842-FCCC9BE8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22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3A826C9-C5B2-46A7-92F6-7698A00D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Target</a:t>
            </a:r>
          </a:p>
          <a:p>
            <a:pPr lvl="1"/>
            <a:r>
              <a:rPr lang="en-US" altLang="zh-TW" dirty="0"/>
              <a:t> 	APP connect to the Internet</a:t>
            </a:r>
          </a:p>
          <a:p>
            <a:pPr lvl="1"/>
            <a:r>
              <a:rPr lang="en-US" altLang="zh-TW" dirty="0"/>
              <a:t> 	DNS server work</a:t>
            </a:r>
          </a:p>
          <a:p>
            <a:r>
              <a:rPr lang="zh-TW" altLang="en-US" dirty="0"/>
              <a:t>解決</a:t>
            </a:r>
            <a:r>
              <a:rPr lang="en-US" altLang="zh-TW" dirty="0"/>
              <a:t>ARP storm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找出迴圈</a:t>
            </a:r>
            <a:endParaRPr lang="en-US" altLang="zh-TW" dirty="0"/>
          </a:p>
          <a:p>
            <a:pPr lvl="2"/>
            <a:r>
              <a:rPr lang="zh-TW" altLang="en-US" dirty="0"/>
              <a:t>正常部署到上次進度</a:t>
            </a:r>
            <a:r>
              <a:rPr lang="en-US" altLang="zh-TW" dirty="0"/>
              <a:t>(eno2 unplugged)</a:t>
            </a:r>
          </a:p>
          <a:p>
            <a:pPr lvl="2"/>
            <a:r>
              <a:rPr lang="zh-TW" altLang="en-US" dirty="0"/>
              <a:t>使</a:t>
            </a:r>
            <a:r>
              <a:rPr lang="en-US" altLang="zh-TW" dirty="0"/>
              <a:t>eno2</a:t>
            </a:r>
            <a:r>
              <a:rPr lang="zh-TW" altLang="en-US" dirty="0"/>
              <a:t>連到外網，如果炸掉的話</a:t>
            </a:r>
            <a:endParaRPr lang="en-US" altLang="zh-TW" dirty="0"/>
          </a:p>
          <a:p>
            <a:pPr lvl="2"/>
            <a:r>
              <a:rPr lang="zh-TW" altLang="en-US" dirty="0"/>
              <a:t>亂想：還是說</a:t>
            </a:r>
            <a:r>
              <a:rPr lang="en-US" altLang="zh-TW" dirty="0"/>
              <a:t>AP</a:t>
            </a:r>
            <a:r>
              <a:rPr lang="zh-TW" altLang="en-US" dirty="0"/>
              <a:t>有</a:t>
            </a:r>
            <a:r>
              <a:rPr lang="en-US" altLang="zh-TW" dirty="0"/>
              <a:t>switch</a:t>
            </a:r>
            <a:r>
              <a:rPr lang="zh-TW" altLang="en-US" dirty="0"/>
              <a:t>的功能，這樣就存在兩個</a:t>
            </a:r>
            <a:r>
              <a:rPr lang="en-US" altLang="zh-TW" dirty="0"/>
              <a:t>switch</a:t>
            </a:r>
            <a:r>
              <a:rPr lang="zh-TW" altLang="en-US" dirty="0"/>
              <a:t>互聯的狀況？</a:t>
            </a:r>
            <a:endParaRPr lang="en-US" altLang="zh-TW" dirty="0"/>
          </a:p>
          <a:p>
            <a:r>
              <a:rPr lang="zh-TW" altLang="en-US" dirty="0"/>
              <a:t>卡住的話</a:t>
            </a:r>
            <a:endParaRPr lang="en-US" altLang="zh-TW" dirty="0"/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問</a:t>
            </a:r>
            <a:r>
              <a:rPr lang="en-US" altLang="zh-TW" dirty="0"/>
              <a:t>SDN</a:t>
            </a:r>
            <a:r>
              <a:rPr lang="zh-TW" altLang="en-US" dirty="0"/>
              <a:t>助教，為甚麼不能以</a:t>
            </a:r>
            <a:r>
              <a:rPr lang="en-US" altLang="zh-TW" dirty="0"/>
              <a:t>IP</a:t>
            </a:r>
            <a:r>
              <a:rPr lang="zh-TW" altLang="en-US" dirty="0"/>
              <a:t>作為</a:t>
            </a:r>
            <a:r>
              <a:rPr lang="en-US" altLang="zh-TW" dirty="0"/>
              <a:t>filter</a:t>
            </a:r>
            <a:r>
              <a:rPr lang="zh-TW" altLang="en-US" dirty="0"/>
              <a:t>的對象</a:t>
            </a:r>
            <a:endParaRPr lang="en-US" altLang="zh-TW" dirty="0"/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上次做到</a:t>
            </a:r>
            <a:r>
              <a:rPr lang="en-US" altLang="zh-TW" dirty="0"/>
              <a:t>ICMP</a:t>
            </a:r>
            <a:r>
              <a:rPr lang="zh-TW" altLang="en-US" dirty="0"/>
              <a:t>的步驟卡住，並且發現</a:t>
            </a:r>
            <a:r>
              <a:rPr lang="en-US" altLang="zh-TW" dirty="0"/>
              <a:t>ICMP</a:t>
            </a:r>
            <a:r>
              <a:rPr lang="zh-TW" altLang="en-US" dirty="0"/>
              <a:t>有一些條件要設置</a:t>
            </a:r>
            <a:r>
              <a:rPr lang="en-US" altLang="zh-TW" dirty="0"/>
              <a:t>(ICMP</a:t>
            </a:r>
            <a:r>
              <a:rPr lang="zh-TW" altLang="en-US" dirty="0"/>
              <a:t>也是走</a:t>
            </a:r>
            <a:r>
              <a:rPr lang="en-US" altLang="zh-TW" dirty="0"/>
              <a:t>MAC</a:t>
            </a:r>
            <a:r>
              <a:rPr lang="zh-TW" altLang="en-US" dirty="0"/>
              <a:t>，應該也要符合條件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3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A43F803-AE3D-42EC-970C-9951FD31C4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FC9F2D2-A49D-4FB3-A6F5-7DC07825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解決思路</a:t>
            </a:r>
          </a:p>
        </p:txBody>
      </p:sp>
    </p:spTree>
    <p:extLst>
      <p:ext uri="{BB962C8B-B14F-4D97-AF65-F5344CB8AC3E}">
        <p14:creationId xmlns:p14="http://schemas.microsoft.com/office/powerpoint/2010/main" val="408522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E95152B-2CAC-4E55-A7EC-3281ECA7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Finish 2 HWs (SDN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DL), and this will take some time.</a:t>
            </a:r>
          </a:p>
          <a:p>
            <a:r>
              <a:rPr lang="en-US" altLang="zh-TW" dirty="0"/>
              <a:t>Try to let the MEC connect to the Internet (Try to solve ARP storm)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62993F-2D88-4F52-8E98-22315BD94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B568C3B-BDD7-45D9-A8A5-BFC325C0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362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6711B55-D2AA-48F1-91F6-01B9D8720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2A3A418-F574-4757-B37F-B06BA89D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重點模組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C18A180-83F5-4E3F-9158-4E5584D39DB7}"/>
              </a:ext>
            </a:extLst>
          </p:cNvPr>
          <p:cNvSpPr txBox="1"/>
          <p:nvPr/>
        </p:nvSpPr>
        <p:spPr>
          <a:xfrm>
            <a:off x="912291" y="1903727"/>
            <a:ext cx="9956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AC</a:t>
            </a:r>
            <a:r>
              <a:rPr lang="zh-TW" altLang="en-US" dirty="0"/>
              <a:t>：讀取</a:t>
            </a:r>
            <a:r>
              <a:rPr lang="en-US" altLang="zh-TW" dirty="0"/>
              <a:t>AT</a:t>
            </a:r>
            <a:r>
              <a:rPr lang="zh-TW" altLang="en-US" dirty="0"/>
              <a:t>以確定該流量是否可使用</a:t>
            </a:r>
            <a:r>
              <a:rPr lang="en-US" altLang="zh-TW" dirty="0"/>
              <a:t>MEC</a:t>
            </a:r>
            <a:r>
              <a:rPr lang="zh-TW" altLang="en-US" dirty="0"/>
              <a:t>，若可則透過ＳＣ設置</a:t>
            </a:r>
            <a:r>
              <a:rPr lang="en-US" altLang="zh-TW" dirty="0"/>
              <a:t>flow rules</a:t>
            </a:r>
            <a:r>
              <a:rPr lang="zh-TW" altLang="en-US" dirty="0"/>
              <a:t>；否則丟棄。</a:t>
            </a:r>
            <a:endParaRPr lang="en-US" altLang="zh-TW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SV</a:t>
            </a:r>
            <a:r>
              <a:rPr lang="zh-TW" altLang="en-US" dirty="0"/>
              <a:t>：流向</a:t>
            </a:r>
            <a:r>
              <a:rPr lang="en-US" altLang="zh-TW" dirty="0"/>
              <a:t>MEC</a:t>
            </a:r>
            <a:r>
              <a:rPr lang="zh-TW" altLang="en-US" dirty="0"/>
              <a:t>的封包會被這個元件檢查憑證是否過期或是使用較弱的加密演算法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/>
              <a:t>ＥＤ：更新ＤＮＳ紀錄至ＬＤＳ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/>
              <a:t>ＬＤＳ：儲存本地ＤＮＳ表，若是外網就往ＩＤＳ送</a:t>
            </a:r>
          </a:p>
        </p:txBody>
      </p:sp>
    </p:spTree>
    <p:extLst>
      <p:ext uri="{BB962C8B-B14F-4D97-AF65-F5344CB8AC3E}">
        <p14:creationId xmlns:p14="http://schemas.microsoft.com/office/powerpoint/2010/main" val="5813410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81160</TotalTime>
  <Words>494</Words>
  <Application>Microsoft Office PowerPoint</Application>
  <PresentationFormat>寬螢幕</PresentationFormat>
  <Paragraphs>71</Paragraphs>
  <Slides>10</Slides>
  <Notes>3</Notes>
  <HiddenSlides>3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Current thoughts</vt:lpstr>
      <vt:lpstr>Problem description</vt:lpstr>
      <vt:lpstr>Problem description</vt:lpstr>
      <vt:lpstr>PowerPoint 簡報</vt:lpstr>
      <vt:lpstr>解決思路</vt:lpstr>
      <vt:lpstr>TODO List</vt:lpstr>
      <vt:lpstr>重點模組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1822</cp:revision>
  <cp:lastPrinted>2016-10-16T18:03:02Z</cp:lastPrinted>
  <dcterms:created xsi:type="dcterms:W3CDTF">2009-05-04T15:50:16Z</dcterms:created>
  <dcterms:modified xsi:type="dcterms:W3CDTF">2023-11-16T05:55:13Z</dcterms:modified>
</cp:coreProperties>
</file>