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9" r:id="rId3"/>
    <p:sldId id="331" r:id="rId4"/>
    <p:sldId id="328" r:id="rId5"/>
    <p:sldId id="329" r:id="rId6"/>
    <p:sldId id="330" r:id="rId7"/>
    <p:sldId id="332" r:id="rId8"/>
    <p:sldId id="333" r:id="rId9"/>
    <p:sldId id="334" r:id="rId10"/>
    <p:sldId id="320" r:id="rId11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88FEC"/>
    <a:srgbClr val="0E6DB2"/>
    <a:srgbClr val="B6D7A8"/>
    <a:srgbClr val="B4A7D6"/>
    <a:srgbClr val="00B0F0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6658" autoAdjust="0"/>
  </p:normalViewPr>
  <p:slideViewPr>
    <p:cSldViewPr snapToGrid="0">
      <p:cViewPr varScale="1">
        <p:scale>
          <a:sx n="69" d="100"/>
          <a:sy n="69" d="100"/>
        </p:scale>
        <p:origin x="1584" y="62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麻煩點在於我要把</a:t>
            </a:r>
            <a:r>
              <a:rPr lang="en-US" altLang="zh-TW" dirty="0"/>
              <a:t>eno2 attach</a:t>
            </a:r>
            <a:r>
              <a:rPr lang="zh-TW" altLang="en-US" dirty="0"/>
              <a:t>到不同網段，所以我覺得會增加架設複雜度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17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APPs</a:t>
            </a:r>
            <a:r>
              <a:rPr lang="zh-TW" altLang="en-US" dirty="0"/>
              <a:t>怎麼存取外網，具體來說</a:t>
            </a:r>
            <a:r>
              <a:rPr lang="en-US" altLang="zh-TW" dirty="0"/>
              <a:t>APP</a:t>
            </a:r>
            <a:r>
              <a:rPr lang="zh-TW" altLang="en-US" dirty="0"/>
              <a:t>透過</a:t>
            </a:r>
            <a:r>
              <a:rPr lang="en-US" altLang="zh-TW" dirty="0"/>
              <a:t>weave</a:t>
            </a:r>
            <a:r>
              <a:rPr lang="zh-TW" altLang="en-US" dirty="0"/>
              <a:t>分配的</a:t>
            </a:r>
            <a:r>
              <a:rPr lang="en-US" altLang="zh-TW" dirty="0"/>
              <a:t>eth0(10.32.0.X)</a:t>
            </a:r>
            <a:r>
              <a:rPr lang="zh-TW" altLang="en-US" dirty="0"/>
              <a:t>發送封包到</a:t>
            </a:r>
            <a:r>
              <a:rPr lang="en-US" altLang="zh-TW" dirty="0"/>
              <a:t>10.32.0.1</a:t>
            </a:r>
            <a:r>
              <a:rPr lang="zh-TW" altLang="en-US" dirty="0"/>
              <a:t>的本機上</a:t>
            </a:r>
            <a:endParaRPr lang="en-US" altLang="zh-TW" dirty="0"/>
          </a:p>
          <a:p>
            <a:r>
              <a:rPr lang="zh-TW" altLang="en-US" dirty="0"/>
              <a:t>本機就會收到封包，然後透過路由表將封包轉送到外網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717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ExternalName</a:t>
            </a:r>
            <a:r>
              <a:rPr lang="zh-TW" altLang="en-US" dirty="0"/>
              <a:t>不是解決這個問題的方法。</a:t>
            </a:r>
            <a:r>
              <a:rPr lang="en-US" altLang="zh-TW" dirty="0" err="1"/>
              <a:t>ExternalName</a:t>
            </a:r>
            <a:r>
              <a:rPr lang="zh-TW" altLang="en-US" dirty="0"/>
              <a:t>是把外部應用包裝成</a:t>
            </a:r>
            <a:r>
              <a:rPr lang="en-US" altLang="zh-TW" dirty="0"/>
              <a:t>service</a:t>
            </a:r>
            <a:r>
              <a:rPr lang="zh-TW" altLang="en-US" dirty="0"/>
              <a:t>，讓內部</a:t>
            </a:r>
            <a:r>
              <a:rPr lang="en-US" altLang="zh-TW" dirty="0"/>
              <a:t>pod</a:t>
            </a:r>
            <a:r>
              <a:rPr lang="zh-TW" altLang="en-US" dirty="0"/>
              <a:t>存取該</a:t>
            </a:r>
            <a:r>
              <a:rPr lang="en-US" altLang="zh-TW" dirty="0"/>
              <a:t>service</a:t>
            </a:r>
            <a:r>
              <a:rPr lang="zh-TW" altLang="en-US" dirty="0"/>
              <a:t>就相當於存取該應用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50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20231116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E95152B-2CAC-4E55-A7EC-3281ECA7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Survey about Jake’s method.</a:t>
            </a:r>
          </a:p>
          <a:p>
            <a:r>
              <a:rPr lang="en-US" altLang="zh-TW" dirty="0"/>
              <a:t>Try to build the local DNS server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62993F-2D88-4F52-8E98-22315BD94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B568C3B-BDD7-45D9-A8A5-BFC325C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6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MEC</a:t>
            </a:r>
            <a:r>
              <a:rPr lang="zh-TW" altLang="en-US" dirty="0"/>
              <a:t> </a:t>
            </a:r>
            <a:r>
              <a:rPr lang="en-US" altLang="zh-TW" dirty="0"/>
              <a:t>has already connected to the Internet.</a:t>
            </a:r>
          </a:p>
          <a:p>
            <a:r>
              <a:rPr lang="en-US" altLang="zh-TW" dirty="0"/>
              <a:t>Survey</a:t>
            </a:r>
            <a:r>
              <a:rPr lang="zh-TW" altLang="en-US" dirty="0"/>
              <a:t> </a:t>
            </a:r>
            <a:r>
              <a:rPr lang="en-US" altLang="zh-TW" dirty="0"/>
              <a:t>about k8s DNS.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MEC</a:t>
            </a:r>
            <a:r>
              <a:rPr lang="zh-TW" altLang="en-US" dirty="0"/>
              <a:t> </a:t>
            </a:r>
            <a:r>
              <a:rPr lang="en-US" altLang="zh-TW" dirty="0"/>
              <a:t>has already connected to the Internet.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Survey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about k8s DNS.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25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D4B291-D492-4BD0-9E7F-1A6BF7C55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39CC1E-B9DE-40E8-86C7-B866C1D9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Original Arch</a:t>
            </a:r>
            <a:endParaRPr lang="zh-TW" altLang="en-US" dirty="0"/>
          </a:p>
        </p:txBody>
      </p:sp>
      <p:grpSp>
        <p:nvGrpSpPr>
          <p:cNvPr id="5" name="群組 3">
            <a:extLst>
              <a:ext uri="{FF2B5EF4-FFF2-40B4-BE49-F238E27FC236}">
                <a16:creationId xmlns:a16="http://schemas.microsoft.com/office/drawing/2014/main" id="{C754BA87-522E-4C77-8328-BD53A83432FD}"/>
              </a:ext>
            </a:extLst>
          </p:cNvPr>
          <p:cNvGrpSpPr/>
          <p:nvPr/>
        </p:nvGrpSpPr>
        <p:grpSpPr>
          <a:xfrm>
            <a:off x="674462" y="5486226"/>
            <a:ext cx="1633142" cy="951621"/>
            <a:chOff x="1788403" y="5204183"/>
            <a:chExt cx="1633142" cy="951621"/>
          </a:xfrm>
        </p:grpSpPr>
        <p:sp>
          <p:nvSpPr>
            <p:cNvPr id="6" name="矩形: 圓角 12">
              <a:extLst>
                <a:ext uri="{FF2B5EF4-FFF2-40B4-BE49-F238E27FC236}">
                  <a16:creationId xmlns:a16="http://schemas.microsoft.com/office/drawing/2014/main" id="{9EA43FA9-0544-48D4-B2F1-2BFB1A58BE70}"/>
                </a:ext>
              </a:extLst>
            </p:cNvPr>
            <p:cNvSpPr/>
            <p:nvPr/>
          </p:nvSpPr>
          <p:spPr bwMode="auto">
            <a:xfrm>
              <a:off x="1788403" y="5208089"/>
              <a:ext cx="1633142" cy="947715"/>
            </a:xfrm>
            <a:prstGeom prst="roundRect">
              <a:avLst/>
            </a:prstGeom>
            <a:solidFill>
              <a:srgbClr val="D9D9D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UE/</a:t>
              </a:r>
              <a:r>
                <a:rPr kumimoji="0" lang="en-US" altLang="zh-TW" sz="2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gNB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7" name="矩形 37">
              <a:extLst>
                <a:ext uri="{FF2B5EF4-FFF2-40B4-BE49-F238E27FC236}">
                  <a16:creationId xmlns:a16="http://schemas.microsoft.com/office/drawing/2014/main" id="{FF997847-1870-4F0A-B9DA-0AFE75711BE3}"/>
                </a:ext>
              </a:extLst>
            </p:cNvPr>
            <p:cNvSpPr/>
            <p:nvPr/>
          </p:nvSpPr>
          <p:spPr bwMode="auto">
            <a:xfrm>
              <a:off x="2465401" y="5204183"/>
              <a:ext cx="300559" cy="297238"/>
            </a:xfrm>
            <a:prstGeom prst="rect">
              <a:avLst/>
            </a:prstGeom>
            <a:solidFill>
              <a:srgbClr val="B6D7A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矩形: 圓角 13">
            <a:extLst>
              <a:ext uri="{FF2B5EF4-FFF2-40B4-BE49-F238E27FC236}">
                <a16:creationId xmlns:a16="http://schemas.microsoft.com/office/drawing/2014/main" id="{E6926687-7324-45D9-B19A-73C662FCF299}"/>
              </a:ext>
            </a:extLst>
          </p:cNvPr>
          <p:cNvSpPr/>
          <p:nvPr/>
        </p:nvSpPr>
        <p:spPr bwMode="auto">
          <a:xfrm>
            <a:off x="2878723" y="5490662"/>
            <a:ext cx="1633142" cy="947185"/>
          </a:xfrm>
          <a:prstGeom prst="roundRect">
            <a:avLst/>
          </a:prstGeom>
          <a:solidFill>
            <a:srgbClr val="D9D9D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5G Core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矩形 38">
            <a:extLst>
              <a:ext uri="{FF2B5EF4-FFF2-40B4-BE49-F238E27FC236}">
                <a16:creationId xmlns:a16="http://schemas.microsoft.com/office/drawing/2014/main" id="{6F355338-7C4B-44B5-8C79-96E431C10D83}"/>
              </a:ext>
            </a:extLst>
          </p:cNvPr>
          <p:cNvSpPr/>
          <p:nvPr/>
        </p:nvSpPr>
        <p:spPr bwMode="auto">
          <a:xfrm>
            <a:off x="3570404" y="5490133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81E99479-0701-4BD9-BE3C-08B437C3F2B4}"/>
              </a:ext>
            </a:extLst>
          </p:cNvPr>
          <p:cNvSpPr/>
          <p:nvPr/>
        </p:nvSpPr>
        <p:spPr bwMode="auto">
          <a:xfrm>
            <a:off x="4232722" y="5819694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11" name="接點: 肘形 54">
            <a:extLst>
              <a:ext uri="{FF2B5EF4-FFF2-40B4-BE49-F238E27FC236}">
                <a16:creationId xmlns:a16="http://schemas.microsoft.com/office/drawing/2014/main" id="{E294E6EB-9702-492F-BCAB-5660446EBC38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 bwMode="auto">
          <a:xfrm rot="5400000">
            <a:off x="1668049" y="4952509"/>
            <a:ext cx="367409" cy="7000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接點: 肘形 56">
            <a:extLst>
              <a:ext uri="{FF2B5EF4-FFF2-40B4-BE49-F238E27FC236}">
                <a16:creationId xmlns:a16="http://schemas.microsoft.com/office/drawing/2014/main" id="{ACE5EC35-C702-48EB-B080-8300C9278375}"/>
              </a:ext>
            </a:extLst>
          </p:cNvPr>
          <p:cNvCxnSpPr>
            <a:stCxn id="25" idx="2"/>
            <a:endCxn id="9" idx="0"/>
          </p:cNvCxnSpPr>
          <p:nvPr/>
        </p:nvCxnSpPr>
        <p:spPr bwMode="auto">
          <a:xfrm rot="16200000" flipH="1">
            <a:off x="2978766" y="4758924"/>
            <a:ext cx="371316" cy="10911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雲朵形 64">
            <a:extLst>
              <a:ext uri="{FF2B5EF4-FFF2-40B4-BE49-F238E27FC236}">
                <a16:creationId xmlns:a16="http://schemas.microsoft.com/office/drawing/2014/main" id="{37AA4FBA-C51D-439C-83D7-C75185A13F0A}"/>
              </a:ext>
            </a:extLst>
          </p:cNvPr>
          <p:cNvSpPr/>
          <p:nvPr/>
        </p:nvSpPr>
        <p:spPr bwMode="auto">
          <a:xfrm>
            <a:off x="5767930" y="5490133"/>
            <a:ext cx="2095288" cy="975894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4" name="矩形: 圓角 40">
            <a:extLst>
              <a:ext uri="{FF2B5EF4-FFF2-40B4-BE49-F238E27FC236}">
                <a16:creationId xmlns:a16="http://schemas.microsoft.com/office/drawing/2014/main" id="{0E5C57AD-E84F-4CC6-A64C-771C315DF059}"/>
              </a:ext>
            </a:extLst>
          </p:cNvPr>
          <p:cNvSpPr/>
          <p:nvPr/>
        </p:nvSpPr>
        <p:spPr bwMode="auto">
          <a:xfrm>
            <a:off x="1086498" y="1677630"/>
            <a:ext cx="6776720" cy="3444729"/>
          </a:xfrm>
          <a:prstGeom prst="roundRect">
            <a:avLst/>
          </a:prstGeom>
          <a:solidFill>
            <a:srgbClr val="CFE2F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5" name="矩形: 圓角 11">
            <a:extLst>
              <a:ext uri="{FF2B5EF4-FFF2-40B4-BE49-F238E27FC236}">
                <a16:creationId xmlns:a16="http://schemas.microsoft.com/office/drawing/2014/main" id="{C85A0671-129E-4728-B99C-E799C4E322C0}"/>
              </a:ext>
            </a:extLst>
          </p:cNvPr>
          <p:cNvSpPr/>
          <p:nvPr/>
        </p:nvSpPr>
        <p:spPr bwMode="auto">
          <a:xfrm>
            <a:off x="1747756" y="3429000"/>
            <a:ext cx="2861309" cy="1200297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16" name="群組 61">
            <a:extLst>
              <a:ext uri="{FF2B5EF4-FFF2-40B4-BE49-F238E27FC236}">
                <a16:creationId xmlns:a16="http://schemas.microsoft.com/office/drawing/2014/main" id="{AD9F6419-156B-4AA9-B9D2-E6FF68D8C342}"/>
              </a:ext>
            </a:extLst>
          </p:cNvPr>
          <p:cNvGrpSpPr/>
          <p:nvPr/>
        </p:nvGrpSpPr>
        <p:grpSpPr>
          <a:xfrm>
            <a:off x="1760270" y="1972954"/>
            <a:ext cx="2050252" cy="1137331"/>
            <a:chOff x="2715348" y="1468153"/>
            <a:chExt cx="2050252" cy="1137331"/>
          </a:xfrm>
        </p:grpSpPr>
        <p:sp>
          <p:nvSpPr>
            <p:cNvPr id="17" name="矩形: 圓角 6">
              <a:extLst>
                <a:ext uri="{FF2B5EF4-FFF2-40B4-BE49-F238E27FC236}">
                  <a16:creationId xmlns:a16="http://schemas.microsoft.com/office/drawing/2014/main" id="{D3F110DA-4EFD-46B2-A4DA-E3113B30EA61}"/>
                </a:ext>
              </a:extLst>
            </p:cNvPr>
            <p:cNvSpPr/>
            <p:nvPr/>
          </p:nvSpPr>
          <p:spPr bwMode="auto">
            <a:xfrm>
              <a:off x="2715348" y="1468153"/>
              <a:ext cx="2050252" cy="1137329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GTP</a:t>
              </a:r>
              <a:r>
                <a:rPr kumimoji="0" lang="zh-TW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ＭＳ Ｐゴシック" charset="0"/>
                  <a:cs typeface="Calibri" panose="020F0502020204030204" pitchFamily="34" charset="0"/>
                </a:rPr>
                <a:t> </a:t>
              </a: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Processor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8" name="矩形 15">
              <a:extLst>
                <a:ext uri="{FF2B5EF4-FFF2-40B4-BE49-F238E27FC236}">
                  <a16:creationId xmlns:a16="http://schemas.microsoft.com/office/drawing/2014/main" id="{9EF269BD-B13D-4F7D-8E8C-31BA32990B2F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 16">
              <a:extLst>
                <a:ext uri="{FF2B5EF4-FFF2-40B4-BE49-F238E27FC236}">
                  <a16:creationId xmlns:a16="http://schemas.microsoft.com/office/drawing/2014/main" id="{00C8E588-3502-439F-8EB4-A2A78D4E0894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20" name="矩形 17">
              <a:extLst>
                <a:ext uri="{FF2B5EF4-FFF2-40B4-BE49-F238E27FC236}">
                  <a16:creationId xmlns:a16="http://schemas.microsoft.com/office/drawing/2014/main" id="{746C756D-528E-4BC1-9B3C-6A13066C28B9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18">
            <a:extLst>
              <a:ext uri="{FF2B5EF4-FFF2-40B4-BE49-F238E27FC236}">
                <a16:creationId xmlns:a16="http://schemas.microsoft.com/office/drawing/2014/main" id="{4B5F6466-2ED4-4D0F-A1B9-55C860A8024C}"/>
              </a:ext>
            </a:extLst>
          </p:cNvPr>
          <p:cNvSpPr/>
          <p:nvPr/>
        </p:nvSpPr>
        <p:spPr bwMode="auto">
          <a:xfrm>
            <a:off x="2203048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2" name="矩形 19">
            <a:extLst>
              <a:ext uri="{FF2B5EF4-FFF2-40B4-BE49-F238E27FC236}">
                <a16:creationId xmlns:a16="http://schemas.microsoft.com/office/drawing/2014/main" id="{36AEEAC8-9333-4198-ADFC-7D23A66EF17C}"/>
              </a:ext>
            </a:extLst>
          </p:cNvPr>
          <p:cNvSpPr/>
          <p:nvPr/>
        </p:nvSpPr>
        <p:spPr bwMode="auto">
          <a:xfrm>
            <a:off x="2620157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3" name="矩形 20">
            <a:extLst>
              <a:ext uri="{FF2B5EF4-FFF2-40B4-BE49-F238E27FC236}">
                <a16:creationId xmlns:a16="http://schemas.microsoft.com/office/drawing/2014/main" id="{258ADED9-E043-4AC3-BA1A-D31931CB97C7}"/>
              </a:ext>
            </a:extLst>
          </p:cNvPr>
          <p:cNvSpPr/>
          <p:nvPr/>
        </p:nvSpPr>
        <p:spPr bwMode="auto">
          <a:xfrm>
            <a:off x="3037267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80AB0876-8B4F-4B04-BA2C-B5798D928D30}"/>
              </a:ext>
            </a:extLst>
          </p:cNvPr>
          <p:cNvSpPr/>
          <p:nvPr/>
        </p:nvSpPr>
        <p:spPr bwMode="auto">
          <a:xfrm>
            <a:off x="2062194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5" name="矩形 26">
            <a:extLst>
              <a:ext uri="{FF2B5EF4-FFF2-40B4-BE49-F238E27FC236}">
                <a16:creationId xmlns:a16="http://schemas.microsoft.com/office/drawing/2014/main" id="{CE736A9E-641F-452D-BEF0-0DCA441B1064}"/>
              </a:ext>
            </a:extLst>
          </p:cNvPr>
          <p:cNvSpPr/>
          <p:nvPr/>
        </p:nvSpPr>
        <p:spPr bwMode="auto">
          <a:xfrm>
            <a:off x="2479303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26" name="群組 151">
            <a:extLst>
              <a:ext uri="{FF2B5EF4-FFF2-40B4-BE49-F238E27FC236}">
                <a16:creationId xmlns:a16="http://schemas.microsoft.com/office/drawing/2014/main" id="{19484342-EF59-4053-92AD-A6D2F1349DC9}"/>
              </a:ext>
            </a:extLst>
          </p:cNvPr>
          <p:cNvGrpSpPr/>
          <p:nvPr/>
        </p:nvGrpSpPr>
        <p:grpSpPr>
          <a:xfrm>
            <a:off x="4086290" y="1979962"/>
            <a:ext cx="1630368" cy="1130636"/>
            <a:chOff x="3852837" y="1328117"/>
            <a:chExt cx="1630368" cy="1277680"/>
          </a:xfrm>
        </p:grpSpPr>
        <p:sp>
          <p:nvSpPr>
            <p:cNvPr id="27" name="矩形: 圓角 7">
              <a:extLst>
                <a:ext uri="{FF2B5EF4-FFF2-40B4-BE49-F238E27FC236}">
                  <a16:creationId xmlns:a16="http://schemas.microsoft.com/office/drawing/2014/main" id="{BEF2C6C5-BD02-48A4-AAB9-288AF4F3510F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ONOS Controller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735A2375-B900-41B1-9CD4-691CA698FCC9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群組 59">
            <a:extLst>
              <a:ext uri="{FF2B5EF4-FFF2-40B4-BE49-F238E27FC236}">
                <a16:creationId xmlns:a16="http://schemas.microsoft.com/office/drawing/2014/main" id="{22F87270-E3E5-4A43-8D36-72F6FA7ABCAD}"/>
              </a:ext>
            </a:extLst>
          </p:cNvPr>
          <p:cNvGrpSpPr/>
          <p:nvPr/>
        </p:nvGrpSpPr>
        <p:grpSpPr>
          <a:xfrm>
            <a:off x="5992426" y="1979926"/>
            <a:ext cx="1630368" cy="1130672"/>
            <a:chOff x="6947504" y="1475125"/>
            <a:chExt cx="1630368" cy="1130672"/>
          </a:xfrm>
        </p:grpSpPr>
        <p:sp>
          <p:nvSpPr>
            <p:cNvPr id="30" name="矩形: 圓角 8">
              <a:extLst>
                <a:ext uri="{FF2B5EF4-FFF2-40B4-BE49-F238E27FC236}">
                  <a16:creationId xmlns:a16="http://schemas.microsoft.com/office/drawing/2014/main" id="{73A62420-9392-4084-BABD-B49DC194D73F}"/>
                </a:ext>
              </a:extLst>
            </p:cNvPr>
            <p:cNvSpPr/>
            <p:nvPr/>
          </p:nvSpPr>
          <p:spPr bwMode="auto">
            <a:xfrm>
              <a:off x="6947504" y="1475125"/>
              <a:ext cx="1630368" cy="1130357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APPs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1373A813-48DC-42CA-886F-1B0341000D2C}"/>
                </a:ext>
              </a:extLst>
            </p:cNvPr>
            <p:cNvSpPr/>
            <p:nvPr/>
          </p:nvSpPr>
          <p:spPr bwMode="auto">
            <a:xfrm>
              <a:off x="7627930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" name="直線接點 42">
            <a:extLst>
              <a:ext uri="{FF2B5EF4-FFF2-40B4-BE49-F238E27FC236}">
                <a16:creationId xmlns:a16="http://schemas.microsoft.com/office/drawing/2014/main" id="{A93943F5-EE18-477C-A6B1-52208BF6AF77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>
            <a:off x="2342619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接點 45">
            <a:extLst>
              <a:ext uri="{FF2B5EF4-FFF2-40B4-BE49-F238E27FC236}">
                <a16:creationId xmlns:a16="http://schemas.microsoft.com/office/drawing/2014/main" id="{4AB26C98-3A40-461D-9020-E40CCDF5EB01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>
            <a:off x="2759728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接點 47">
            <a:extLst>
              <a:ext uri="{FF2B5EF4-FFF2-40B4-BE49-F238E27FC236}">
                <a16:creationId xmlns:a16="http://schemas.microsoft.com/office/drawing/2014/main" id="{E5D94633-2C34-45B2-8045-CD13335E152F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3176838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接點: 肘形 49">
            <a:extLst>
              <a:ext uri="{FF2B5EF4-FFF2-40B4-BE49-F238E27FC236}">
                <a16:creationId xmlns:a16="http://schemas.microsoft.com/office/drawing/2014/main" id="{C618AE65-551D-4085-8119-E2D57A8C4ABC}"/>
              </a:ext>
            </a:extLst>
          </p:cNvPr>
          <p:cNvCxnSpPr>
            <a:cxnSpLocks/>
            <a:stCxn id="38" idx="3"/>
            <a:endCxn id="28" idx="2"/>
          </p:cNvCxnSpPr>
          <p:nvPr/>
        </p:nvCxnSpPr>
        <p:spPr bwMode="auto">
          <a:xfrm flipV="1">
            <a:off x="4601654" y="3110598"/>
            <a:ext cx="304633" cy="5664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接點: 肘形 51">
            <a:extLst>
              <a:ext uri="{FF2B5EF4-FFF2-40B4-BE49-F238E27FC236}">
                <a16:creationId xmlns:a16="http://schemas.microsoft.com/office/drawing/2014/main" id="{2BEF91D9-7C4D-485E-AA48-226B212A64AD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 bwMode="auto">
          <a:xfrm flipV="1">
            <a:off x="4614007" y="3110598"/>
            <a:ext cx="2198416" cy="93745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矩形 143">
            <a:extLst>
              <a:ext uri="{FF2B5EF4-FFF2-40B4-BE49-F238E27FC236}">
                <a16:creationId xmlns:a16="http://schemas.microsoft.com/office/drawing/2014/main" id="{4399E3EE-F4FC-4728-9AF1-22683DCF4A71}"/>
              </a:ext>
            </a:extLst>
          </p:cNvPr>
          <p:cNvSpPr/>
          <p:nvPr/>
        </p:nvSpPr>
        <p:spPr bwMode="auto">
          <a:xfrm>
            <a:off x="4334865" y="3901385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8" name="矩形 144">
            <a:extLst>
              <a:ext uri="{FF2B5EF4-FFF2-40B4-BE49-F238E27FC236}">
                <a16:creationId xmlns:a16="http://schemas.microsoft.com/office/drawing/2014/main" id="{69925099-0673-4C09-8350-F591B9F0C1D0}"/>
              </a:ext>
            </a:extLst>
          </p:cNvPr>
          <p:cNvSpPr/>
          <p:nvPr/>
        </p:nvSpPr>
        <p:spPr bwMode="auto">
          <a:xfrm>
            <a:off x="4322512" y="3530389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39" name="直線接點 9">
            <a:extLst>
              <a:ext uri="{FF2B5EF4-FFF2-40B4-BE49-F238E27FC236}">
                <a16:creationId xmlns:a16="http://schemas.microsoft.com/office/drawing/2014/main" id="{EBB5E335-1E7D-4D44-B1C2-9904F40E8BE8}"/>
              </a:ext>
            </a:extLst>
          </p:cNvPr>
          <p:cNvCxnSpPr>
            <a:stCxn id="23" idx="2"/>
          </p:cNvCxnSpPr>
          <p:nvPr/>
        </p:nvCxnSpPr>
        <p:spPr bwMode="auto">
          <a:xfrm>
            <a:off x="3176838" y="3726298"/>
            <a:ext cx="1158027" cy="20618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矩形 119">
            <a:extLst>
              <a:ext uri="{FF2B5EF4-FFF2-40B4-BE49-F238E27FC236}">
                <a16:creationId xmlns:a16="http://schemas.microsoft.com/office/drawing/2014/main" id="{A7753D32-F1A2-4DE1-86A7-D4CC05591A7A}"/>
              </a:ext>
            </a:extLst>
          </p:cNvPr>
          <p:cNvSpPr/>
          <p:nvPr/>
        </p:nvSpPr>
        <p:spPr bwMode="auto">
          <a:xfrm>
            <a:off x="2203048" y="4341743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1" name="矩形 120">
            <a:extLst>
              <a:ext uri="{FF2B5EF4-FFF2-40B4-BE49-F238E27FC236}">
                <a16:creationId xmlns:a16="http://schemas.microsoft.com/office/drawing/2014/main" id="{A034BD8D-A698-47B1-8ECA-9E36932634C1}"/>
              </a:ext>
            </a:extLst>
          </p:cNvPr>
          <p:cNvSpPr/>
          <p:nvPr/>
        </p:nvSpPr>
        <p:spPr bwMode="auto">
          <a:xfrm>
            <a:off x="2620157" y="4341743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42" name="直線接點 125">
            <a:extLst>
              <a:ext uri="{FF2B5EF4-FFF2-40B4-BE49-F238E27FC236}">
                <a16:creationId xmlns:a16="http://schemas.microsoft.com/office/drawing/2014/main" id="{20A7A647-DDB2-4044-83CE-30F0FBFBA58B}"/>
              </a:ext>
            </a:extLst>
          </p:cNvPr>
          <p:cNvCxnSpPr>
            <a:stCxn id="21" idx="2"/>
            <a:endCxn id="40" idx="0"/>
          </p:cNvCxnSpPr>
          <p:nvPr/>
        </p:nvCxnSpPr>
        <p:spPr bwMode="auto">
          <a:xfrm>
            <a:off x="2342619" y="3726298"/>
            <a:ext cx="0" cy="61544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接點 128">
            <a:extLst>
              <a:ext uri="{FF2B5EF4-FFF2-40B4-BE49-F238E27FC236}">
                <a16:creationId xmlns:a16="http://schemas.microsoft.com/office/drawing/2014/main" id="{17F3C08B-9CAC-490C-8BFE-F38324D989E3}"/>
              </a:ext>
            </a:extLst>
          </p:cNvPr>
          <p:cNvCxnSpPr>
            <a:stCxn id="22" idx="2"/>
            <a:endCxn id="41" idx="0"/>
          </p:cNvCxnSpPr>
          <p:nvPr/>
        </p:nvCxnSpPr>
        <p:spPr bwMode="auto">
          <a:xfrm>
            <a:off x="2759728" y="3726298"/>
            <a:ext cx="0" cy="61544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接點 131">
            <a:extLst>
              <a:ext uri="{FF2B5EF4-FFF2-40B4-BE49-F238E27FC236}">
                <a16:creationId xmlns:a16="http://schemas.microsoft.com/office/drawing/2014/main" id="{1A4798A6-3522-4B18-9C45-0210FF0652C7}"/>
              </a:ext>
            </a:extLst>
          </p:cNvPr>
          <p:cNvCxnSpPr>
            <a:stCxn id="41" idx="2"/>
            <a:endCxn id="25" idx="0"/>
          </p:cNvCxnSpPr>
          <p:nvPr/>
        </p:nvCxnSpPr>
        <p:spPr bwMode="auto">
          <a:xfrm flipH="1">
            <a:off x="2618874" y="4635074"/>
            <a:ext cx="140854" cy="190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接點 134">
            <a:extLst>
              <a:ext uri="{FF2B5EF4-FFF2-40B4-BE49-F238E27FC236}">
                <a16:creationId xmlns:a16="http://schemas.microsoft.com/office/drawing/2014/main" id="{53CEE17A-83A8-49DE-A2FD-CA975DF04713}"/>
              </a:ext>
            </a:extLst>
          </p:cNvPr>
          <p:cNvCxnSpPr>
            <a:stCxn id="40" idx="2"/>
            <a:endCxn id="24" idx="0"/>
          </p:cNvCxnSpPr>
          <p:nvPr/>
        </p:nvCxnSpPr>
        <p:spPr bwMode="auto">
          <a:xfrm flipH="1">
            <a:off x="2201765" y="4635074"/>
            <a:ext cx="140854" cy="190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單箭頭接點 21">
            <a:extLst>
              <a:ext uri="{FF2B5EF4-FFF2-40B4-BE49-F238E27FC236}">
                <a16:creationId xmlns:a16="http://schemas.microsoft.com/office/drawing/2014/main" id="{E66994B7-5284-42A3-81CF-0AB6AE19B9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11864" y="5966359"/>
            <a:ext cx="134324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143">
            <a:extLst>
              <a:ext uri="{FF2B5EF4-FFF2-40B4-BE49-F238E27FC236}">
                <a16:creationId xmlns:a16="http://schemas.microsoft.com/office/drawing/2014/main" id="{6D4975C8-601C-4266-A41D-0091BCA1DAC3}"/>
              </a:ext>
            </a:extLst>
          </p:cNvPr>
          <p:cNvSpPr/>
          <p:nvPr/>
        </p:nvSpPr>
        <p:spPr bwMode="auto">
          <a:xfrm>
            <a:off x="3849546" y="4338119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AAFFB48D-F5BC-4CF2-8C7C-C5609D29420D}"/>
              </a:ext>
            </a:extLst>
          </p:cNvPr>
          <p:cNvCxnSpPr>
            <a:endCxn id="50" idx="0"/>
          </p:cNvCxnSpPr>
          <p:nvPr/>
        </p:nvCxnSpPr>
        <p:spPr bwMode="auto">
          <a:xfrm rot="10800000" flipV="1">
            <a:off x="3989117" y="4162425"/>
            <a:ext cx="350690" cy="175694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矩形 26">
            <a:extLst>
              <a:ext uri="{FF2B5EF4-FFF2-40B4-BE49-F238E27FC236}">
                <a16:creationId xmlns:a16="http://schemas.microsoft.com/office/drawing/2014/main" id="{2EE8F702-7A8A-43B1-AFD0-0E5C95FEDC38}"/>
              </a:ext>
            </a:extLst>
          </p:cNvPr>
          <p:cNvSpPr/>
          <p:nvPr/>
        </p:nvSpPr>
        <p:spPr bwMode="auto">
          <a:xfrm>
            <a:off x="4766716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61" name="直線接點 131">
            <a:extLst>
              <a:ext uri="{FF2B5EF4-FFF2-40B4-BE49-F238E27FC236}">
                <a16:creationId xmlns:a16="http://schemas.microsoft.com/office/drawing/2014/main" id="{92A2EB2A-A3FE-48E6-B9C1-9ED1F4F8F144}"/>
              </a:ext>
            </a:extLst>
          </p:cNvPr>
          <p:cNvCxnSpPr>
            <a:stCxn id="50" idx="2"/>
            <a:endCxn id="60" idx="0"/>
          </p:cNvCxnSpPr>
          <p:nvPr/>
        </p:nvCxnSpPr>
        <p:spPr bwMode="auto">
          <a:xfrm>
            <a:off x="3989117" y="4631450"/>
            <a:ext cx="917170" cy="1940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09C29B5A-DC52-4DAC-B650-A66C26F3C967}"/>
              </a:ext>
            </a:extLst>
          </p:cNvPr>
          <p:cNvCxnSpPr>
            <a:stCxn id="60" idx="2"/>
            <a:endCxn id="13" idx="3"/>
          </p:cNvCxnSpPr>
          <p:nvPr/>
        </p:nvCxnSpPr>
        <p:spPr bwMode="auto">
          <a:xfrm rot="16200000" flipH="1">
            <a:off x="5647373" y="4377730"/>
            <a:ext cx="427114" cy="190928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474EFBC-07E3-4F18-A69C-F0A63CB10643}"/>
              </a:ext>
            </a:extLst>
          </p:cNvPr>
          <p:cNvSpPr txBox="1"/>
          <p:nvPr/>
        </p:nvSpPr>
        <p:spPr>
          <a:xfrm>
            <a:off x="4730675" y="4283949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solidFill>
                  <a:srgbClr val="FF0000"/>
                </a:solidFill>
              </a:rPr>
              <a:t>eno2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D42C0B8-A1EE-42D7-B39A-DC1810A048B1}"/>
              </a:ext>
            </a:extLst>
          </p:cNvPr>
          <p:cNvSpPr txBox="1"/>
          <p:nvPr/>
        </p:nvSpPr>
        <p:spPr>
          <a:xfrm>
            <a:off x="8280326" y="1944877"/>
            <a:ext cx="37550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dirty="0">
                <a:latin typeface="Söhne"/>
              </a:rPr>
              <a:t>The flow MEC access to  the Internet should go through the OVS.</a:t>
            </a:r>
          </a:p>
          <a:p>
            <a:pPr algn="l"/>
            <a:endParaRPr lang="en-US" altLang="zh-TW" dirty="0">
              <a:latin typeface="Söhne"/>
            </a:endParaRPr>
          </a:p>
          <a:p>
            <a:pPr algn="l"/>
            <a:r>
              <a:rPr lang="en-US" altLang="zh-TW" dirty="0">
                <a:latin typeface="Söhne"/>
              </a:rPr>
              <a:t>Since host’s eno1 &amp; eno2 have connected to the same AP, it will cause ARP storm.</a:t>
            </a:r>
          </a:p>
          <a:p>
            <a:pPr algn="l"/>
            <a:endParaRPr lang="en-US" altLang="zh-TW" dirty="0">
              <a:latin typeface="Söhne"/>
            </a:endParaRPr>
          </a:p>
          <a:p>
            <a:pPr algn="l"/>
            <a:r>
              <a:rPr lang="en-US" altLang="zh-TW" dirty="0">
                <a:latin typeface="Söhne"/>
                <a:sym typeface="Wingdings" panose="05000000000000000000" pitchFamily="2" charset="2"/>
              </a:rPr>
              <a:t> This way is a little bit </a:t>
            </a:r>
            <a:r>
              <a:rPr lang="en-US" altLang="zh-TW" dirty="0">
                <a:latin typeface="Söhne"/>
              </a:rPr>
              <a:t>troublesome</a:t>
            </a:r>
          </a:p>
          <a:p>
            <a:pPr algn="l"/>
            <a:endParaRPr lang="en-US" altLang="zh-TW" dirty="0">
              <a:latin typeface="Söhne"/>
            </a:endParaRPr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  <p:sp>
        <p:nvSpPr>
          <p:cNvPr id="63" name="矩形 36">
            <a:extLst>
              <a:ext uri="{FF2B5EF4-FFF2-40B4-BE49-F238E27FC236}">
                <a16:creationId xmlns:a16="http://schemas.microsoft.com/office/drawing/2014/main" id="{030EC7F7-E408-46F5-81BA-62892205FEA8}"/>
              </a:ext>
            </a:extLst>
          </p:cNvPr>
          <p:cNvSpPr/>
          <p:nvPr/>
        </p:nvSpPr>
        <p:spPr bwMode="auto">
          <a:xfrm>
            <a:off x="6967469" y="4825485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76F235D-9082-4999-9AA4-B131A3276B41}"/>
              </a:ext>
            </a:extLst>
          </p:cNvPr>
          <p:cNvCxnSpPr>
            <a:stCxn id="63" idx="2"/>
          </p:cNvCxnSpPr>
          <p:nvPr/>
        </p:nvCxnSpPr>
        <p:spPr bwMode="auto">
          <a:xfrm>
            <a:off x="7107040" y="5118816"/>
            <a:ext cx="0" cy="3674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F626201-22E5-4DFB-ADC3-852C4ECAB09B}"/>
              </a:ext>
            </a:extLst>
          </p:cNvPr>
          <p:cNvSpPr txBox="1"/>
          <p:nvPr/>
        </p:nvSpPr>
        <p:spPr>
          <a:xfrm>
            <a:off x="6636627" y="4283949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solidFill>
                  <a:srgbClr val="FF0000"/>
                </a:solidFill>
              </a:rPr>
              <a:t>eno1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2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CD4B291-D492-4BD0-9E7F-1A6BF7C55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839CC1E-B9DE-40E8-86C7-B866C1D9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Arch</a:t>
            </a:r>
            <a:endParaRPr lang="zh-TW" altLang="en-US" dirty="0"/>
          </a:p>
        </p:txBody>
      </p:sp>
      <p:grpSp>
        <p:nvGrpSpPr>
          <p:cNvPr id="5" name="群組 3">
            <a:extLst>
              <a:ext uri="{FF2B5EF4-FFF2-40B4-BE49-F238E27FC236}">
                <a16:creationId xmlns:a16="http://schemas.microsoft.com/office/drawing/2014/main" id="{C754BA87-522E-4C77-8328-BD53A83432FD}"/>
              </a:ext>
            </a:extLst>
          </p:cNvPr>
          <p:cNvGrpSpPr/>
          <p:nvPr/>
        </p:nvGrpSpPr>
        <p:grpSpPr>
          <a:xfrm>
            <a:off x="674462" y="5486226"/>
            <a:ext cx="1633142" cy="951621"/>
            <a:chOff x="1788403" y="5204183"/>
            <a:chExt cx="1633142" cy="951621"/>
          </a:xfrm>
        </p:grpSpPr>
        <p:sp>
          <p:nvSpPr>
            <p:cNvPr id="6" name="矩形: 圓角 12">
              <a:extLst>
                <a:ext uri="{FF2B5EF4-FFF2-40B4-BE49-F238E27FC236}">
                  <a16:creationId xmlns:a16="http://schemas.microsoft.com/office/drawing/2014/main" id="{9EA43FA9-0544-48D4-B2F1-2BFB1A58BE70}"/>
                </a:ext>
              </a:extLst>
            </p:cNvPr>
            <p:cNvSpPr/>
            <p:nvPr/>
          </p:nvSpPr>
          <p:spPr bwMode="auto">
            <a:xfrm>
              <a:off x="1788403" y="5208089"/>
              <a:ext cx="1633142" cy="947715"/>
            </a:xfrm>
            <a:prstGeom prst="roundRect">
              <a:avLst/>
            </a:prstGeom>
            <a:solidFill>
              <a:srgbClr val="D9D9D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UE/</a:t>
              </a:r>
              <a:r>
                <a:rPr kumimoji="0" lang="en-US" altLang="zh-TW" sz="28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gNB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7" name="矩形 37">
              <a:extLst>
                <a:ext uri="{FF2B5EF4-FFF2-40B4-BE49-F238E27FC236}">
                  <a16:creationId xmlns:a16="http://schemas.microsoft.com/office/drawing/2014/main" id="{FF997847-1870-4F0A-B9DA-0AFE75711BE3}"/>
                </a:ext>
              </a:extLst>
            </p:cNvPr>
            <p:cNvSpPr/>
            <p:nvPr/>
          </p:nvSpPr>
          <p:spPr bwMode="auto">
            <a:xfrm>
              <a:off x="2465401" y="5204183"/>
              <a:ext cx="300559" cy="297238"/>
            </a:xfrm>
            <a:prstGeom prst="rect">
              <a:avLst/>
            </a:prstGeom>
            <a:solidFill>
              <a:srgbClr val="B6D7A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矩形: 圓角 13">
            <a:extLst>
              <a:ext uri="{FF2B5EF4-FFF2-40B4-BE49-F238E27FC236}">
                <a16:creationId xmlns:a16="http://schemas.microsoft.com/office/drawing/2014/main" id="{E6926687-7324-45D9-B19A-73C662FCF299}"/>
              </a:ext>
            </a:extLst>
          </p:cNvPr>
          <p:cNvSpPr/>
          <p:nvPr/>
        </p:nvSpPr>
        <p:spPr bwMode="auto">
          <a:xfrm>
            <a:off x="2878723" y="5490662"/>
            <a:ext cx="1633142" cy="947185"/>
          </a:xfrm>
          <a:prstGeom prst="roundRect">
            <a:avLst/>
          </a:prstGeom>
          <a:solidFill>
            <a:srgbClr val="D9D9D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5G Core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矩形 38">
            <a:extLst>
              <a:ext uri="{FF2B5EF4-FFF2-40B4-BE49-F238E27FC236}">
                <a16:creationId xmlns:a16="http://schemas.microsoft.com/office/drawing/2014/main" id="{6F355338-7C4B-44B5-8C79-96E431C10D83}"/>
              </a:ext>
            </a:extLst>
          </p:cNvPr>
          <p:cNvSpPr/>
          <p:nvPr/>
        </p:nvSpPr>
        <p:spPr bwMode="auto">
          <a:xfrm>
            <a:off x="3570404" y="5490133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81E99479-0701-4BD9-BE3C-08B437C3F2B4}"/>
              </a:ext>
            </a:extLst>
          </p:cNvPr>
          <p:cNvSpPr/>
          <p:nvPr/>
        </p:nvSpPr>
        <p:spPr bwMode="auto">
          <a:xfrm>
            <a:off x="4232722" y="5819694"/>
            <a:ext cx="279142" cy="293331"/>
          </a:xfrm>
          <a:prstGeom prst="rect">
            <a:avLst/>
          </a:prstGeom>
          <a:solidFill>
            <a:srgbClr val="B6D7A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11" name="接點: 肘形 54">
            <a:extLst>
              <a:ext uri="{FF2B5EF4-FFF2-40B4-BE49-F238E27FC236}">
                <a16:creationId xmlns:a16="http://schemas.microsoft.com/office/drawing/2014/main" id="{E294E6EB-9702-492F-BCAB-5660446EBC38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 bwMode="auto">
          <a:xfrm rot="5400000">
            <a:off x="1668049" y="4952509"/>
            <a:ext cx="367409" cy="7000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接點: 肘形 56">
            <a:extLst>
              <a:ext uri="{FF2B5EF4-FFF2-40B4-BE49-F238E27FC236}">
                <a16:creationId xmlns:a16="http://schemas.microsoft.com/office/drawing/2014/main" id="{ACE5EC35-C702-48EB-B080-8300C9278375}"/>
              </a:ext>
            </a:extLst>
          </p:cNvPr>
          <p:cNvCxnSpPr>
            <a:stCxn id="25" idx="2"/>
            <a:endCxn id="9" idx="0"/>
          </p:cNvCxnSpPr>
          <p:nvPr/>
        </p:nvCxnSpPr>
        <p:spPr bwMode="auto">
          <a:xfrm rot="16200000" flipH="1">
            <a:off x="2978766" y="4758924"/>
            <a:ext cx="371316" cy="10911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雲朵形 64">
            <a:extLst>
              <a:ext uri="{FF2B5EF4-FFF2-40B4-BE49-F238E27FC236}">
                <a16:creationId xmlns:a16="http://schemas.microsoft.com/office/drawing/2014/main" id="{37AA4FBA-C51D-439C-83D7-C75185A13F0A}"/>
              </a:ext>
            </a:extLst>
          </p:cNvPr>
          <p:cNvSpPr/>
          <p:nvPr/>
        </p:nvSpPr>
        <p:spPr bwMode="auto">
          <a:xfrm>
            <a:off x="5767930" y="5490133"/>
            <a:ext cx="2095288" cy="975894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4" name="矩形: 圓角 40">
            <a:extLst>
              <a:ext uri="{FF2B5EF4-FFF2-40B4-BE49-F238E27FC236}">
                <a16:creationId xmlns:a16="http://schemas.microsoft.com/office/drawing/2014/main" id="{0E5C57AD-E84F-4CC6-A64C-771C315DF059}"/>
              </a:ext>
            </a:extLst>
          </p:cNvPr>
          <p:cNvSpPr/>
          <p:nvPr/>
        </p:nvSpPr>
        <p:spPr bwMode="auto">
          <a:xfrm>
            <a:off x="1086498" y="1677630"/>
            <a:ext cx="6776720" cy="3444729"/>
          </a:xfrm>
          <a:prstGeom prst="roundRect">
            <a:avLst/>
          </a:prstGeom>
          <a:solidFill>
            <a:srgbClr val="CFE2F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5" name="矩形: 圓角 11">
            <a:extLst>
              <a:ext uri="{FF2B5EF4-FFF2-40B4-BE49-F238E27FC236}">
                <a16:creationId xmlns:a16="http://schemas.microsoft.com/office/drawing/2014/main" id="{C85A0671-129E-4728-B99C-E799C4E322C0}"/>
              </a:ext>
            </a:extLst>
          </p:cNvPr>
          <p:cNvSpPr/>
          <p:nvPr/>
        </p:nvSpPr>
        <p:spPr bwMode="auto">
          <a:xfrm>
            <a:off x="1747756" y="3429000"/>
            <a:ext cx="2861309" cy="1200297"/>
          </a:xfrm>
          <a:prstGeom prst="round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4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           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16" name="群組 61">
            <a:extLst>
              <a:ext uri="{FF2B5EF4-FFF2-40B4-BE49-F238E27FC236}">
                <a16:creationId xmlns:a16="http://schemas.microsoft.com/office/drawing/2014/main" id="{AD9F6419-156B-4AA9-B9D2-E6FF68D8C342}"/>
              </a:ext>
            </a:extLst>
          </p:cNvPr>
          <p:cNvGrpSpPr/>
          <p:nvPr/>
        </p:nvGrpSpPr>
        <p:grpSpPr>
          <a:xfrm>
            <a:off x="1760270" y="1972954"/>
            <a:ext cx="2050252" cy="1137331"/>
            <a:chOff x="2715348" y="1468153"/>
            <a:chExt cx="2050252" cy="1137331"/>
          </a:xfrm>
        </p:grpSpPr>
        <p:sp>
          <p:nvSpPr>
            <p:cNvPr id="17" name="矩形: 圓角 6">
              <a:extLst>
                <a:ext uri="{FF2B5EF4-FFF2-40B4-BE49-F238E27FC236}">
                  <a16:creationId xmlns:a16="http://schemas.microsoft.com/office/drawing/2014/main" id="{D3F110DA-4EFD-46B2-A4DA-E3113B30EA61}"/>
                </a:ext>
              </a:extLst>
            </p:cNvPr>
            <p:cNvSpPr/>
            <p:nvPr/>
          </p:nvSpPr>
          <p:spPr bwMode="auto">
            <a:xfrm>
              <a:off x="2715348" y="1468153"/>
              <a:ext cx="2050252" cy="1137329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GTP</a:t>
              </a:r>
              <a:r>
                <a:rPr kumimoji="0" lang="zh-TW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ＭＳ Ｐゴシック" charset="0"/>
                  <a:cs typeface="Calibri" panose="020F0502020204030204" pitchFamily="34" charset="0"/>
                </a:rPr>
                <a:t> </a:t>
              </a:r>
              <a:r>
                <a: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Processor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8" name="矩形 15">
              <a:extLst>
                <a:ext uri="{FF2B5EF4-FFF2-40B4-BE49-F238E27FC236}">
                  <a16:creationId xmlns:a16="http://schemas.microsoft.com/office/drawing/2014/main" id="{9EF269BD-B13D-4F7D-8E8C-31BA32990B2F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 16">
              <a:extLst>
                <a:ext uri="{FF2B5EF4-FFF2-40B4-BE49-F238E27FC236}">
                  <a16:creationId xmlns:a16="http://schemas.microsoft.com/office/drawing/2014/main" id="{00C8E588-3502-439F-8EB4-A2A78D4E0894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20" name="矩形 17">
              <a:extLst>
                <a:ext uri="{FF2B5EF4-FFF2-40B4-BE49-F238E27FC236}">
                  <a16:creationId xmlns:a16="http://schemas.microsoft.com/office/drawing/2014/main" id="{746C756D-528E-4BC1-9B3C-6A13066C28B9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矩形 18">
            <a:extLst>
              <a:ext uri="{FF2B5EF4-FFF2-40B4-BE49-F238E27FC236}">
                <a16:creationId xmlns:a16="http://schemas.microsoft.com/office/drawing/2014/main" id="{4B5F6466-2ED4-4D0F-A1B9-55C860A8024C}"/>
              </a:ext>
            </a:extLst>
          </p:cNvPr>
          <p:cNvSpPr/>
          <p:nvPr/>
        </p:nvSpPr>
        <p:spPr bwMode="auto">
          <a:xfrm>
            <a:off x="2203048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2" name="矩形 19">
            <a:extLst>
              <a:ext uri="{FF2B5EF4-FFF2-40B4-BE49-F238E27FC236}">
                <a16:creationId xmlns:a16="http://schemas.microsoft.com/office/drawing/2014/main" id="{36AEEAC8-9333-4198-ADFC-7D23A66EF17C}"/>
              </a:ext>
            </a:extLst>
          </p:cNvPr>
          <p:cNvSpPr/>
          <p:nvPr/>
        </p:nvSpPr>
        <p:spPr bwMode="auto">
          <a:xfrm>
            <a:off x="2620157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3" name="矩形 20">
            <a:extLst>
              <a:ext uri="{FF2B5EF4-FFF2-40B4-BE49-F238E27FC236}">
                <a16:creationId xmlns:a16="http://schemas.microsoft.com/office/drawing/2014/main" id="{258ADED9-E043-4AC3-BA1A-D31931CB97C7}"/>
              </a:ext>
            </a:extLst>
          </p:cNvPr>
          <p:cNvSpPr/>
          <p:nvPr/>
        </p:nvSpPr>
        <p:spPr bwMode="auto">
          <a:xfrm>
            <a:off x="3037267" y="34329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80AB0876-8B4F-4B04-BA2C-B5798D928D30}"/>
              </a:ext>
            </a:extLst>
          </p:cNvPr>
          <p:cNvSpPr/>
          <p:nvPr/>
        </p:nvSpPr>
        <p:spPr bwMode="auto">
          <a:xfrm>
            <a:off x="2062194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5" name="矩形 26">
            <a:extLst>
              <a:ext uri="{FF2B5EF4-FFF2-40B4-BE49-F238E27FC236}">
                <a16:creationId xmlns:a16="http://schemas.microsoft.com/office/drawing/2014/main" id="{CE736A9E-641F-452D-BEF0-0DCA441B1064}"/>
              </a:ext>
            </a:extLst>
          </p:cNvPr>
          <p:cNvSpPr/>
          <p:nvPr/>
        </p:nvSpPr>
        <p:spPr bwMode="auto">
          <a:xfrm>
            <a:off x="2479303" y="4825486"/>
            <a:ext cx="279142" cy="293331"/>
          </a:xfrm>
          <a:prstGeom prst="rect">
            <a:avLst/>
          </a:prstGeom>
          <a:solidFill>
            <a:srgbClr val="EA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26" name="群組 151">
            <a:extLst>
              <a:ext uri="{FF2B5EF4-FFF2-40B4-BE49-F238E27FC236}">
                <a16:creationId xmlns:a16="http://schemas.microsoft.com/office/drawing/2014/main" id="{19484342-EF59-4053-92AD-A6D2F1349DC9}"/>
              </a:ext>
            </a:extLst>
          </p:cNvPr>
          <p:cNvGrpSpPr/>
          <p:nvPr/>
        </p:nvGrpSpPr>
        <p:grpSpPr>
          <a:xfrm>
            <a:off x="4086290" y="1979962"/>
            <a:ext cx="1630368" cy="1130636"/>
            <a:chOff x="3852837" y="1328117"/>
            <a:chExt cx="1630368" cy="1277680"/>
          </a:xfrm>
        </p:grpSpPr>
        <p:sp>
          <p:nvSpPr>
            <p:cNvPr id="27" name="矩形: 圓角 7">
              <a:extLst>
                <a:ext uri="{FF2B5EF4-FFF2-40B4-BE49-F238E27FC236}">
                  <a16:creationId xmlns:a16="http://schemas.microsoft.com/office/drawing/2014/main" id="{BEF2C6C5-BD02-48A4-AAB9-288AF4F3510F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ONOS Controller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735A2375-B900-41B1-9CD4-691CA698FCC9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矩形: 圓角 8">
            <a:extLst>
              <a:ext uri="{FF2B5EF4-FFF2-40B4-BE49-F238E27FC236}">
                <a16:creationId xmlns:a16="http://schemas.microsoft.com/office/drawing/2014/main" id="{73A62420-9392-4084-BABD-B49DC194D73F}"/>
              </a:ext>
            </a:extLst>
          </p:cNvPr>
          <p:cNvSpPr/>
          <p:nvPr/>
        </p:nvSpPr>
        <p:spPr bwMode="auto">
          <a:xfrm>
            <a:off x="5992426" y="1979926"/>
            <a:ext cx="1630368" cy="1130357"/>
          </a:xfrm>
          <a:prstGeom prst="roundRect">
            <a:avLst/>
          </a:prstGeom>
          <a:solidFill>
            <a:srgbClr val="FFF2C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APPs</a:t>
            </a:r>
            <a:endParaRPr kumimoji="0" lang="zh-TW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1" name="矩形 36">
            <a:extLst>
              <a:ext uri="{FF2B5EF4-FFF2-40B4-BE49-F238E27FC236}">
                <a16:creationId xmlns:a16="http://schemas.microsoft.com/office/drawing/2014/main" id="{1373A813-48DC-42CA-886F-1B0341000D2C}"/>
              </a:ext>
            </a:extLst>
          </p:cNvPr>
          <p:cNvSpPr/>
          <p:nvPr/>
        </p:nvSpPr>
        <p:spPr bwMode="auto">
          <a:xfrm>
            <a:off x="6451716" y="28172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32" name="直線接點 42">
            <a:extLst>
              <a:ext uri="{FF2B5EF4-FFF2-40B4-BE49-F238E27FC236}">
                <a16:creationId xmlns:a16="http://schemas.microsoft.com/office/drawing/2014/main" id="{A93943F5-EE18-477C-A6B1-52208BF6AF77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>
            <a:off x="2342619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直線接點 45">
            <a:extLst>
              <a:ext uri="{FF2B5EF4-FFF2-40B4-BE49-F238E27FC236}">
                <a16:creationId xmlns:a16="http://schemas.microsoft.com/office/drawing/2014/main" id="{4AB26C98-3A40-461D-9020-E40CCDF5EB01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>
            <a:off x="2759728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線接點 47">
            <a:extLst>
              <a:ext uri="{FF2B5EF4-FFF2-40B4-BE49-F238E27FC236}">
                <a16:creationId xmlns:a16="http://schemas.microsoft.com/office/drawing/2014/main" id="{E5D94633-2C34-45B2-8045-CD13335E152F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3176838" y="3110284"/>
            <a:ext cx="0" cy="3226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接點: 肘形 49">
            <a:extLst>
              <a:ext uri="{FF2B5EF4-FFF2-40B4-BE49-F238E27FC236}">
                <a16:creationId xmlns:a16="http://schemas.microsoft.com/office/drawing/2014/main" id="{C618AE65-551D-4085-8119-E2D57A8C4ABC}"/>
              </a:ext>
            </a:extLst>
          </p:cNvPr>
          <p:cNvCxnSpPr>
            <a:cxnSpLocks/>
            <a:stCxn id="38" idx="3"/>
            <a:endCxn id="28" idx="2"/>
          </p:cNvCxnSpPr>
          <p:nvPr/>
        </p:nvCxnSpPr>
        <p:spPr bwMode="auto">
          <a:xfrm flipV="1">
            <a:off x="4601654" y="3110598"/>
            <a:ext cx="304633" cy="56645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接點: 肘形 51">
            <a:extLst>
              <a:ext uri="{FF2B5EF4-FFF2-40B4-BE49-F238E27FC236}">
                <a16:creationId xmlns:a16="http://schemas.microsoft.com/office/drawing/2014/main" id="{2BEF91D9-7C4D-485E-AA48-226B212A64AD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 bwMode="auto">
          <a:xfrm flipV="1">
            <a:off x="4614007" y="3110598"/>
            <a:ext cx="1977280" cy="93745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矩形 143">
            <a:extLst>
              <a:ext uri="{FF2B5EF4-FFF2-40B4-BE49-F238E27FC236}">
                <a16:creationId xmlns:a16="http://schemas.microsoft.com/office/drawing/2014/main" id="{4399E3EE-F4FC-4728-9AF1-22683DCF4A71}"/>
              </a:ext>
            </a:extLst>
          </p:cNvPr>
          <p:cNvSpPr/>
          <p:nvPr/>
        </p:nvSpPr>
        <p:spPr bwMode="auto">
          <a:xfrm>
            <a:off x="4334865" y="3901385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8" name="矩形 144">
            <a:extLst>
              <a:ext uri="{FF2B5EF4-FFF2-40B4-BE49-F238E27FC236}">
                <a16:creationId xmlns:a16="http://schemas.microsoft.com/office/drawing/2014/main" id="{69925099-0673-4C09-8350-F591B9F0C1D0}"/>
              </a:ext>
            </a:extLst>
          </p:cNvPr>
          <p:cNvSpPr/>
          <p:nvPr/>
        </p:nvSpPr>
        <p:spPr bwMode="auto">
          <a:xfrm>
            <a:off x="4322512" y="3530389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39" name="直線接點 9">
            <a:extLst>
              <a:ext uri="{FF2B5EF4-FFF2-40B4-BE49-F238E27FC236}">
                <a16:creationId xmlns:a16="http://schemas.microsoft.com/office/drawing/2014/main" id="{EBB5E335-1E7D-4D44-B1C2-9904F40E8BE8}"/>
              </a:ext>
            </a:extLst>
          </p:cNvPr>
          <p:cNvCxnSpPr>
            <a:stCxn id="23" idx="2"/>
          </p:cNvCxnSpPr>
          <p:nvPr/>
        </p:nvCxnSpPr>
        <p:spPr bwMode="auto">
          <a:xfrm>
            <a:off x="3176838" y="3726298"/>
            <a:ext cx="1158027" cy="20618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矩形 119">
            <a:extLst>
              <a:ext uri="{FF2B5EF4-FFF2-40B4-BE49-F238E27FC236}">
                <a16:creationId xmlns:a16="http://schemas.microsoft.com/office/drawing/2014/main" id="{A7753D32-F1A2-4DE1-86A7-D4CC05591A7A}"/>
              </a:ext>
            </a:extLst>
          </p:cNvPr>
          <p:cNvSpPr/>
          <p:nvPr/>
        </p:nvSpPr>
        <p:spPr bwMode="auto">
          <a:xfrm>
            <a:off x="2203048" y="4341743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41" name="矩形 120">
            <a:extLst>
              <a:ext uri="{FF2B5EF4-FFF2-40B4-BE49-F238E27FC236}">
                <a16:creationId xmlns:a16="http://schemas.microsoft.com/office/drawing/2014/main" id="{A034BD8D-A698-47B1-8ECA-9E36932634C1}"/>
              </a:ext>
            </a:extLst>
          </p:cNvPr>
          <p:cNvSpPr/>
          <p:nvPr/>
        </p:nvSpPr>
        <p:spPr bwMode="auto">
          <a:xfrm>
            <a:off x="2620157" y="4341743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42" name="直線接點 125">
            <a:extLst>
              <a:ext uri="{FF2B5EF4-FFF2-40B4-BE49-F238E27FC236}">
                <a16:creationId xmlns:a16="http://schemas.microsoft.com/office/drawing/2014/main" id="{20A7A647-DDB2-4044-83CE-30F0FBFBA58B}"/>
              </a:ext>
            </a:extLst>
          </p:cNvPr>
          <p:cNvCxnSpPr>
            <a:stCxn id="21" idx="2"/>
            <a:endCxn id="40" idx="0"/>
          </p:cNvCxnSpPr>
          <p:nvPr/>
        </p:nvCxnSpPr>
        <p:spPr bwMode="auto">
          <a:xfrm>
            <a:off x="2342619" y="3726298"/>
            <a:ext cx="0" cy="615445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接點 128">
            <a:extLst>
              <a:ext uri="{FF2B5EF4-FFF2-40B4-BE49-F238E27FC236}">
                <a16:creationId xmlns:a16="http://schemas.microsoft.com/office/drawing/2014/main" id="{17F3C08B-9CAC-490C-8BFE-F38324D989E3}"/>
              </a:ext>
            </a:extLst>
          </p:cNvPr>
          <p:cNvCxnSpPr>
            <a:stCxn id="22" idx="2"/>
            <a:endCxn id="41" idx="0"/>
          </p:cNvCxnSpPr>
          <p:nvPr/>
        </p:nvCxnSpPr>
        <p:spPr bwMode="auto">
          <a:xfrm>
            <a:off x="2759728" y="3726298"/>
            <a:ext cx="0" cy="61544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接點 131">
            <a:extLst>
              <a:ext uri="{FF2B5EF4-FFF2-40B4-BE49-F238E27FC236}">
                <a16:creationId xmlns:a16="http://schemas.microsoft.com/office/drawing/2014/main" id="{1A4798A6-3522-4B18-9C45-0210FF0652C7}"/>
              </a:ext>
            </a:extLst>
          </p:cNvPr>
          <p:cNvCxnSpPr>
            <a:stCxn id="41" idx="2"/>
            <a:endCxn id="25" idx="0"/>
          </p:cNvCxnSpPr>
          <p:nvPr/>
        </p:nvCxnSpPr>
        <p:spPr bwMode="auto">
          <a:xfrm flipH="1">
            <a:off x="2618874" y="4635074"/>
            <a:ext cx="140854" cy="190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接點 134">
            <a:extLst>
              <a:ext uri="{FF2B5EF4-FFF2-40B4-BE49-F238E27FC236}">
                <a16:creationId xmlns:a16="http://schemas.microsoft.com/office/drawing/2014/main" id="{53CEE17A-83A8-49DE-A2FD-CA975DF04713}"/>
              </a:ext>
            </a:extLst>
          </p:cNvPr>
          <p:cNvCxnSpPr>
            <a:stCxn id="40" idx="2"/>
            <a:endCxn id="24" idx="0"/>
          </p:cNvCxnSpPr>
          <p:nvPr/>
        </p:nvCxnSpPr>
        <p:spPr bwMode="auto">
          <a:xfrm flipH="1">
            <a:off x="2201765" y="4635074"/>
            <a:ext cx="140854" cy="1904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單箭頭接點 21">
            <a:extLst>
              <a:ext uri="{FF2B5EF4-FFF2-40B4-BE49-F238E27FC236}">
                <a16:creationId xmlns:a16="http://schemas.microsoft.com/office/drawing/2014/main" id="{E66994B7-5284-42A3-81CF-0AB6AE19B99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11864" y="5966359"/>
            <a:ext cx="134324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36">
            <a:extLst>
              <a:ext uri="{FF2B5EF4-FFF2-40B4-BE49-F238E27FC236}">
                <a16:creationId xmlns:a16="http://schemas.microsoft.com/office/drawing/2014/main" id="{D8C67E46-1015-4C5C-A6D4-FC3E93BB2315}"/>
              </a:ext>
            </a:extLst>
          </p:cNvPr>
          <p:cNvSpPr/>
          <p:nvPr/>
        </p:nvSpPr>
        <p:spPr bwMode="auto">
          <a:xfrm>
            <a:off x="6967469" y="2817267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9" name="矩形 36">
            <a:extLst>
              <a:ext uri="{FF2B5EF4-FFF2-40B4-BE49-F238E27FC236}">
                <a16:creationId xmlns:a16="http://schemas.microsoft.com/office/drawing/2014/main" id="{7750BFCC-3059-4ED6-B8E7-EB09EB9A873B}"/>
              </a:ext>
            </a:extLst>
          </p:cNvPr>
          <p:cNvSpPr/>
          <p:nvPr/>
        </p:nvSpPr>
        <p:spPr bwMode="auto">
          <a:xfrm>
            <a:off x="6967469" y="4825485"/>
            <a:ext cx="279142" cy="293331"/>
          </a:xfrm>
          <a:prstGeom prst="rect">
            <a:avLst/>
          </a:prstGeom>
          <a:solidFill>
            <a:srgbClr val="B4A7D6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3C0216A7-1589-449B-A99F-D3A860BFF308}"/>
              </a:ext>
            </a:extLst>
          </p:cNvPr>
          <p:cNvCxnSpPr>
            <a:stCxn id="54" idx="2"/>
          </p:cNvCxnSpPr>
          <p:nvPr/>
        </p:nvCxnSpPr>
        <p:spPr bwMode="auto">
          <a:xfrm>
            <a:off x="7107040" y="3110598"/>
            <a:ext cx="0" cy="17148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F422AA37-42F2-45D6-919D-BDD5C8186BE2}"/>
              </a:ext>
            </a:extLst>
          </p:cNvPr>
          <p:cNvCxnSpPr>
            <a:stCxn id="59" idx="2"/>
          </p:cNvCxnSpPr>
          <p:nvPr/>
        </p:nvCxnSpPr>
        <p:spPr bwMode="auto">
          <a:xfrm>
            <a:off x="7107040" y="5118816"/>
            <a:ext cx="0" cy="3674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0627EB-E6B1-4733-9784-07078E72AB82}"/>
              </a:ext>
            </a:extLst>
          </p:cNvPr>
          <p:cNvSpPr txBox="1"/>
          <p:nvPr/>
        </p:nvSpPr>
        <p:spPr>
          <a:xfrm>
            <a:off x="8280326" y="1944877"/>
            <a:ext cx="3643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b="0" i="0" dirty="0">
                <a:effectLst/>
                <a:latin typeface="Söhne"/>
              </a:rPr>
              <a:t>UE accessing MEC </a:t>
            </a:r>
          </a:p>
          <a:p>
            <a:pPr algn="l"/>
            <a:r>
              <a:rPr lang="en-US" altLang="zh-TW" b="0" i="0" dirty="0">
                <a:effectLst/>
                <a:latin typeface="Söhne"/>
              </a:rPr>
              <a:t>via the </a:t>
            </a:r>
            <a:r>
              <a:rPr lang="en-US" altLang="zh-TW" b="1" i="0" dirty="0">
                <a:effectLst/>
                <a:latin typeface="Söhne"/>
              </a:rPr>
              <a:t>Multus</a:t>
            </a:r>
            <a:r>
              <a:rPr lang="en-US" altLang="zh-TW" b="0" i="0" dirty="0">
                <a:effectLst/>
                <a:latin typeface="Söhne"/>
              </a:rPr>
              <a:t> path, </a:t>
            </a:r>
          </a:p>
          <a:p>
            <a:pPr algn="l"/>
            <a:endParaRPr lang="en-US" altLang="zh-TW" b="0" i="0" dirty="0">
              <a:effectLst/>
              <a:latin typeface="Söhne"/>
            </a:endParaRPr>
          </a:p>
          <a:p>
            <a:pPr algn="l"/>
            <a:r>
              <a:rPr lang="en-US" altLang="zh-TW" b="0" i="0" dirty="0">
                <a:effectLst/>
                <a:latin typeface="Söhne"/>
              </a:rPr>
              <a:t>MEC accessing the Internet </a:t>
            </a:r>
          </a:p>
          <a:p>
            <a:pPr algn="l"/>
            <a:r>
              <a:rPr lang="en-US" altLang="zh-TW" b="0" i="0" dirty="0">
                <a:effectLst/>
                <a:latin typeface="Söhne"/>
              </a:rPr>
              <a:t>via the </a:t>
            </a:r>
            <a:r>
              <a:rPr lang="en-US" altLang="zh-TW" b="1" i="0" dirty="0">
                <a:effectLst/>
                <a:latin typeface="Söhne"/>
              </a:rPr>
              <a:t>Weave</a:t>
            </a:r>
            <a:r>
              <a:rPr lang="en-US" altLang="zh-TW" b="0" i="0" dirty="0">
                <a:effectLst/>
                <a:latin typeface="Söhne"/>
              </a:rPr>
              <a:t> path.</a:t>
            </a:r>
            <a:endParaRPr lang="en-US" altLang="zh-TW" dirty="0"/>
          </a:p>
          <a:p>
            <a:pPr algn="l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8123C96-9606-4252-B34C-0E6B7548F0AB}"/>
              </a:ext>
            </a:extLst>
          </p:cNvPr>
          <p:cNvSpPr/>
          <p:nvPr/>
        </p:nvSpPr>
        <p:spPr bwMode="auto">
          <a:xfrm>
            <a:off x="5655085" y="3293829"/>
            <a:ext cx="1152525" cy="40808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Multus</a:t>
            </a:r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84EDE0-8561-42B4-AD45-BA922E37E74F}"/>
              </a:ext>
            </a:extLst>
          </p:cNvPr>
          <p:cNvSpPr/>
          <p:nvPr/>
        </p:nvSpPr>
        <p:spPr bwMode="auto">
          <a:xfrm>
            <a:off x="6929369" y="3293829"/>
            <a:ext cx="1152525" cy="40808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TW" dirty="0"/>
              <a:t>Weave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A602160-E9F5-47C6-9173-9BDE799985FE}"/>
              </a:ext>
            </a:extLst>
          </p:cNvPr>
          <p:cNvSpPr txBox="1"/>
          <p:nvPr/>
        </p:nvSpPr>
        <p:spPr>
          <a:xfrm>
            <a:off x="5932782" y="4677472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2800" dirty="0">
                <a:solidFill>
                  <a:srgbClr val="FF0000"/>
                </a:solidFill>
              </a:rPr>
              <a:t>eno1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4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MEC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has already connected to the Internet.</a:t>
            </a:r>
          </a:p>
          <a:p>
            <a:r>
              <a:rPr lang="en-US" altLang="zh-TW" dirty="0"/>
              <a:t>Survey</a:t>
            </a:r>
            <a:r>
              <a:rPr lang="zh-TW" altLang="en-US" dirty="0"/>
              <a:t> </a:t>
            </a:r>
            <a:r>
              <a:rPr lang="en-US" altLang="zh-TW" dirty="0"/>
              <a:t>about k8s DNS.</a:t>
            </a:r>
          </a:p>
          <a:p>
            <a:pPr lvl="1"/>
            <a:r>
              <a:rPr lang="en-US" altLang="zh-TW" dirty="0"/>
              <a:t> UE should access the pod via its domain name</a:t>
            </a:r>
          </a:p>
          <a:p>
            <a:pPr lvl="1"/>
            <a:r>
              <a:rPr lang="en-US" altLang="zh-TW" dirty="0"/>
              <a:t> K8S has its own DNS server, so I survey it first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138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C8BC06-CB55-41DA-9E47-722F2274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0" b="2605"/>
          <a:stretch/>
        </p:blipFill>
        <p:spPr>
          <a:xfrm>
            <a:off x="912291" y="4341596"/>
            <a:ext cx="6563641" cy="1758950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FB50CC-84CE-4E8B-804B-8C523CD87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6DEAE7E-B600-49C5-8322-17775021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K8S local DNS server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427F59-324C-4075-9BB0-07267732582A}"/>
              </a:ext>
            </a:extLst>
          </p:cNvPr>
          <p:cNvSpPr/>
          <p:nvPr/>
        </p:nvSpPr>
        <p:spPr bwMode="auto">
          <a:xfrm>
            <a:off x="912291" y="4518243"/>
            <a:ext cx="6340067" cy="4052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5CEBC1B-18A2-4F19-9746-E66A4DB49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1" r="40006" b="3245"/>
          <a:stretch/>
        </p:blipFill>
        <p:spPr>
          <a:xfrm>
            <a:off x="912291" y="2169896"/>
            <a:ext cx="6486729" cy="11310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78D128-D5DD-44F7-84F9-561FFFFF90F1}"/>
              </a:ext>
            </a:extLst>
          </p:cNvPr>
          <p:cNvSpPr/>
          <p:nvPr/>
        </p:nvSpPr>
        <p:spPr bwMode="auto">
          <a:xfrm>
            <a:off x="912291" y="3098366"/>
            <a:ext cx="6340067" cy="20262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6393DC-9B49-4C1E-AD28-02B3E3F6A86D}"/>
              </a:ext>
            </a:extLst>
          </p:cNvPr>
          <p:cNvSpPr txBox="1"/>
          <p:nvPr/>
        </p:nvSpPr>
        <p:spPr>
          <a:xfrm>
            <a:off x="7934838" y="1338899"/>
            <a:ext cx="3688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/>
              <a:t>User send DHCP packets</a:t>
            </a:r>
          </a:p>
          <a:p>
            <a:pPr algn="ctr"/>
            <a:r>
              <a:rPr lang="en-US" altLang="zh-TW" dirty="0"/>
              <a:t>to the service</a:t>
            </a:r>
            <a:endParaRPr lang="zh-TW" altLang="en-US" dirty="0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581E2804-119E-49D4-9818-D8C81ABF770D}"/>
              </a:ext>
            </a:extLst>
          </p:cNvPr>
          <p:cNvCxnSpPr>
            <a:stCxn id="13" idx="2"/>
          </p:cNvCxnSpPr>
          <p:nvPr/>
        </p:nvCxnSpPr>
        <p:spPr bwMode="auto">
          <a:xfrm rot="5400000">
            <a:off x="8225676" y="1545173"/>
            <a:ext cx="928470" cy="2177916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72B802AF-710C-46DB-9939-2570E6197D1D}"/>
              </a:ext>
            </a:extLst>
          </p:cNvPr>
          <p:cNvSpPr/>
          <p:nvPr/>
        </p:nvSpPr>
        <p:spPr bwMode="auto">
          <a:xfrm>
            <a:off x="7600950" y="3383038"/>
            <a:ext cx="752476" cy="1369938"/>
          </a:xfrm>
          <a:custGeom>
            <a:avLst/>
            <a:gdLst>
              <a:gd name="connsiteX0" fmla="*/ 0 w 790898"/>
              <a:gd name="connsiteY0" fmla="*/ 0 h 1381125"/>
              <a:gd name="connsiteX1" fmla="*/ 790575 w 790898"/>
              <a:gd name="connsiteY1" fmla="*/ 723900 h 1381125"/>
              <a:gd name="connsiteX2" fmla="*/ 76200 w 790898"/>
              <a:gd name="connsiteY2" fmla="*/ 1381125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898" h="1381125">
                <a:moveTo>
                  <a:pt x="0" y="0"/>
                </a:moveTo>
                <a:cubicBezTo>
                  <a:pt x="388937" y="246856"/>
                  <a:pt x="777875" y="493713"/>
                  <a:pt x="790575" y="723900"/>
                </a:cubicBezTo>
                <a:cubicBezTo>
                  <a:pt x="803275" y="954088"/>
                  <a:pt x="439737" y="1167606"/>
                  <a:pt x="76200" y="138112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B2BA9D0-6236-4D50-BD2A-6D68FB26C0F4}"/>
              </a:ext>
            </a:extLst>
          </p:cNvPr>
          <p:cNvSpPr txBox="1"/>
          <p:nvPr/>
        </p:nvSpPr>
        <p:spPr>
          <a:xfrm>
            <a:off x="8488289" y="3653563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This service does</a:t>
            </a:r>
          </a:p>
          <a:p>
            <a:pPr algn="ctr"/>
            <a:r>
              <a:rPr lang="en-US" altLang="zh-TW" dirty="0"/>
              <a:t>load balancing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18118F6-DB17-4F42-AA86-A813235FEC05}"/>
              </a:ext>
            </a:extLst>
          </p:cNvPr>
          <p:cNvSpPr txBox="1"/>
          <p:nvPr/>
        </p:nvSpPr>
        <p:spPr>
          <a:xfrm>
            <a:off x="912291" y="1706945"/>
            <a:ext cx="153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SERVICE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B3ABD2E-50D6-4C0F-B635-279F1ECBCE4C}"/>
              </a:ext>
            </a:extLst>
          </p:cNvPr>
          <p:cNvSpPr txBox="1"/>
          <p:nvPr/>
        </p:nvSpPr>
        <p:spPr>
          <a:xfrm>
            <a:off x="912291" y="388559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POD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76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75F513-32FC-4A54-A3E7-08E9E31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Based on my research, the K8S DNS server can only translate domains name within the K8S internal network, for example</a:t>
            </a:r>
          </a:p>
          <a:p>
            <a:pPr lvl="1"/>
            <a:r>
              <a:rPr lang="en-US" altLang="zh-TW" dirty="0"/>
              <a:t> When creating a </a:t>
            </a:r>
            <a:r>
              <a:rPr lang="en-US" altLang="zh-TW" dirty="0">
                <a:highlight>
                  <a:srgbClr val="FFFF00"/>
                </a:highlight>
              </a:rPr>
              <a:t>Pod</a:t>
            </a:r>
            <a:r>
              <a:rPr lang="en-US" altLang="zh-TW" dirty="0"/>
              <a:t>, a Pod domain name is established</a:t>
            </a:r>
          </a:p>
          <a:p>
            <a:pPr lvl="2"/>
            <a:r>
              <a:rPr lang="en-US" altLang="zh-TW" i="1" dirty="0"/>
              <a:t> </a:t>
            </a:r>
            <a:r>
              <a:rPr lang="en-US" altLang="zh-TW" i="1" dirty="0">
                <a:highlight>
                  <a:srgbClr val="FFFF00"/>
                </a:highlight>
              </a:rPr>
              <a:t>10-32-0-13</a:t>
            </a:r>
            <a:r>
              <a:rPr lang="en-US" altLang="zh-TW" dirty="0"/>
              <a:t>.default.pod.cluster.local</a:t>
            </a:r>
          </a:p>
          <a:p>
            <a:pPr lvl="1"/>
            <a:r>
              <a:rPr lang="en-US" altLang="zh-TW" dirty="0"/>
              <a:t> When creating a </a:t>
            </a:r>
            <a:r>
              <a:rPr lang="en-US" altLang="zh-TW" dirty="0">
                <a:highlight>
                  <a:srgbClr val="FFFF00"/>
                </a:highlight>
              </a:rPr>
              <a:t>Service</a:t>
            </a:r>
            <a:r>
              <a:rPr lang="en-US" altLang="zh-TW" dirty="0"/>
              <a:t>, a Service domain name is established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>
                <a:highlight>
                  <a:srgbClr val="FFFF00"/>
                </a:highlight>
              </a:rPr>
              <a:t>svc-</a:t>
            </a:r>
            <a:r>
              <a:rPr lang="en-US" altLang="zh-TW" dirty="0" err="1">
                <a:highlight>
                  <a:srgbClr val="FFFF00"/>
                </a:highlight>
              </a:rPr>
              <a:t>cluster</a:t>
            </a:r>
            <a:r>
              <a:rPr lang="en-US" altLang="zh-TW" dirty="0" err="1"/>
              <a:t>.default.svc.cluster.local</a:t>
            </a:r>
            <a:endParaRPr lang="en-US" altLang="zh-TW" dirty="0"/>
          </a:p>
          <a:p>
            <a:r>
              <a:rPr lang="en-US" altLang="zh-TW" dirty="0"/>
              <a:t>The URLs resolved by the K8S DNS server belong to the above types rather than the conventional domain name, e.g., nginx.nems.com.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056AB0-EB9D-4372-B0AD-4B8C41594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12ADE3-6B65-430F-AA3E-DDC1F21B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K8S local DNS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19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75F513-32FC-4A54-A3E7-08E9E314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service type called </a:t>
            </a:r>
            <a:r>
              <a:rPr lang="en-US" altLang="zh-TW" dirty="0" err="1"/>
              <a:t>ExternalName</a:t>
            </a:r>
            <a:r>
              <a:rPr lang="en-US" altLang="zh-TW" dirty="0"/>
              <a:t> is another way to try.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056AB0-EB9D-4372-B0AD-4B8C41594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812ADE3-6B65-430F-AA3E-DDC1F21B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K8S local DNS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0252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81116</TotalTime>
  <Words>420</Words>
  <Application>Microsoft Office PowerPoint</Application>
  <PresentationFormat>寬螢幕</PresentationFormat>
  <Paragraphs>82</Paragraphs>
  <Slides>10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Söhne</vt:lpstr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This Week Progress</vt:lpstr>
      <vt:lpstr>Original Arch</vt:lpstr>
      <vt:lpstr>Current Arch</vt:lpstr>
      <vt:lpstr>This Week Progress</vt:lpstr>
      <vt:lpstr>About K8S local DNS server</vt:lpstr>
      <vt:lpstr>About K8S local DNS server</vt:lpstr>
      <vt:lpstr>About K8S local DNS server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1847</cp:revision>
  <cp:lastPrinted>2016-10-16T18:03:02Z</cp:lastPrinted>
  <dcterms:created xsi:type="dcterms:W3CDTF">2009-05-04T15:50:16Z</dcterms:created>
  <dcterms:modified xsi:type="dcterms:W3CDTF">2023-11-16T08:21:06Z</dcterms:modified>
</cp:coreProperties>
</file>