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9" r:id="rId3"/>
    <p:sldId id="339" r:id="rId4"/>
    <p:sldId id="374" r:id="rId5"/>
    <p:sldId id="372" r:id="rId6"/>
    <p:sldId id="375" r:id="rId7"/>
    <p:sldId id="373" r:id="rId8"/>
    <p:sldId id="376" r:id="rId9"/>
    <p:sldId id="377" r:id="rId10"/>
    <p:sldId id="378" r:id="rId11"/>
    <p:sldId id="371" r:id="rId12"/>
  </p:sldIdLst>
  <p:sldSz cx="12192000" cy="6858000"/>
  <p:notesSz cx="7315200" cy="96012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1pPr>
    <a:lvl2pPr marL="4572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2pPr>
    <a:lvl3pPr marL="9144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3pPr>
    <a:lvl4pPr marL="13716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4pPr>
    <a:lvl5pPr marL="1828800" algn="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itchFamily="-8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orient="horz" pos="145" userDrawn="1">
          <p15:clr>
            <a:srgbClr val="A4A3A4"/>
          </p15:clr>
        </p15:guide>
        <p15:guide id="3" orient="horz" pos="797" userDrawn="1">
          <p15:clr>
            <a:srgbClr val="A4A3A4"/>
          </p15:clr>
        </p15:guide>
        <p15:guide id="4" orient="horz" pos="3744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orient="horz" pos="1873" userDrawn="1">
          <p15:clr>
            <a:srgbClr val="A4A3A4"/>
          </p15:clr>
        </p15:guide>
        <p15:guide id="7" pos="576" userDrawn="1">
          <p15:clr>
            <a:srgbClr val="A4A3A4"/>
          </p15:clr>
        </p15:guide>
        <p15:guide id="8" pos="7104" userDrawn="1">
          <p15:clr>
            <a:srgbClr val="A4A3A4"/>
          </p15:clr>
        </p15:guide>
        <p15:guide id="9" pos="7488" userDrawn="1">
          <p15:clr>
            <a:srgbClr val="A4A3A4"/>
          </p15:clr>
        </p15:guide>
        <p15:guide id="10" pos="1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凱文 陳" initials="凱文" lastIdx="1" clrIdx="0">
    <p:extLst>
      <p:ext uri="{19B8F6BF-5375-455C-9EA6-DF929625EA0E}">
        <p15:presenceInfo xmlns:p15="http://schemas.microsoft.com/office/powerpoint/2012/main" userId="6aecda06b0957fc6" providerId="Windows Live"/>
      </p:ext>
    </p:extLst>
  </p:cmAuthor>
  <p:cmAuthor id="2" name="峻賢 林" initials="峻賢" lastIdx="2" clrIdx="1">
    <p:extLst>
      <p:ext uri="{19B8F6BF-5375-455C-9EA6-DF929625EA0E}">
        <p15:presenceInfo xmlns:p15="http://schemas.microsoft.com/office/powerpoint/2012/main" userId="8c949949a0f170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59D25"/>
    <a:srgbClr val="FF7501"/>
    <a:srgbClr val="00B050"/>
    <a:srgbClr val="000000"/>
    <a:srgbClr val="FFFF00"/>
    <a:srgbClr val="0567AC"/>
    <a:srgbClr val="FFC000"/>
    <a:srgbClr val="67BA67"/>
    <a:srgbClr val="875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5" autoAdjust="0"/>
    <p:restoredTop sz="89430" autoAdjust="0"/>
  </p:normalViewPr>
  <p:slideViewPr>
    <p:cSldViewPr snapToGrid="0">
      <p:cViewPr varScale="1">
        <p:scale>
          <a:sx n="80" d="100"/>
          <a:sy n="80" d="100"/>
        </p:scale>
        <p:origin x="1138" y="48"/>
      </p:cViewPr>
      <p:guideLst>
        <p:guide orient="horz" pos="1008"/>
        <p:guide orient="horz" pos="145"/>
        <p:guide orient="horz" pos="797"/>
        <p:guide orient="horz" pos="3744"/>
        <p:guide orient="horz" pos="3888"/>
        <p:guide orient="horz" pos="1873"/>
        <p:guide pos="576"/>
        <p:guide pos="7104"/>
        <p:guide pos="7488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4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05E85D13-7FEE-4A30-B43D-71D2B42775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NTPU Talk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 smtClean="0"/>
            </a:lvl1pPr>
          </a:lstStyle>
          <a:p>
            <a:pPr>
              <a:defRPr/>
            </a:pPr>
            <a:r>
              <a:rPr lang="en-US" altLang="en-US" dirty="0"/>
              <a:t>2016/10/21</a:t>
            </a:r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fld id="{5B8D8FCE-FEE4-42F2-859E-D3FE38494F8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D8FCE-FEE4-42F2-859E-D3FE38494F8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028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2527300"/>
            <a:ext cx="10363200" cy="1143000"/>
          </a:xfrm>
        </p:spPr>
        <p:txBody>
          <a:bodyPr lIns="91440" tIns="45720" rIns="91440" bIns="45720" anchor="ctr"/>
          <a:lstStyle>
            <a:lvl1pPr>
              <a:defRPr sz="4800" b="1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A9BF25D-8552-4C42-8F5C-36E233E5737C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8DC95-6EC9-4694-A2E6-304A50131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467" y="658070"/>
            <a:ext cx="655656" cy="65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8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994A9BC1-DD0B-45CE-A842-4B6BDEE4A5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49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11186009" y="1143000"/>
            <a:ext cx="1847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-84" charset="-128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D2C18B7-9795-4970-A3B3-E148A262CA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4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C8932A9-4F2C-4B8C-943C-E935BDDAD6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63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800">
                <a:solidFill>
                  <a:srgbClr val="596F9F"/>
                </a:solidFill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600" baseline="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4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3pPr>
            <a:lvl4pPr>
              <a:defRPr sz="2200"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4pPr>
            <a:lvl5pPr>
              <a:defRPr>
                <a:latin typeface="Times" panose="02020603050405020304" pitchFamily="18" charset="0"/>
                <a:ea typeface="Tahoma" panose="020B0604030504040204" pitchFamily="34" charset="0"/>
                <a:cs typeface="Times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 sz="1600"/>
            </a:lvl1pPr>
          </a:lstStyle>
          <a:p>
            <a:fld id="{8D3C0205-A4ED-49FA-A528-855184B0DC6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407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6276624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8C3EAC65-6E48-47F9-A508-3B23ADB9F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01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 +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6089652" y="1549400"/>
            <a:ext cx="16933" cy="42799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 sz="1800" dirty="0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/>
          <p:cNvSpPr>
            <a:spLocks noGrp="1"/>
          </p:cNvSpPr>
          <p:nvPr>
            <p:ph type="chart" sz="quarter" idx="11"/>
          </p:nvPr>
        </p:nvSpPr>
        <p:spPr>
          <a:xfrm>
            <a:off x="903118" y="1498600"/>
            <a:ext cx="5040489" cy="44577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6244167" y="1497013"/>
            <a:ext cx="5077884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</p:spPr>
        <p:txBody>
          <a:bodyPr/>
          <a:lstStyle>
            <a:lvl1pPr>
              <a:defRPr/>
            </a:lvl1pPr>
          </a:lstStyle>
          <a:p>
            <a:fld id="{25B07F57-CBA6-4CDE-88DD-8693E0CC3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041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1519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E82676A3-2B97-41A6-9128-8DA59EA95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89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389517" y="596900"/>
            <a:ext cx="5057423" cy="7874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" y="520700"/>
            <a:ext cx="6100484" cy="5486400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6389512" y="1497013"/>
            <a:ext cx="5053189" cy="44592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3289C69E-C818-431A-9DBE-1782311EBB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+ Picture Right I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098691" y="1625604"/>
            <a:ext cx="5178909" cy="3810219"/>
          </a:xfrm>
        </p:spPr>
        <p:txBody>
          <a:bodyPr/>
          <a:lstStyle>
            <a:lvl1pPr>
              <a:defRPr>
                <a:latin typeface="Times" panose="02020603050405020304" pitchFamily="18" charset="0"/>
                <a:cs typeface="Times" panose="02020603050405020304" pitchFamily="18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903112" y="1497013"/>
            <a:ext cx="5053189" cy="4459287"/>
          </a:xfrm>
        </p:spPr>
        <p:txBody>
          <a:bodyPr/>
          <a:lstStyle>
            <a:lvl1pPr>
              <a:defRPr sz="2400">
                <a:latin typeface="Times" panose="02020603050405020304" pitchFamily="18" charset="0"/>
                <a:cs typeface="Times" panose="02020603050405020304" pitchFamily="18" charset="0"/>
              </a:defRPr>
            </a:lvl1pPr>
            <a:lvl2pPr>
              <a:defRPr sz="2000">
                <a:latin typeface="Times" panose="02020603050405020304" pitchFamily="18" charset="0"/>
                <a:cs typeface="Times" panose="02020603050405020304" pitchFamily="18" charset="0"/>
              </a:defRPr>
            </a:lvl2pPr>
            <a:lvl3pPr>
              <a:defRPr sz="1800">
                <a:latin typeface="Times" panose="02020603050405020304" pitchFamily="18" charset="0"/>
                <a:cs typeface="Times" panose="02020603050405020304" pitchFamily="18" charset="0"/>
              </a:defRPr>
            </a:lvl3pPr>
            <a:lvl4pPr>
              <a:defRPr sz="1600">
                <a:latin typeface="Times" panose="02020603050405020304" pitchFamily="18" charset="0"/>
                <a:cs typeface="Times" panose="02020603050405020304" pitchFamily="18" charset="0"/>
              </a:defRPr>
            </a:lvl4pPr>
            <a:lvl5pPr>
              <a:defRPr sz="1400">
                <a:latin typeface="Times" panose="02020603050405020304" pitchFamily="18" charset="0"/>
                <a:cs typeface="Times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4B311D3F-1939-4C5B-805B-EA1AFBE2E8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737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00"/>
            <a:ext cx="12192000" cy="54864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2FF5D7BD-7131-45BE-98F1-674413530B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0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91" y="5486400"/>
            <a:ext cx="10358967" cy="342900"/>
          </a:xfrm>
        </p:spPr>
        <p:txBody>
          <a:bodyPr/>
          <a:lstStyle>
            <a:lvl1pPr algn="r">
              <a:defRPr sz="18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0" y="520711"/>
            <a:ext cx="12192000" cy="4855633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96967" y="6533102"/>
            <a:ext cx="2438400" cy="295275"/>
          </a:xfrm>
          <a:ln/>
        </p:spPr>
        <p:txBody>
          <a:bodyPr/>
          <a:lstStyle>
            <a:lvl1pPr>
              <a:defRPr/>
            </a:lvl1pPr>
          </a:lstStyle>
          <a:p>
            <a:fld id="{01BEB3B3-9096-4A4D-ADD8-1718D5615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9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2291" y="596900"/>
            <a:ext cx="10358967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78425" y="1497013"/>
            <a:ext cx="10358967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96967" y="6533102"/>
            <a:ext cx="2438400" cy="29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5D177D2-638F-4B51-B1FF-7398CBFDD69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05" name="Rectangle 9"/>
          <p:cNvSpPr>
            <a:spLocks noChangeArrowheads="1"/>
          </p:cNvSpPr>
          <p:nvPr userDrawn="1"/>
        </p:nvSpPr>
        <p:spPr bwMode="auto">
          <a:xfrm>
            <a:off x="0" y="6007100"/>
            <a:ext cx="12192000" cy="587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0" y="449263"/>
            <a:ext cx="12192000" cy="5873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Arial" charset="0"/>
                <a:ea typeface="ＭＳ Ｐゴシック" charset="0"/>
              </a:rPr>
              <a:t>  </a:t>
            </a:r>
          </a:p>
        </p:txBody>
      </p:sp>
      <p:sp>
        <p:nvSpPr>
          <p:cNvPr id="7" name="Text Placeholder 8"/>
          <p:cNvSpPr txBox="1">
            <a:spLocks/>
          </p:cNvSpPr>
          <p:nvPr userDrawn="1"/>
        </p:nvSpPr>
        <p:spPr>
          <a:xfrm>
            <a:off x="-78657" y="81820"/>
            <a:ext cx="5545395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/>
            <a:r>
              <a:rPr lang="en-US" altLang="zh-TW" kern="0" dirty="0"/>
              <a:t>NEMS </a:t>
            </a:r>
            <a:r>
              <a:rPr lang="en-US" altLang="zh-TW" kern="0" baseline="0" dirty="0"/>
              <a:t>Lab, CSD</a:t>
            </a:r>
            <a:endParaRPr lang="en-US" altLang="zh-TW" kern="0" dirty="0"/>
          </a:p>
        </p:txBody>
      </p:sp>
      <p:sp>
        <p:nvSpPr>
          <p:cNvPr id="8" name="Text Placeholder 8"/>
          <p:cNvSpPr txBox="1">
            <a:spLocks/>
          </p:cNvSpPr>
          <p:nvPr userDrawn="1"/>
        </p:nvSpPr>
        <p:spPr>
          <a:xfrm>
            <a:off x="9384890" y="81820"/>
            <a:ext cx="2650478" cy="32853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ts val="2800"/>
              </a:lnSpc>
              <a:spcBef>
                <a:spcPct val="0"/>
              </a:spcBef>
              <a:spcAft>
                <a:spcPct val="30000"/>
              </a:spcAft>
              <a:buFont typeface="Wingdings" panose="05000000000000000000" pitchFamily="2" charset="2"/>
              <a:buNone/>
              <a:defRPr sz="2400">
                <a:solidFill>
                  <a:schemeClr val="accent1"/>
                </a:solidFill>
                <a:latin typeface="+mn-lt"/>
                <a:ea typeface="+mn-ea"/>
                <a:cs typeface="ＭＳ Ｐゴシック" charset="0"/>
              </a:defRPr>
            </a:lvl1pPr>
            <a:lvl2pPr marL="514350" indent="-114300" algn="l" rtl="0" eaLnBrk="0" fontAlgn="base" hangingPunct="0">
              <a:lnSpc>
                <a:spcPts val="22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2pPr>
            <a:lvl3pPr marL="1023938" indent="-285750" algn="l" rtl="0" eaLnBrk="0" fontAlgn="base" hangingPunct="0">
              <a:lnSpc>
                <a:spcPts val="2000"/>
              </a:lnSpc>
              <a:spcBef>
                <a:spcPct val="10000"/>
              </a:spcBef>
              <a:spcAft>
                <a:spcPct val="30000"/>
              </a:spcAft>
              <a:buSzPct val="80000"/>
              <a:buFont typeface="Wingdings" panose="05000000000000000000" pitchFamily="2" charset="2"/>
              <a:buChar char="n"/>
              <a:defRPr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3pPr>
            <a:lvl4pPr marL="1200150" indent="-114300" algn="l" rtl="0" eaLnBrk="0" fontAlgn="base" hangingPunct="0">
              <a:lnSpc>
                <a:spcPts val="18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6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4pPr>
            <a:lvl5pPr marL="1428750" indent="-1252538" algn="l" rtl="0" eaLnBrk="0" fontAlgn="base" hangingPunct="0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None/>
              <a:defRPr sz="1400" baseline="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5pPr>
            <a:lvl6pPr marL="20002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6pPr>
            <a:lvl7pPr marL="24574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7pPr>
            <a:lvl8pPr marL="29146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8pPr>
            <a:lvl9pPr marL="3371850" indent="-114300" algn="l" rtl="0" fontAlgn="base">
              <a:lnSpc>
                <a:spcPts val="1600"/>
              </a:lnSpc>
              <a:spcBef>
                <a:spcPct val="10000"/>
              </a:spcBef>
              <a:spcAft>
                <a:spcPct val="30000"/>
              </a:spcAft>
              <a:buSzPct val="80000"/>
              <a:buChar char="•"/>
              <a:defRPr sz="1400">
                <a:solidFill>
                  <a:schemeClr val="accent2"/>
                </a:solidFill>
                <a:latin typeface="+mn-lt"/>
                <a:ea typeface="+mn-ea"/>
              </a:defRPr>
            </a:lvl9pPr>
          </a:lstStyle>
          <a:p>
            <a:pPr lvl="4" algn="r"/>
            <a:r>
              <a:rPr lang="en-US" altLang="zh-TW" kern="0" dirty="0"/>
              <a:t>NCTU, Taiwan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21" r:id="rId3"/>
    <p:sldLayoutId id="2147484222" r:id="rId4"/>
    <p:sldLayoutId id="2147484214" r:id="rId5"/>
    <p:sldLayoutId id="2147484215" r:id="rId6"/>
    <p:sldLayoutId id="2147484216" r:id="rId7"/>
    <p:sldLayoutId id="2147484217" r:id="rId8"/>
    <p:sldLayoutId id="2147484218" r:id="rId9"/>
    <p:sldLayoutId id="2147484219" r:id="rId10"/>
    <p:sldLayoutId id="2147484223" r:id="rId11"/>
    <p:sldLayoutId id="214748422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imes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Times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800"/>
        </a:lnSpc>
        <a:spcBef>
          <a:spcPct val="0"/>
        </a:spcBef>
        <a:spcAft>
          <a:spcPct val="30000"/>
        </a:spcAft>
        <a:buFont typeface="Wingdings" panose="05000000000000000000" pitchFamily="2" charset="2"/>
        <a:buChar char="l"/>
        <a:defRPr sz="28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14350" indent="-114300" algn="l" rtl="0" eaLnBrk="0" fontAlgn="base" hangingPunct="0">
        <a:lnSpc>
          <a:spcPts val="2400"/>
        </a:lnSpc>
        <a:spcBef>
          <a:spcPct val="10000"/>
        </a:spcBef>
        <a:spcAft>
          <a:spcPct val="30000"/>
        </a:spcAft>
        <a:buSzPct val="80000"/>
        <a:buFont typeface="Courier New" panose="02070309020205020404" pitchFamily="49" charset="0"/>
        <a:buChar char="o"/>
        <a:defRPr sz="26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023938" indent="-285750" algn="l" rtl="0" eaLnBrk="0" fontAlgn="base" hangingPunct="0">
        <a:lnSpc>
          <a:spcPts val="2000"/>
        </a:lnSpc>
        <a:spcBef>
          <a:spcPct val="10000"/>
        </a:spcBef>
        <a:spcAft>
          <a:spcPct val="30000"/>
        </a:spcAft>
        <a:buSzPct val="80000"/>
        <a:buFont typeface="Wingdings" panose="05000000000000000000" pitchFamily="2" charset="2"/>
        <a:buChar char="n"/>
        <a:defRPr sz="24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00150" indent="-114300" algn="l" rtl="0" eaLnBrk="0" fontAlgn="base" hangingPunct="0">
        <a:lnSpc>
          <a:spcPts val="1800"/>
        </a:lnSpc>
        <a:spcBef>
          <a:spcPct val="10000"/>
        </a:spcBef>
        <a:spcAft>
          <a:spcPct val="30000"/>
        </a:spcAft>
        <a:buSzPct val="80000"/>
        <a:buChar char="•"/>
        <a:defRPr sz="22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543050" indent="-114300" algn="l" rtl="0" eaLnBrk="0" fontAlgn="base" hangingPunct="0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2000">
          <a:solidFill>
            <a:schemeClr val="accent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0002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6pPr>
      <a:lvl7pPr marL="24574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7pPr>
      <a:lvl8pPr marL="29146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8pPr>
      <a:lvl9pPr marL="3371850" indent="-114300" algn="l" rtl="0" fontAlgn="base">
        <a:lnSpc>
          <a:spcPts val="1600"/>
        </a:lnSpc>
        <a:spcBef>
          <a:spcPct val="10000"/>
        </a:spcBef>
        <a:spcAft>
          <a:spcPct val="30000"/>
        </a:spcAft>
        <a:buSzPct val="80000"/>
        <a:buChar char="•"/>
        <a:defRPr sz="1400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83F3C27-840F-4BE7-B316-D071836075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BF25D-8552-4C42-8F5C-36E233E5737C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AF0C8064-D1F5-414E-92DF-60CEEF525B58}"/>
              </a:ext>
            </a:extLst>
          </p:cNvPr>
          <p:cNvSpPr txBox="1">
            <a:spLocks/>
          </p:cNvSpPr>
          <p:nvPr/>
        </p:nvSpPr>
        <p:spPr bwMode="auto">
          <a:xfrm>
            <a:off x="0" y="2857500"/>
            <a:ext cx="12191999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Times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altLang="zh-TW" sz="4700" b="1" kern="0" dirty="0"/>
              <a:t>20240104</a:t>
            </a:r>
          </a:p>
        </p:txBody>
      </p:sp>
    </p:spTree>
    <p:extLst>
      <p:ext uri="{BB962C8B-B14F-4D97-AF65-F5344CB8AC3E}">
        <p14:creationId xmlns:p14="http://schemas.microsoft.com/office/powerpoint/2010/main" val="51374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3791FCA-7ADA-4766-A289-2EB9CE2F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Assess the situation about transferring to ubuntu 22.04 situation first. If it can be resolved recently, we can prepare the document and provide it to them once it's completed.</a:t>
            </a:r>
          </a:p>
          <a:p>
            <a:endParaRPr lang="en-US" altLang="zh-TW" dirty="0"/>
          </a:p>
          <a:p>
            <a:r>
              <a:rPr lang="en-US" altLang="zh-TW" dirty="0"/>
              <a:t>While DNS request redirection can function in a non-5G scenario,  they want this method can also work in a 5G scenario.</a:t>
            </a:r>
            <a:endParaRPr lang="en-US" altLang="zh-TW" dirty="0">
              <a:sym typeface="Wingdings" panose="05000000000000000000" pitchFamily="2" charset="2"/>
            </a:endParaRPr>
          </a:p>
          <a:p>
            <a:pPr>
              <a:spcAft>
                <a:spcPct val="0"/>
              </a:spcAft>
            </a:pPr>
            <a:endParaRPr lang="en-US" altLang="zh-TW" dirty="0">
              <a:sym typeface="Wingdings" panose="05000000000000000000" pitchFamily="2" charset="2"/>
            </a:endParaRPr>
          </a:p>
          <a:p>
            <a:pPr>
              <a:spcAft>
                <a:spcPct val="0"/>
              </a:spcAft>
            </a:pPr>
            <a:r>
              <a:rPr lang="en-US" altLang="zh-TW" dirty="0">
                <a:sym typeface="Wingdings" panose="05000000000000000000" pitchFamily="2" charset="2"/>
              </a:rPr>
              <a:t>Finally, they don’t have additional requests.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C7C4B2-0DAD-49CA-9CA1-5ED9E4195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E555142-A470-46D3-8F12-3E96FC7D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Meeting Summary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283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91" y="1649506"/>
            <a:ext cx="10325101" cy="4306794"/>
          </a:xfrm>
        </p:spPr>
        <p:txBody>
          <a:bodyPr>
            <a:normAutofit/>
          </a:bodyPr>
          <a:lstStyle/>
          <a:p>
            <a:r>
              <a:rPr lang="en-US" altLang="zh-TW" dirty="0"/>
              <a:t>Paper representation</a:t>
            </a:r>
          </a:p>
          <a:p>
            <a:r>
              <a:rPr lang="en-US" altLang="zh-TW" dirty="0"/>
              <a:t>SDN final project</a:t>
            </a:r>
          </a:p>
          <a:p>
            <a:r>
              <a:rPr lang="en-US" altLang="zh-TW" dirty="0"/>
              <a:t>Solve the problem about transferring OS</a:t>
            </a:r>
          </a:p>
          <a:p>
            <a:r>
              <a:rPr lang="en-US" altLang="zh-TW" dirty="0"/>
              <a:t>Solve the problem about DNS request redirection</a:t>
            </a:r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 List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203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zh-TW" dirty="0"/>
              <a:t>Implement ACL on ONOS.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Let physical machines can be accessed like MEC APPs.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DNS request redirection is still in progress.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Meet with FiberLogic.</a:t>
            </a:r>
          </a:p>
          <a:p>
            <a:pPr>
              <a:spcAft>
                <a:spcPct val="0"/>
              </a:spcAft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D14B77-88ED-47C6-9406-8BCA7402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60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>
            <a:extLst>
              <a:ext uri="{FF2B5EF4-FFF2-40B4-BE49-F238E27FC236}">
                <a16:creationId xmlns:a16="http://schemas.microsoft.com/office/drawing/2014/main" id="{88E2C258-55B3-45E4-953C-65EEDF841197}"/>
              </a:ext>
            </a:extLst>
          </p:cNvPr>
          <p:cNvSpPr/>
          <p:nvPr/>
        </p:nvSpPr>
        <p:spPr bwMode="auto"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ABF78508-9964-4199-A201-393470161DE2}"/>
              </a:ext>
            </a:extLst>
          </p:cNvPr>
          <p:cNvGrpSpPr/>
          <p:nvPr/>
        </p:nvGrpSpPr>
        <p:grpSpPr>
          <a:xfrm>
            <a:off x="8281021" y="2079701"/>
            <a:ext cx="1671493" cy="1504633"/>
            <a:chOff x="8622099" y="2079702"/>
            <a:chExt cx="1462692" cy="1316676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4804364F-D61D-41A1-A1EE-ABA92CB6B109}"/>
                </a:ext>
              </a:extLst>
            </p:cNvPr>
            <p:cNvGrpSpPr/>
            <p:nvPr/>
          </p:nvGrpSpPr>
          <p:grpSpPr>
            <a:xfrm>
              <a:off x="8622099" y="3085354"/>
              <a:ext cx="1462692" cy="311024"/>
              <a:chOff x="784536" y="6153331"/>
              <a:chExt cx="1462692" cy="311024"/>
            </a:xfrm>
          </p:grpSpPr>
          <p:sp>
            <p:nvSpPr>
              <p:cNvPr id="119" name="矩形: 圓角 118">
                <a:extLst>
                  <a:ext uri="{FF2B5EF4-FFF2-40B4-BE49-F238E27FC236}">
                    <a16:creationId xmlns:a16="http://schemas.microsoft.com/office/drawing/2014/main" id="{6F508892-D208-4FAA-9DE8-FC7AE40AA80E}"/>
                  </a:ext>
                </a:extLst>
              </p:cNvPr>
              <p:cNvSpPr/>
              <p:nvPr/>
            </p:nvSpPr>
            <p:spPr bwMode="auto">
              <a:xfrm>
                <a:off x="784536" y="6153331"/>
                <a:ext cx="331474" cy="311024"/>
              </a:xfrm>
              <a:prstGeom prst="roundRect">
                <a:avLst/>
              </a:prstGeom>
              <a:solidFill>
                <a:srgbClr val="FFF2CC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D896085-152A-4107-B110-B899BEA42C37}"/>
                  </a:ext>
                </a:extLst>
              </p:cNvPr>
              <p:cNvSpPr txBox="1"/>
              <p:nvPr/>
            </p:nvSpPr>
            <p:spPr>
              <a:xfrm>
                <a:off x="1339607" y="6178038"/>
                <a:ext cx="9076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 on K8S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1DE72EDB-ED49-4481-84BB-BDC1568213FD}"/>
                </a:ext>
              </a:extLst>
            </p:cNvPr>
            <p:cNvGrpSpPr/>
            <p:nvPr/>
          </p:nvGrpSpPr>
          <p:grpSpPr>
            <a:xfrm>
              <a:off x="8622099" y="2079702"/>
              <a:ext cx="1138885" cy="311024"/>
              <a:chOff x="784536" y="5147679"/>
              <a:chExt cx="1138885" cy="311024"/>
            </a:xfrm>
          </p:grpSpPr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731125C2-FDBB-4C09-BD08-6ACD6C60899B}"/>
                  </a:ext>
                </a:extLst>
              </p:cNvPr>
              <p:cNvSpPr/>
              <p:nvPr/>
            </p:nvSpPr>
            <p:spPr bwMode="auto">
              <a:xfrm>
                <a:off x="784536" y="5147679"/>
                <a:ext cx="331474" cy="311024"/>
              </a:xfrm>
              <a:prstGeom prst="roundRect">
                <a:avLst/>
              </a:prstGeom>
              <a:solidFill>
                <a:srgbClr val="D9D9D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文字方塊 124">
                <a:extLst>
                  <a:ext uri="{FF2B5EF4-FFF2-40B4-BE49-F238E27FC236}">
                    <a16:creationId xmlns:a16="http://schemas.microsoft.com/office/drawing/2014/main" id="{91E5E97D-C73E-45A8-96DE-70DAF3847BB9}"/>
                  </a:ext>
                </a:extLst>
              </p:cNvPr>
              <p:cNvSpPr txBox="1"/>
              <p:nvPr/>
            </p:nvSpPr>
            <p:spPr>
              <a:xfrm>
                <a:off x="1339607" y="5172386"/>
                <a:ext cx="58381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Laptop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64900600-5B36-4F9F-AC2B-210EB4CE3A1B}"/>
                </a:ext>
              </a:extLst>
            </p:cNvPr>
            <p:cNvGrpSpPr/>
            <p:nvPr/>
          </p:nvGrpSpPr>
          <p:grpSpPr>
            <a:xfrm>
              <a:off x="8622099" y="2582528"/>
              <a:ext cx="1113237" cy="311024"/>
              <a:chOff x="793582" y="5604635"/>
              <a:chExt cx="1113237" cy="311024"/>
            </a:xfrm>
          </p:grpSpPr>
          <p:sp>
            <p:nvSpPr>
              <p:cNvPr id="127" name="矩形: 圓角 126">
                <a:extLst>
                  <a:ext uri="{FF2B5EF4-FFF2-40B4-BE49-F238E27FC236}">
                    <a16:creationId xmlns:a16="http://schemas.microsoft.com/office/drawing/2014/main" id="{9CBD28D7-27BA-4912-8845-1463B4CE0D1E}"/>
                  </a:ext>
                </a:extLst>
              </p:cNvPr>
              <p:cNvSpPr/>
              <p:nvPr/>
            </p:nvSpPr>
            <p:spPr bwMode="auto">
              <a:xfrm>
                <a:off x="793582" y="5604635"/>
                <a:ext cx="331474" cy="311024"/>
              </a:xfrm>
              <a:prstGeom prst="roundRect">
                <a:avLst/>
              </a:prstGeom>
              <a:solidFill>
                <a:srgbClr val="CFE2F3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E1DC4B68-BEDD-4E7E-A435-F7BC278D7F64}"/>
                  </a:ext>
                </a:extLst>
              </p:cNvPr>
              <p:cNvSpPr txBox="1"/>
              <p:nvPr/>
            </p:nvSpPr>
            <p:spPr>
              <a:xfrm>
                <a:off x="1348653" y="5629342"/>
                <a:ext cx="5581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</a:t>
                </a:r>
                <a:r>
                  <a:rPr lang="zh-TW" alt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B6E981F9-88FF-4641-9892-69BB0CAFE70D}"/>
              </a:ext>
            </a:extLst>
          </p:cNvPr>
          <p:cNvGrpSpPr/>
          <p:nvPr/>
        </p:nvGrpSpPr>
        <p:grpSpPr>
          <a:xfrm>
            <a:off x="8317023" y="4331755"/>
            <a:ext cx="1457345" cy="335204"/>
            <a:chOff x="7448814" y="5402788"/>
            <a:chExt cx="1275295" cy="293331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E81E87F5-8DEB-448D-93D6-EF4F97F3C884}"/>
                </a:ext>
              </a:extLst>
            </p:cNvPr>
            <p:cNvSpPr/>
            <p:nvPr/>
          </p:nvSpPr>
          <p:spPr bwMode="auto">
            <a:xfrm>
              <a:off x="7448814" y="5402788"/>
              <a:ext cx="279142" cy="293331"/>
            </a:xfrm>
            <a:prstGeom prst="rect">
              <a:avLst/>
            </a:prstGeom>
            <a:solidFill>
              <a:srgbClr val="B6D7A8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90B39559-33A1-40EC-A58B-E91152E98642}"/>
                </a:ext>
              </a:extLst>
            </p:cNvPr>
            <p:cNvSpPr txBox="1"/>
            <p:nvPr/>
          </p:nvSpPr>
          <p:spPr>
            <a:xfrm>
              <a:off x="7973583" y="5418648"/>
              <a:ext cx="7505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ETH NIC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4232A7DB-A578-438E-8E08-11FFA1CE572B}"/>
              </a:ext>
            </a:extLst>
          </p:cNvPr>
          <p:cNvGrpSpPr/>
          <p:nvPr/>
        </p:nvGrpSpPr>
        <p:grpSpPr>
          <a:xfrm>
            <a:off x="8317023" y="4882599"/>
            <a:ext cx="1596267" cy="311652"/>
            <a:chOff x="2825285" y="6603511"/>
            <a:chExt cx="1396863" cy="272721"/>
          </a:xfrm>
        </p:grpSpPr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80BA5CCA-F06B-4141-9047-9D75F57F1E35}"/>
                </a:ext>
              </a:extLst>
            </p:cNvPr>
            <p:cNvSpPr/>
            <p:nvPr/>
          </p:nvSpPr>
          <p:spPr bwMode="auto">
            <a:xfrm>
              <a:off x="2825285" y="6603511"/>
              <a:ext cx="279142" cy="272721"/>
            </a:xfrm>
            <a:prstGeom prst="rect">
              <a:avLst/>
            </a:prstGeom>
            <a:solidFill>
              <a:srgbClr val="B4A7D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02FCA1E-B186-4263-9056-8F1AD0CDAE65}"/>
                </a:ext>
              </a:extLst>
            </p:cNvPr>
            <p:cNvSpPr txBox="1"/>
            <p:nvPr/>
          </p:nvSpPr>
          <p:spPr>
            <a:xfrm>
              <a:off x="3354603" y="6609066"/>
              <a:ext cx="8675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NIC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B51FE199-5876-4024-AD80-DB3226069F78}"/>
              </a:ext>
            </a:extLst>
          </p:cNvPr>
          <p:cNvGrpSpPr/>
          <p:nvPr/>
        </p:nvGrpSpPr>
        <p:grpSpPr>
          <a:xfrm>
            <a:off x="9900225" y="4334768"/>
            <a:ext cx="1569371" cy="335204"/>
            <a:chOff x="7461389" y="5788638"/>
            <a:chExt cx="1373327" cy="293331"/>
          </a:xfrm>
        </p:grpSpPr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CA74E8C2-0E61-4FF4-B664-95B1C3C5BDEA}"/>
                </a:ext>
              </a:extLst>
            </p:cNvPr>
            <p:cNvSpPr/>
            <p:nvPr/>
          </p:nvSpPr>
          <p:spPr bwMode="auto">
            <a:xfrm>
              <a:off x="7461389" y="5788638"/>
              <a:ext cx="279142" cy="293331"/>
            </a:xfrm>
            <a:prstGeom prst="rect">
              <a:avLst/>
            </a:prstGeom>
            <a:solidFill>
              <a:srgbClr val="EA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98D7F685-FBD2-45F7-8518-214C986FF491}"/>
                </a:ext>
              </a:extLst>
            </p:cNvPr>
            <p:cNvSpPr txBox="1"/>
            <p:nvPr/>
          </p:nvSpPr>
          <p:spPr>
            <a:xfrm>
              <a:off x="7973583" y="5801475"/>
              <a:ext cx="86113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DPDK NIC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5DFFB637-B6B9-46DB-A7E1-2038836090D2}"/>
              </a:ext>
            </a:extLst>
          </p:cNvPr>
          <p:cNvGrpSpPr/>
          <p:nvPr/>
        </p:nvGrpSpPr>
        <p:grpSpPr>
          <a:xfrm>
            <a:off x="9868145" y="2083192"/>
            <a:ext cx="1940196" cy="1495963"/>
            <a:chOff x="10084791" y="2083192"/>
            <a:chExt cx="1697829" cy="1309089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95FDE320-CADF-4777-BC97-0D6114706850}"/>
                </a:ext>
              </a:extLst>
            </p:cNvPr>
            <p:cNvGrpSpPr/>
            <p:nvPr/>
          </p:nvGrpSpPr>
          <p:grpSpPr>
            <a:xfrm>
              <a:off x="10084791" y="2083192"/>
              <a:ext cx="1478722" cy="311024"/>
              <a:chOff x="2804757" y="5226657"/>
              <a:chExt cx="1478722" cy="311024"/>
            </a:xfrm>
          </p:grpSpPr>
          <p:sp>
            <p:nvSpPr>
              <p:cNvPr id="130" name="矩形: 圓角 129">
                <a:extLst>
                  <a:ext uri="{FF2B5EF4-FFF2-40B4-BE49-F238E27FC236}">
                    <a16:creationId xmlns:a16="http://schemas.microsoft.com/office/drawing/2014/main" id="{5F596669-9957-495B-9A5C-648D90EA69C2}"/>
                  </a:ext>
                </a:extLst>
              </p:cNvPr>
              <p:cNvSpPr/>
              <p:nvPr/>
            </p:nvSpPr>
            <p:spPr bwMode="auto">
              <a:xfrm>
                <a:off x="2804757" y="5226657"/>
                <a:ext cx="331474" cy="311024"/>
              </a:xfrm>
              <a:prstGeom prst="roundRect">
                <a:avLst/>
              </a:prstGeom>
              <a:solidFill>
                <a:srgbClr val="FFC000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TW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5F7452FD-3118-4820-B334-D5926099AA7E}"/>
                  </a:ext>
                </a:extLst>
              </p:cNvPr>
              <p:cNvSpPr txBox="1"/>
              <p:nvPr/>
            </p:nvSpPr>
            <p:spPr>
              <a:xfrm>
                <a:off x="3359828" y="5251364"/>
                <a:ext cx="9236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OVS-DPDK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15FE231-6393-40DF-972D-373E5D343DA1}"/>
                </a:ext>
              </a:extLst>
            </p:cNvPr>
            <p:cNvGrpSpPr/>
            <p:nvPr/>
          </p:nvGrpSpPr>
          <p:grpSpPr>
            <a:xfrm>
              <a:off x="10084791" y="2578812"/>
              <a:ext cx="1588825" cy="314436"/>
              <a:chOff x="2800773" y="5728813"/>
              <a:chExt cx="1588825" cy="314436"/>
            </a:xfrm>
          </p:grpSpPr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468394EC-EDB9-4C6F-8427-2CCAC152B583}"/>
                  </a:ext>
                </a:extLst>
              </p:cNvPr>
              <p:cNvSpPr txBox="1"/>
              <p:nvPr/>
            </p:nvSpPr>
            <p:spPr>
              <a:xfrm>
                <a:off x="3347325" y="5755226"/>
                <a:ext cx="104227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 on ONOS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4159F5A-E2D8-4FEA-BE2B-BFC1EE0DE86D}"/>
                  </a:ext>
                </a:extLst>
              </p:cNvPr>
              <p:cNvSpPr/>
              <p:nvPr/>
            </p:nvSpPr>
            <p:spPr bwMode="auto">
              <a:xfrm>
                <a:off x="2800773" y="5728813"/>
                <a:ext cx="314436" cy="314436"/>
              </a:xfrm>
              <a:prstGeom prst="rect">
                <a:avLst/>
              </a:prstGeom>
              <a:solidFill>
                <a:srgbClr val="00B05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TW" altLang="en-US" sz="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E8F0817-C4C1-454E-9B7F-45DF99D3F51E}"/>
                </a:ext>
              </a:extLst>
            </p:cNvPr>
            <p:cNvGrpSpPr/>
            <p:nvPr/>
          </p:nvGrpSpPr>
          <p:grpSpPr>
            <a:xfrm>
              <a:off x="10084791" y="3077845"/>
              <a:ext cx="1697829" cy="314436"/>
              <a:chOff x="2800773" y="6256252"/>
              <a:chExt cx="1697829" cy="314436"/>
            </a:xfrm>
          </p:grpSpPr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2AADD9DB-E344-487A-AF59-5B7911A86C43}"/>
                  </a:ext>
                </a:extLst>
              </p:cNvPr>
              <p:cNvSpPr txBox="1"/>
              <p:nvPr/>
            </p:nvSpPr>
            <p:spPr>
              <a:xfrm>
                <a:off x="3347325" y="6282665"/>
                <a:ext cx="115127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K8S components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42A59059-89F0-4B8D-83E9-E39DCE594896}"/>
                  </a:ext>
                </a:extLst>
              </p:cNvPr>
              <p:cNvSpPr/>
              <p:nvPr/>
            </p:nvSpPr>
            <p:spPr bwMode="auto">
              <a:xfrm>
                <a:off x="2800773" y="6256252"/>
                <a:ext cx="314436" cy="314436"/>
              </a:xfrm>
              <a:prstGeom prst="rect">
                <a:avLst/>
              </a:prstGeom>
              <a:solidFill>
                <a:srgbClr val="00B0F0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TW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ＭＳ Ｐゴシック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2D7A8923-E2D6-4A2F-B605-250B67C5E8FC}"/>
              </a:ext>
            </a:extLst>
          </p:cNvPr>
          <p:cNvSpPr/>
          <p:nvPr/>
        </p:nvSpPr>
        <p:spPr>
          <a:xfrm>
            <a:off x="8014567" y="1211229"/>
            <a:ext cx="3669210" cy="4618071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字方塊 147">
            <a:extLst>
              <a:ext uri="{FF2B5EF4-FFF2-40B4-BE49-F238E27FC236}">
                <a16:creationId xmlns:a16="http://schemas.microsoft.com/office/drawing/2014/main" id="{5F300E5E-8E5D-4F2C-9B36-9DA3DDB6BD38}"/>
              </a:ext>
            </a:extLst>
          </p:cNvPr>
          <p:cNvSpPr txBox="1"/>
          <p:nvPr/>
        </p:nvSpPr>
        <p:spPr>
          <a:xfrm>
            <a:off x="9142202" y="1313155"/>
            <a:ext cx="126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1869AB49-36B5-4C7A-A682-CBF17537EE74}"/>
              </a:ext>
            </a:extLst>
          </p:cNvPr>
          <p:cNvGrpSpPr/>
          <p:nvPr/>
        </p:nvGrpSpPr>
        <p:grpSpPr>
          <a:xfrm>
            <a:off x="287867" y="4055323"/>
            <a:ext cx="930330" cy="768447"/>
            <a:chOff x="672393" y="5164637"/>
            <a:chExt cx="1421378" cy="1174048"/>
          </a:xfrm>
        </p:grpSpPr>
        <p:sp>
          <p:nvSpPr>
            <p:cNvPr id="217" name="矩形: 圓角 216">
              <a:extLst>
                <a:ext uri="{FF2B5EF4-FFF2-40B4-BE49-F238E27FC236}">
                  <a16:creationId xmlns:a16="http://schemas.microsoft.com/office/drawing/2014/main" id="{18A1E9BF-3C04-4A70-AFB5-C1737E169F13}"/>
                </a:ext>
              </a:extLst>
            </p:cNvPr>
            <p:cNvSpPr/>
            <p:nvPr/>
          </p:nvSpPr>
          <p:spPr bwMode="auto">
            <a:xfrm>
              <a:off x="672393" y="5164637"/>
              <a:ext cx="1421378" cy="1174048"/>
            </a:xfrm>
            <a:prstGeom prst="roundRect">
              <a:avLst/>
            </a:prstGeom>
            <a:solidFill>
              <a:srgbClr val="D9D9D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UE/GNB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BF433475-CDB4-4042-8BB8-2EAE6C6BAE1A}"/>
                </a:ext>
              </a:extLst>
            </p:cNvPr>
            <p:cNvSpPr/>
            <p:nvPr/>
          </p:nvSpPr>
          <p:spPr bwMode="auto">
            <a:xfrm>
              <a:off x="1243510" y="5164637"/>
              <a:ext cx="279142" cy="293331"/>
            </a:xfrm>
            <a:prstGeom prst="rect">
              <a:avLst/>
            </a:prstGeom>
            <a:solidFill>
              <a:srgbClr val="B6D7A8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51" name="矩形: 圓角 150">
            <a:extLst>
              <a:ext uri="{FF2B5EF4-FFF2-40B4-BE49-F238E27FC236}">
                <a16:creationId xmlns:a16="http://schemas.microsoft.com/office/drawing/2014/main" id="{C10D9283-3C7F-4B42-8586-60D0CE0D0DFA}"/>
              </a:ext>
            </a:extLst>
          </p:cNvPr>
          <p:cNvSpPr/>
          <p:nvPr/>
        </p:nvSpPr>
        <p:spPr bwMode="auto">
          <a:xfrm>
            <a:off x="1402494" y="4055323"/>
            <a:ext cx="930331" cy="768447"/>
          </a:xfrm>
          <a:prstGeom prst="roundRect">
            <a:avLst/>
          </a:prstGeom>
          <a:solidFill>
            <a:srgbClr val="D9D9D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CN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BF50F4F6-CC1A-4025-9C84-C6570B48A517}"/>
              </a:ext>
            </a:extLst>
          </p:cNvPr>
          <p:cNvSpPr/>
          <p:nvPr/>
        </p:nvSpPr>
        <p:spPr bwMode="auto">
          <a:xfrm>
            <a:off x="1776307" y="4055323"/>
            <a:ext cx="182707" cy="191994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55" name="雲朵形 154">
            <a:extLst>
              <a:ext uri="{FF2B5EF4-FFF2-40B4-BE49-F238E27FC236}">
                <a16:creationId xmlns:a16="http://schemas.microsoft.com/office/drawing/2014/main" id="{F181A028-05CC-4FF4-AC5C-D79E8AFEA922}"/>
              </a:ext>
            </a:extLst>
          </p:cNvPr>
          <p:cNvSpPr/>
          <p:nvPr/>
        </p:nvSpPr>
        <p:spPr bwMode="auto">
          <a:xfrm>
            <a:off x="3024039" y="5153186"/>
            <a:ext cx="1348246" cy="836070"/>
          </a:xfrm>
          <a:prstGeom prst="cloud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Internet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56" name="矩形: 圓角 155">
            <a:extLst>
              <a:ext uri="{FF2B5EF4-FFF2-40B4-BE49-F238E27FC236}">
                <a16:creationId xmlns:a16="http://schemas.microsoft.com/office/drawing/2014/main" id="{459D94DC-4257-4E74-91D0-5FD1F516CDB1}"/>
              </a:ext>
            </a:extLst>
          </p:cNvPr>
          <p:cNvSpPr/>
          <p:nvPr/>
        </p:nvSpPr>
        <p:spPr bwMode="auto">
          <a:xfrm>
            <a:off x="409360" y="987278"/>
            <a:ext cx="6764559" cy="2666553"/>
          </a:xfrm>
          <a:prstGeom prst="roundRect">
            <a:avLst/>
          </a:prstGeom>
          <a:solidFill>
            <a:srgbClr val="CFE2F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57" name="矩形: 圓角 156">
            <a:extLst>
              <a:ext uri="{FF2B5EF4-FFF2-40B4-BE49-F238E27FC236}">
                <a16:creationId xmlns:a16="http://schemas.microsoft.com/office/drawing/2014/main" id="{E0093B4B-3849-47C0-A9C0-AE3856F999F4}"/>
              </a:ext>
            </a:extLst>
          </p:cNvPr>
          <p:cNvSpPr/>
          <p:nvPr/>
        </p:nvSpPr>
        <p:spPr bwMode="auto">
          <a:xfrm>
            <a:off x="874941" y="2201876"/>
            <a:ext cx="1735710" cy="952874"/>
          </a:xfrm>
          <a:prstGeom prst="roundRect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8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            </a:t>
            </a:r>
            <a:r>
              <a:rPr kumimoji="0" lang="en-US" altLang="zh-TW" sz="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OVS-DPDK</a:t>
            </a:r>
            <a:endParaRPr kumimoji="0" lang="zh-TW" altLang="en-US" sz="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58" name="群組 157">
            <a:extLst>
              <a:ext uri="{FF2B5EF4-FFF2-40B4-BE49-F238E27FC236}">
                <a16:creationId xmlns:a16="http://schemas.microsoft.com/office/drawing/2014/main" id="{CCCFD503-DB16-474E-8E44-BC6BF9E0D12C}"/>
              </a:ext>
            </a:extLst>
          </p:cNvPr>
          <p:cNvGrpSpPr/>
          <p:nvPr/>
        </p:nvGrpSpPr>
        <p:grpSpPr>
          <a:xfrm>
            <a:off x="883130" y="1154599"/>
            <a:ext cx="1341945" cy="836071"/>
            <a:chOff x="2715348" y="1328117"/>
            <a:chExt cx="2050252" cy="1277367"/>
          </a:xfrm>
        </p:grpSpPr>
        <p:sp>
          <p:nvSpPr>
            <p:cNvPr id="213" name="矩形: 圓角 212">
              <a:extLst>
                <a:ext uri="{FF2B5EF4-FFF2-40B4-BE49-F238E27FC236}">
                  <a16:creationId xmlns:a16="http://schemas.microsoft.com/office/drawing/2014/main" id="{376BA5C4-FB68-4BB1-B2FD-2A405A3AD9E4}"/>
                </a:ext>
              </a:extLst>
            </p:cNvPr>
            <p:cNvSpPr/>
            <p:nvPr/>
          </p:nvSpPr>
          <p:spPr bwMode="auto">
            <a:xfrm>
              <a:off x="2715348" y="1328117"/>
              <a:ext cx="2050252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GTP</a:t>
              </a:r>
              <a:r>
                <a:rPr kumimoji="0" lang="zh-TW" altLang="en-US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 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Processor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6CEC87EE-1C49-4825-800E-8CBC8092110D}"/>
                </a:ext>
              </a:extLst>
            </p:cNvPr>
            <p:cNvSpPr/>
            <p:nvPr/>
          </p:nvSpPr>
          <p:spPr bwMode="auto">
            <a:xfrm>
              <a:off x="3158126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F2792F4A-8EB0-461D-9E4A-542908AEAF12}"/>
                </a:ext>
              </a:extLst>
            </p:cNvPr>
            <p:cNvSpPr/>
            <p:nvPr/>
          </p:nvSpPr>
          <p:spPr bwMode="auto">
            <a:xfrm>
              <a:off x="357523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997B788-8397-4CFD-998E-9ACE7102629B}"/>
                </a:ext>
              </a:extLst>
            </p:cNvPr>
            <p:cNvSpPr/>
            <p:nvPr/>
          </p:nvSpPr>
          <p:spPr bwMode="auto">
            <a:xfrm>
              <a:off x="3992345" y="2312153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59" name="矩形 158">
            <a:extLst>
              <a:ext uri="{FF2B5EF4-FFF2-40B4-BE49-F238E27FC236}">
                <a16:creationId xmlns:a16="http://schemas.microsoft.com/office/drawing/2014/main" id="{D2EC9672-29B6-4E17-9EC4-3CDBD9EE6B11}"/>
              </a:ext>
            </a:extLst>
          </p:cNvPr>
          <p:cNvSpPr/>
          <p:nvPr/>
        </p:nvSpPr>
        <p:spPr bwMode="auto">
          <a:xfrm>
            <a:off x="1172940" y="2201875"/>
            <a:ext cx="182707" cy="191994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100" b="1" dirty="0"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6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C148996F-4162-480C-BCC4-C7E2739568AC}"/>
              </a:ext>
            </a:extLst>
          </p:cNvPr>
          <p:cNvSpPr/>
          <p:nvPr/>
        </p:nvSpPr>
        <p:spPr bwMode="auto">
          <a:xfrm>
            <a:off x="1445950" y="2201875"/>
            <a:ext cx="182707" cy="191994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5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1007FE77-3E22-46FE-B7F8-4970997883A2}"/>
              </a:ext>
            </a:extLst>
          </p:cNvPr>
          <p:cNvSpPr/>
          <p:nvPr/>
        </p:nvSpPr>
        <p:spPr bwMode="auto">
          <a:xfrm>
            <a:off x="1718959" y="2201875"/>
            <a:ext cx="182707" cy="191994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7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F2DF0BDF-2CAF-4D06-BB75-A103F752D346}"/>
              </a:ext>
            </a:extLst>
          </p:cNvPr>
          <p:cNvSpPr/>
          <p:nvPr/>
        </p:nvSpPr>
        <p:spPr bwMode="auto">
          <a:xfrm>
            <a:off x="1080747" y="3459946"/>
            <a:ext cx="182707" cy="191994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0DA487E7-7BAA-436E-A953-571DEC6D61A6}"/>
              </a:ext>
            </a:extLst>
          </p:cNvPr>
          <p:cNvSpPr/>
          <p:nvPr/>
        </p:nvSpPr>
        <p:spPr bwMode="auto">
          <a:xfrm>
            <a:off x="1353757" y="3459946"/>
            <a:ext cx="182707" cy="191994"/>
          </a:xfrm>
          <a:prstGeom prst="rect">
            <a:avLst/>
          </a:prstGeom>
          <a:solidFill>
            <a:srgbClr val="EA99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64" name="群組 163">
            <a:extLst>
              <a:ext uri="{FF2B5EF4-FFF2-40B4-BE49-F238E27FC236}">
                <a16:creationId xmlns:a16="http://schemas.microsoft.com/office/drawing/2014/main" id="{4461DBDA-EF55-4B1A-9890-4D520D19842E}"/>
              </a:ext>
            </a:extLst>
          </p:cNvPr>
          <p:cNvGrpSpPr/>
          <p:nvPr/>
        </p:nvGrpSpPr>
        <p:grpSpPr>
          <a:xfrm>
            <a:off x="2405573" y="1154599"/>
            <a:ext cx="1067119" cy="836276"/>
            <a:chOff x="3852837" y="1328117"/>
            <a:chExt cx="1630368" cy="1277680"/>
          </a:xfrm>
        </p:grpSpPr>
        <p:sp>
          <p:nvSpPr>
            <p:cNvPr id="211" name="矩形: 圓角 210">
              <a:extLst>
                <a:ext uri="{FF2B5EF4-FFF2-40B4-BE49-F238E27FC236}">
                  <a16:creationId xmlns:a16="http://schemas.microsoft.com/office/drawing/2014/main" id="{5CBCF94F-324C-40C0-A330-00C6724AB074}"/>
                </a:ext>
              </a:extLst>
            </p:cNvPr>
            <p:cNvSpPr/>
            <p:nvPr/>
          </p:nvSpPr>
          <p:spPr bwMode="auto">
            <a:xfrm>
              <a:off x="3852837" y="1328117"/>
              <a:ext cx="1630368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ONOS Controller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5F1844DA-939D-4B5A-9031-C6BECEC6D35D}"/>
                </a:ext>
              </a:extLst>
            </p:cNvPr>
            <p:cNvSpPr/>
            <p:nvPr/>
          </p:nvSpPr>
          <p:spPr bwMode="auto">
            <a:xfrm>
              <a:off x="4533263" y="231246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65" name="直線接點 164">
            <a:extLst>
              <a:ext uri="{FF2B5EF4-FFF2-40B4-BE49-F238E27FC236}">
                <a16:creationId xmlns:a16="http://schemas.microsoft.com/office/drawing/2014/main" id="{A6092B0F-E764-4FE8-8A6C-B8626A495A14}"/>
              </a:ext>
            </a:extLst>
          </p:cNvPr>
          <p:cNvCxnSpPr>
            <a:stCxn id="214" idx="2"/>
            <a:endCxn id="159" idx="0"/>
          </p:cNvCxnSpPr>
          <p:nvPr/>
        </p:nvCxnSpPr>
        <p:spPr bwMode="auto">
          <a:xfrm>
            <a:off x="1264294" y="1990670"/>
            <a:ext cx="0" cy="2112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6" name="直線接點 165">
            <a:extLst>
              <a:ext uri="{FF2B5EF4-FFF2-40B4-BE49-F238E27FC236}">
                <a16:creationId xmlns:a16="http://schemas.microsoft.com/office/drawing/2014/main" id="{684F5691-08B9-4581-9393-5431BB5D6390}"/>
              </a:ext>
            </a:extLst>
          </p:cNvPr>
          <p:cNvCxnSpPr>
            <a:stCxn id="215" idx="2"/>
            <a:endCxn id="160" idx="0"/>
          </p:cNvCxnSpPr>
          <p:nvPr/>
        </p:nvCxnSpPr>
        <p:spPr bwMode="auto">
          <a:xfrm>
            <a:off x="1537303" y="1990670"/>
            <a:ext cx="0" cy="2112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BED0D101-2C17-42DF-B406-8663C1D8C94D}"/>
              </a:ext>
            </a:extLst>
          </p:cNvPr>
          <p:cNvCxnSpPr>
            <a:stCxn id="216" idx="2"/>
            <a:endCxn id="161" idx="0"/>
          </p:cNvCxnSpPr>
          <p:nvPr/>
        </p:nvCxnSpPr>
        <p:spPr bwMode="auto">
          <a:xfrm>
            <a:off x="1810312" y="1990670"/>
            <a:ext cx="0" cy="21120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8" name="接點: 肘形 167">
            <a:extLst>
              <a:ext uri="{FF2B5EF4-FFF2-40B4-BE49-F238E27FC236}">
                <a16:creationId xmlns:a16="http://schemas.microsoft.com/office/drawing/2014/main" id="{395E677C-68BC-41D6-B6FB-CE77CB06A237}"/>
              </a:ext>
            </a:extLst>
          </p:cNvPr>
          <p:cNvCxnSpPr>
            <a:cxnSpLocks/>
            <a:stCxn id="170" idx="3"/>
            <a:endCxn id="212" idx="2"/>
          </p:cNvCxnSpPr>
          <p:nvPr/>
        </p:nvCxnSpPr>
        <p:spPr bwMode="auto">
          <a:xfrm flipV="1">
            <a:off x="2605397" y="1990875"/>
            <a:ext cx="336886" cy="46101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1C3CBF73-3CBC-4B91-B8B4-6A794860424A}"/>
              </a:ext>
            </a:extLst>
          </p:cNvPr>
          <p:cNvSpPr/>
          <p:nvPr/>
        </p:nvSpPr>
        <p:spPr bwMode="auto">
          <a:xfrm>
            <a:off x="2422692" y="2598715"/>
            <a:ext cx="182707" cy="191994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1F2C181B-CE67-411A-BC69-70F38E42F7B2}"/>
              </a:ext>
            </a:extLst>
          </p:cNvPr>
          <p:cNvSpPr/>
          <p:nvPr/>
        </p:nvSpPr>
        <p:spPr bwMode="auto">
          <a:xfrm>
            <a:off x="2422692" y="2355888"/>
            <a:ext cx="182707" cy="191994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36286DAD-BD7D-4E6A-9AD7-84E55962C544}"/>
              </a:ext>
            </a:extLst>
          </p:cNvPr>
          <p:cNvSpPr/>
          <p:nvPr/>
        </p:nvSpPr>
        <p:spPr bwMode="auto">
          <a:xfrm>
            <a:off x="1172940" y="2966538"/>
            <a:ext cx="182707" cy="191994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2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07C1D123-192C-4E90-B6DD-D814AC19F100}"/>
              </a:ext>
            </a:extLst>
          </p:cNvPr>
          <p:cNvSpPr/>
          <p:nvPr/>
        </p:nvSpPr>
        <p:spPr bwMode="auto">
          <a:xfrm>
            <a:off x="1445950" y="2966538"/>
            <a:ext cx="182707" cy="191994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1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E4902147-B2E1-4F87-95EB-F6C2D63AFBFB}"/>
              </a:ext>
            </a:extLst>
          </p:cNvPr>
          <p:cNvCxnSpPr>
            <a:stCxn id="159" idx="2"/>
            <a:endCxn id="172" idx="0"/>
          </p:cNvCxnSpPr>
          <p:nvPr/>
        </p:nvCxnSpPr>
        <p:spPr bwMode="auto">
          <a:xfrm>
            <a:off x="1264294" y="2393869"/>
            <a:ext cx="0" cy="5726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B2C9E93F-3E6B-4DF3-8C0C-EA2B74AB6506}"/>
              </a:ext>
            </a:extLst>
          </p:cNvPr>
          <p:cNvCxnSpPr>
            <a:stCxn id="160" idx="2"/>
            <a:endCxn id="173" idx="0"/>
          </p:cNvCxnSpPr>
          <p:nvPr/>
        </p:nvCxnSpPr>
        <p:spPr bwMode="auto">
          <a:xfrm>
            <a:off x="1537303" y="2393869"/>
            <a:ext cx="0" cy="57267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E99072FF-9544-441B-B6C3-090269D0FB48}"/>
              </a:ext>
            </a:extLst>
          </p:cNvPr>
          <p:cNvCxnSpPr>
            <a:stCxn id="173" idx="2"/>
            <a:endCxn id="163" idx="0"/>
          </p:cNvCxnSpPr>
          <p:nvPr/>
        </p:nvCxnSpPr>
        <p:spPr bwMode="auto">
          <a:xfrm flipH="1">
            <a:off x="1445110" y="3158530"/>
            <a:ext cx="92192" cy="3014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5EEDFD89-6551-4977-85B7-DEBB9F6C1BEE}"/>
              </a:ext>
            </a:extLst>
          </p:cNvPr>
          <p:cNvCxnSpPr>
            <a:stCxn id="172" idx="2"/>
            <a:endCxn id="162" idx="0"/>
          </p:cNvCxnSpPr>
          <p:nvPr/>
        </p:nvCxnSpPr>
        <p:spPr bwMode="auto">
          <a:xfrm flipH="1">
            <a:off x="1172101" y="3158530"/>
            <a:ext cx="92192" cy="3014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8" name="接點: 肘形 177">
            <a:extLst>
              <a:ext uri="{FF2B5EF4-FFF2-40B4-BE49-F238E27FC236}">
                <a16:creationId xmlns:a16="http://schemas.microsoft.com/office/drawing/2014/main" id="{8637BF6C-3B58-440F-A932-316B33805ED6}"/>
              </a:ext>
            </a:extLst>
          </p:cNvPr>
          <p:cNvCxnSpPr>
            <a:cxnSpLocks/>
            <a:stCxn id="189" idx="3"/>
            <a:endCxn id="209" idx="2"/>
          </p:cNvCxnSpPr>
          <p:nvPr/>
        </p:nvCxnSpPr>
        <p:spPr bwMode="auto">
          <a:xfrm flipV="1">
            <a:off x="2605398" y="1966094"/>
            <a:ext cx="3553194" cy="98517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79" name="群組 178">
            <a:extLst>
              <a:ext uri="{FF2B5EF4-FFF2-40B4-BE49-F238E27FC236}">
                <a16:creationId xmlns:a16="http://schemas.microsoft.com/office/drawing/2014/main" id="{CE1B12D1-53AD-4A5E-9F7C-77B8993043AC}"/>
              </a:ext>
            </a:extLst>
          </p:cNvPr>
          <p:cNvGrpSpPr/>
          <p:nvPr/>
        </p:nvGrpSpPr>
        <p:grpSpPr>
          <a:xfrm>
            <a:off x="5722228" y="1130024"/>
            <a:ext cx="877954" cy="836070"/>
            <a:chOff x="7913184" y="695302"/>
            <a:chExt cx="1341356" cy="1277365"/>
          </a:xfrm>
        </p:grpSpPr>
        <p:sp>
          <p:nvSpPr>
            <p:cNvPr id="208" name="矩形: 圓角 207">
              <a:extLst>
                <a:ext uri="{FF2B5EF4-FFF2-40B4-BE49-F238E27FC236}">
                  <a16:creationId xmlns:a16="http://schemas.microsoft.com/office/drawing/2014/main" id="{7B6C4AB7-6D84-46E1-A68C-726B8AB64472}"/>
                </a:ext>
              </a:extLst>
            </p:cNvPr>
            <p:cNvSpPr/>
            <p:nvPr/>
          </p:nvSpPr>
          <p:spPr bwMode="auto">
            <a:xfrm>
              <a:off x="7913184" y="695302"/>
              <a:ext cx="1341356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Bind9</a:t>
              </a:r>
            </a:p>
            <a:p>
              <a:pPr algn="ctr"/>
              <a:r>
                <a:rPr lang="en-US" altLang="zh-TW" sz="1000" b="1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(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APP2</a:t>
              </a:r>
              <a:r>
                <a:rPr lang="en-US" altLang="zh-TW" sz="1000" b="1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)</a:t>
              </a:r>
              <a:endParaRPr kumimoji="0" lang="en-US" altLang="zh-TW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55FAA956-8C58-4879-BA69-CC698E63DAFF}"/>
                </a:ext>
              </a:extLst>
            </p:cNvPr>
            <p:cNvSpPr/>
            <p:nvPr/>
          </p:nvSpPr>
          <p:spPr bwMode="auto">
            <a:xfrm>
              <a:off x="8440297" y="167933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B35BA646-63AA-4DA0-AF79-8AE780720A33}"/>
                </a:ext>
              </a:extLst>
            </p:cNvPr>
            <p:cNvSpPr/>
            <p:nvPr/>
          </p:nvSpPr>
          <p:spPr bwMode="auto">
            <a:xfrm>
              <a:off x="8975398" y="1182351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80" name="矩形 179">
            <a:extLst>
              <a:ext uri="{FF2B5EF4-FFF2-40B4-BE49-F238E27FC236}">
                <a16:creationId xmlns:a16="http://schemas.microsoft.com/office/drawing/2014/main" id="{61340A45-A8C7-47FD-950F-B90CA3CFB0A1}"/>
              </a:ext>
            </a:extLst>
          </p:cNvPr>
          <p:cNvSpPr/>
          <p:nvPr/>
        </p:nvSpPr>
        <p:spPr bwMode="auto">
          <a:xfrm>
            <a:off x="6345719" y="2486323"/>
            <a:ext cx="758247" cy="668427"/>
          </a:xfrm>
          <a:prstGeom prst="rect">
            <a:avLst/>
          </a:prstGeom>
          <a:solidFill>
            <a:srgbClr val="00B0F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K8S NAT</a:t>
            </a:r>
            <a:endParaRPr kumimoji="0" lang="zh-TW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4216B35E-22EC-4DC6-A711-3C558AFC6F4E}"/>
              </a:ext>
            </a:extLst>
          </p:cNvPr>
          <p:cNvSpPr/>
          <p:nvPr/>
        </p:nvSpPr>
        <p:spPr bwMode="auto">
          <a:xfrm>
            <a:off x="6633489" y="3461838"/>
            <a:ext cx="182706" cy="191993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ADB35E66-F139-4FBF-B8F1-1881ED9FF4FA}"/>
              </a:ext>
            </a:extLst>
          </p:cNvPr>
          <p:cNvCxnSpPr>
            <a:cxnSpLocks/>
            <a:stCxn id="180" idx="2"/>
            <a:endCxn id="181" idx="0"/>
          </p:cNvCxnSpPr>
          <p:nvPr/>
        </p:nvCxnSpPr>
        <p:spPr bwMode="auto">
          <a:xfrm>
            <a:off x="6724843" y="3154750"/>
            <a:ext cx="1" cy="3070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83" name="群組 182">
            <a:extLst>
              <a:ext uri="{FF2B5EF4-FFF2-40B4-BE49-F238E27FC236}">
                <a16:creationId xmlns:a16="http://schemas.microsoft.com/office/drawing/2014/main" id="{5E12FE23-68D8-4618-BEF6-ACA6F4665185}"/>
              </a:ext>
            </a:extLst>
          </p:cNvPr>
          <p:cNvGrpSpPr/>
          <p:nvPr/>
        </p:nvGrpSpPr>
        <p:grpSpPr>
          <a:xfrm>
            <a:off x="4663777" y="1130024"/>
            <a:ext cx="877954" cy="836070"/>
            <a:chOff x="7463435" y="695302"/>
            <a:chExt cx="1341356" cy="1277365"/>
          </a:xfrm>
        </p:grpSpPr>
        <p:sp>
          <p:nvSpPr>
            <p:cNvPr id="206" name="矩形: 圓角 205">
              <a:extLst>
                <a:ext uri="{FF2B5EF4-FFF2-40B4-BE49-F238E27FC236}">
                  <a16:creationId xmlns:a16="http://schemas.microsoft.com/office/drawing/2014/main" id="{AFE00DD7-7749-41CB-A00A-0288DAB3149B}"/>
                </a:ext>
              </a:extLst>
            </p:cNvPr>
            <p:cNvSpPr/>
            <p:nvPr/>
          </p:nvSpPr>
          <p:spPr bwMode="auto">
            <a:xfrm>
              <a:off x="7463435" y="695302"/>
              <a:ext cx="1341356" cy="1277365"/>
            </a:xfrm>
            <a:prstGeom prst="roundRect">
              <a:avLst/>
            </a:prstGeom>
            <a:solidFill>
              <a:srgbClr val="FFF2CC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Nginx</a:t>
              </a:r>
            </a:p>
            <a:p>
              <a:pPr algn="ctr"/>
              <a:r>
                <a:rPr lang="en-US" altLang="zh-TW" sz="1000" b="1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(</a:t>
              </a:r>
              <a:r>
                <a:rPr kumimoji="0" lang="en-US" altLang="zh-TW" sz="10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APP1</a:t>
              </a:r>
              <a:r>
                <a:rPr lang="en-US" altLang="zh-TW" sz="1000" b="1" dirty="0">
                  <a:solidFill>
                    <a:srgbClr val="000000"/>
                  </a:solidFill>
                  <a:latin typeface="Times" panose="02020603050405020304" pitchFamily="18" charset="0"/>
                  <a:ea typeface="ＭＳ Ｐゴシック" charset="0"/>
                  <a:cs typeface="Times" panose="02020603050405020304" pitchFamily="18" charset="0"/>
                </a:rPr>
                <a:t>)</a:t>
              </a: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B2C9393F-6306-4535-BA12-B5AEA59CC833}"/>
                </a:ext>
              </a:extLst>
            </p:cNvPr>
            <p:cNvSpPr/>
            <p:nvPr/>
          </p:nvSpPr>
          <p:spPr bwMode="auto">
            <a:xfrm>
              <a:off x="7994542" y="1679336"/>
              <a:ext cx="279142" cy="293331"/>
            </a:xfrm>
            <a:prstGeom prst="rect">
              <a:avLst/>
            </a:prstGeom>
            <a:solidFill>
              <a:srgbClr val="B4A7D6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cxnSp>
        <p:nvCxnSpPr>
          <p:cNvPr id="184" name="接點: 肘形 183">
            <a:extLst>
              <a:ext uri="{FF2B5EF4-FFF2-40B4-BE49-F238E27FC236}">
                <a16:creationId xmlns:a16="http://schemas.microsoft.com/office/drawing/2014/main" id="{2359C9BE-0618-47CA-8D95-1854A291A239}"/>
              </a:ext>
            </a:extLst>
          </p:cNvPr>
          <p:cNvCxnSpPr>
            <a:cxnSpLocks/>
            <a:stCxn id="210" idx="3"/>
            <a:endCxn id="180" idx="0"/>
          </p:cNvCxnSpPr>
          <p:nvPr/>
        </p:nvCxnSpPr>
        <p:spPr bwMode="auto">
          <a:xfrm>
            <a:off x="6600182" y="1544808"/>
            <a:ext cx="124661" cy="941515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E9ADC541-824A-4AED-9BF6-34093B43D627}"/>
              </a:ext>
            </a:extLst>
          </p:cNvPr>
          <p:cNvCxnSpPr>
            <a:stCxn id="162" idx="2"/>
            <a:endCxn id="218" idx="0"/>
          </p:cNvCxnSpPr>
          <p:nvPr/>
        </p:nvCxnSpPr>
        <p:spPr bwMode="auto">
          <a:xfrm flipH="1">
            <a:off x="753032" y="3651940"/>
            <a:ext cx="419069" cy="403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95607DB4-5AE7-4231-B7F5-1F6F28B36AE1}"/>
              </a:ext>
            </a:extLst>
          </p:cNvPr>
          <p:cNvCxnSpPr>
            <a:stCxn id="163" idx="2"/>
            <a:endCxn id="153" idx="0"/>
          </p:cNvCxnSpPr>
          <p:nvPr/>
        </p:nvCxnSpPr>
        <p:spPr bwMode="auto">
          <a:xfrm>
            <a:off x="1445110" y="3651940"/>
            <a:ext cx="422550" cy="403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7" name="矩形 186">
            <a:extLst>
              <a:ext uri="{FF2B5EF4-FFF2-40B4-BE49-F238E27FC236}">
                <a16:creationId xmlns:a16="http://schemas.microsoft.com/office/drawing/2014/main" id="{BA46B4A3-5DEE-4CBF-BE91-17702CFE5B14}"/>
              </a:ext>
            </a:extLst>
          </p:cNvPr>
          <p:cNvSpPr/>
          <p:nvPr/>
        </p:nvSpPr>
        <p:spPr bwMode="auto">
          <a:xfrm>
            <a:off x="1776306" y="4617705"/>
            <a:ext cx="182707" cy="191994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grpSp>
        <p:nvGrpSpPr>
          <p:cNvPr id="188" name="群組 187">
            <a:extLst>
              <a:ext uri="{FF2B5EF4-FFF2-40B4-BE49-F238E27FC236}">
                <a16:creationId xmlns:a16="http://schemas.microsoft.com/office/drawing/2014/main" id="{4A26E0D5-6241-4DD3-8D5C-D23F4F4832E8}"/>
              </a:ext>
            </a:extLst>
          </p:cNvPr>
          <p:cNvGrpSpPr/>
          <p:nvPr/>
        </p:nvGrpSpPr>
        <p:grpSpPr>
          <a:xfrm>
            <a:off x="4512843" y="3854824"/>
            <a:ext cx="2282136" cy="1855921"/>
            <a:chOff x="4222149" y="3045110"/>
            <a:chExt cx="2090504" cy="1700079"/>
          </a:xfrm>
        </p:grpSpPr>
        <p:sp>
          <p:nvSpPr>
            <p:cNvPr id="204" name="箭號: 向右 203">
              <a:extLst>
                <a:ext uri="{FF2B5EF4-FFF2-40B4-BE49-F238E27FC236}">
                  <a16:creationId xmlns:a16="http://schemas.microsoft.com/office/drawing/2014/main" id="{BDB02D19-1012-4578-B51A-BA3333FAF6EE}"/>
                </a:ext>
              </a:extLst>
            </p:cNvPr>
            <p:cNvSpPr/>
            <p:nvPr/>
          </p:nvSpPr>
          <p:spPr bwMode="auto">
            <a:xfrm rot="10800000">
              <a:off x="4222149" y="4489570"/>
              <a:ext cx="2090503" cy="255619"/>
            </a:xfrm>
            <a:prstGeom prst="rightArrow">
              <a:avLst/>
            </a:prstGeom>
            <a:solidFill>
              <a:schemeClr val="tx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4DB82185-DB62-4529-8860-1E4E353FDA0C}"/>
                </a:ext>
              </a:extLst>
            </p:cNvPr>
            <p:cNvSpPr/>
            <p:nvPr/>
          </p:nvSpPr>
          <p:spPr bwMode="auto">
            <a:xfrm rot="5400000">
              <a:off x="5464471" y="3764797"/>
              <a:ext cx="1567869" cy="128495"/>
            </a:xfrm>
            <a:prstGeom prst="rect">
              <a:avLst/>
            </a:prstGeom>
            <a:solidFill>
              <a:schemeClr val="tx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endParaRPr>
            </a:p>
          </p:txBody>
        </p:sp>
      </p:grpSp>
      <p:sp>
        <p:nvSpPr>
          <p:cNvPr id="189" name="矩形 188">
            <a:extLst>
              <a:ext uri="{FF2B5EF4-FFF2-40B4-BE49-F238E27FC236}">
                <a16:creationId xmlns:a16="http://schemas.microsoft.com/office/drawing/2014/main" id="{BF7B47BF-B616-4E56-9E7E-BB81BA48DC56}"/>
              </a:ext>
            </a:extLst>
          </p:cNvPr>
          <p:cNvSpPr/>
          <p:nvPr/>
        </p:nvSpPr>
        <p:spPr bwMode="auto">
          <a:xfrm>
            <a:off x="2422692" y="2855270"/>
            <a:ext cx="182707" cy="191994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90" name="接點: 肘形 189">
            <a:extLst>
              <a:ext uri="{FF2B5EF4-FFF2-40B4-BE49-F238E27FC236}">
                <a16:creationId xmlns:a16="http://schemas.microsoft.com/office/drawing/2014/main" id="{BBB1CC2B-55D2-4CBD-9128-F8580648118F}"/>
              </a:ext>
            </a:extLst>
          </p:cNvPr>
          <p:cNvCxnSpPr>
            <a:cxnSpLocks/>
            <a:stCxn id="169" idx="3"/>
            <a:endCxn id="207" idx="2"/>
          </p:cNvCxnSpPr>
          <p:nvPr/>
        </p:nvCxnSpPr>
        <p:spPr bwMode="auto">
          <a:xfrm flipV="1">
            <a:off x="2605398" y="1966094"/>
            <a:ext cx="2497357" cy="72861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E6D71F91-9C7B-4E88-AA8C-1686962767E9}"/>
              </a:ext>
            </a:extLst>
          </p:cNvPr>
          <p:cNvSpPr/>
          <p:nvPr/>
        </p:nvSpPr>
        <p:spPr bwMode="auto">
          <a:xfrm>
            <a:off x="2507784" y="1093894"/>
            <a:ext cx="877954" cy="256035"/>
          </a:xfrm>
          <a:prstGeom prst="rect">
            <a:avLst/>
          </a:prstGeom>
          <a:solidFill>
            <a:srgbClr val="00B05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DynamicACL</a:t>
            </a:r>
            <a:endParaRPr kumimoji="0" lang="zh-TW" altLang="en-US" sz="9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5D4E4B2B-7FF5-496E-A71D-EF2B1EC0E7CF}"/>
              </a:ext>
            </a:extLst>
          </p:cNvPr>
          <p:cNvSpPr/>
          <p:nvPr/>
        </p:nvSpPr>
        <p:spPr bwMode="auto">
          <a:xfrm>
            <a:off x="2062090" y="2971124"/>
            <a:ext cx="182707" cy="191994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3" name="箭號: 向右 192">
            <a:extLst>
              <a:ext uri="{FF2B5EF4-FFF2-40B4-BE49-F238E27FC236}">
                <a16:creationId xmlns:a16="http://schemas.microsoft.com/office/drawing/2014/main" id="{77B221B7-A12F-47EC-AA86-1D11632A5B43}"/>
              </a:ext>
            </a:extLst>
          </p:cNvPr>
          <p:cNvSpPr/>
          <p:nvPr/>
        </p:nvSpPr>
        <p:spPr bwMode="auto">
          <a:xfrm rot="10800000" flipH="1">
            <a:off x="1807236" y="5431694"/>
            <a:ext cx="1095677" cy="263106"/>
          </a:xfrm>
          <a:prstGeom prst="rightArrow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4C5F29F9-A7B0-4D50-A548-41897F12801E}"/>
              </a:ext>
            </a:extLst>
          </p:cNvPr>
          <p:cNvSpPr/>
          <p:nvPr/>
        </p:nvSpPr>
        <p:spPr bwMode="auto">
          <a:xfrm rot="16200000" flipH="1">
            <a:off x="1595236" y="5179969"/>
            <a:ext cx="564275" cy="140274"/>
          </a:xfrm>
          <a:prstGeom prst="rect">
            <a:avLst/>
          </a:prstGeom>
          <a:solidFill>
            <a:schemeClr val="tx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0A3D9803-6272-48B6-B1BB-34D08A94D475}"/>
              </a:ext>
            </a:extLst>
          </p:cNvPr>
          <p:cNvSpPr/>
          <p:nvPr/>
        </p:nvSpPr>
        <p:spPr bwMode="auto">
          <a:xfrm>
            <a:off x="2487208" y="3459946"/>
            <a:ext cx="182707" cy="191994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6" name="矩形: 圓角 195">
            <a:extLst>
              <a:ext uri="{FF2B5EF4-FFF2-40B4-BE49-F238E27FC236}">
                <a16:creationId xmlns:a16="http://schemas.microsoft.com/office/drawing/2014/main" id="{BF0A59C1-11D5-41B1-BE26-A75730AEC7CA}"/>
              </a:ext>
            </a:extLst>
          </p:cNvPr>
          <p:cNvSpPr/>
          <p:nvPr/>
        </p:nvSpPr>
        <p:spPr bwMode="auto">
          <a:xfrm>
            <a:off x="2519784" y="4055323"/>
            <a:ext cx="930331" cy="768447"/>
          </a:xfrm>
          <a:prstGeom prst="roundRect">
            <a:avLst/>
          </a:prstGeom>
          <a:solidFill>
            <a:srgbClr val="D9D9D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Physical</a:t>
            </a:r>
          </a:p>
          <a:p>
            <a:pPr algn="ctr"/>
            <a:r>
              <a:rPr lang="en-US" altLang="zh-TW" sz="1000" b="1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m</a:t>
            </a:r>
            <a:r>
              <a:rPr lang="en-US" altLang="zh-TW" sz="1000" b="1" dirty="0">
                <a:solidFill>
                  <a:srgbClr val="000000"/>
                </a:solidFill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achine</a:t>
            </a:r>
            <a:endParaRPr lang="zh-TW" altLang="en-US" sz="1000" b="1" dirty="0">
              <a:solidFill>
                <a:srgbClr val="000000"/>
              </a:solidFill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4C9B62EE-CBC3-44E7-8CA3-EA4253E0BF96}"/>
              </a:ext>
            </a:extLst>
          </p:cNvPr>
          <p:cNvSpPr/>
          <p:nvPr/>
        </p:nvSpPr>
        <p:spPr bwMode="auto">
          <a:xfrm>
            <a:off x="2898259" y="4053080"/>
            <a:ext cx="182707" cy="191994"/>
          </a:xfrm>
          <a:prstGeom prst="rect">
            <a:avLst/>
          </a:prstGeom>
          <a:solidFill>
            <a:srgbClr val="B6D7A8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198" name="直線接點 197">
            <a:extLst>
              <a:ext uri="{FF2B5EF4-FFF2-40B4-BE49-F238E27FC236}">
                <a16:creationId xmlns:a16="http://schemas.microsoft.com/office/drawing/2014/main" id="{3C8DEBC9-CAD9-4FE8-9507-9E5208F3B5F4}"/>
              </a:ext>
            </a:extLst>
          </p:cNvPr>
          <p:cNvCxnSpPr>
            <a:stCxn id="192" idx="2"/>
            <a:endCxn id="195" idx="0"/>
          </p:cNvCxnSpPr>
          <p:nvPr/>
        </p:nvCxnSpPr>
        <p:spPr bwMode="auto">
          <a:xfrm>
            <a:off x="2153444" y="3163118"/>
            <a:ext cx="425118" cy="29683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9" name="直線接點 198">
            <a:extLst>
              <a:ext uri="{FF2B5EF4-FFF2-40B4-BE49-F238E27FC236}">
                <a16:creationId xmlns:a16="http://schemas.microsoft.com/office/drawing/2014/main" id="{F7E34380-D09E-4796-886F-94A36178DD5A}"/>
              </a:ext>
            </a:extLst>
          </p:cNvPr>
          <p:cNvCxnSpPr/>
          <p:nvPr/>
        </p:nvCxnSpPr>
        <p:spPr bwMode="auto">
          <a:xfrm>
            <a:off x="2579760" y="3651940"/>
            <a:ext cx="422550" cy="4033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0" name="矩形: 圓角 199">
            <a:extLst>
              <a:ext uri="{FF2B5EF4-FFF2-40B4-BE49-F238E27FC236}">
                <a16:creationId xmlns:a16="http://schemas.microsoft.com/office/drawing/2014/main" id="{7FFDEE0F-CAC7-483F-9C5C-2F31756968CA}"/>
              </a:ext>
            </a:extLst>
          </p:cNvPr>
          <p:cNvSpPr/>
          <p:nvPr/>
        </p:nvSpPr>
        <p:spPr bwMode="auto">
          <a:xfrm>
            <a:off x="3634890" y="1130024"/>
            <a:ext cx="877954" cy="836070"/>
          </a:xfrm>
          <a:prstGeom prst="roundRect">
            <a:avLst/>
          </a:prstGeom>
          <a:solidFill>
            <a:srgbClr val="FFF2CC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" panose="02020603050405020304" pitchFamily="18" charset="0"/>
                <a:ea typeface="ＭＳ Ｐゴシック" charset="0"/>
                <a:cs typeface="Times" panose="02020603050405020304" pitchFamily="18" charset="0"/>
              </a:rPr>
              <a:t>Redis</a:t>
            </a: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5049C91B-A635-4C37-BF9A-5089B5E155FC}"/>
              </a:ext>
            </a:extLst>
          </p:cNvPr>
          <p:cNvSpPr/>
          <p:nvPr/>
        </p:nvSpPr>
        <p:spPr bwMode="auto">
          <a:xfrm>
            <a:off x="3634822" y="1457414"/>
            <a:ext cx="182707" cy="191994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E6389722-787C-4F41-BBA9-53B112985573}"/>
              </a:ext>
            </a:extLst>
          </p:cNvPr>
          <p:cNvSpPr/>
          <p:nvPr/>
        </p:nvSpPr>
        <p:spPr bwMode="auto">
          <a:xfrm>
            <a:off x="3285363" y="1457414"/>
            <a:ext cx="182707" cy="191994"/>
          </a:xfrm>
          <a:prstGeom prst="rect">
            <a:avLst/>
          </a:prstGeom>
          <a:solidFill>
            <a:srgbClr val="B4A7D6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" panose="02020603050405020304" pitchFamily="18" charset="0"/>
              <a:ea typeface="ＭＳ Ｐゴシック" charset="0"/>
              <a:cs typeface="Times" panose="02020603050405020304" pitchFamily="18" charset="0"/>
            </a:endParaRPr>
          </a:p>
        </p:txBody>
      </p:sp>
      <p:cxnSp>
        <p:nvCxnSpPr>
          <p:cNvPr id="203" name="直線接點 202">
            <a:extLst>
              <a:ext uri="{FF2B5EF4-FFF2-40B4-BE49-F238E27FC236}">
                <a16:creationId xmlns:a16="http://schemas.microsoft.com/office/drawing/2014/main" id="{C254BACA-1599-45C4-8016-325BCF9599CE}"/>
              </a:ext>
            </a:extLst>
          </p:cNvPr>
          <p:cNvCxnSpPr>
            <a:stCxn id="202" idx="3"/>
            <a:endCxn id="201" idx="1"/>
          </p:cNvCxnSpPr>
          <p:nvPr/>
        </p:nvCxnSpPr>
        <p:spPr bwMode="auto">
          <a:xfrm>
            <a:off x="3468070" y="1553410"/>
            <a:ext cx="16675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26445284-5534-47FB-9523-9631E2D18809}"/>
              </a:ext>
            </a:extLst>
          </p:cNvPr>
          <p:cNvGrpSpPr/>
          <p:nvPr/>
        </p:nvGrpSpPr>
        <p:grpSpPr>
          <a:xfrm>
            <a:off x="9900230" y="4858763"/>
            <a:ext cx="1254083" cy="335204"/>
            <a:chOff x="7461389" y="5788638"/>
            <a:chExt cx="1097424" cy="293331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B1F9B059-AB2A-478F-8290-6EEA8697AD74}"/>
                </a:ext>
              </a:extLst>
            </p:cNvPr>
            <p:cNvSpPr/>
            <p:nvPr/>
          </p:nvSpPr>
          <p:spPr bwMode="auto">
            <a:xfrm>
              <a:off x="7461389" y="5788638"/>
              <a:ext cx="279142" cy="293331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F4DEC599-B5D9-4520-BB0D-9BF87CE3F1D3}"/>
                </a:ext>
              </a:extLst>
            </p:cNvPr>
            <p:cNvSpPr txBox="1"/>
            <p:nvPr/>
          </p:nvSpPr>
          <p:spPr>
            <a:xfrm>
              <a:off x="7973583" y="5801475"/>
              <a:ext cx="585230" cy="228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Progress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69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zh-TW" dirty="0"/>
              <a:t>Implement ACL on ONOS.</a:t>
            </a:r>
          </a:p>
          <a:p>
            <a:pPr>
              <a:spcAft>
                <a:spcPct val="0"/>
              </a:spcAft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Let physical machines can be accessed like MEC APP.</a:t>
            </a:r>
          </a:p>
          <a:p>
            <a:pPr>
              <a:spcAft>
                <a:spcPct val="0"/>
              </a:spcAft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DNS request redirection is still in progress.</a:t>
            </a:r>
          </a:p>
          <a:p>
            <a:pPr>
              <a:spcAft>
                <a:spcPct val="0"/>
              </a:spcAft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Meet with FiberLogic.</a:t>
            </a:r>
          </a:p>
          <a:p>
            <a:pPr>
              <a:spcAft>
                <a:spcPct val="0"/>
              </a:spcAft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D14B77-88ED-47C6-9406-8BCA7402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77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EC75B7E-209E-4F7C-8098-A7BE444F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the entry to authorize the UE to ping any APP.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Input the entries to authorize the UE to access the specific service.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0592BC-E294-43D2-800B-9D5F3581AD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35B0DA42-6A48-460C-A46B-32AE394E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ACL</a:t>
            </a:r>
            <a:r>
              <a:rPr lang="zh-TW" altLang="en-US" dirty="0"/>
              <a:t> </a:t>
            </a:r>
            <a:r>
              <a:rPr lang="en-US" altLang="zh-TW" dirty="0"/>
              <a:t>APP</a:t>
            </a:r>
            <a:r>
              <a:rPr lang="zh-TW" altLang="en-US" dirty="0"/>
              <a:t> </a:t>
            </a:r>
            <a:r>
              <a:rPr lang="en-US" altLang="zh-TW" dirty="0"/>
              <a:t>on ONOS</a:t>
            </a:r>
            <a:endParaRPr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4046B06-DB2E-40A1-83CF-9A6B1CFA9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10482"/>
              </p:ext>
            </p:extLst>
          </p:nvPr>
        </p:nvGraphicFramePr>
        <p:xfrm>
          <a:off x="1484848" y="2274141"/>
          <a:ext cx="37592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600">
                  <a:extLst>
                    <a:ext uri="{9D8B030D-6E8A-4147-A177-3AD203B41FA5}">
                      <a16:colId xmlns:a16="http://schemas.microsoft.com/office/drawing/2014/main" val="3154884438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4051949201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r>
                        <a:rPr lang="en-US" altLang="zh-TW" dirty="0"/>
                        <a:t>UE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UE IP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3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SUCI1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10.60.0.1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3611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81F502-0CF2-4B5D-A0DB-35C580899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374876"/>
              </p:ext>
            </p:extLst>
          </p:nvPr>
        </p:nvGraphicFramePr>
        <p:xfrm>
          <a:off x="1484848" y="4276725"/>
          <a:ext cx="40587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350">
                  <a:extLst>
                    <a:ext uri="{9D8B030D-6E8A-4147-A177-3AD203B41FA5}">
                      <a16:colId xmlns:a16="http://schemas.microsoft.com/office/drawing/2014/main" val="3154884438"/>
                    </a:ext>
                  </a:extLst>
                </a:gridCol>
                <a:gridCol w="2029350">
                  <a:extLst>
                    <a:ext uri="{9D8B030D-6E8A-4147-A177-3AD203B41FA5}">
                      <a16:colId xmlns:a16="http://schemas.microsoft.com/office/drawing/2014/main" val="4051949201"/>
                    </a:ext>
                  </a:extLst>
                </a:gridCol>
              </a:tblGrid>
              <a:tr h="136525">
                <a:tc>
                  <a:txBody>
                    <a:bodyPr/>
                    <a:lstStyle/>
                    <a:p>
                      <a:r>
                        <a:rPr lang="en-US" altLang="zh-TW" dirty="0"/>
                        <a:t>UE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Service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3227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r>
                        <a:rPr lang="en-US" altLang="zh-TW" dirty="0"/>
                        <a:t>SUCI1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192.168.100.7:80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736112"/>
                  </a:ext>
                </a:extLst>
              </a:tr>
              <a:tr h="1365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SUCI1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192.168.100.8:53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275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04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Implement ACL on ONOS.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Let physical machines can be accessed like MEC APP.</a:t>
            </a:r>
          </a:p>
          <a:p>
            <a:pPr>
              <a:spcAft>
                <a:spcPct val="0"/>
              </a:spcAft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DNS request redirection is still in progress.</a:t>
            </a:r>
          </a:p>
          <a:p>
            <a:pPr>
              <a:spcAft>
                <a:spcPct val="0"/>
              </a:spcAft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Meet with FiberLogic.</a:t>
            </a:r>
          </a:p>
          <a:p>
            <a:pPr>
              <a:spcAft>
                <a:spcPct val="0"/>
              </a:spcAft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D14B77-88ED-47C6-9406-8BCA7402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7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A5CA803-B792-4066-A2F1-B66F6ED86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Attach the physical machine to the Ethernet port of FiberLogic PC.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Set the physical machine’ NIC to the IP in MEC subnet.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UE can access this physical machine now.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F91E275-CFE4-4C34-BB03-4605C180B7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E880C075-59A0-48B2-A692-A9C4480C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Attach Physical Machines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9911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Implement ACL on ONOS.</a:t>
            </a:r>
          </a:p>
          <a:p>
            <a:pPr>
              <a:spcAft>
                <a:spcPct val="0"/>
              </a:spcAft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Let physical machines can be accessed like MEC APP.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DNS request redirection is still in progress.</a:t>
            </a:r>
          </a:p>
          <a:p>
            <a:pPr>
              <a:spcAft>
                <a:spcPct val="0"/>
              </a:spcAft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Meet with FiberLogic.</a:t>
            </a:r>
          </a:p>
          <a:p>
            <a:pPr>
              <a:spcAft>
                <a:spcPct val="0"/>
              </a:spcAft>
            </a:pPr>
            <a:endParaRPr lang="en-US" altLang="zh-TW" dirty="0"/>
          </a:p>
          <a:p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D14B77-88ED-47C6-9406-8BCA7402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47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955158-64EC-4E98-9C9C-6B4F89E0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ct val="0"/>
              </a:spcAft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Implement ACL on ONOS.</a:t>
            </a:r>
          </a:p>
          <a:p>
            <a:pPr>
              <a:spcAft>
                <a:spcPct val="0"/>
              </a:spcAft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Let physical machines can be accessed like MEC APP.</a:t>
            </a:r>
          </a:p>
          <a:p>
            <a:pPr>
              <a:spcAft>
                <a:spcPct val="0"/>
              </a:spcAft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DNS request redirection is still in progress.</a:t>
            </a:r>
          </a:p>
          <a:p>
            <a:pPr>
              <a:spcAft>
                <a:spcPct val="0"/>
              </a:spcAft>
            </a:pPr>
            <a:r>
              <a:rPr lang="en-US" altLang="zh-TW" dirty="0"/>
              <a:t>Meet with FiberLogic.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09A8BC-8F38-45B7-8F19-EDBE39561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3C0205-A4ED-49FA-A528-855184B0DC6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4789C3F0-A6C6-4AEA-BE91-E4D5F406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Week Progress</a:t>
            </a:r>
            <a:endParaRPr lang="zh-TW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D14B77-88ED-47C6-9406-8BCA7402B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682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自訂 2">
      <a:dk1>
        <a:srgbClr val="000000"/>
      </a:dk1>
      <a:lt1>
        <a:srgbClr val="FFFFFF"/>
      </a:lt1>
      <a:dk2>
        <a:srgbClr val="000000"/>
      </a:dk2>
      <a:lt2>
        <a:srgbClr val="8B8D8E"/>
      </a:lt2>
      <a:accent1>
        <a:srgbClr val="536895"/>
      </a:accent1>
      <a:accent2>
        <a:srgbClr val="616365"/>
      </a:accent2>
      <a:accent3>
        <a:srgbClr val="FFFFFF"/>
      </a:accent3>
      <a:accent4>
        <a:srgbClr val="000000"/>
      </a:accent4>
      <a:accent5>
        <a:srgbClr val="B3B9C8"/>
      </a:accent5>
      <a:accent6>
        <a:srgbClr val="57595B"/>
      </a:accent6>
      <a:hlink>
        <a:srgbClr val="0070C0"/>
      </a:hlink>
      <a:folHlink>
        <a:srgbClr val="FFB612"/>
      </a:folHlink>
    </a:clrScheme>
    <a:fontScheme name="Default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>
            <a:ln>
              <a:noFill/>
            </a:ln>
            <a:solidFill>
              <a:srgbClr val="000000"/>
            </a:solidFill>
            <a:effectLst/>
            <a:latin typeface="Times" panose="02020603050405020304" pitchFamily="18" charset="0"/>
            <a:ea typeface="ＭＳ Ｐゴシック" charset="0"/>
            <a:cs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B8D8E"/>
        </a:lt2>
        <a:accent1>
          <a:srgbClr val="536895"/>
        </a:accent1>
        <a:accent2>
          <a:srgbClr val="616365"/>
        </a:accent2>
        <a:accent3>
          <a:srgbClr val="FFFFFF"/>
        </a:accent3>
        <a:accent4>
          <a:srgbClr val="000000"/>
        </a:accent4>
        <a:accent5>
          <a:srgbClr val="B3B9C8"/>
        </a:accent5>
        <a:accent6>
          <a:srgbClr val="57595B"/>
        </a:accent6>
        <a:hlink>
          <a:srgbClr val="F1E3BB"/>
        </a:hlink>
        <a:folHlink>
          <a:srgbClr val="FFB6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92913</TotalTime>
  <Words>376</Words>
  <Application>Microsoft Office PowerPoint</Application>
  <PresentationFormat>寬螢幕</PresentationFormat>
  <Paragraphs>100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Times</vt:lpstr>
      <vt:lpstr>Times New Roman</vt:lpstr>
      <vt:lpstr>Wingdings</vt:lpstr>
      <vt:lpstr>Default</vt:lpstr>
      <vt:lpstr>PowerPoint 簡報</vt:lpstr>
      <vt:lpstr>This Week Progress</vt:lpstr>
      <vt:lpstr>PowerPoint 簡報</vt:lpstr>
      <vt:lpstr>This Week Progress</vt:lpstr>
      <vt:lpstr>The ACL APP on ONOS</vt:lpstr>
      <vt:lpstr>This Week Progress</vt:lpstr>
      <vt:lpstr>Attach Physical Machines</vt:lpstr>
      <vt:lpstr>This Week Progress</vt:lpstr>
      <vt:lpstr>This Week Progress</vt:lpstr>
      <vt:lpstr>Meeting Summary</vt:lpstr>
      <vt:lpstr>TODO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Guan-Hua Tu</dc:creator>
  <cp:lastModifiedBy>峻賢 林</cp:lastModifiedBy>
  <cp:revision>1998</cp:revision>
  <cp:lastPrinted>2016-10-16T18:03:02Z</cp:lastPrinted>
  <dcterms:created xsi:type="dcterms:W3CDTF">2009-05-04T15:50:16Z</dcterms:created>
  <dcterms:modified xsi:type="dcterms:W3CDTF">2024-01-05T04:31:02Z</dcterms:modified>
</cp:coreProperties>
</file>