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9" r:id="rId3"/>
    <p:sldId id="375" r:id="rId4"/>
    <p:sldId id="379" r:id="rId5"/>
    <p:sldId id="385" r:id="rId6"/>
    <p:sldId id="387" r:id="rId7"/>
    <p:sldId id="388" r:id="rId8"/>
    <p:sldId id="389" r:id="rId9"/>
    <p:sldId id="390" r:id="rId10"/>
    <p:sldId id="391" r:id="rId11"/>
    <p:sldId id="371" r:id="rId12"/>
    <p:sldId id="373" r:id="rId13"/>
    <p:sldId id="378" r:id="rId14"/>
    <p:sldId id="392" r:id="rId15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59D25"/>
    <a:srgbClr val="FF7501"/>
    <a:srgbClr val="00B050"/>
    <a:srgbClr val="000000"/>
    <a:srgbClr val="FFFF00"/>
    <a:srgbClr val="0567AC"/>
    <a:srgbClr val="FFC000"/>
    <a:srgbClr val="67BA67"/>
    <a:srgbClr val="875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8679" autoAdjust="0"/>
  </p:normalViewPr>
  <p:slideViewPr>
    <p:cSldViewPr snapToGrid="0">
      <p:cViewPr varScale="1">
        <p:scale>
          <a:sx n="71" d="100"/>
          <a:sy n="71" d="100"/>
        </p:scale>
        <p:origin x="1488" y="43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74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20240124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756DC9-0FC2-43F9-A2B0-44A9AA1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The Management Interface</a:t>
            </a:r>
            <a:r>
              <a:rPr lang="zh-TW" altLang="en-US" sz="3200" dirty="0"/>
              <a:t> </a:t>
            </a:r>
            <a:r>
              <a:rPr lang="en-US" altLang="zh-TW" sz="3200" dirty="0"/>
              <a:t>– ACL</a:t>
            </a:r>
            <a:r>
              <a:rPr lang="zh-TW" altLang="en-US" sz="3200" dirty="0"/>
              <a:t> </a:t>
            </a:r>
            <a:r>
              <a:rPr lang="en-US" altLang="zh-TW" sz="3200" dirty="0"/>
              <a:t>Management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544FD-A9F8-46C6-B9FC-2DD638E908B7}"/>
              </a:ext>
            </a:extLst>
          </p:cNvPr>
          <p:cNvSpPr txBox="1"/>
          <p:nvPr/>
        </p:nvSpPr>
        <p:spPr>
          <a:xfrm>
            <a:off x="912289" y="1664757"/>
            <a:ext cx="363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Access Control List Table</a:t>
            </a:r>
            <a:endParaRPr lang="zh-TW" altLang="en-US" dirty="0"/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07FAFD3B-91EC-4DD6-BDE8-93E9EC9FFD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2291" y="2126422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027121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027121">
                  <a:extLst>
                    <a:ext uri="{9D8B030D-6E8A-4147-A177-3AD203B41FA5}">
                      <a16:colId xmlns:a16="http://schemas.microsoft.com/office/drawing/2014/main" val="1775062213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172.16.0.56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E2314A0-D47D-48F2-B89D-07DCCD679B8A}"/>
              </a:ext>
            </a:extLst>
          </p:cNvPr>
          <p:cNvSpPr/>
          <p:nvPr/>
        </p:nvSpPr>
        <p:spPr bwMode="auto">
          <a:xfrm>
            <a:off x="11036635" y="2126422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74A09B-90BD-4CDB-BDD6-DB2B0A095B73}"/>
              </a:ext>
            </a:extLst>
          </p:cNvPr>
          <p:cNvSpPr/>
          <p:nvPr/>
        </p:nvSpPr>
        <p:spPr bwMode="auto">
          <a:xfrm>
            <a:off x="8486006" y="2666522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75C8AE-B867-449F-A962-71953E032DC4}"/>
              </a:ext>
            </a:extLst>
          </p:cNvPr>
          <p:cNvSpPr/>
          <p:nvPr/>
        </p:nvSpPr>
        <p:spPr bwMode="auto">
          <a:xfrm>
            <a:off x="9548848" y="2666522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3BFE8-758E-4C68-8C28-8A5EC4399943}"/>
              </a:ext>
            </a:extLst>
          </p:cNvPr>
          <p:cNvSpPr/>
          <p:nvPr/>
        </p:nvSpPr>
        <p:spPr bwMode="auto">
          <a:xfrm>
            <a:off x="1686170" y="4220651"/>
            <a:ext cx="727973" cy="33655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D6996975-838B-4438-9BCC-68756772C6D8}"/>
              </a:ext>
            </a:extLst>
          </p:cNvPr>
          <p:cNvGraphicFramePr>
            <a:graphicFrameLocks/>
          </p:cNvGraphicFramePr>
          <p:nvPr/>
        </p:nvGraphicFramePr>
        <p:xfrm>
          <a:off x="912291" y="4620219"/>
          <a:ext cx="43210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06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160506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ACL Adding Window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Access Control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8411"/>
                  </a:ext>
                </a:extLst>
              </a:tr>
            </a:tbl>
          </a:graphicData>
        </a:graphic>
      </p:graphicFrame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52F82C04-0BC7-4528-AB45-98B0381A7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781677"/>
              </p:ext>
            </p:extLst>
          </p:nvPr>
        </p:nvGraphicFramePr>
        <p:xfrm>
          <a:off x="6350336" y="4625865"/>
          <a:ext cx="43210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06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160506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ACL Modifying Window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Access Control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172.16.0.56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7948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76C7FC6E-23B6-4424-894F-1B144D6D885E}"/>
              </a:ext>
            </a:extLst>
          </p:cNvPr>
          <p:cNvSpPr txBox="1"/>
          <p:nvPr/>
        </p:nvSpPr>
        <p:spPr>
          <a:xfrm>
            <a:off x="912289" y="4158554"/>
            <a:ext cx="326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Click </a:t>
            </a:r>
            <a:r>
              <a:rPr lang="en-US" altLang="zh-TW" dirty="0">
                <a:solidFill>
                  <a:schemeClr val="bg1"/>
                </a:solidFill>
              </a:rPr>
              <a:t>ADD</a:t>
            </a:r>
            <a:r>
              <a:rPr lang="en-US" altLang="zh-TW" dirty="0"/>
              <a:t> to add data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FAE5CA-CD6E-4883-9203-76A708C97E8B}"/>
              </a:ext>
            </a:extLst>
          </p:cNvPr>
          <p:cNvSpPr/>
          <p:nvPr/>
        </p:nvSpPr>
        <p:spPr bwMode="auto">
          <a:xfrm>
            <a:off x="7159480" y="4220651"/>
            <a:ext cx="1247775" cy="33655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301C05-A08F-4681-8E04-0EEF4BAA5F17}"/>
              </a:ext>
            </a:extLst>
          </p:cNvPr>
          <p:cNvSpPr txBox="1"/>
          <p:nvPr/>
        </p:nvSpPr>
        <p:spPr>
          <a:xfrm>
            <a:off x="6350336" y="4158554"/>
            <a:ext cx="414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Click </a:t>
            </a:r>
            <a:r>
              <a:rPr lang="en-US" altLang="zh-TW" dirty="0">
                <a:solidFill>
                  <a:schemeClr val="bg1"/>
                </a:solidFill>
              </a:rPr>
              <a:t>MODIFY</a:t>
            </a:r>
            <a:r>
              <a:rPr lang="en-US" altLang="zh-TW" dirty="0"/>
              <a:t> to modify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24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/>
          <a:p>
            <a:pPr>
              <a:spcAft>
                <a:spcPct val="0"/>
              </a:spcAft>
            </a:pPr>
            <a:r>
              <a:rPr lang="en-US" altLang="zh-TW" dirty="0"/>
              <a:t>Finish the bandwidth limiting part for the document.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Design HA</a:t>
            </a:r>
            <a:r>
              <a:rPr lang="zh-TW" altLang="en-US" dirty="0"/>
              <a:t> </a:t>
            </a:r>
            <a:r>
              <a:rPr lang="en-US" altLang="zh-TW" dirty="0"/>
              <a:t>architecture.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03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EEC91C-4557-4913-8B54-7F884063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16624"/>
              </p:ext>
            </p:extLst>
          </p:nvPr>
        </p:nvGraphicFramePr>
        <p:xfrm>
          <a:off x="1783373" y="668118"/>
          <a:ext cx="8625254" cy="5820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8561">
                  <a:extLst>
                    <a:ext uri="{9D8B030D-6E8A-4147-A177-3AD203B41FA5}">
                      <a16:colId xmlns:a16="http://schemas.microsoft.com/office/drawing/2014/main" val="262501018"/>
                    </a:ext>
                  </a:extLst>
                </a:gridCol>
                <a:gridCol w="4237893">
                  <a:extLst>
                    <a:ext uri="{9D8B030D-6E8A-4147-A177-3AD203B41FA5}">
                      <a16:colId xmlns:a16="http://schemas.microsoft.com/office/drawing/2014/main" val="10793043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27014992"/>
                    </a:ext>
                  </a:extLst>
                </a:gridCol>
              </a:tblGrid>
              <a:tr h="671393">
                <a:tc gridSpan="2">
                  <a:txBody>
                    <a:bodyPr/>
                    <a:lstStyle/>
                    <a:p>
                      <a:pPr algn="ctr" hangingPunct="0"/>
                      <a:r>
                        <a:rPr lang="zh-TW" alt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工作項目</a:t>
                      </a:r>
                      <a:endParaRPr lang="zh-TW" sz="15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tc hMerge="1">
                  <a:txBody>
                    <a:bodyPr/>
                    <a:lstStyle/>
                    <a:p>
                      <a:pPr algn="just"/>
                      <a:endParaRPr lang="zh-TW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zh-TW" alt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完成項目</a:t>
                      </a:r>
                      <a:endParaRPr lang="zh-TW" sz="15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4028145127"/>
                  </a:ext>
                </a:extLst>
              </a:tr>
              <a:tr h="468119">
                <a:tc rowSpan="5">
                  <a:txBody>
                    <a:bodyPr/>
                    <a:lstStyle/>
                    <a:p>
                      <a:pPr algn="ctr" hangingPunct="0"/>
                      <a:r>
                        <a:rPr lang="en-US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5G</a:t>
                      </a:r>
                      <a:r>
                        <a:rPr lang="zh-TW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邊緣運算平台</a:t>
                      </a:r>
                      <a:endParaRPr lang="en-US" altLang="zh-TW" sz="1500" spc="2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hangingPunct="0"/>
                      <a:r>
                        <a:rPr lang="zh-TW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基於</a:t>
                      </a:r>
                      <a:r>
                        <a:rPr lang="en-US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DPDK</a:t>
                      </a:r>
                      <a:r>
                        <a:rPr lang="zh-TW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OVS</a:t>
                      </a:r>
                      <a:r>
                        <a:rPr lang="zh-TW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建置技術</a:t>
                      </a:r>
                      <a:endParaRPr lang="zh-TW" sz="15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DPDK</a:t>
                      </a: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處理</a:t>
                      </a:r>
                      <a:r>
                        <a:rPr 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GTP</a:t>
                      </a: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封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包並在運行中學習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GTP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資訊</a:t>
                      </a: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TW" alt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1584522990"/>
                  </a:ext>
                </a:extLst>
              </a:tr>
              <a:tr h="468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整合</a:t>
                      </a:r>
                      <a:r>
                        <a:rPr 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OVS</a:t>
                      </a: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至</a:t>
                      </a:r>
                      <a:r>
                        <a:rPr 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MEC</a:t>
                      </a: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平台，及其上之</a:t>
                      </a:r>
                      <a:r>
                        <a:rPr 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ONOS</a:t>
                      </a: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控制器</a:t>
                      </a: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2770726008"/>
                  </a:ext>
                </a:extLst>
              </a:tr>
              <a:tr h="468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開發存取控制</a:t>
                      </a:r>
                      <a:r>
                        <a:rPr lang="en-US" alt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sz="15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頻寬管理機制</a:t>
                      </a:r>
                      <a:r>
                        <a:rPr lang="en-US" altLang="zh-TW" sz="15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5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尚未補</a:t>
                      </a:r>
                      <a:r>
                        <a:rPr lang="en-US" altLang="zh-TW" sz="15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demo)</a:t>
                      </a:r>
                      <a:endParaRPr lang="zh-TW" sz="15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TW" alt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2081523319"/>
                  </a:ext>
                </a:extLst>
              </a:tr>
              <a:tr h="468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開發管理介面</a:t>
                      </a: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zh-TW" alt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4266253513"/>
                  </a:ext>
                </a:extLst>
              </a:tr>
              <a:tr h="468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實驗評估</a:t>
                      </a:r>
                      <a:r>
                        <a:rPr 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MEC</a:t>
                      </a: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平台</a:t>
                      </a: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algn="ctr" hangingPunct="0"/>
                      <a:endParaRPr 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46557740"/>
                  </a:ext>
                </a:extLst>
              </a:tr>
              <a:tr h="468119">
                <a:tc rowSpan="5">
                  <a:txBody>
                    <a:bodyPr/>
                    <a:lstStyle/>
                    <a:p>
                      <a:pPr algn="ctr" hangingPunct="0"/>
                      <a:r>
                        <a:rPr lang="en-US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5G</a:t>
                      </a:r>
                      <a:r>
                        <a:rPr lang="zh-TW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邊緣運算平台</a:t>
                      </a:r>
                      <a:endParaRPr lang="en-US" altLang="zh-TW" sz="1500" spc="2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hangingPunct="0"/>
                      <a:r>
                        <a:rPr lang="zh-TW" sz="1500" spc="2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之高可用性建置技術</a:t>
                      </a:r>
                      <a:endParaRPr lang="zh-TW" sz="15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建置多節點之邊緣運算平台</a:t>
                      </a:r>
                      <a:r>
                        <a:rPr lang="en-US" altLang="zh-TW" sz="15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5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智通想要的情境？</a:t>
                      </a:r>
                      <a:r>
                        <a:rPr lang="en-US" altLang="zh-TW" sz="15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sz="15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▲</a:t>
                      </a:r>
                      <a:endParaRPr lang="zh-TW" alt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2037463030"/>
                  </a:ext>
                </a:extLst>
              </a:tr>
              <a:tr h="468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</a:t>
                      </a:r>
                      <a:r>
                        <a:rPr 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K8S</a:t>
                      </a: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自動資源配置</a:t>
                      </a: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1270809930"/>
                  </a:ext>
                </a:extLst>
              </a:tr>
              <a:tr h="468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開發故障自動轉移機制</a:t>
                      </a: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zh-TW" altLang="en-US" sz="1800" b="1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▲</a:t>
                      </a:r>
                      <a:endParaRPr 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1244502711"/>
                  </a:ext>
                </a:extLst>
              </a:tr>
              <a:tr h="468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開發資料同步機制</a:t>
                      </a: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▲</a:t>
                      </a:r>
                      <a:endParaRPr lang="zh-TW" alt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3578539189"/>
                  </a:ext>
                </a:extLst>
              </a:tr>
              <a:tr h="468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實驗評估多邊緣運算節點架構</a:t>
                      </a:r>
                    </a:p>
                  </a:txBody>
                  <a:tcPr marL="14072" marR="14072" marT="0" marB="0"/>
                </a:tc>
                <a:tc>
                  <a:txBody>
                    <a:bodyPr/>
                    <a:lstStyle/>
                    <a:p>
                      <a:pPr algn="ctr" hangingPunct="0"/>
                      <a:endParaRPr lang="zh-TW" sz="18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053447307"/>
                  </a:ext>
                </a:extLst>
              </a:tr>
              <a:tr h="468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5G</a:t>
                      </a:r>
                      <a:r>
                        <a:rPr lang="zh-TW" sz="15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邊緣運算平台虛擬化暨資安防護技術之技術支援</a:t>
                      </a:r>
                    </a:p>
                  </a:txBody>
                  <a:tcPr marL="14072" marR="14072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TW" altLang="zh-TW" sz="1800" b="1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4072" marR="14072" marT="0" marB="0" anchor="ctr"/>
                </a:tc>
                <a:extLst>
                  <a:ext uri="{0D108BD9-81ED-4DB2-BD59-A6C34878D82A}">
                    <a16:rowId xmlns:a16="http://schemas.microsoft.com/office/drawing/2014/main" val="155940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3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Reply FiberLogic email. 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Design GUI for Management interface. 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Design high available architecture.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Finish paper preparation</a:t>
            </a:r>
          </a:p>
          <a:p>
            <a:pPr>
              <a:spcAft>
                <a:spcPct val="0"/>
              </a:spcAft>
            </a:pPr>
            <a:endParaRPr lang="en-US" altLang="zh-TW" dirty="0"/>
          </a:p>
          <a:p>
            <a:pPr>
              <a:spcAft>
                <a:spcPct val="0"/>
              </a:spcAft>
            </a:pPr>
            <a:r>
              <a:rPr lang="en-US" altLang="zh-TW" dirty="0"/>
              <a:t>Finish bandwidth limiting document.</a:t>
            </a:r>
          </a:p>
          <a:p>
            <a:pPr>
              <a:spcAft>
                <a:spcPct val="0"/>
              </a:spcAft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0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A10C04-DDAE-496F-B818-5DC1444D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Bandwidth management </a:t>
            </a:r>
            <a:r>
              <a:rPr lang="zh-TW" altLang="en-US" dirty="0"/>
              <a:t>的</a:t>
            </a:r>
            <a:r>
              <a:rPr lang="en-US" altLang="zh-TW" dirty="0"/>
              <a:t>button</a:t>
            </a:r>
            <a:r>
              <a:rPr lang="zh-TW" altLang="en-US" dirty="0"/>
              <a:t>改成</a:t>
            </a:r>
            <a:r>
              <a:rPr lang="en-US" altLang="zh-TW" dirty="0"/>
              <a:t>action</a:t>
            </a:r>
          </a:p>
          <a:p>
            <a:r>
              <a:rPr lang="en-US" altLang="zh-TW" dirty="0"/>
              <a:t>ACL</a:t>
            </a:r>
            <a:r>
              <a:rPr lang="zh-TW" altLang="en-US" dirty="0"/>
              <a:t>的</a:t>
            </a:r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、</a:t>
            </a:r>
            <a:r>
              <a:rPr lang="en-US" altLang="zh-TW" dirty="0"/>
              <a:t>APP Port</a:t>
            </a:r>
            <a:r>
              <a:rPr lang="zh-TW" altLang="en-US" dirty="0"/>
              <a:t>改成一個欄位</a:t>
            </a:r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IP/Port</a:t>
            </a:r>
          </a:p>
          <a:p>
            <a:r>
              <a:rPr lang="zh-TW" altLang="en-US" dirty="0"/>
              <a:t>然後老師覺得</a:t>
            </a:r>
            <a:r>
              <a:rPr lang="en-US" altLang="zh-TW" dirty="0"/>
              <a:t>ACL</a:t>
            </a:r>
            <a:r>
              <a:rPr lang="zh-TW" altLang="en-US" dirty="0"/>
              <a:t>的呈現下面會比較好。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D4C8B9-F2DB-4FE8-983F-352D2245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E7BEF52-4E26-47B7-8048-88E4C483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C261C4-B824-471F-A823-EEA15D219316}"/>
              </a:ext>
            </a:extLst>
          </p:cNvPr>
          <p:cNvSpPr txBox="1"/>
          <p:nvPr/>
        </p:nvSpPr>
        <p:spPr>
          <a:xfrm>
            <a:off x="912289" y="3363333"/>
            <a:ext cx="363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Access Control List Table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6AD480-B6B8-454B-97D4-3E96C440D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512047"/>
              </p:ext>
            </p:extLst>
          </p:nvPr>
        </p:nvGraphicFramePr>
        <p:xfrm>
          <a:off x="912291" y="3824998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4054242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IP:Port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172.16.0.56:80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172.16.0.56:443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1DC91F4-A245-4943-951B-8DD8BBA8CF0B}"/>
              </a:ext>
            </a:extLst>
          </p:cNvPr>
          <p:cNvSpPr/>
          <p:nvPr/>
        </p:nvSpPr>
        <p:spPr bwMode="auto">
          <a:xfrm>
            <a:off x="11036635" y="3824998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8BA0A-E3CC-4B1B-A4BE-108AAF525F28}"/>
              </a:ext>
            </a:extLst>
          </p:cNvPr>
          <p:cNvSpPr/>
          <p:nvPr/>
        </p:nvSpPr>
        <p:spPr bwMode="auto">
          <a:xfrm>
            <a:off x="8486006" y="4365098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4AF515-6F81-45B5-95BC-C466F6D4AA80}"/>
              </a:ext>
            </a:extLst>
          </p:cNvPr>
          <p:cNvSpPr/>
          <p:nvPr/>
        </p:nvSpPr>
        <p:spPr bwMode="auto">
          <a:xfrm>
            <a:off x="9548848" y="4365098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90574F-7384-4775-A99B-1E5DBD961BDA}"/>
              </a:ext>
            </a:extLst>
          </p:cNvPr>
          <p:cNvSpPr/>
          <p:nvPr/>
        </p:nvSpPr>
        <p:spPr bwMode="auto">
          <a:xfrm>
            <a:off x="8490755" y="4809091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E1954B-9A8D-4378-B9D8-D2B56C98528C}"/>
              </a:ext>
            </a:extLst>
          </p:cNvPr>
          <p:cNvSpPr/>
          <p:nvPr/>
        </p:nvSpPr>
        <p:spPr bwMode="auto">
          <a:xfrm>
            <a:off x="9553597" y="4809091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73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Reply FiberLogic email. 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Finish paper preparation.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Design GUI for the management interface.</a:t>
            </a:r>
          </a:p>
          <a:p>
            <a:pPr>
              <a:spcAft>
                <a:spcPct val="0"/>
              </a:spcAft>
            </a:pPr>
            <a:endParaRPr lang="en-US" altLang="zh-TW" dirty="0"/>
          </a:p>
          <a:p>
            <a:pPr>
              <a:spcAft>
                <a:spcPct val="0"/>
              </a:spcAft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F299F8-D71A-4FFE-9391-174D338A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(ASUS) AP use IP or IP range to set QoS, and it can set upload and download bandwidth.</a:t>
            </a:r>
          </a:p>
          <a:p>
            <a:pPr lvl="1"/>
            <a:r>
              <a:rPr lang="en-US" altLang="zh-TW" dirty="0"/>
              <a:t> (ASUS) AP also can use MAC to set it, but the MAC allocated by GNB is meaningless.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0930AD-B319-43BB-975D-E87FF69E9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F2189B3-CC4A-4288-B58F-90294308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Management Interface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23D43F-BFC0-4437-B330-097CDAC7A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31185" b="2106"/>
          <a:stretch/>
        </p:blipFill>
        <p:spPr bwMode="auto">
          <a:xfrm>
            <a:off x="6091774" y="3879506"/>
            <a:ext cx="4951698" cy="1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FB21AAF-AA7A-43A6-89DF-2BA754B36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7" t="32386"/>
          <a:stretch/>
        </p:blipFill>
        <p:spPr bwMode="auto">
          <a:xfrm>
            <a:off x="912291" y="3867495"/>
            <a:ext cx="4951698" cy="134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C2B8278-7285-4471-9F95-1421EC95A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962052"/>
              </p:ext>
            </p:extLst>
          </p:nvPr>
        </p:nvGraphicFramePr>
        <p:xfrm>
          <a:off x="912291" y="2126422"/>
          <a:ext cx="7307261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4054242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756DC9-0FC2-43F9-A2B0-44A9AA1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Management Interface</a:t>
            </a:r>
            <a:r>
              <a:rPr lang="zh-TW" altLang="en-US" dirty="0"/>
              <a:t> </a:t>
            </a:r>
            <a:r>
              <a:rPr lang="en-US" altLang="zh-TW" dirty="0"/>
              <a:t>– Dashboard</a:t>
            </a:r>
            <a:endParaRPr lang="zh-TW" altLang="en-US" dirty="0"/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0DB2EB23-1F33-48B9-AA8D-133ACAC2D5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472352"/>
              </p:ext>
            </p:extLst>
          </p:nvPr>
        </p:nvGraphicFramePr>
        <p:xfrm>
          <a:off x="912289" y="4329762"/>
          <a:ext cx="7287166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197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062395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  <a:gridCol w="1989574">
                  <a:extLst>
                    <a:ext uri="{9D8B030D-6E8A-4147-A177-3AD203B41FA5}">
                      <a16:colId xmlns:a16="http://schemas.microsoft.com/office/drawing/2014/main" val="67211958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172.16.0.56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C6296550-80D4-42B9-B4F3-4357F5C44EA9}"/>
              </a:ext>
            </a:extLst>
          </p:cNvPr>
          <p:cNvSpPr txBox="1"/>
          <p:nvPr/>
        </p:nvSpPr>
        <p:spPr>
          <a:xfrm>
            <a:off x="912289" y="1664757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Bandwidth Table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73B226F-087D-4328-955F-AB3B06594698}"/>
              </a:ext>
            </a:extLst>
          </p:cNvPr>
          <p:cNvSpPr txBox="1"/>
          <p:nvPr/>
        </p:nvSpPr>
        <p:spPr>
          <a:xfrm>
            <a:off x="912289" y="3868097"/>
            <a:ext cx="363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Access Control List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85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C2B8278-7285-4471-9F95-1421EC95A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581998"/>
              </p:ext>
            </p:extLst>
          </p:nvPr>
        </p:nvGraphicFramePr>
        <p:xfrm>
          <a:off x="912291" y="2126422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4054242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756DC9-0FC2-43F9-A2B0-44A9AA1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The Management Interface</a:t>
            </a:r>
            <a:r>
              <a:rPr lang="zh-TW" altLang="en-US" sz="3200" dirty="0"/>
              <a:t> </a:t>
            </a:r>
            <a:r>
              <a:rPr lang="en-US" altLang="zh-TW" sz="3200" dirty="0"/>
              <a:t>– Bandwidth Management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BCECB9-A249-43CF-B4BA-BF694DB17CFE}"/>
              </a:ext>
            </a:extLst>
          </p:cNvPr>
          <p:cNvSpPr/>
          <p:nvPr/>
        </p:nvSpPr>
        <p:spPr bwMode="auto">
          <a:xfrm>
            <a:off x="11036635" y="2126422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21A801-0DC1-4BCF-8E9E-AC127F5DECF6}"/>
              </a:ext>
            </a:extLst>
          </p:cNvPr>
          <p:cNvSpPr/>
          <p:nvPr/>
        </p:nvSpPr>
        <p:spPr bwMode="auto">
          <a:xfrm>
            <a:off x="8486006" y="2666522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CAA23AA-FA01-47F0-A6B5-FE95E27601CA}"/>
              </a:ext>
            </a:extLst>
          </p:cNvPr>
          <p:cNvSpPr/>
          <p:nvPr/>
        </p:nvSpPr>
        <p:spPr bwMode="auto">
          <a:xfrm>
            <a:off x="9548848" y="2666522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1A7622-18E3-4B79-A471-B81CA3C1D67E}"/>
              </a:ext>
            </a:extLst>
          </p:cNvPr>
          <p:cNvSpPr txBox="1"/>
          <p:nvPr/>
        </p:nvSpPr>
        <p:spPr>
          <a:xfrm>
            <a:off x="912289" y="1664757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Bandwidth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21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C2B8278-7285-4471-9F95-1421EC95AA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2291" y="2126422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4054242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756DC9-0FC2-43F9-A2B0-44A9AA1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The Management Interface</a:t>
            </a:r>
            <a:r>
              <a:rPr lang="zh-TW" altLang="en-US" sz="3200" dirty="0"/>
              <a:t> </a:t>
            </a:r>
            <a:r>
              <a:rPr lang="en-US" altLang="zh-TW" sz="3200" dirty="0"/>
              <a:t>– Bandwidth Management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BCECB9-A249-43CF-B4BA-BF694DB17CFE}"/>
              </a:ext>
            </a:extLst>
          </p:cNvPr>
          <p:cNvSpPr/>
          <p:nvPr/>
        </p:nvSpPr>
        <p:spPr bwMode="auto">
          <a:xfrm>
            <a:off x="11036635" y="2126422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21A801-0DC1-4BCF-8E9E-AC127F5DECF6}"/>
              </a:ext>
            </a:extLst>
          </p:cNvPr>
          <p:cNvSpPr/>
          <p:nvPr/>
        </p:nvSpPr>
        <p:spPr bwMode="auto">
          <a:xfrm>
            <a:off x="8486006" y="2666522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CAA23AA-FA01-47F0-A6B5-FE95E27601CA}"/>
              </a:ext>
            </a:extLst>
          </p:cNvPr>
          <p:cNvSpPr/>
          <p:nvPr/>
        </p:nvSpPr>
        <p:spPr bwMode="auto">
          <a:xfrm>
            <a:off x="9548848" y="2666522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1A7622-18E3-4B79-A471-B81CA3C1D67E}"/>
              </a:ext>
            </a:extLst>
          </p:cNvPr>
          <p:cNvSpPr txBox="1"/>
          <p:nvPr/>
        </p:nvSpPr>
        <p:spPr>
          <a:xfrm>
            <a:off x="912289" y="1664757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Bandwidth Table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6ADC-3C78-4523-928A-C998325CDA53}"/>
              </a:ext>
            </a:extLst>
          </p:cNvPr>
          <p:cNvSpPr/>
          <p:nvPr/>
        </p:nvSpPr>
        <p:spPr bwMode="auto">
          <a:xfrm>
            <a:off x="1686170" y="4220651"/>
            <a:ext cx="727973" cy="33655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8FA5D29C-589B-4689-856C-DB46CA92C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81793"/>
              </p:ext>
            </p:extLst>
          </p:nvPr>
        </p:nvGraphicFramePr>
        <p:xfrm>
          <a:off x="912291" y="4620219"/>
          <a:ext cx="43210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06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160506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 Adding Window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73BF56-8EBC-47A1-A73E-DD806351BB5C}"/>
              </a:ext>
            </a:extLst>
          </p:cNvPr>
          <p:cNvSpPr txBox="1"/>
          <p:nvPr/>
        </p:nvSpPr>
        <p:spPr>
          <a:xfrm>
            <a:off x="912289" y="4158554"/>
            <a:ext cx="326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Click </a:t>
            </a:r>
            <a:r>
              <a:rPr lang="en-US" altLang="zh-TW" dirty="0">
                <a:solidFill>
                  <a:schemeClr val="bg1"/>
                </a:solidFill>
              </a:rPr>
              <a:t>ADD</a:t>
            </a:r>
            <a:r>
              <a:rPr lang="en-US" altLang="zh-TW" dirty="0"/>
              <a:t> to add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1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C2B8278-7285-4471-9F95-1421EC95AA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2291" y="2126422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4054242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756DC9-0FC2-43F9-A2B0-44A9AA1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The Management Interface</a:t>
            </a:r>
            <a:r>
              <a:rPr lang="zh-TW" altLang="en-US" sz="3200" dirty="0"/>
              <a:t> </a:t>
            </a:r>
            <a:r>
              <a:rPr lang="en-US" altLang="zh-TW" sz="3200" dirty="0"/>
              <a:t>– Bandwidth Management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BCECB9-A249-43CF-B4BA-BF694DB17CFE}"/>
              </a:ext>
            </a:extLst>
          </p:cNvPr>
          <p:cNvSpPr/>
          <p:nvPr/>
        </p:nvSpPr>
        <p:spPr bwMode="auto">
          <a:xfrm>
            <a:off x="11036635" y="2126422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21A801-0DC1-4BCF-8E9E-AC127F5DECF6}"/>
              </a:ext>
            </a:extLst>
          </p:cNvPr>
          <p:cNvSpPr/>
          <p:nvPr/>
        </p:nvSpPr>
        <p:spPr bwMode="auto">
          <a:xfrm>
            <a:off x="8486006" y="2666522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CAA23AA-FA01-47F0-A6B5-FE95E27601CA}"/>
              </a:ext>
            </a:extLst>
          </p:cNvPr>
          <p:cNvSpPr/>
          <p:nvPr/>
        </p:nvSpPr>
        <p:spPr bwMode="auto">
          <a:xfrm>
            <a:off x="9548848" y="2666522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28E3C2-8160-4E63-AF7B-47927AA4B055}"/>
              </a:ext>
            </a:extLst>
          </p:cNvPr>
          <p:cNvSpPr/>
          <p:nvPr/>
        </p:nvSpPr>
        <p:spPr bwMode="auto">
          <a:xfrm>
            <a:off x="1686170" y="4220651"/>
            <a:ext cx="727973" cy="33655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024AA8DB-E202-4ED5-8789-FDBECD739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767431"/>
              </p:ext>
            </p:extLst>
          </p:nvPr>
        </p:nvGraphicFramePr>
        <p:xfrm>
          <a:off x="912291" y="4620219"/>
          <a:ext cx="43210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06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160506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 Adding Window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E81C8E66-F00D-4703-950C-8D6460A2C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874214"/>
              </p:ext>
            </p:extLst>
          </p:nvPr>
        </p:nvGraphicFramePr>
        <p:xfrm>
          <a:off x="6350336" y="4625865"/>
          <a:ext cx="43210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06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160506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 Modifying Window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1A7622-18E3-4B79-A471-B81CA3C1D67E}"/>
              </a:ext>
            </a:extLst>
          </p:cNvPr>
          <p:cNvSpPr txBox="1"/>
          <p:nvPr/>
        </p:nvSpPr>
        <p:spPr>
          <a:xfrm>
            <a:off x="912289" y="1664757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Bandwidth Table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65F930-E827-4EC3-9038-FC7D81F7A64F}"/>
              </a:ext>
            </a:extLst>
          </p:cNvPr>
          <p:cNvSpPr txBox="1"/>
          <p:nvPr/>
        </p:nvSpPr>
        <p:spPr>
          <a:xfrm>
            <a:off x="912289" y="4158554"/>
            <a:ext cx="326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Click </a:t>
            </a:r>
            <a:r>
              <a:rPr lang="en-US" altLang="zh-TW" dirty="0">
                <a:solidFill>
                  <a:schemeClr val="bg1"/>
                </a:solidFill>
              </a:rPr>
              <a:t>ADD</a:t>
            </a:r>
            <a:r>
              <a:rPr lang="en-US" altLang="zh-TW" dirty="0"/>
              <a:t> to add data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B0B8F2-1A11-44C6-9318-39CD2730C87E}"/>
              </a:ext>
            </a:extLst>
          </p:cNvPr>
          <p:cNvSpPr/>
          <p:nvPr/>
        </p:nvSpPr>
        <p:spPr bwMode="auto">
          <a:xfrm>
            <a:off x="7159480" y="4220651"/>
            <a:ext cx="1247775" cy="33655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6F62DC-0325-4E92-B4A5-6CC2A3F4D5EF}"/>
              </a:ext>
            </a:extLst>
          </p:cNvPr>
          <p:cNvSpPr txBox="1"/>
          <p:nvPr/>
        </p:nvSpPr>
        <p:spPr>
          <a:xfrm>
            <a:off x="6350336" y="4158554"/>
            <a:ext cx="414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Click </a:t>
            </a:r>
            <a:r>
              <a:rPr lang="en-US" altLang="zh-TW" dirty="0">
                <a:solidFill>
                  <a:schemeClr val="bg1"/>
                </a:solidFill>
              </a:rPr>
              <a:t>MODIFY</a:t>
            </a:r>
            <a:r>
              <a:rPr lang="en-US" altLang="zh-TW" dirty="0"/>
              <a:t> to modify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0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756DC9-0FC2-43F9-A2B0-44A9AA1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The Management Interface</a:t>
            </a:r>
            <a:r>
              <a:rPr lang="zh-TW" altLang="en-US" sz="3200" dirty="0"/>
              <a:t> </a:t>
            </a:r>
            <a:r>
              <a:rPr lang="en-US" altLang="zh-TW" sz="3200" dirty="0"/>
              <a:t>– ACL</a:t>
            </a:r>
            <a:r>
              <a:rPr lang="zh-TW" altLang="en-US" sz="3200" dirty="0"/>
              <a:t> </a:t>
            </a:r>
            <a:r>
              <a:rPr lang="en-US" altLang="zh-TW" sz="3200" dirty="0"/>
              <a:t>Management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544FD-A9F8-46C6-B9FC-2DD638E908B7}"/>
              </a:ext>
            </a:extLst>
          </p:cNvPr>
          <p:cNvSpPr txBox="1"/>
          <p:nvPr/>
        </p:nvSpPr>
        <p:spPr>
          <a:xfrm>
            <a:off x="912289" y="1664757"/>
            <a:ext cx="363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Access Control List Table</a:t>
            </a:r>
            <a:endParaRPr lang="zh-TW" altLang="en-US" dirty="0"/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07FAFD3B-91EC-4DD6-BDE8-93E9EC9FF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672899"/>
              </p:ext>
            </p:extLst>
          </p:nvPr>
        </p:nvGraphicFramePr>
        <p:xfrm>
          <a:off x="912291" y="2126422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027121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027121">
                  <a:extLst>
                    <a:ext uri="{9D8B030D-6E8A-4147-A177-3AD203B41FA5}">
                      <a16:colId xmlns:a16="http://schemas.microsoft.com/office/drawing/2014/main" val="1775062213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172.16.0.56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E2314A0-D47D-48F2-B89D-07DCCD679B8A}"/>
              </a:ext>
            </a:extLst>
          </p:cNvPr>
          <p:cNvSpPr/>
          <p:nvPr/>
        </p:nvSpPr>
        <p:spPr bwMode="auto">
          <a:xfrm>
            <a:off x="11036635" y="2126422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74A09B-90BD-4CDB-BDD6-DB2B0A095B73}"/>
              </a:ext>
            </a:extLst>
          </p:cNvPr>
          <p:cNvSpPr/>
          <p:nvPr/>
        </p:nvSpPr>
        <p:spPr bwMode="auto">
          <a:xfrm>
            <a:off x="8486006" y="2666522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75C8AE-B867-449F-A962-71953E032DC4}"/>
              </a:ext>
            </a:extLst>
          </p:cNvPr>
          <p:cNvSpPr/>
          <p:nvPr/>
        </p:nvSpPr>
        <p:spPr bwMode="auto">
          <a:xfrm>
            <a:off x="9548848" y="2666522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75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756DC9-0FC2-43F9-A2B0-44A9AA1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The Management Interface</a:t>
            </a:r>
            <a:r>
              <a:rPr lang="zh-TW" altLang="en-US" sz="3200" dirty="0"/>
              <a:t> </a:t>
            </a:r>
            <a:r>
              <a:rPr lang="en-US" altLang="zh-TW" sz="3200" dirty="0"/>
              <a:t>– ACL</a:t>
            </a:r>
            <a:r>
              <a:rPr lang="zh-TW" altLang="en-US" sz="3200" dirty="0"/>
              <a:t> </a:t>
            </a:r>
            <a:r>
              <a:rPr lang="en-US" altLang="zh-TW" sz="3200" dirty="0"/>
              <a:t>Management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544FD-A9F8-46C6-B9FC-2DD638E908B7}"/>
              </a:ext>
            </a:extLst>
          </p:cNvPr>
          <p:cNvSpPr txBox="1"/>
          <p:nvPr/>
        </p:nvSpPr>
        <p:spPr>
          <a:xfrm>
            <a:off x="912289" y="1664757"/>
            <a:ext cx="363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Access Control List Table</a:t>
            </a:r>
            <a:endParaRPr lang="zh-TW" altLang="en-US" dirty="0"/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07FAFD3B-91EC-4DD6-BDE8-93E9EC9FFD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2291" y="2126422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027121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027121">
                  <a:extLst>
                    <a:ext uri="{9D8B030D-6E8A-4147-A177-3AD203B41FA5}">
                      <a16:colId xmlns:a16="http://schemas.microsoft.com/office/drawing/2014/main" val="1775062213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172.16.0.56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E2314A0-D47D-48F2-B89D-07DCCD679B8A}"/>
              </a:ext>
            </a:extLst>
          </p:cNvPr>
          <p:cNvSpPr/>
          <p:nvPr/>
        </p:nvSpPr>
        <p:spPr bwMode="auto">
          <a:xfrm>
            <a:off x="11036635" y="2126422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74A09B-90BD-4CDB-BDD6-DB2B0A095B73}"/>
              </a:ext>
            </a:extLst>
          </p:cNvPr>
          <p:cNvSpPr/>
          <p:nvPr/>
        </p:nvSpPr>
        <p:spPr bwMode="auto">
          <a:xfrm>
            <a:off x="8486006" y="2666522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75C8AE-B867-449F-A962-71953E032DC4}"/>
              </a:ext>
            </a:extLst>
          </p:cNvPr>
          <p:cNvSpPr/>
          <p:nvPr/>
        </p:nvSpPr>
        <p:spPr bwMode="auto">
          <a:xfrm>
            <a:off x="9548848" y="2666522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3BFE8-758E-4C68-8C28-8A5EC4399943}"/>
              </a:ext>
            </a:extLst>
          </p:cNvPr>
          <p:cNvSpPr/>
          <p:nvPr/>
        </p:nvSpPr>
        <p:spPr bwMode="auto">
          <a:xfrm>
            <a:off x="1686170" y="4220651"/>
            <a:ext cx="727973" cy="33655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D6996975-838B-4438-9BCC-68756772C6D8}"/>
              </a:ext>
            </a:extLst>
          </p:cNvPr>
          <p:cNvGraphicFramePr>
            <a:graphicFrameLocks/>
          </p:cNvGraphicFramePr>
          <p:nvPr/>
        </p:nvGraphicFramePr>
        <p:xfrm>
          <a:off x="912291" y="4620219"/>
          <a:ext cx="43210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06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2160506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ACL Adding Window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Access Control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8411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76C7FC6E-23B6-4424-894F-1B144D6D885E}"/>
              </a:ext>
            </a:extLst>
          </p:cNvPr>
          <p:cNvSpPr txBox="1"/>
          <p:nvPr/>
        </p:nvSpPr>
        <p:spPr>
          <a:xfrm>
            <a:off x="912289" y="4158554"/>
            <a:ext cx="326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Click </a:t>
            </a:r>
            <a:r>
              <a:rPr lang="en-US" altLang="zh-TW" dirty="0">
                <a:solidFill>
                  <a:schemeClr val="bg1"/>
                </a:solidFill>
              </a:rPr>
              <a:t>ADD</a:t>
            </a:r>
            <a:r>
              <a:rPr lang="en-US" altLang="zh-TW" dirty="0"/>
              <a:t> to add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5607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93753</TotalTime>
  <Words>544</Words>
  <Application>Microsoft Office PowerPoint</Application>
  <PresentationFormat>寬螢幕</PresentationFormat>
  <Paragraphs>185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The Management Interface</vt:lpstr>
      <vt:lpstr>The Management Interface – Dashboard</vt:lpstr>
      <vt:lpstr>The Management Interface – Bandwidth Management</vt:lpstr>
      <vt:lpstr>The Management Interface – Bandwidth Management</vt:lpstr>
      <vt:lpstr>The Management Interface – Bandwidth Management</vt:lpstr>
      <vt:lpstr>The Management Interface – ACL Management</vt:lpstr>
      <vt:lpstr>The Management Interface – ACL Management</vt:lpstr>
      <vt:lpstr>The Management Interface – ACL Management</vt:lpstr>
      <vt:lpstr>TODO List</vt:lpstr>
      <vt:lpstr>PowerPoint 簡報</vt:lpstr>
      <vt:lpstr>This Week Progress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2036</cp:revision>
  <cp:lastPrinted>2016-10-16T18:03:02Z</cp:lastPrinted>
  <dcterms:created xsi:type="dcterms:W3CDTF">2009-05-04T15:50:16Z</dcterms:created>
  <dcterms:modified xsi:type="dcterms:W3CDTF">2024-01-24T09:27:16Z</dcterms:modified>
</cp:coreProperties>
</file>