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9" r:id="rId3"/>
    <p:sldId id="323" r:id="rId4"/>
    <p:sldId id="326" r:id="rId5"/>
    <p:sldId id="320" r:id="rId6"/>
    <p:sldId id="321" r:id="rId7"/>
    <p:sldId id="322" r:id="rId8"/>
    <p:sldId id="324" r:id="rId9"/>
    <p:sldId id="325" r:id="rId10"/>
    <p:sldId id="327" r:id="rId11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  <p:cmAuthor id="2" name="峻賢 林" initials="峻賢" lastIdx="6" clrIdx="1">
    <p:extLst>
      <p:ext uri="{19B8F6BF-5375-455C-9EA6-DF929625EA0E}">
        <p15:presenceInfo xmlns:p15="http://schemas.microsoft.com/office/powerpoint/2012/main" userId="8c949949a0f17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8A0F"/>
    <a:srgbClr val="FFC000"/>
    <a:srgbClr val="00B050"/>
    <a:srgbClr val="FF0000"/>
    <a:srgbClr val="259D25"/>
    <a:srgbClr val="FF7501"/>
    <a:srgbClr val="000000"/>
    <a:srgbClr val="FFFF00"/>
    <a:srgbClr val="0567AC"/>
    <a:srgbClr val="67B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72642" autoAdjust="0"/>
  </p:normalViewPr>
  <p:slideViewPr>
    <p:cSldViewPr snapToGrid="0">
      <p:cViewPr varScale="1">
        <p:scale>
          <a:sx n="58" d="100"/>
          <a:sy n="58" d="100"/>
        </p:scale>
        <p:origin x="1574" y="53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架構有共識</a:t>
            </a:r>
            <a:endParaRPr lang="en-US" altLang="zh-TW" dirty="0"/>
          </a:p>
          <a:p>
            <a:r>
              <a:rPr lang="en-US" altLang="zh-TW" dirty="0"/>
              <a:t>QoS</a:t>
            </a:r>
            <a:r>
              <a:rPr lang="zh-TW" altLang="en-US" dirty="0"/>
              <a:t>實驗有遇到問題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82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上次有問題的是紅、黑，然後我們討論之後覺得這個設計有問題。</a:t>
            </a:r>
            <a:endParaRPr lang="en-US" altLang="zh-TW" dirty="0"/>
          </a:p>
          <a:p>
            <a:r>
              <a:rPr lang="en-US" altLang="zh-TW" dirty="0"/>
              <a:t>VIP</a:t>
            </a:r>
            <a:r>
              <a:rPr lang="zh-TW" altLang="en-US" dirty="0"/>
              <a:t>黏在</a:t>
            </a:r>
            <a:r>
              <a:rPr lang="en-US" altLang="zh-TW" dirty="0"/>
              <a:t>HA</a:t>
            </a:r>
            <a:r>
              <a:rPr lang="zh-TW" altLang="en-US" dirty="0"/>
              <a:t> </a:t>
            </a:r>
            <a:r>
              <a:rPr lang="en-US" altLang="zh-TW" dirty="0"/>
              <a:t>port</a:t>
            </a:r>
            <a:r>
              <a:rPr lang="zh-TW" altLang="en-US" dirty="0"/>
              <a:t>上，</a:t>
            </a:r>
            <a:r>
              <a:rPr lang="en-US" altLang="zh-TW" dirty="0"/>
              <a:t>UE</a:t>
            </a:r>
            <a:r>
              <a:rPr lang="zh-TW" altLang="en-US" dirty="0"/>
              <a:t>送</a:t>
            </a:r>
            <a:r>
              <a:rPr lang="en-US" altLang="zh-TW" dirty="0"/>
              <a:t>ARP</a:t>
            </a:r>
            <a:r>
              <a:rPr lang="zh-TW" altLang="en-US" dirty="0"/>
              <a:t>時，</a:t>
            </a:r>
            <a:r>
              <a:rPr lang="en-US" altLang="zh-TW" dirty="0"/>
              <a:t>UE port</a:t>
            </a:r>
            <a:r>
              <a:rPr lang="zh-TW" altLang="en-US" dirty="0"/>
              <a:t>收的封包其 </a:t>
            </a:r>
            <a:r>
              <a:rPr lang="en-US" altLang="zh-TW" dirty="0"/>
              <a:t>MAC </a:t>
            </a:r>
            <a:r>
              <a:rPr lang="zh-TW" altLang="en-US" dirty="0"/>
              <a:t>不匹配。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他們是開</a:t>
            </a:r>
            <a:r>
              <a:rPr lang="en-US" altLang="zh-TW" dirty="0"/>
              <a:t>L2 switch</a:t>
            </a:r>
            <a:r>
              <a:rPr lang="zh-TW" altLang="en-US" dirty="0"/>
              <a:t>需求，那</a:t>
            </a:r>
            <a:r>
              <a:rPr lang="en-US" altLang="zh-TW" dirty="0"/>
              <a:t>QoS</a:t>
            </a:r>
            <a:r>
              <a:rPr lang="zh-TW" altLang="en-US" dirty="0"/>
              <a:t>就只能做在</a:t>
            </a:r>
            <a:r>
              <a:rPr lang="en-US" altLang="zh-TW" dirty="0"/>
              <a:t>OVS-DPDK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如果</a:t>
            </a:r>
            <a:r>
              <a:rPr lang="en-US" altLang="zh-TW" dirty="0"/>
              <a:t>QoS</a:t>
            </a:r>
            <a:r>
              <a:rPr lang="zh-TW" altLang="en-US" dirty="0"/>
              <a:t>做在</a:t>
            </a:r>
            <a:r>
              <a:rPr lang="en-US" altLang="zh-TW" dirty="0"/>
              <a:t>OVS</a:t>
            </a:r>
            <a:r>
              <a:rPr lang="zh-TW" altLang="en-US" dirty="0"/>
              <a:t>，那麼上半年計劃的</a:t>
            </a:r>
            <a:r>
              <a:rPr lang="en-US" altLang="zh-TW" dirty="0"/>
              <a:t>QoS</a:t>
            </a:r>
            <a:r>
              <a:rPr lang="zh-TW" altLang="en-US" dirty="0"/>
              <a:t>實驗要繼續做嗎？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737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因為這次有多個節點，每個節點都會有 </a:t>
            </a:r>
            <a:r>
              <a:rPr lang="en-US" altLang="zh-TW" dirty="0"/>
              <a:t>replica</a:t>
            </a:r>
            <a:r>
              <a:rPr lang="zh-TW" altLang="en-US" dirty="0"/>
              <a:t>，所以不能像之前一樣讓 </a:t>
            </a:r>
            <a:r>
              <a:rPr lang="en-US" altLang="zh-TW" dirty="0"/>
              <a:t>APP</a:t>
            </a:r>
            <a:r>
              <a:rPr lang="zh-TW" altLang="en-US" dirty="0"/>
              <a:t> 直接連接到 </a:t>
            </a:r>
            <a:r>
              <a:rPr lang="en-US" altLang="zh-TW" dirty="0"/>
              <a:t>OVS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必須透過上面這個接法才能做到 </a:t>
            </a:r>
            <a:r>
              <a:rPr lang="en-US" altLang="zh-TW" dirty="0"/>
              <a:t>load balance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28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/>
              <a:t>GTP Processor</a:t>
            </a:r>
            <a:r>
              <a:rPr lang="zh-TW" altLang="en-US" dirty="0"/>
              <a:t>會包錯的</a:t>
            </a:r>
            <a:r>
              <a:rPr lang="en-US" altLang="zh-TW" dirty="0"/>
              <a:t>IP</a:t>
            </a:r>
            <a:r>
              <a:rPr lang="zh-TW" altLang="en-US" dirty="0"/>
              <a:t>，所以</a:t>
            </a:r>
            <a:r>
              <a:rPr lang="en-US" altLang="zh-TW" dirty="0"/>
              <a:t>SDN APP</a:t>
            </a:r>
            <a:r>
              <a:rPr lang="zh-TW" altLang="en-US" dirty="0"/>
              <a:t>要再重新改</a:t>
            </a:r>
            <a:r>
              <a:rPr lang="en-US" altLang="zh-TW" dirty="0"/>
              <a:t>header</a:t>
            </a:r>
            <a:r>
              <a:rPr lang="zh-TW" altLang="en-US" dirty="0"/>
              <a:t>內容，這裡就是一個</a:t>
            </a:r>
            <a:r>
              <a:rPr lang="en-US" altLang="zh-TW" dirty="0"/>
              <a:t>bottleneck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25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notesSlide" Target="../notesSlides/notesSlide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26" Type="http://schemas.openxmlformats.org/officeDocument/2006/relationships/tags" Target="../tags/tag47.xml"/><Relationship Id="rId3" Type="http://schemas.openxmlformats.org/officeDocument/2006/relationships/tags" Target="../tags/tag24.xml"/><Relationship Id="rId21" Type="http://schemas.openxmlformats.org/officeDocument/2006/relationships/tags" Target="../tags/tag42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5" Type="http://schemas.openxmlformats.org/officeDocument/2006/relationships/tags" Target="../tags/tag46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tags" Target="../tags/tag41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tags" Target="../tags/tag45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tags" Target="../tags/tag44.xml"/><Relationship Id="rId28" Type="http://schemas.openxmlformats.org/officeDocument/2006/relationships/notesSlide" Target="../notesSlides/notesSlide4.xml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tags" Target="../tags/tag43.xml"/><Relationship Id="rId27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tags" Target="../tags/tag73.xml"/><Relationship Id="rId3" Type="http://schemas.openxmlformats.org/officeDocument/2006/relationships/tags" Target="../tags/tag50.xml"/><Relationship Id="rId21" Type="http://schemas.openxmlformats.org/officeDocument/2006/relationships/tags" Target="../tags/tag68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Relationship Id="rId27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20240222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FD50245-DB54-4CAC-BB66-CA305FC6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發信問智通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zh-TW" altLang="en-US" dirty="0"/>
              <a:t>黑線的用意，確認後再動工。</a:t>
            </a:r>
            <a:endParaRPr lang="en-US" altLang="zh-TW" dirty="0"/>
          </a:p>
          <a:p>
            <a:pPr lvl="1"/>
            <a:r>
              <a:rPr lang="zh-TW" altLang="en-US" dirty="0"/>
              <a:t> 用</a:t>
            </a:r>
            <a:r>
              <a:rPr lang="en-US" altLang="zh-TW" dirty="0"/>
              <a:t>L2 switch</a:t>
            </a:r>
            <a:r>
              <a:rPr lang="zh-TW" altLang="en-US" dirty="0"/>
              <a:t>還是用</a:t>
            </a:r>
            <a:r>
              <a:rPr lang="en-US" altLang="zh-TW" dirty="0"/>
              <a:t>SDN switch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老師要求</a:t>
            </a:r>
            <a:endParaRPr lang="en-US" altLang="zh-TW" dirty="0"/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QoS</a:t>
            </a:r>
            <a:r>
              <a:rPr lang="zh-TW" altLang="en-US" dirty="0"/>
              <a:t>還是希望用</a:t>
            </a:r>
            <a:r>
              <a:rPr lang="en-US" altLang="zh-TW" dirty="0"/>
              <a:t>DPDK</a:t>
            </a:r>
            <a:r>
              <a:rPr lang="zh-TW" altLang="en-US" dirty="0"/>
              <a:t>的程式功能</a:t>
            </a:r>
            <a:endParaRPr lang="en-US" altLang="zh-TW" dirty="0"/>
          </a:p>
          <a:p>
            <a:pPr lvl="1"/>
            <a:r>
              <a:rPr lang="zh-TW" altLang="en-US" dirty="0"/>
              <a:t> 希望還是讓</a:t>
            </a:r>
            <a:r>
              <a:rPr lang="en-US" altLang="zh-TW" dirty="0"/>
              <a:t>APP</a:t>
            </a:r>
            <a:r>
              <a:rPr lang="zh-TW" altLang="en-US" dirty="0"/>
              <a:t>接到</a:t>
            </a:r>
            <a:r>
              <a:rPr lang="en-US" altLang="zh-TW" dirty="0"/>
              <a:t>OVS</a:t>
            </a:r>
            <a:r>
              <a:rPr lang="zh-TW" altLang="en-US" dirty="0"/>
              <a:t>：想想</a:t>
            </a:r>
            <a:r>
              <a:rPr lang="en-US" altLang="zh-TW" dirty="0"/>
              <a:t>host</a:t>
            </a:r>
            <a:r>
              <a:rPr lang="zh-TW" altLang="en-US" dirty="0"/>
              <a:t>放到</a:t>
            </a:r>
            <a:r>
              <a:rPr lang="en-US" altLang="zh-TW" dirty="0"/>
              <a:t>OVS</a:t>
            </a:r>
            <a:r>
              <a:rPr lang="zh-TW" altLang="en-US" dirty="0"/>
              <a:t>前面，這種架構可不可行</a:t>
            </a:r>
            <a:endParaRPr lang="en-US" altLang="zh-TW" dirty="0"/>
          </a:p>
          <a:p>
            <a:r>
              <a:rPr lang="en-US" altLang="zh-TW" dirty="0"/>
              <a:t>QoS</a:t>
            </a:r>
            <a:r>
              <a:rPr lang="zh-TW" altLang="en-US" dirty="0"/>
              <a:t>的部分</a:t>
            </a:r>
            <a:endParaRPr lang="en-US" altLang="zh-TW" dirty="0"/>
          </a:p>
          <a:p>
            <a:pPr lvl="1"/>
            <a:r>
              <a:rPr lang="zh-TW" altLang="en-US" dirty="0"/>
              <a:t> 先把</a:t>
            </a:r>
            <a:r>
              <a:rPr lang="en-US" altLang="zh-TW" dirty="0"/>
              <a:t>DPDK</a:t>
            </a:r>
            <a:r>
              <a:rPr lang="zh-TW" altLang="en-US" dirty="0"/>
              <a:t>程式</a:t>
            </a:r>
            <a:r>
              <a:rPr lang="en-US" altLang="zh-TW" dirty="0"/>
              <a:t>L3 header</a:t>
            </a:r>
            <a:r>
              <a:rPr lang="zh-TW" altLang="en-US" dirty="0"/>
              <a:t>修好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35C406-0F87-4537-A438-DE5E49D04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317F3F0-192A-43E6-A473-C57DE091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132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altLang="zh-TW" dirty="0"/>
              <a:t>Design HA architecture based on their proposed design.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QoS experiment is still in progress.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D14B77-88ED-47C6-9406-8BCA7402B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Architecture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8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014E457-4CBE-4AD6-9DBE-C32985F35C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76"/>
          <a:stretch/>
        </p:blipFill>
        <p:spPr>
          <a:xfrm>
            <a:off x="1745768" y="1329952"/>
            <a:ext cx="8700464" cy="497029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CD3CFBA-F4C0-44D0-9A97-67DD7DD6034E}"/>
              </a:ext>
            </a:extLst>
          </p:cNvPr>
          <p:cNvSpPr txBox="1"/>
          <p:nvPr/>
        </p:nvSpPr>
        <p:spPr>
          <a:xfrm>
            <a:off x="8307380" y="834899"/>
            <a:ext cx="1228221" cy="461665"/>
          </a:xfrm>
          <a:prstGeom prst="rect">
            <a:avLst/>
          </a:prstGeom>
          <a:noFill/>
          <a:ln w="28575">
            <a:solidFill>
              <a:srgbClr val="178A0F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dirty="0"/>
              <a:t>Internet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92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3F6DDE-A118-4059-8CC7-FF1729D2C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20EA8AA-EAC6-463E-B939-5D0F1E42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 Architecture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817DE3-54F9-4C0B-BCA3-D0687F4D0B1B}"/>
              </a:ext>
            </a:extLst>
          </p:cNvPr>
          <p:cNvSpPr/>
          <p:nvPr/>
        </p:nvSpPr>
        <p:spPr bwMode="auto">
          <a:xfrm>
            <a:off x="912291" y="5338674"/>
            <a:ext cx="1317416" cy="55326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9BBC79-3BE1-4342-8062-82A684AE1EC3}"/>
              </a:ext>
            </a:extLst>
          </p:cNvPr>
          <p:cNvSpPr/>
          <p:nvPr/>
        </p:nvSpPr>
        <p:spPr bwMode="auto">
          <a:xfrm>
            <a:off x="6557858" y="1800313"/>
            <a:ext cx="2497076" cy="18409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F1D3C89-49BE-488E-B479-F2EFC6A3D1C4}"/>
              </a:ext>
            </a:extLst>
          </p:cNvPr>
          <p:cNvSpPr txBox="1"/>
          <p:nvPr/>
        </p:nvSpPr>
        <p:spPr>
          <a:xfrm>
            <a:off x="8424020" y="1800313"/>
            <a:ext cx="630914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27F0C6-F537-4C60-89C6-3CD5F749C3D0}"/>
              </a:ext>
            </a:extLst>
          </p:cNvPr>
          <p:cNvSpPr/>
          <p:nvPr/>
        </p:nvSpPr>
        <p:spPr bwMode="auto">
          <a:xfrm>
            <a:off x="7669861" y="1895328"/>
            <a:ext cx="697750" cy="2930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APPs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AF49ADD-FBE0-47D7-AA50-B3B3740C35F4}"/>
              </a:ext>
            </a:extLst>
          </p:cNvPr>
          <p:cNvCxnSpPr>
            <a:stCxn id="8" idx="2"/>
          </p:cNvCxnSpPr>
          <p:nvPr/>
        </p:nvCxnSpPr>
        <p:spPr bwMode="auto">
          <a:xfrm>
            <a:off x="8018736" y="2188354"/>
            <a:ext cx="0" cy="1612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46174F9-F365-409D-9C24-CCC6C35381D3}"/>
              </a:ext>
            </a:extLst>
          </p:cNvPr>
          <p:cNvSpPr/>
          <p:nvPr/>
        </p:nvSpPr>
        <p:spPr bwMode="auto">
          <a:xfrm>
            <a:off x="7669861" y="2866724"/>
            <a:ext cx="697750" cy="2930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0BB606-B009-4039-B960-1BE43E04E895}"/>
              </a:ext>
            </a:extLst>
          </p:cNvPr>
          <p:cNvSpPr/>
          <p:nvPr/>
        </p:nvSpPr>
        <p:spPr bwMode="auto">
          <a:xfrm>
            <a:off x="3866306" y="1799517"/>
            <a:ext cx="2497076" cy="18409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D0631E-ADD5-4963-B6C8-A5EA33742007}"/>
              </a:ext>
            </a:extLst>
          </p:cNvPr>
          <p:cNvSpPr txBox="1"/>
          <p:nvPr/>
        </p:nvSpPr>
        <p:spPr>
          <a:xfrm>
            <a:off x="5732468" y="1799517"/>
            <a:ext cx="630914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6E9856-9BA2-4C8B-88C0-2E7F525E6ADC}"/>
              </a:ext>
            </a:extLst>
          </p:cNvPr>
          <p:cNvSpPr/>
          <p:nvPr/>
        </p:nvSpPr>
        <p:spPr bwMode="auto">
          <a:xfrm>
            <a:off x="4021888" y="2348768"/>
            <a:ext cx="1654945" cy="515651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150652-6769-4C5B-8231-E96D0F2EB31E}"/>
              </a:ext>
            </a:extLst>
          </p:cNvPr>
          <p:cNvSpPr/>
          <p:nvPr/>
        </p:nvSpPr>
        <p:spPr bwMode="auto">
          <a:xfrm>
            <a:off x="4979083" y="1885208"/>
            <a:ext cx="697750" cy="2930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APPs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47E33DF-393C-4450-A32B-B51712F42614}"/>
              </a:ext>
            </a:extLst>
          </p:cNvPr>
          <p:cNvCxnSpPr>
            <a:stCxn id="15" idx="2"/>
          </p:cNvCxnSpPr>
          <p:nvPr/>
        </p:nvCxnSpPr>
        <p:spPr bwMode="auto">
          <a:xfrm>
            <a:off x="5327958" y="2178234"/>
            <a:ext cx="0" cy="1705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8F21731-FAB8-4EAB-AF84-D0370D57E8D1}"/>
              </a:ext>
            </a:extLst>
          </p:cNvPr>
          <p:cNvSpPr/>
          <p:nvPr/>
        </p:nvSpPr>
        <p:spPr bwMode="auto">
          <a:xfrm>
            <a:off x="4191475" y="5338674"/>
            <a:ext cx="1317416" cy="55326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7132C5-F8FA-45E2-A507-CC2569617764}"/>
              </a:ext>
            </a:extLst>
          </p:cNvPr>
          <p:cNvSpPr/>
          <p:nvPr/>
        </p:nvSpPr>
        <p:spPr bwMode="auto">
          <a:xfrm>
            <a:off x="7737518" y="5338674"/>
            <a:ext cx="1317416" cy="55326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051C38C-42BB-4501-BF1C-FE037E927FB0}"/>
              </a:ext>
            </a:extLst>
          </p:cNvPr>
          <p:cNvCxnSpPr>
            <a:cxnSpLocks/>
            <a:stCxn id="17" idx="0"/>
          </p:cNvCxnSpPr>
          <p:nvPr/>
        </p:nvCxnSpPr>
        <p:spPr bwMode="auto">
          <a:xfrm flipH="1" flipV="1">
            <a:off x="4849361" y="4779100"/>
            <a:ext cx="822" cy="5595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1398D3CC-4F75-4FC5-801D-C7ED12C1AE7B}"/>
              </a:ext>
            </a:extLst>
          </p:cNvPr>
          <p:cNvCxnSpPr>
            <a:cxnSpLocks/>
            <a:stCxn id="142" idx="2"/>
            <a:endCxn id="86" idx="3"/>
          </p:cNvCxnSpPr>
          <p:nvPr/>
        </p:nvCxnSpPr>
        <p:spPr bwMode="auto">
          <a:xfrm rot="5400000">
            <a:off x="6059191" y="2899035"/>
            <a:ext cx="1515543" cy="1447902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8029150-5A6B-47C6-BFC0-CA8ADF6DF05A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 flipV="1">
            <a:off x="4849360" y="2864419"/>
            <a:ext cx="0" cy="112899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09ACD4D-9D0F-4945-9CD3-E1FF94F723EB}"/>
              </a:ext>
            </a:extLst>
          </p:cNvPr>
          <p:cNvSpPr/>
          <p:nvPr/>
        </p:nvSpPr>
        <p:spPr bwMode="auto">
          <a:xfrm>
            <a:off x="925824" y="1800313"/>
            <a:ext cx="2497076" cy="18409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4C22555-CD78-4FCC-95DE-2C84C54DCFD0}"/>
              </a:ext>
            </a:extLst>
          </p:cNvPr>
          <p:cNvSpPr txBox="1"/>
          <p:nvPr/>
        </p:nvSpPr>
        <p:spPr>
          <a:xfrm>
            <a:off x="2791986" y="1800313"/>
            <a:ext cx="630914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B9D5F1-1F80-42B1-AFA7-DC4AEBB833BB}"/>
              </a:ext>
            </a:extLst>
          </p:cNvPr>
          <p:cNvSpPr/>
          <p:nvPr/>
        </p:nvSpPr>
        <p:spPr bwMode="auto">
          <a:xfrm>
            <a:off x="2038601" y="1896127"/>
            <a:ext cx="697750" cy="2930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APPs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C6B4E77-8F32-485F-8EA9-B6A2A9D01B9D}"/>
              </a:ext>
            </a:extLst>
          </p:cNvPr>
          <p:cNvCxnSpPr>
            <a:stCxn id="25" idx="2"/>
          </p:cNvCxnSpPr>
          <p:nvPr/>
        </p:nvCxnSpPr>
        <p:spPr bwMode="auto">
          <a:xfrm>
            <a:off x="2387476" y="2189154"/>
            <a:ext cx="0" cy="1604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E5AC3E9-EDB2-4861-AEC5-D6A096FCAAFA}"/>
              </a:ext>
            </a:extLst>
          </p:cNvPr>
          <p:cNvSpPr/>
          <p:nvPr/>
        </p:nvSpPr>
        <p:spPr bwMode="auto">
          <a:xfrm>
            <a:off x="1080623" y="2866724"/>
            <a:ext cx="697008" cy="2930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90E0818-22C7-439F-B5A2-2B1256421958}"/>
              </a:ext>
            </a:extLst>
          </p:cNvPr>
          <p:cNvSpPr/>
          <p:nvPr/>
        </p:nvSpPr>
        <p:spPr bwMode="auto">
          <a:xfrm>
            <a:off x="4022300" y="2864185"/>
            <a:ext cx="694879" cy="2930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2A221BD-33DA-4FC6-9002-982EFB6359BF}"/>
              </a:ext>
            </a:extLst>
          </p:cNvPr>
          <p:cNvSpPr/>
          <p:nvPr/>
        </p:nvSpPr>
        <p:spPr bwMode="auto">
          <a:xfrm>
            <a:off x="1079881" y="3157211"/>
            <a:ext cx="697750" cy="2930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2A450DF3-E235-4E3A-B1D1-BDD4CE64ACB8}"/>
              </a:ext>
            </a:extLst>
          </p:cNvPr>
          <p:cNvCxnSpPr>
            <a:cxnSpLocks/>
            <a:stCxn id="134" idx="2"/>
            <a:endCxn id="84" idx="1"/>
          </p:cNvCxnSpPr>
          <p:nvPr/>
        </p:nvCxnSpPr>
        <p:spPr bwMode="auto">
          <a:xfrm rot="16200000" flipH="1">
            <a:off x="1994636" y="2779458"/>
            <a:ext cx="1515543" cy="168705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7D5A3EAE-978B-43F3-9CE2-2CE7D4A8231C}"/>
              </a:ext>
            </a:extLst>
          </p:cNvPr>
          <p:cNvCxnSpPr>
            <a:cxnSpLocks/>
            <a:stCxn id="141" idx="2"/>
            <a:endCxn id="83" idx="3"/>
          </p:cNvCxnSpPr>
          <p:nvPr/>
        </p:nvCxnSpPr>
        <p:spPr bwMode="auto">
          <a:xfrm rot="5400000">
            <a:off x="6024644" y="2933583"/>
            <a:ext cx="1253648" cy="111691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CDE321F-FAC7-4CE4-A3A0-3348209A10FB}"/>
              </a:ext>
            </a:extLst>
          </p:cNvPr>
          <p:cNvCxnSpPr>
            <a:cxnSpLocks/>
          </p:cNvCxnSpPr>
          <p:nvPr/>
        </p:nvCxnSpPr>
        <p:spPr bwMode="auto">
          <a:xfrm flipV="1">
            <a:off x="5194954" y="2864420"/>
            <a:ext cx="4104" cy="11289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244FF347-EEC0-4BA4-A728-B194D0121AC2}"/>
              </a:ext>
            </a:extLst>
          </p:cNvPr>
          <p:cNvCxnSpPr>
            <a:cxnSpLocks/>
            <a:stCxn id="135" idx="2"/>
            <a:endCxn id="81" idx="1"/>
          </p:cNvCxnSpPr>
          <p:nvPr/>
        </p:nvCxnSpPr>
        <p:spPr bwMode="auto">
          <a:xfrm rot="16200000" flipH="1">
            <a:off x="2291077" y="2814005"/>
            <a:ext cx="1253648" cy="135606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E394EFB-85DC-4B1A-8B7D-1E36E1E23FB4}"/>
              </a:ext>
            </a:extLst>
          </p:cNvPr>
          <p:cNvSpPr/>
          <p:nvPr/>
        </p:nvSpPr>
        <p:spPr bwMode="auto">
          <a:xfrm>
            <a:off x="7670635" y="3157211"/>
            <a:ext cx="697750" cy="2930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E5394E59-E8A1-41FE-9989-FD1AAB04041C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 rot="5400000" flipH="1" flipV="1">
            <a:off x="2514214" y="3835887"/>
            <a:ext cx="559573" cy="24460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8F08355E-9109-4C9E-9984-5246C5DE220A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rot="16200000" flipV="1">
            <a:off x="6759187" y="3701634"/>
            <a:ext cx="559573" cy="2714507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C485FF9-AFE0-4560-A0E4-FF47EF77535B}"/>
              </a:ext>
            </a:extLst>
          </p:cNvPr>
          <p:cNvGrpSpPr/>
          <p:nvPr/>
        </p:nvGrpSpPr>
        <p:grpSpPr>
          <a:xfrm>
            <a:off x="9638149" y="2019077"/>
            <a:ext cx="1949589" cy="369332"/>
            <a:chOff x="9638149" y="2019077"/>
            <a:chExt cx="1949589" cy="369332"/>
          </a:xfrm>
        </p:grpSpPr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31C2EEC7-0122-4C54-82B2-C0C82F003B9D}"/>
                </a:ext>
              </a:extLst>
            </p:cNvPr>
            <p:cNvCxnSpPr/>
            <p:nvPr/>
          </p:nvCxnSpPr>
          <p:spPr bwMode="auto">
            <a:xfrm>
              <a:off x="9638149" y="2175265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FF93DE46-6F4A-4848-A1BB-FC5782F9804E}"/>
                </a:ext>
              </a:extLst>
            </p:cNvPr>
            <p:cNvSpPr txBox="1"/>
            <p:nvPr/>
          </p:nvSpPr>
          <p:spPr>
            <a:xfrm>
              <a:off x="10595159" y="2019077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Network</a:t>
              </a:r>
              <a:endParaRPr lang="zh-TW" altLang="en-US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99C5B3D1-574B-4B81-9AF5-56FB9EDA47BD}"/>
              </a:ext>
            </a:extLst>
          </p:cNvPr>
          <p:cNvGrpSpPr/>
          <p:nvPr/>
        </p:nvGrpSpPr>
        <p:grpSpPr>
          <a:xfrm>
            <a:off x="9638149" y="2503506"/>
            <a:ext cx="1475101" cy="369332"/>
            <a:chOff x="9638149" y="2347553"/>
            <a:chExt cx="1475101" cy="369332"/>
          </a:xfrm>
        </p:grpSpPr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C5635D06-F8D1-486F-A9EC-CC407A143F70}"/>
                </a:ext>
              </a:extLst>
            </p:cNvPr>
            <p:cNvCxnSpPr/>
            <p:nvPr/>
          </p:nvCxnSpPr>
          <p:spPr bwMode="auto">
            <a:xfrm>
              <a:off x="9638149" y="2503741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B91C13C0-969A-47E3-BF98-91D505284562}"/>
                </a:ext>
              </a:extLst>
            </p:cNvPr>
            <p:cNvSpPr txBox="1"/>
            <p:nvPr/>
          </p:nvSpPr>
          <p:spPr>
            <a:xfrm>
              <a:off x="10595159" y="234755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HA</a:t>
              </a:r>
              <a:endParaRPr lang="zh-TW" altLang="en-US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A50221A7-575D-4E2D-BD51-3E79EDE18A04}"/>
              </a:ext>
            </a:extLst>
          </p:cNvPr>
          <p:cNvGrpSpPr/>
          <p:nvPr/>
        </p:nvGrpSpPr>
        <p:grpSpPr>
          <a:xfrm>
            <a:off x="3595935" y="3987915"/>
            <a:ext cx="2497076" cy="785685"/>
            <a:chOff x="3595935" y="3987915"/>
            <a:chExt cx="2497076" cy="785685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859487F-C579-4B80-89F9-C55E6FD0A4B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3595935" y="3987915"/>
              <a:ext cx="832359" cy="2618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3BAE4BF-1945-4B04-9FD1-94E30A3BB53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4428294" y="3987915"/>
              <a:ext cx="832359" cy="2618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937DE27-1151-4C57-A828-9D0E75CBDEF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5260653" y="3987915"/>
              <a:ext cx="832358" cy="2618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59D759-1578-4217-A23E-246F3EDE77E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3595935" y="4249810"/>
              <a:ext cx="832359" cy="2618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5D05403-0328-40CC-9798-0D4C707FDAC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4428294" y="4249810"/>
              <a:ext cx="832359" cy="2618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EAEBE50-7EA8-47F2-A276-97AF8911616F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5260653" y="4249810"/>
              <a:ext cx="832358" cy="2618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46DCB64-BA30-43B3-AD14-93EFC998B5F9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3595935" y="4511705"/>
              <a:ext cx="832359" cy="2618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75FF382-1987-4E5F-BA15-9E5C046AE5B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4428294" y="4511705"/>
              <a:ext cx="832359" cy="2618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B349585-4EA6-4FBB-8496-63A9B7784D6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5260653" y="4511705"/>
              <a:ext cx="832358" cy="2618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1886122-981B-47B2-99E2-FC5AD0959DF7}"/>
              </a:ext>
            </a:extLst>
          </p:cNvPr>
          <p:cNvCxnSpPr>
            <a:stCxn id="89" idx="3"/>
          </p:cNvCxnSpPr>
          <p:nvPr/>
        </p:nvCxnSpPr>
        <p:spPr bwMode="auto">
          <a:xfrm>
            <a:off x="6093011" y="4642653"/>
            <a:ext cx="19257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0CEC5279-A915-4C57-914B-FA1E8B251CCF}"/>
              </a:ext>
            </a:extLst>
          </p:cNvPr>
          <p:cNvSpPr txBox="1"/>
          <p:nvPr/>
        </p:nvSpPr>
        <p:spPr>
          <a:xfrm>
            <a:off x="8075178" y="4445348"/>
            <a:ext cx="979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Internet</a:t>
            </a:r>
            <a:endParaRPr lang="zh-TW" altLang="en-US" sz="2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93FA0E87-AE49-444A-BFE9-E7246C3D0ABC}"/>
              </a:ext>
            </a:extLst>
          </p:cNvPr>
          <p:cNvCxnSpPr/>
          <p:nvPr/>
        </p:nvCxnSpPr>
        <p:spPr bwMode="auto">
          <a:xfrm>
            <a:off x="9638149" y="3144122"/>
            <a:ext cx="71209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3E3D7038-D93A-4487-AD5D-8D3B3B7C5F91}"/>
              </a:ext>
            </a:extLst>
          </p:cNvPr>
          <p:cNvSpPr txBox="1"/>
          <p:nvPr/>
        </p:nvSpPr>
        <p:spPr>
          <a:xfrm>
            <a:off x="10595159" y="298793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Internet</a:t>
            </a:r>
            <a:endParaRPr lang="zh-TW" altLang="en-US" sz="18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815433F-6C43-4BEC-8EED-7955207F1DF1}"/>
              </a:ext>
            </a:extLst>
          </p:cNvPr>
          <p:cNvSpPr/>
          <p:nvPr/>
        </p:nvSpPr>
        <p:spPr bwMode="auto">
          <a:xfrm>
            <a:off x="3591047" y="3982656"/>
            <a:ext cx="2497076" cy="785685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L2</a:t>
            </a:r>
            <a:r>
              <a: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switch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D6A20C0C-568C-447D-B800-949AD733232D}"/>
              </a:ext>
            </a:extLst>
          </p:cNvPr>
          <p:cNvGrpSpPr/>
          <p:nvPr/>
        </p:nvGrpSpPr>
        <p:grpSpPr>
          <a:xfrm>
            <a:off x="1081406" y="2349564"/>
            <a:ext cx="1654945" cy="515651"/>
            <a:chOff x="1081406" y="2349564"/>
            <a:chExt cx="1654945" cy="515651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42B828C8-7E4C-455C-AF98-6E7BD1CAC1B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1081406" y="2349564"/>
              <a:ext cx="330989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FFBE5AC9-6302-4A7A-A02F-BCB3318F6E9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1412395" y="2349564"/>
              <a:ext cx="330989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E16F8728-0370-4190-9D17-0A24637FC90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1743384" y="2349564"/>
              <a:ext cx="330989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382B11B-3C10-4AD0-8828-4E57B7C4A22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2074373" y="2349564"/>
              <a:ext cx="330989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3735EBBD-5119-4B1B-AA01-FCECFCBBDBF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2405362" y="2349564"/>
              <a:ext cx="330989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6A5D39F1-45F1-4152-9C61-580A3F507B6A}"/>
              </a:ext>
            </a:extLst>
          </p:cNvPr>
          <p:cNvGrpSpPr/>
          <p:nvPr/>
        </p:nvGrpSpPr>
        <p:grpSpPr>
          <a:xfrm>
            <a:off x="6713440" y="2349564"/>
            <a:ext cx="1654945" cy="515651"/>
            <a:chOff x="6713440" y="2349564"/>
            <a:chExt cx="1654945" cy="515651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3DCD4C23-667C-4489-AA8C-7CA7D4B67F1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713440" y="2349564"/>
              <a:ext cx="330989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4E17C28F-6691-45F2-9A0A-793D876F285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7044429" y="2349564"/>
              <a:ext cx="330989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397793A3-0759-4385-93F6-28F8B0A25FD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auto">
            <a:xfrm>
              <a:off x="7375418" y="2349564"/>
              <a:ext cx="330989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15F639CA-D397-4167-B9E7-0E54CB2D760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>
              <a:off x="7706407" y="2349564"/>
              <a:ext cx="330989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62CA8696-603A-4129-B40B-BA26866AB2E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auto">
            <a:xfrm>
              <a:off x="8037395" y="2349564"/>
              <a:ext cx="330990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48" name="矩形 147">
            <a:extLst>
              <a:ext uri="{FF2B5EF4-FFF2-40B4-BE49-F238E27FC236}">
                <a16:creationId xmlns:a16="http://schemas.microsoft.com/office/drawing/2014/main" id="{644E32B6-BCBD-4161-9019-6A1661F8F674}"/>
              </a:ext>
            </a:extLst>
          </p:cNvPr>
          <p:cNvSpPr/>
          <p:nvPr/>
        </p:nvSpPr>
        <p:spPr bwMode="auto">
          <a:xfrm>
            <a:off x="6713439" y="2345409"/>
            <a:ext cx="1654945" cy="515651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D8453300-291F-48FD-B190-6A879028586C}"/>
              </a:ext>
            </a:extLst>
          </p:cNvPr>
          <p:cNvSpPr/>
          <p:nvPr/>
        </p:nvSpPr>
        <p:spPr bwMode="auto">
          <a:xfrm>
            <a:off x="1079347" y="2349564"/>
            <a:ext cx="1654945" cy="515651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38A148E-476F-4B5A-ABFF-F83308EA8267}"/>
              </a:ext>
            </a:extLst>
          </p:cNvPr>
          <p:cNvSpPr/>
          <p:nvPr/>
        </p:nvSpPr>
        <p:spPr bwMode="auto">
          <a:xfrm>
            <a:off x="9652492" y="3622675"/>
            <a:ext cx="697750" cy="2930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6EE2E059-0511-49CB-B548-CF127F15B403}"/>
              </a:ext>
            </a:extLst>
          </p:cNvPr>
          <p:cNvSpPr txBox="1"/>
          <p:nvPr/>
        </p:nvSpPr>
        <p:spPr>
          <a:xfrm>
            <a:off x="10595159" y="3587459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SDN APP</a:t>
            </a:r>
            <a:endParaRPr lang="zh-TW" altLang="en-US" sz="18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9425201-AC68-4BA1-94E4-8F123815007B}"/>
              </a:ext>
            </a:extLst>
          </p:cNvPr>
          <p:cNvSpPr/>
          <p:nvPr/>
        </p:nvSpPr>
        <p:spPr bwMode="auto">
          <a:xfrm>
            <a:off x="4022300" y="3157211"/>
            <a:ext cx="694879" cy="2930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9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3F6DDE-A118-4059-8CC7-FF1729D2C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20EA8AA-EAC6-463E-B939-5D0F1E42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APPs Architecture in K8S</a:t>
            </a:r>
            <a:endParaRPr lang="zh-TW" altLang="en-US" dirty="0"/>
          </a:p>
        </p:txBody>
      </p: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C62B71A8-AAD6-4BE8-A383-501C7AF6487F}"/>
              </a:ext>
            </a:extLst>
          </p:cNvPr>
          <p:cNvGrpSpPr/>
          <p:nvPr/>
        </p:nvGrpSpPr>
        <p:grpSpPr>
          <a:xfrm>
            <a:off x="8486767" y="1045396"/>
            <a:ext cx="3489113" cy="1338189"/>
            <a:chOff x="8486767" y="2019077"/>
            <a:chExt cx="3489113" cy="1338189"/>
          </a:xfrm>
        </p:grpSpPr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31C2EEC7-0122-4C54-82B2-C0C82F003B9D}"/>
                </a:ext>
              </a:extLst>
            </p:cNvPr>
            <p:cNvCxnSpPr/>
            <p:nvPr/>
          </p:nvCxnSpPr>
          <p:spPr bwMode="auto">
            <a:xfrm>
              <a:off x="8486767" y="2175265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FF93DE46-6F4A-4848-A1BB-FC5782F9804E}"/>
                </a:ext>
              </a:extLst>
            </p:cNvPr>
            <p:cNvSpPr txBox="1"/>
            <p:nvPr/>
          </p:nvSpPr>
          <p:spPr>
            <a:xfrm>
              <a:off x="9443777" y="2019077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Network</a:t>
              </a:r>
              <a:endParaRPr lang="zh-TW" altLang="en-US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C5635D06-F8D1-486F-A9EC-CC407A143F70}"/>
                </a:ext>
              </a:extLst>
            </p:cNvPr>
            <p:cNvCxnSpPr/>
            <p:nvPr/>
          </p:nvCxnSpPr>
          <p:spPr bwMode="auto">
            <a:xfrm>
              <a:off x="8486767" y="2659694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B91C13C0-969A-47E3-BF98-91D505284562}"/>
                </a:ext>
              </a:extLst>
            </p:cNvPr>
            <p:cNvSpPr txBox="1"/>
            <p:nvPr/>
          </p:nvSpPr>
          <p:spPr>
            <a:xfrm>
              <a:off x="9443777" y="250350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HA</a:t>
              </a:r>
              <a:endParaRPr lang="zh-TW" altLang="en-US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93FA0E87-AE49-444A-BFE9-E7246C3D0ABC}"/>
                </a:ext>
              </a:extLst>
            </p:cNvPr>
            <p:cNvCxnSpPr/>
            <p:nvPr/>
          </p:nvCxnSpPr>
          <p:spPr bwMode="auto">
            <a:xfrm>
              <a:off x="8486767" y="3144122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3E3D7038-D93A-4487-AD5D-8D3B3B7C5F91}"/>
                </a:ext>
              </a:extLst>
            </p:cNvPr>
            <p:cNvSpPr txBox="1"/>
            <p:nvPr/>
          </p:nvSpPr>
          <p:spPr>
            <a:xfrm>
              <a:off x="9443777" y="2987934"/>
              <a:ext cx="253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Path for K8S APP Traffic</a:t>
              </a:r>
              <a:endParaRPr lang="zh-TW" altLang="en-US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209ACD4D-9D0F-4945-9CD3-E1FF94F723EB}"/>
              </a:ext>
            </a:extLst>
          </p:cNvPr>
          <p:cNvSpPr/>
          <p:nvPr/>
        </p:nvSpPr>
        <p:spPr bwMode="auto">
          <a:xfrm>
            <a:off x="912291" y="1717964"/>
            <a:ext cx="5724358" cy="50008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E5AC3E9-EDB2-4861-AEC5-D6A096FCAAFA}"/>
              </a:ext>
            </a:extLst>
          </p:cNvPr>
          <p:cNvSpPr/>
          <p:nvPr/>
        </p:nvSpPr>
        <p:spPr bwMode="auto">
          <a:xfrm>
            <a:off x="1266005" y="5286727"/>
            <a:ext cx="1609717" cy="67174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DFF194B-E481-4E4E-96D8-B32554EF232B}"/>
              </a:ext>
            </a:extLst>
          </p:cNvPr>
          <p:cNvSpPr/>
          <p:nvPr/>
        </p:nvSpPr>
        <p:spPr bwMode="auto">
          <a:xfrm>
            <a:off x="1290268" y="2004801"/>
            <a:ext cx="1599539" cy="67174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2AF8823-6532-4645-8D30-94A29D9CAA0C}"/>
              </a:ext>
            </a:extLst>
          </p:cNvPr>
          <p:cNvSpPr/>
          <p:nvPr/>
        </p:nvSpPr>
        <p:spPr bwMode="auto">
          <a:xfrm>
            <a:off x="4683403" y="2004801"/>
            <a:ext cx="1599539" cy="67174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APP3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F5E5701-94DF-47E6-8E06-3451DC53FF6D}"/>
              </a:ext>
            </a:extLst>
          </p:cNvPr>
          <p:cNvSpPr/>
          <p:nvPr/>
        </p:nvSpPr>
        <p:spPr bwMode="auto">
          <a:xfrm>
            <a:off x="2986835" y="2004801"/>
            <a:ext cx="1599539" cy="67174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C6B4E77-8F32-485F-8EA9-B6A2A9D01B9D}"/>
              </a:ext>
            </a:extLst>
          </p:cNvPr>
          <p:cNvCxnSpPr>
            <a:cxnSpLocks/>
            <a:stCxn id="95" idx="2"/>
          </p:cNvCxnSpPr>
          <p:nvPr/>
        </p:nvCxnSpPr>
        <p:spPr bwMode="auto">
          <a:xfrm>
            <a:off x="4054293" y="3815862"/>
            <a:ext cx="0" cy="28185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29A98494-3728-4E1E-81E8-00DB14B273D5}"/>
              </a:ext>
            </a:extLst>
          </p:cNvPr>
          <p:cNvGrpSpPr/>
          <p:nvPr/>
        </p:nvGrpSpPr>
        <p:grpSpPr>
          <a:xfrm>
            <a:off x="3251483" y="3144122"/>
            <a:ext cx="1602579" cy="671740"/>
            <a:chOff x="3256246" y="3207703"/>
            <a:chExt cx="1602579" cy="67174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9059E6FE-4F36-4FDD-A92F-A6EB9139D575}"/>
                </a:ext>
              </a:extLst>
            </p:cNvPr>
            <p:cNvGrpSpPr/>
            <p:nvPr/>
          </p:nvGrpSpPr>
          <p:grpSpPr>
            <a:xfrm>
              <a:off x="3256246" y="3207703"/>
              <a:ext cx="1599539" cy="671740"/>
              <a:chOff x="3463248" y="3061706"/>
              <a:chExt cx="1599539" cy="67174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29A2E1E-A3D3-4561-8AAA-24F054A74632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3463248" y="3061706"/>
                <a:ext cx="533179" cy="67174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64F1CBD-55EE-4305-AA8C-BFE537B9726C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3996427" y="3061706"/>
                <a:ext cx="533180" cy="67174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5D4A019-7E5D-41DD-9187-4FDD8E28D545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4529607" y="3061706"/>
                <a:ext cx="533180" cy="67174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8BCAD48-65DE-480F-9D1A-CE41F57930CD}"/>
                </a:ext>
              </a:extLst>
            </p:cNvPr>
            <p:cNvSpPr/>
            <p:nvPr/>
          </p:nvSpPr>
          <p:spPr bwMode="auto">
            <a:xfrm>
              <a:off x="3259286" y="3207703"/>
              <a:ext cx="1599539" cy="671740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6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Host</a:t>
              </a:r>
            </a:p>
            <a:p>
              <a:pPr algn="ctr"/>
              <a:r>
                <a:rPr lang="en-US" altLang="zh-TW" sz="1600" dirty="0">
                  <a:solidFill>
                    <a:srgbClr val="FF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192.168.0.7</a:t>
              </a:r>
              <a:endParaRPr lang="zh-TW" altLang="en-US" sz="1600" dirty="0">
                <a:solidFill>
                  <a:srgbClr val="FF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B5EDBD43-CD0A-447B-BB53-CEA37A56B052}"/>
              </a:ext>
            </a:extLst>
          </p:cNvPr>
          <p:cNvCxnSpPr>
            <a:stCxn id="80" idx="2"/>
            <a:endCxn id="36" idx="0"/>
          </p:cNvCxnSpPr>
          <p:nvPr/>
        </p:nvCxnSpPr>
        <p:spPr bwMode="auto">
          <a:xfrm rot="16200000" flipH="1">
            <a:off x="2570265" y="2196313"/>
            <a:ext cx="467581" cy="1428035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87A43E88-26F9-4DD8-B6A8-5C092B21B8FC}"/>
              </a:ext>
            </a:extLst>
          </p:cNvPr>
          <p:cNvCxnSpPr>
            <a:stCxn id="92" idx="2"/>
            <a:endCxn id="37" idx="0"/>
          </p:cNvCxnSpPr>
          <p:nvPr/>
        </p:nvCxnSpPr>
        <p:spPr bwMode="auto">
          <a:xfrm rot="16200000" flipH="1">
            <a:off x="3685138" y="2778007"/>
            <a:ext cx="467581" cy="264647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984B392B-FF7D-4E09-B2D9-1D3F8AE3B987}"/>
              </a:ext>
            </a:extLst>
          </p:cNvPr>
          <p:cNvCxnSpPr>
            <a:stCxn id="91" idx="2"/>
            <a:endCxn id="38" idx="0"/>
          </p:cNvCxnSpPr>
          <p:nvPr/>
        </p:nvCxnSpPr>
        <p:spPr bwMode="auto">
          <a:xfrm rot="5400000">
            <a:off x="4800013" y="2460961"/>
            <a:ext cx="467581" cy="898741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79B5AE94-BAEB-44EA-946E-D45BDC439F03}"/>
              </a:ext>
            </a:extLst>
          </p:cNvPr>
          <p:cNvGrpSpPr/>
          <p:nvPr/>
        </p:nvGrpSpPr>
        <p:grpSpPr>
          <a:xfrm>
            <a:off x="7483548" y="4157089"/>
            <a:ext cx="723900" cy="1070264"/>
            <a:chOff x="5327650" y="5952646"/>
            <a:chExt cx="723900" cy="816454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952512A-31E1-4C9A-B35E-92A8553AD20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auto">
            <a:xfrm>
              <a:off x="5327650" y="5952646"/>
              <a:ext cx="723900" cy="40822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FD90BF2-8793-4335-BEBC-6CE3A60B625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5327650" y="6360873"/>
              <a:ext cx="723900" cy="40822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65C6E409-208F-4CA7-B7DB-25081EED6AC9}"/>
              </a:ext>
            </a:extLst>
          </p:cNvPr>
          <p:cNvSpPr txBox="1"/>
          <p:nvPr/>
        </p:nvSpPr>
        <p:spPr>
          <a:xfrm>
            <a:off x="7608289" y="4196643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Network</a:t>
            </a:r>
            <a:endParaRPr lang="zh-TW" altLang="en-US" sz="2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FC0FA70-1294-471C-811F-F499128405E2}"/>
              </a:ext>
            </a:extLst>
          </p:cNvPr>
          <p:cNvSpPr txBox="1"/>
          <p:nvPr/>
        </p:nvSpPr>
        <p:spPr>
          <a:xfrm>
            <a:off x="7600453" y="4787689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HA</a:t>
            </a:r>
            <a:endParaRPr lang="zh-TW" altLang="en-US" sz="2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CF15D6CC-BABE-4D40-9920-4F8D4E1AE439}"/>
              </a:ext>
            </a:extLst>
          </p:cNvPr>
          <p:cNvGrpSpPr/>
          <p:nvPr/>
        </p:nvGrpSpPr>
        <p:grpSpPr>
          <a:xfrm>
            <a:off x="1268951" y="4101176"/>
            <a:ext cx="3793836" cy="1182091"/>
            <a:chOff x="1268951" y="4101176"/>
            <a:chExt cx="3793836" cy="118209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CE2C53D-B585-4CFB-B61A-C0DD388D9AB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1268951" y="4101176"/>
              <a:ext cx="758767" cy="59104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02BBF26-E393-45E1-9B65-321C922A935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2027718" y="4101176"/>
              <a:ext cx="758767" cy="59104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C277F10-481F-41FE-96B4-8899CC13DAE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2786485" y="4101176"/>
              <a:ext cx="758768" cy="59104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0E1070F5-B613-47DA-B3F2-5561E41A0BD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3545253" y="4101176"/>
              <a:ext cx="758767" cy="59104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843DF0CC-5C3D-4804-ADFF-7F61FB065FF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4304019" y="4101176"/>
              <a:ext cx="758768" cy="59104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42688D05-81EF-487A-8F30-C78F062DC390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1268951" y="4692221"/>
              <a:ext cx="758767" cy="59104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DADB0DA-B2FD-4E43-AD7D-F6733753B0E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2027718" y="4692221"/>
              <a:ext cx="758767" cy="59104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EF794392-7FEE-4CBB-97D3-BBF6597E678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2786485" y="4692221"/>
              <a:ext cx="758768" cy="59104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F1D478F-4680-4A68-9E27-7A643114B7CF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auto">
            <a:xfrm>
              <a:off x="3545253" y="4692221"/>
              <a:ext cx="758767" cy="59104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0572D8A-5969-4015-9C82-F89B5987F6B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 bwMode="auto">
            <a:xfrm>
              <a:off x="4304019" y="4692221"/>
              <a:ext cx="758768" cy="59104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724630E8-1122-4091-9BB7-862D5846315E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1264231" y="4101176"/>
            <a:ext cx="758767" cy="5910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C791C66-11DA-4D58-B832-55885020DF1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022998" y="4101176"/>
            <a:ext cx="758767" cy="5910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B18243D-21A3-4CD6-87A1-588DC923CDE1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781765" y="4101176"/>
            <a:ext cx="758767" cy="5910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96420DB-9BD6-4155-ADA8-86A02BED5D6A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540532" y="4101176"/>
            <a:ext cx="758768" cy="5910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2642335-3E49-498E-8624-241FC135EC5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4299300" y="4101176"/>
            <a:ext cx="758767" cy="5910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CCA9F137-E9B8-42A0-9ED9-67908FA4640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264231" y="4692221"/>
            <a:ext cx="758767" cy="59104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C7F9162-DF42-49CF-8BFD-544527532036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022998" y="4692221"/>
            <a:ext cx="758767" cy="59104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BAA83D7-5ED0-4F9D-AAB8-3641335FCE9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781765" y="4692221"/>
            <a:ext cx="758767" cy="59104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CA63AAC5-F183-4E8D-9B30-87AE89B4F62D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540532" y="4692221"/>
            <a:ext cx="758768" cy="59104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4A5DC59-0C2A-47E1-8372-E0AF667728D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299300" y="4692221"/>
            <a:ext cx="758767" cy="59104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C6BDCB55-174A-4393-8A3F-871BAC38AE60}"/>
              </a:ext>
            </a:extLst>
          </p:cNvPr>
          <p:cNvCxnSpPr>
            <a:stCxn id="121" idx="3"/>
            <a:endCxn id="98" idx="1"/>
          </p:cNvCxnSpPr>
          <p:nvPr/>
        </p:nvCxnSpPr>
        <p:spPr bwMode="auto">
          <a:xfrm flipV="1">
            <a:off x="5058067" y="4396698"/>
            <a:ext cx="2550222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58CC9233-A4F1-4DF6-AFD8-B18E1624704F}"/>
              </a:ext>
            </a:extLst>
          </p:cNvPr>
          <p:cNvCxnSpPr>
            <a:stCxn id="127" idx="3"/>
            <a:endCxn id="122" idx="1"/>
          </p:cNvCxnSpPr>
          <p:nvPr/>
        </p:nvCxnSpPr>
        <p:spPr bwMode="auto">
          <a:xfrm>
            <a:off x="5058067" y="4987744"/>
            <a:ext cx="254238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2BF508E2-F572-49E4-974B-FD8EA7FCD32D}"/>
              </a:ext>
            </a:extLst>
          </p:cNvPr>
          <p:cNvSpPr/>
          <p:nvPr/>
        </p:nvSpPr>
        <p:spPr bwMode="auto">
          <a:xfrm>
            <a:off x="1268950" y="4099974"/>
            <a:ext cx="3793836" cy="1182091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59" name="箭號: 向右 158">
            <a:extLst>
              <a:ext uri="{FF2B5EF4-FFF2-40B4-BE49-F238E27FC236}">
                <a16:creationId xmlns:a16="http://schemas.microsoft.com/office/drawing/2014/main" id="{03F949CD-D11A-4D5C-9058-101570B3C078}"/>
              </a:ext>
            </a:extLst>
          </p:cNvPr>
          <p:cNvSpPr/>
          <p:nvPr/>
        </p:nvSpPr>
        <p:spPr bwMode="auto">
          <a:xfrm>
            <a:off x="5058067" y="3078425"/>
            <a:ext cx="2054643" cy="571847"/>
          </a:xfrm>
          <a:prstGeom prst="right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E23773BF-6DAD-4A6D-A467-BB8A94649E26}"/>
              </a:ext>
            </a:extLst>
          </p:cNvPr>
          <p:cNvSpPr txBox="1"/>
          <p:nvPr/>
        </p:nvSpPr>
        <p:spPr>
          <a:xfrm>
            <a:off x="7273863" y="2761487"/>
            <a:ext cx="3892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OVS can </a:t>
            </a:r>
            <a:r>
              <a:rPr lang="en-US" altLang="zh-TW" dirty="0">
                <a:solidFill>
                  <a:srgbClr val="FF0000"/>
                </a:solidFill>
              </a:rPr>
              <a:t>bind IP to a port</a:t>
            </a:r>
            <a:r>
              <a:rPr lang="en-US" altLang="zh-TW" dirty="0"/>
              <a:t>, </a:t>
            </a:r>
          </a:p>
          <a:p>
            <a:pPr algn="l"/>
            <a:r>
              <a:rPr lang="en-US" altLang="zh-TW" dirty="0"/>
              <a:t>and the host is accessible </a:t>
            </a:r>
          </a:p>
          <a:p>
            <a:pPr algn="l"/>
            <a:r>
              <a:rPr lang="en-US" altLang="zh-TW" dirty="0"/>
              <a:t>by this IP.</a:t>
            </a:r>
            <a:endParaRPr lang="zh-TW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9693D3B-81EA-443B-81F2-25F05096BBA5}"/>
              </a:ext>
            </a:extLst>
          </p:cNvPr>
          <p:cNvSpPr/>
          <p:nvPr/>
        </p:nvSpPr>
        <p:spPr bwMode="auto">
          <a:xfrm>
            <a:off x="1266005" y="5956261"/>
            <a:ext cx="1609717" cy="67174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505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3F6DDE-A118-4059-8CC7-FF1729D2C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20EA8AA-EAC6-463E-B939-5D0F1E42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APPs Architecture in K8S</a:t>
            </a:r>
            <a:endParaRPr lang="zh-TW" altLang="en-US" dirty="0"/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31C2EEC7-0122-4C54-82B2-C0C82F003B9D}"/>
              </a:ext>
            </a:extLst>
          </p:cNvPr>
          <p:cNvCxnSpPr/>
          <p:nvPr/>
        </p:nvCxnSpPr>
        <p:spPr bwMode="auto">
          <a:xfrm>
            <a:off x="8486767" y="2175265"/>
            <a:ext cx="71209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FF93DE46-6F4A-4848-A1BB-FC5782F9804E}"/>
              </a:ext>
            </a:extLst>
          </p:cNvPr>
          <p:cNvSpPr txBox="1"/>
          <p:nvPr/>
        </p:nvSpPr>
        <p:spPr>
          <a:xfrm>
            <a:off x="9443777" y="201907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Network</a:t>
            </a:r>
            <a:endParaRPr lang="zh-TW" altLang="en-US" sz="18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5635D06-F8D1-486F-A9EC-CC407A143F70}"/>
              </a:ext>
            </a:extLst>
          </p:cNvPr>
          <p:cNvCxnSpPr/>
          <p:nvPr/>
        </p:nvCxnSpPr>
        <p:spPr bwMode="auto">
          <a:xfrm>
            <a:off x="8486767" y="2659694"/>
            <a:ext cx="71209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91C13C0-969A-47E3-BF98-91D505284562}"/>
              </a:ext>
            </a:extLst>
          </p:cNvPr>
          <p:cNvSpPr txBox="1"/>
          <p:nvPr/>
        </p:nvSpPr>
        <p:spPr>
          <a:xfrm>
            <a:off x="9443777" y="250350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HA</a:t>
            </a:r>
            <a:endParaRPr lang="zh-TW" altLang="en-US" sz="18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93FA0E87-AE49-444A-BFE9-E7246C3D0ABC}"/>
              </a:ext>
            </a:extLst>
          </p:cNvPr>
          <p:cNvCxnSpPr/>
          <p:nvPr/>
        </p:nvCxnSpPr>
        <p:spPr bwMode="auto">
          <a:xfrm>
            <a:off x="8486767" y="3144122"/>
            <a:ext cx="71209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3E3D7038-D93A-4487-AD5D-8D3B3B7C5F91}"/>
              </a:ext>
            </a:extLst>
          </p:cNvPr>
          <p:cNvSpPr txBox="1"/>
          <p:nvPr/>
        </p:nvSpPr>
        <p:spPr>
          <a:xfrm>
            <a:off x="9443777" y="2987934"/>
            <a:ext cx="253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Path for K8S APP Traffic</a:t>
            </a:r>
            <a:endParaRPr lang="zh-TW" altLang="en-US" sz="18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9ACD4D-9D0F-4945-9CD3-E1FF94F723EB}"/>
              </a:ext>
            </a:extLst>
          </p:cNvPr>
          <p:cNvSpPr/>
          <p:nvPr/>
        </p:nvSpPr>
        <p:spPr bwMode="auto">
          <a:xfrm>
            <a:off x="912291" y="1717963"/>
            <a:ext cx="5724358" cy="50069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E5AC3E9-EDB2-4861-AEC5-D6A096FCAAFA}"/>
              </a:ext>
            </a:extLst>
          </p:cNvPr>
          <p:cNvSpPr/>
          <p:nvPr/>
        </p:nvSpPr>
        <p:spPr bwMode="auto">
          <a:xfrm>
            <a:off x="1266005" y="5286727"/>
            <a:ext cx="1599539" cy="67174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2A221BD-33DA-4FC6-9002-982EFB6359BF}"/>
              </a:ext>
            </a:extLst>
          </p:cNvPr>
          <p:cNvSpPr/>
          <p:nvPr/>
        </p:nvSpPr>
        <p:spPr bwMode="auto">
          <a:xfrm>
            <a:off x="1265455" y="5952646"/>
            <a:ext cx="1599539" cy="67174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DFF194B-E481-4E4E-96D8-B32554EF232B}"/>
              </a:ext>
            </a:extLst>
          </p:cNvPr>
          <p:cNvSpPr/>
          <p:nvPr/>
        </p:nvSpPr>
        <p:spPr bwMode="auto">
          <a:xfrm>
            <a:off x="1290268" y="2004801"/>
            <a:ext cx="1599539" cy="67174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2AF8823-6532-4645-8D30-94A29D9CAA0C}"/>
              </a:ext>
            </a:extLst>
          </p:cNvPr>
          <p:cNvSpPr/>
          <p:nvPr/>
        </p:nvSpPr>
        <p:spPr bwMode="auto">
          <a:xfrm>
            <a:off x="4683403" y="2004801"/>
            <a:ext cx="1599539" cy="67174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APP3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F5E5701-94DF-47E6-8E06-3451DC53FF6D}"/>
              </a:ext>
            </a:extLst>
          </p:cNvPr>
          <p:cNvSpPr/>
          <p:nvPr/>
        </p:nvSpPr>
        <p:spPr bwMode="auto">
          <a:xfrm>
            <a:off x="2986835" y="2004801"/>
            <a:ext cx="1599539" cy="67174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C6B4E77-8F32-485F-8EA9-B6A2A9D01B9D}"/>
              </a:ext>
            </a:extLst>
          </p:cNvPr>
          <p:cNvCxnSpPr>
            <a:cxnSpLocks/>
            <a:stCxn id="95" idx="2"/>
          </p:cNvCxnSpPr>
          <p:nvPr/>
        </p:nvCxnSpPr>
        <p:spPr bwMode="auto">
          <a:xfrm>
            <a:off x="4055881" y="3815862"/>
            <a:ext cx="0" cy="28185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29A98494-3728-4E1E-81E8-00DB14B273D5}"/>
              </a:ext>
            </a:extLst>
          </p:cNvPr>
          <p:cNvGrpSpPr/>
          <p:nvPr/>
        </p:nvGrpSpPr>
        <p:grpSpPr>
          <a:xfrm>
            <a:off x="3253071" y="3144122"/>
            <a:ext cx="1602579" cy="671740"/>
            <a:chOff x="3256246" y="3207703"/>
            <a:chExt cx="1602579" cy="67174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9059E6FE-4F36-4FDD-A92F-A6EB9139D575}"/>
                </a:ext>
              </a:extLst>
            </p:cNvPr>
            <p:cNvGrpSpPr/>
            <p:nvPr/>
          </p:nvGrpSpPr>
          <p:grpSpPr>
            <a:xfrm>
              <a:off x="3256246" y="3207703"/>
              <a:ext cx="1599539" cy="671740"/>
              <a:chOff x="3463248" y="3061706"/>
              <a:chExt cx="1599539" cy="67174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29A2E1E-A3D3-4561-8AAA-24F054A74632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3463248" y="3061706"/>
                <a:ext cx="533179" cy="67174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64F1CBD-55EE-4305-AA8C-BFE537B9726C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3996427" y="3061706"/>
                <a:ext cx="533180" cy="67174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5D4A019-7E5D-41DD-9187-4FDD8E28D545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4529607" y="3061706"/>
                <a:ext cx="533180" cy="67174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8BCAD48-65DE-480F-9D1A-CE41F57930CD}"/>
                </a:ext>
              </a:extLst>
            </p:cNvPr>
            <p:cNvSpPr/>
            <p:nvPr/>
          </p:nvSpPr>
          <p:spPr bwMode="auto">
            <a:xfrm>
              <a:off x="3259286" y="3207703"/>
              <a:ext cx="1599539" cy="671740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6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Host</a:t>
              </a:r>
            </a:p>
            <a:p>
              <a:pPr algn="ctr"/>
              <a:r>
                <a:rPr lang="en-US" altLang="zh-TW" sz="16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192.168.0.7</a:t>
              </a:r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B5EDBD43-CD0A-447B-BB53-CEA37A56B052}"/>
              </a:ext>
            </a:extLst>
          </p:cNvPr>
          <p:cNvCxnSpPr>
            <a:stCxn id="80" idx="2"/>
            <a:endCxn id="36" idx="0"/>
          </p:cNvCxnSpPr>
          <p:nvPr/>
        </p:nvCxnSpPr>
        <p:spPr bwMode="auto">
          <a:xfrm rot="16200000" flipH="1">
            <a:off x="2571059" y="2195519"/>
            <a:ext cx="467581" cy="1429623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87A43E88-26F9-4DD8-B6A8-5C092B21B8FC}"/>
              </a:ext>
            </a:extLst>
          </p:cNvPr>
          <p:cNvCxnSpPr>
            <a:stCxn id="92" idx="2"/>
            <a:endCxn id="37" idx="0"/>
          </p:cNvCxnSpPr>
          <p:nvPr/>
        </p:nvCxnSpPr>
        <p:spPr bwMode="auto">
          <a:xfrm rot="16200000" flipH="1">
            <a:off x="3685932" y="2777213"/>
            <a:ext cx="467581" cy="266235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984B392B-FF7D-4E09-B2D9-1D3F8AE3B987}"/>
              </a:ext>
            </a:extLst>
          </p:cNvPr>
          <p:cNvCxnSpPr>
            <a:stCxn id="91" idx="2"/>
            <a:endCxn id="38" idx="0"/>
          </p:cNvCxnSpPr>
          <p:nvPr/>
        </p:nvCxnSpPr>
        <p:spPr bwMode="auto">
          <a:xfrm rot="5400000">
            <a:off x="4800807" y="2461755"/>
            <a:ext cx="467581" cy="897153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79B5AE94-BAEB-44EA-946E-D45BDC439F03}"/>
              </a:ext>
            </a:extLst>
          </p:cNvPr>
          <p:cNvGrpSpPr/>
          <p:nvPr/>
        </p:nvGrpSpPr>
        <p:grpSpPr>
          <a:xfrm>
            <a:off x="7483548" y="4157089"/>
            <a:ext cx="723900" cy="1070264"/>
            <a:chOff x="5327650" y="5952646"/>
            <a:chExt cx="723900" cy="816454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952512A-31E1-4C9A-B35E-92A8553AD20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auto">
            <a:xfrm>
              <a:off x="5327650" y="5952646"/>
              <a:ext cx="723900" cy="40822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FD90BF2-8793-4335-BEBC-6CE3A60B625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5327650" y="6360873"/>
              <a:ext cx="723900" cy="40822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65C6E409-208F-4CA7-B7DB-25081EED6AC9}"/>
              </a:ext>
            </a:extLst>
          </p:cNvPr>
          <p:cNvSpPr txBox="1"/>
          <p:nvPr/>
        </p:nvSpPr>
        <p:spPr>
          <a:xfrm>
            <a:off x="7608289" y="4196643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Network</a:t>
            </a:r>
            <a:endParaRPr lang="zh-TW" altLang="en-US" sz="2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FC0FA70-1294-471C-811F-F499128405E2}"/>
              </a:ext>
            </a:extLst>
          </p:cNvPr>
          <p:cNvSpPr txBox="1"/>
          <p:nvPr/>
        </p:nvSpPr>
        <p:spPr>
          <a:xfrm>
            <a:off x="7600453" y="4787689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HA</a:t>
            </a:r>
            <a:endParaRPr lang="zh-TW" altLang="en-US" sz="2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CF15D6CC-BABE-4D40-9920-4F8D4E1AE439}"/>
              </a:ext>
            </a:extLst>
          </p:cNvPr>
          <p:cNvGrpSpPr/>
          <p:nvPr/>
        </p:nvGrpSpPr>
        <p:grpSpPr>
          <a:xfrm>
            <a:off x="1268951" y="4101176"/>
            <a:ext cx="3793836" cy="1182091"/>
            <a:chOff x="1268951" y="4101176"/>
            <a:chExt cx="3793836" cy="118209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CE2C53D-B585-4CFB-B61A-C0DD388D9AB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1268951" y="4101176"/>
              <a:ext cx="758767" cy="59104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02BBF26-E393-45E1-9B65-321C922A935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2027718" y="4101176"/>
              <a:ext cx="758767" cy="59104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C277F10-481F-41FE-96B4-8899CC13DAE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2786485" y="4101176"/>
              <a:ext cx="758768" cy="59104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0E1070F5-B613-47DA-B3F2-5561E41A0BD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3545253" y="4101176"/>
              <a:ext cx="758767" cy="59104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843DF0CC-5C3D-4804-ADFF-7F61FB065FF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4304019" y="4101176"/>
              <a:ext cx="758768" cy="59104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42688D05-81EF-487A-8F30-C78F062DC390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1268951" y="4692221"/>
              <a:ext cx="758767" cy="59104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DADB0DA-B2FD-4E43-AD7D-F6733753B0E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2027718" y="4692221"/>
              <a:ext cx="758767" cy="59104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EF794392-7FEE-4CBB-97D3-BBF6597E678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2786485" y="4692221"/>
              <a:ext cx="758768" cy="59104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F1D478F-4680-4A68-9E27-7A643114B7CF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auto">
            <a:xfrm>
              <a:off x="3545253" y="4692221"/>
              <a:ext cx="758767" cy="59104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0572D8A-5969-4015-9C82-F89B5987F6B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 bwMode="auto">
            <a:xfrm>
              <a:off x="4304019" y="4692221"/>
              <a:ext cx="758768" cy="59104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724630E8-1122-4091-9BB7-862D5846315E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1264231" y="4101176"/>
            <a:ext cx="758767" cy="5910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C791C66-11DA-4D58-B832-55885020DF1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022998" y="4101176"/>
            <a:ext cx="758767" cy="5910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B18243D-21A3-4CD6-87A1-588DC923CDE1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781765" y="4101176"/>
            <a:ext cx="758767" cy="5910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96420DB-9BD6-4155-ADA8-86A02BED5D6A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540532" y="4101176"/>
            <a:ext cx="758768" cy="5910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2642335-3E49-498E-8624-241FC135EC5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4299300" y="4101176"/>
            <a:ext cx="758767" cy="5910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CCA9F137-E9B8-42A0-9ED9-67908FA4640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264231" y="4692221"/>
            <a:ext cx="758767" cy="59104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C7F9162-DF42-49CF-8BFD-544527532036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022998" y="4692221"/>
            <a:ext cx="758767" cy="59104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BAA83D7-5ED0-4F9D-AAB8-3641335FCE9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781765" y="4692221"/>
            <a:ext cx="758767" cy="59104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CA63AAC5-F183-4E8D-9B30-87AE89B4F62D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540532" y="4692221"/>
            <a:ext cx="758768" cy="59104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4A5DC59-0C2A-47E1-8372-E0AF667728D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299300" y="4692221"/>
            <a:ext cx="758767" cy="59104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C6BDCB55-174A-4393-8A3F-871BAC38AE60}"/>
              </a:ext>
            </a:extLst>
          </p:cNvPr>
          <p:cNvCxnSpPr>
            <a:stCxn id="121" idx="3"/>
            <a:endCxn id="98" idx="1"/>
          </p:cNvCxnSpPr>
          <p:nvPr/>
        </p:nvCxnSpPr>
        <p:spPr bwMode="auto">
          <a:xfrm flipV="1">
            <a:off x="5058067" y="4396698"/>
            <a:ext cx="2550222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58CC9233-A4F1-4DF6-AFD8-B18E1624704F}"/>
              </a:ext>
            </a:extLst>
          </p:cNvPr>
          <p:cNvCxnSpPr>
            <a:stCxn id="127" idx="3"/>
            <a:endCxn id="122" idx="1"/>
          </p:cNvCxnSpPr>
          <p:nvPr/>
        </p:nvCxnSpPr>
        <p:spPr bwMode="auto">
          <a:xfrm>
            <a:off x="5058067" y="4987744"/>
            <a:ext cx="254238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2BF508E2-F572-49E4-974B-FD8EA7FCD32D}"/>
              </a:ext>
            </a:extLst>
          </p:cNvPr>
          <p:cNvSpPr/>
          <p:nvPr/>
        </p:nvSpPr>
        <p:spPr bwMode="auto">
          <a:xfrm>
            <a:off x="1268950" y="4099974"/>
            <a:ext cx="3793836" cy="1182091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83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QoS Experiment Progress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18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>
            <a:extLst>
              <a:ext uri="{FF2B5EF4-FFF2-40B4-BE49-F238E27FC236}">
                <a16:creationId xmlns:a16="http://schemas.microsoft.com/office/drawing/2014/main" id="{0D65E476-EC96-4387-98F9-7E30A7B3FC86}"/>
              </a:ext>
            </a:extLst>
          </p:cNvPr>
          <p:cNvGrpSpPr/>
          <p:nvPr/>
        </p:nvGrpSpPr>
        <p:grpSpPr>
          <a:xfrm>
            <a:off x="406400" y="4850438"/>
            <a:ext cx="1050541" cy="867741"/>
            <a:chOff x="672393" y="5164637"/>
            <a:chExt cx="1421378" cy="1174048"/>
          </a:xfrm>
        </p:grpSpPr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5018B63A-65FC-44F2-BA9A-5B19B3114B17}"/>
                </a:ext>
              </a:extLst>
            </p:cNvPr>
            <p:cNvSpPr/>
            <p:nvPr/>
          </p:nvSpPr>
          <p:spPr bwMode="auto">
            <a:xfrm>
              <a:off x="672393" y="5164637"/>
              <a:ext cx="1421378" cy="1174048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UE/GNB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2CA6BFF-8C9D-4F7F-AAB7-D63368F2B06F}"/>
                </a:ext>
              </a:extLst>
            </p:cNvPr>
            <p:cNvSpPr/>
            <p:nvPr/>
          </p:nvSpPr>
          <p:spPr bwMode="auto">
            <a:xfrm>
              <a:off x="1243510" y="5164637"/>
              <a:ext cx="279142" cy="293331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02D5DA7C-AA10-4443-9BFE-72454D305769}"/>
              </a:ext>
            </a:extLst>
          </p:cNvPr>
          <p:cNvGrpSpPr/>
          <p:nvPr/>
        </p:nvGrpSpPr>
        <p:grpSpPr>
          <a:xfrm>
            <a:off x="1665052" y="4850438"/>
            <a:ext cx="1050542" cy="867741"/>
            <a:chOff x="1665052" y="4850438"/>
            <a:chExt cx="1050542" cy="867741"/>
          </a:xfrm>
        </p:grpSpPr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8DECE476-3DC3-4115-B2B2-6FF61596222F}"/>
                </a:ext>
              </a:extLst>
            </p:cNvPr>
            <p:cNvSpPr/>
            <p:nvPr/>
          </p:nvSpPr>
          <p:spPr bwMode="auto">
            <a:xfrm>
              <a:off x="1665052" y="4850438"/>
              <a:ext cx="1050542" cy="867741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CN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91ECF98-7F9F-4185-A8DF-9AF605506152}"/>
                </a:ext>
              </a:extLst>
            </p:cNvPr>
            <p:cNvSpPr/>
            <p:nvPr/>
          </p:nvSpPr>
          <p:spPr bwMode="auto">
            <a:xfrm>
              <a:off x="2087167" y="4850438"/>
              <a:ext cx="206315" cy="216802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56658A13-0E3C-492E-ACC6-B9A897B2F2D7}"/>
              </a:ext>
            </a:extLst>
          </p:cNvPr>
          <p:cNvSpPr/>
          <p:nvPr/>
        </p:nvSpPr>
        <p:spPr bwMode="auto">
          <a:xfrm>
            <a:off x="543593" y="1385959"/>
            <a:ext cx="4776552" cy="3011109"/>
          </a:xfrm>
          <a:prstGeom prst="roundRect">
            <a:avLst/>
          </a:prstGeom>
          <a:solidFill>
            <a:srgbClr val="CFE2F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BEB738B4-6BEA-470F-A928-4EBEEC06F85A}"/>
              </a:ext>
            </a:extLst>
          </p:cNvPr>
          <p:cNvSpPr/>
          <p:nvPr/>
        </p:nvSpPr>
        <p:spPr bwMode="auto">
          <a:xfrm>
            <a:off x="1069332" y="2757500"/>
            <a:ext cx="1959987" cy="1075999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8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           </a:t>
            </a:r>
            <a:r>
              <a:rPr kumimoji="0" lang="en-US" altLang="zh-TW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05F08D39-BC1E-4D58-955A-F29067F7F75B}"/>
              </a:ext>
            </a:extLst>
          </p:cNvPr>
          <p:cNvGrpSpPr/>
          <p:nvPr/>
        </p:nvGrpSpPr>
        <p:grpSpPr>
          <a:xfrm>
            <a:off x="1078579" y="1574900"/>
            <a:ext cx="1515343" cy="944103"/>
            <a:chOff x="2715348" y="1328117"/>
            <a:chExt cx="2050252" cy="1277367"/>
          </a:xfrm>
        </p:grpSpPr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3702BEB3-45A4-41A2-A8F2-1B64EE271228}"/>
                </a:ext>
              </a:extLst>
            </p:cNvPr>
            <p:cNvSpPr/>
            <p:nvPr/>
          </p:nvSpPr>
          <p:spPr bwMode="auto">
            <a:xfrm>
              <a:off x="2715348" y="1328117"/>
              <a:ext cx="2050252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GTP</a:t>
              </a:r>
              <a:r>
                <a: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Processor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1DE2FAA-3FA9-410F-942A-7AC58EEF6E45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E8C9CCA-EB12-48D3-833D-78921C7F61E6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9EEAD5-8EC7-463E-8089-9E007F707FDF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D3C4C819-8B8F-492F-BC76-191206C9CF55}"/>
              </a:ext>
            </a:extLst>
          </p:cNvPr>
          <p:cNvSpPr/>
          <p:nvPr/>
        </p:nvSpPr>
        <p:spPr bwMode="auto">
          <a:xfrm>
            <a:off x="1405837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6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8DA4E82-5026-446C-8823-59A7810A226B}"/>
              </a:ext>
            </a:extLst>
          </p:cNvPr>
          <p:cNvSpPr/>
          <p:nvPr/>
        </p:nvSpPr>
        <p:spPr bwMode="auto">
          <a:xfrm>
            <a:off x="1714123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2A6B499-E7E9-4961-8686-9A7BB7188F35}"/>
              </a:ext>
            </a:extLst>
          </p:cNvPr>
          <p:cNvSpPr/>
          <p:nvPr/>
        </p:nvSpPr>
        <p:spPr bwMode="auto">
          <a:xfrm>
            <a:off x="2022409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7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6ADE581-C0B2-495E-86CC-BF4D1F30D043}"/>
              </a:ext>
            </a:extLst>
          </p:cNvPr>
          <p:cNvSpPr/>
          <p:nvPr/>
        </p:nvSpPr>
        <p:spPr bwMode="auto">
          <a:xfrm>
            <a:off x="1301731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38F9A60-0685-44CF-81FA-13C544FE2384}"/>
              </a:ext>
            </a:extLst>
          </p:cNvPr>
          <p:cNvSpPr/>
          <p:nvPr/>
        </p:nvSpPr>
        <p:spPr bwMode="auto">
          <a:xfrm>
            <a:off x="1610018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ED34C6B1-72F7-4C11-ACDA-620182B73088}"/>
              </a:ext>
            </a:extLst>
          </p:cNvPr>
          <p:cNvCxnSpPr>
            <a:stCxn id="81" idx="2"/>
            <a:endCxn id="84" idx="0"/>
          </p:cNvCxnSpPr>
          <p:nvPr/>
        </p:nvCxnSpPr>
        <p:spPr bwMode="auto">
          <a:xfrm>
            <a:off x="1508995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87C088E3-D7FA-463F-B232-6A5CFA9A6834}"/>
              </a:ext>
            </a:extLst>
          </p:cNvPr>
          <p:cNvCxnSpPr>
            <a:stCxn id="82" idx="2"/>
            <a:endCxn id="85" idx="0"/>
          </p:cNvCxnSpPr>
          <p:nvPr/>
        </p:nvCxnSpPr>
        <p:spPr bwMode="auto">
          <a:xfrm>
            <a:off x="1817280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83C8CC70-07D9-47B4-9922-5ABB7CC6E072}"/>
              </a:ext>
            </a:extLst>
          </p:cNvPr>
          <p:cNvCxnSpPr>
            <a:stCxn id="83" idx="2"/>
            <a:endCxn id="86" idx="0"/>
          </p:cNvCxnSpPr>
          <p:nvPr/>
        </p:nvCxnSpPr>
        <p:spPr bwMode="auto">
          <a:xfrm>
            <a:off x="2125566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97B7C06F-DFD5-4127-A817-A8FD46481A2E}"/>
              </a:ext>
            </a:extLst>
          </p:cNvPr>
          <p:cNvCxnSpPr>
            <a:cxnSpLocks/>
            <a:stCxn id="97" idx="3"/>
            <a:endCxn id="91" idx="2"/>
          </p:cNvCxnSpPr>
          <p:nvPr/>
        </p:nvCxnSpPr>
        <p:spPr bwMode="auto">
          <a:xfrm flipV="1">
            <a:off x="3023389" y="2519234"/>
            <a:ext cx="297772" cy="52057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757CD66C-2E8B-4EAE-BE8B-C58A7556912D}"/>
              </a:ext>
            </a:extLst>
          </p:cNvPr>
          <p:cNvSpPr/>
          <p:nvPr/>
        </p:nvSpPr>
        <p:spPr bwMode="auto">
          <a:xfrm>
            <a:off x="2817074" y="3205616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D791C31-A4CD-4116-B053-DDB9E5052496}"/>
              </a:ext>
            </a:extLst>
          </p:cNvPr>
          <p:cNvSpPr/>
          <p:nvPr/>
        </p:nvSpPr>
        <p:spPr bwMode="auto">
          <a:xfrm>
            <a:off x="2817074" y="2931412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3CC6A46-5D35-4C69-94B0-702E1ED3093A}"/>
              </a:ext>
            </a:extLst>
          </p:cNvPr>
          <p:cNvSpPr/>
          <p:nvPr/>
        </p:nvSpPr>
        <p:spPr bwMode="auto">
          <a:xfrm>
            <a:off x="1405837" y="3620967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B920D52-8CF9-472A-94AA-8248D0507521}"/>
              </a:ext>
            </a:extLst>
          </p:cNvPr>
          <p:cNvSpPr/>
          <p:nvPr/>
        </p:nvSpPr>
        <p:spPr bwMode="auto">
          <a:xfrm>
            <a:off x="1714123" y="3620967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8568F25-B341-44A2-A718-51672F7DAB31}"/>
              </a:ext>
            </a:extLst>
          </p:cNvPr>
          <p:cNvCxnSpPr>
            <a:stCxn id="84" idx="2"/>
            <a:endCxn id="98" idx="0"/>
          </p:cNvCxnSpPr>
          <p:nvPr/>
        </p:nvCxnSpPr>
        <p:spPr bwMode="auto">
          <a:xfrm>
            <a:off x="1508995" y="2974301"/>
            <a:ext cx="0" cy="6466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8F6752AD-1F17-4821-95F6-45F0F9CDEBE6}"/>
              </a:ext>
            </a:extLst>
          </p:cNvPr>
          <p:cNvCxnSpPr>
            <a:stCxn id="85" idx="2"/>
            <a:endCxn id="99" idx="0"/>
          </p:cNvCxnSpPr>
          <p:nvPr/>
        </p:nvCxnSpPr>
        <p:spPr bwMode="auto">
          <a:xfrm>
            <a:off x="1817280" y="2974301"/>
            <a:ext cx="0" cy="6466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55163A1E-2A65-438A-9F04-5D5761B99A11}"/>
              </a:ext>
            </a:extLst>
          </p:cNvPr>
          <p:cNvCxnSpPr>
            <a:stCxn id="99" idx="2"/>
            <a:endCxn id="88" idx="0"/>
          </p:cNvCxnSpPr>
          <p:nvPr/>
        </p:nvCxnSpPr>
        <p:spPr bwMode="auto">
          <a:xfrm flipH="1">
            <a:off x="1713175" y="3837767"/>
            <a:ext cx="104104" cy="3403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58C6C9E4-23ED-4915-806F-0AD28FF40C4D}"/>
              </a:ext>
            </a:extLst>
          </p:cNvPr>
          <p:cNvCxnSpPr>
            <a:stCxn id="98" idx="2"/>
            <a:endCxn id="87" idx="0"/>
          </p:cNvCxnSpPr>
          <p:nvPr/>
        </p:nvCxnSpPr>
        <p:spPr bwMode="auto">
          <a:xfrm flipH="1">
            <a:off x="1404889" y="3837767"/>
            <a:ext cx="104104" cy="3403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B21080EC-031E-4924-8484-19A4E292C69F}"/>
              </a:ext>
            </a:extLst>
          </p:cNvPr>
          <p:cNvCxnSpPr>
            <a:cxnSpLocks/>
            <a:stCxn id="122" idx="3"/>
            <a:endCxn id="107" idx="1"/>
          </p:cNvCxnSpPr>
          <p:nvPr/>
        </p:nvCxnSpPr>
        <p:spPr bwMode="auto">
          <a:xfrm>
            <a:off x="3023389" y="3603722"/>
            <a:ext cx="999793" cy="2298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A6D919E3-3BF8-4575-92C4-9098F07B7F30}"/>
              </a:ext>
            </a:extLst>
          </p:cNvPr>
          <p:cNvGrpSpPr/>
          <p:nvPr/>
        </p:nvGrpSpPr>
        <p:grpSpPr>
          <a:xfrm>
            <a:off x="4023182" y="3333770"/>
            <a:ext cx="991398" cy="944102"/>
            <a:chOff x="5208856" y="1547150"/>
            <a:chExt cx="991398" cy="944102"/>
          </a:xfrm>
        </p:grpSpPr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A347B038-1BA5-460D-AA8A-3A98376A040E}"/>
                </a:ext>
              </a:extLst>
            </p:cNvPr>
            <p:cNvSpPr/>
            <p:nvPr/>
          </p:nvSpPr>
          <p:spPr bwMode="auto">
            <a:xfrm>
              <a:off x="5208856" y="1547150"/>
              <a:ext cx="991398" cy="944102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Bind9</a:t>
              </a:r>
            </a:p>
            <a:p>
              <a:pPr algn="ctr"/>
              <a:r>
                <a:rPr lang="en-US" altLang="zh-TW" sz="1000" b="1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(</a:t>
              </a: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APP2</a:t>
              </a:r>
              <a:r>
                <a:rPr lang="en-US" altLang="zh-TW" sz="1000" b="1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)</a:t>
              </a:r>
              <a:endParaRPr kumimoji="0" lang="en-US" altLang="zh-TW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28E6FE5-E3CA-4AA9-9220-628189EB1352}"/>
                </a:ext>
              </a:extLst>
            </p:cNvPr>
            <p:cNvSpPr/>
            <p:nvPr/>
          </p:nvSpPr>
          <p:spPr bwMode="auto">
            <a:xfrm>
              <a:off x="5208856" y="1938549"/>
              <a:ext cx="206314" cy="21680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B1867C29-EFC9-4D38-93D1-11959D72634B}"/>
              </a:ext>
            </a:extLst>
          </p:cNvPr>
          <p:cNvGrpSpPr/>
          <p:nvPr/>
        </p:nvGrpSpPr>
        <p:grpSpPr>
          <a:xfrm>
            <a:off x="4021056" y="2302202"/>
            <a:ext cx="991398" cy="944102"/>
            <a:chOff x="4021056" y="2302202"/>
            <a:chExt cx="991398" cy="944102"/>
          </a:xfrm>
        </p:grpSpPr>
        <p:sp>
          <p:nvSpPr>
            <p:cNvPr id="113" name="矩形: 圓角 112">
              <a:extLst>
                <a:ext uri="{FF2B5EF4-FFF2-40B4-BE49-F238E27FC236}">
                  <a16:creationId xmlns:a16="http://schemas.microsoft.com/office/drawing/2014/main" id="{1681403C-CD9E-404A-B3E2-2588A1BCE802}"/>
                </a:ext>
              </a:extLst>
            </p:cNvPr>
            <p:cNvSpPr/>
            <p:nvPr/>
          </p:nvSpPr>
          <p:spPr bwMode="auto">
            <a:xfrm>
              <a:off x="4021056" y="2302202"/>
              <a:ext cx="991398" cy="944102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Nginx</a:t>
              </a:r>
            </a:p>
            <a:p>
              <a:pPr algn="ctr"/>
              <a:r>
                <a:rPr lang="en-US" altLang="zh-TW" sz="1000" b="1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(</a:t>
              </a: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r>
                <a:rPr lang="en-US" altLang="zh-TW" sz="1000" b="1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)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CE98597-9FD1-45A2-895A-2A52D0D613B6}"/>
                </a:ext>
              </a:extLst>
            </p:cNvPr>
            <p:cNvSpPr/>
            <p:nvPr/>
          </p:nvSpPr>
          <p:spPr bwMode="auto">
            <a:xfrm>
              <a:off x="4023182" y="2670508"/>
              <a:ext cx="206314" cy="21680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3CCDBB0B-DB3F-41F1-90C6-B43D7B074A85}"/>
              </a:ext>
            </a:extLst>
          </p:cNvPr>
          <p:cNvSpPr/>
          <p:nvPr/>
        </p:nvSpPr>
        <p:spPr bwMode="auto">
          <a:xfrm>
            <a:off x="2817074" y="3495321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6DDB5F5-D98A-4A64-8C22-7186D5806662}"/>
              </a:ext>
            </a:extLst>
          </p:cNvPr>
          <p:cNvGrpSpPr/>
          <p:nvPr/>
        </p:nvGrpSpPr>
        <p:grpSpPr>
          <a:xfrm>
            <a:off x="2715101" y="1506351"/>
            <a:ext cx="1205005" cy="1012883"/>
            <a:chOff x="2797743" y="1506351"/>
            <a:chExt cx="1205005" cy="1012883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66A43E11-38C7-4D2C-9B59-C30B1AC5DBE6}"/>
                </a:ext>
              </a:extLst>
            </p:cNvPr>
            <p:cNvGrpSpPr/>
            <p:nvPr/>
          </p:nvGrpSpPr>
          <p:grpSpPr>
            <a:xfrm>
              <a:off x="2797743" y="1574900"/>
              <a:ext cx="1205005" cy="944334"/>
              <a:chOff x="3852837" y="1328117"/>
              <a:chExt cx="1630368" cy="1277680"/>
            </a:xfrm>
          </p:grpSpPr>
          <p:sp>
            <p:nvSpPr>
              <p:cNvPr id="90" name="矩形: 圓角 89">
                <a:extLst>
                  <a:ext uri="{FF2B5EF4-FFF2-40B4-BE49-F238E27FC236}">
                    <a16:creationId xmlns:a16="http://schemas.microsoft.com/office/drawing/2014/main" id="{6ED2E660-7004-4584-9473-704EBC9B2898}"/>
                  </a:ext>
                </a:extLst>
              </p:cNvPr>
              <p:cNvSpPr/>
              <p:nvPr/>
            </p:nvSpPr>
            <p:spPr bwMode="auto">
              <a:xfrm>
                <a:off x="3852837" y="1328117"/>
                <a:ext cx="1630368" cy="1277365"/>
              </a:xfrm>
              <a:prstGeom prst="roundRect">
                <a:avLst/>
              </a:prstGeom>
              <a:solidFill>
                <a:srgbClr val="FFF2CC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 Controller</a:t>
                </a:r>
                <a:endPara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B263501-5C9B-4F04-BCE1-F6561BB7787B}"/>
                  </a:ext>
                </a:extLst>
              </p:cNvPr>
              <p:cNvSpPr/>
              <p:nvPr/>
            </p:nvSpPr>
            <p:spPr bwMode="auto">
              <a:xfrm>
                <a:off x="4533263" y="2312466"/>
                <a:ext cx="279142" cy="293331"/>
              </a:xfrm>
              <a:prstGeom prst="rect">
                <a:avLst/>
              </a:prstGeom>
              <a:solidFill>
                <a:srgbClr val="B4A7D6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77DD3CEE-C6AE-4430-BDA5-99724C3B48EE}"/>
                </a:ext>
              </a:extLst>
            </p:cNvPr>
            <p:cNvSpPr/>
            <p:nvPr/>
          </p:nvSpPr>
          <p:spPr bwMode="auto">
            <a:xfrm>
              <a:off x="2913161" y="1506351"/>
              <a:ext cx="991398" cy="289118"/>
            </a:xfrm>
            <a:prstGeom prst="rect">
              <a:avLst/>
            </a:prstGeom>
            <a:solidFill>
              <a:srgbClr val="00B05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DynamicACL</a:t>
              </a:r>
              <a:endParaRPr kumimoji="0" lang="zh-TW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aphicFrame>
        <p:nvGraphicFramePr>
          <p:cNvPr id="142" name="表格 142">
            <a:extLst>
              <a:ext uri="{FF2B5EF4-FFF2-40B4-BE49-F238E27FC236}">
                <a16:creationId xmlns:a16="http://schemas.microsoft.com/office/drawing/2014/main" id="{74663801-5305-4C2B-A811-6EBE932D3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76664"/>
              </p:ext>
            </p:extLst>
          </p:nvPr>
        </p:nvGraphicFramePr>
        <p:xfrm>
          <a:off x="5698633" y="1537550"/>
          <a:ext cx="49822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902">
                  <a:extLst>
                    <a:ext uri="{9D8B030D-6E8A-4147-A177-3AD203B41FA5}">
                      <a16:colId xmlns:a16="http://schemas.microsoft.com/office/drawing/2014/main" val="1226572682"/>
                    </a:ext>
                  </a:extLst>
                </a:gridCol>
                <a:gridCol w="996451">
                  <a:extLst>
                    <a:ext uri="{9D8B030D-6E8A-4147-A177-3AD203B41FA5}">
                      <a16:colId xmlns:a16="http://schemas.microsoft.com/office/drawing/2014/main" val="2146160171"/>
                    </a:ext>
                  </a:extLst>
                </a:gridCol>
                <a:gridCol w="996451">
                  <a:extLst>
                    <a:ext uri="{9D8B030D-6E8A-4147-A177-3AD203B41FA5}">
                      <a16:colId xmlns:a16="http://schemas.microsoft.com/office/drawing/2014/main" val="2382969866"/>
                    </a:ext>
                  </a:extLst>
                </a:gridCol>
                <a:gridCol w="996451">
                  <a:extLst>
                    <a:ext uri="{9D8B030D-6E8A-4147-A177-3AD203B41FA5}">
                      <a16:colId xmlns:a16="http://schemas.microsoft.com/office/drawing/2014/main" val="2217599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Component</a:t>
                      </a:r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TW" dirty="0"/>
                        <a:t>Choice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2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GTP Processor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1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OVS-DPDK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0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Bandwidth (Mbps)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860.40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903.16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909.33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81138"/>
                  </a:ext>
                </a:extLst>
              </a:tr>
            </a:tbl>
          </a:graphicData>
        </a:graphic>
      </p:graphicFrame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EDBE5EF2-448A-4748-B37B-6A0C655F7C8F}"/>
              </a:ext>
            </a:extLst>
          </p:cNvPr>
          <p:cNvCxnSpPr>
            <a:cxnSpLocks/>
            <a:stCxn id="87" idx="2"/>
            <a:endCxn id="73" idx="0"/>
          </p:cNvCxnSpPr>
          <p:nvPr/>
        </p:nvCxnSpPr>
        <p:spPr bwMode="auto">
          <a:xfrm rot="5400000">
            <a:off x="940527" y="4386076"/>
            <a:ext cx="455506" cy="47321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20F33419-BB34-4014-981E-6513B4276B42}"/>
              </a:ext>
            </a:extLst>
          </p:cNvPr>
          <p:cNvCxnSpPr>
            <a:cxnSpLocks/>
            <a:stCxn id="88" idx="2"/>
            <a:endCxn id="75" idx="0"/>
          </p:cNvCxnSpPr>
          <p:nvPr/>
        </p:nvCxnSpPr>
        <p:spPr bwMode="auto">
          <a:xfrm rot="16200000" flipH="1">
            <a:off x="1723997" y="4384110"/>
            <a:ext cx="455506" cy="47714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" name="接點: 肘形 162">
            <a:extLst>
              <a:ext uri="{FF2B5EF4-FFF2-40B4-BE49-F238E27FC236}">
                <a16:creationId xmlns:a16="http://schemas.microsoft.com/office/drawing/2014/main" id="{409CA754-510B-4138-90CB-E8F5394AE474}"/>
              </a:ext>
            </a:extLst>
          </p:cNvPr>
          <p:cNvCxnSpPr>
            <a:stCxn id="96" idx="3"/>
            <a:endCxn id="114" idx="1"/>
          </p:cNvCxnSpPr>
          <p:nvPr/>
        </p:nvCxnSpPr>
        <p:spPr bwMode="auto">
          <a:xfrm flipV="1">
            <a:off x="3023389" y="2778909"/>
            <a:ext cx="999793" cy="535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F9BB87FF-72B5-4C8F-84A4-9B1EFC844A78}"/>
              </a:ext>
            </a:extLst>
          </p:cNvPr>
          <p:cNvSpPr txBox="1"/>
          <p:nvPr/>
        </p:nvSpPr>
        <p:spPr>
          <a:xfrm>
            <a:off x="5698633" y="963296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UE </a:t>
            </a:r>
            <a:r>
              <a:rPr lang="en-US" altLang="zh-TW" dirty="0">
                <a:sym typeface="Wingdings" panose="05000000000000000000" pitchFamily="2" charset="2"/>
              </a:rPr>
              <a:t> CN</a:t>
            </a:r>
            <a:endParaRPr lang="zh-TW" altLang="en-US" dirty="0"/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6A95C32D-82F3-4672-AFCE-22F0EBC0F20C}"/>
              </a:ext>
            </a:extLst>
          </p:cNvPr>
          <p:cNvSpPr txBox="1"/>
          <p:nvPr/>
        </p:nvSpPr>
        <p:spPr>
          <a:xfrm>
            <a:off x="5698633" y="3367716"/>
            <a:ext cx="168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UE </a:t>
            </a:r>
            <a:r>
              <a:rPr lang="en-US" altLang="zh-TW" dirty="0">
                <a:sym typeface="Wingdings" panose="05000000000000000000" pitchFamily="2" charset="2"/>
              </a:rPr>
              <a:t> APP</a:t>
            </a:r>
            <a:endParaRPr lang="zh-TW" altLang="en-US" dirty="0"/>
          </a:p>
        </p:txBody>
      </p:sp>
      <p:graphicFrame>
        <p:nvGraphicFramePr>
          <p:cNvPr id="173" name="表格 142">
            <a:extLst>
              <a:ext uri="{FF2B5EF4-FFF2-40B4-BE49-F238E27FC236}">
                <a16:creationId xmlns:a16="http://schemas.microsoft.com/office/drawing/2014/main" id="{ADF454B5-92B8-4854-8346-07B5A3D90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307930"/>
              </p:ext>
            </p:extLst>
          </p:nvPr>
        </p:nvGraphicFramePr>
        <p:xfrm>
          <a:off x="5698633" y="3881557"/>
          <a:ext cx="3985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902">
                  <a:extLst>
                    <a:ext uri="{9D8B030D-6E8A-4147-A177-3AD203B41FA5}">
                      <a16:colId xmlns:a16="http://schemas.microsoft.com/office/drawing/2014/main" val="1226572682"/>
                    </a:ext>
                  </a:extLst>
                </a:gridCol>
                <a:gridCol w="996451">
                  <a:extLst>
                    <a:ext uri="{9D8B030D-6E8A-4147-A177-3AD203B41FA5}">
                      <a16:colId xmlns:a16="http://schemas.microsoft.com/office/drawing/2014/main" val="2217599688"/>
                    </a:ext>
                  </a:extLst>
                </a:gridCol>
                <a:gridCol w="996451">
                  <a:extLst>
                    <a:ext uri="{9D8B030D-6E8A-4147-A177-3AD203B41FA5}">
                      <a16:colId xmlns:a16="http://schemas.microsoft.com/office/drawing/2014/main" val="389657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Component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Choice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2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GTP Processor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1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OVS-DPDK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0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DynamicACL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6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Bandwidth (Mbps)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19.34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81138"/>
                  </a:ext>
                </a:extLst>
              </a:tr>
            </a:tbl>
          </a:graphicData>
        </a:graphic>
      </p:graphicFrame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4628A5A2-4451-4740-BCEF-04C8BE03C2A6}"/>
              </a:ext>
            </a:extLst>
          </p:cNvPr>
          <p:cNvSpPr txBox="1"/>
          <p:nvPr/>
        </p:nvSpPr>
        <p:spPr>
          <a:xfrm>
            <a:off x="468394" y="641324"/>
            <a:ext cx="4224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/>
              <a:t>Wrong L3 header cause bottleneck.</a:t>
            </a:r>
            <a:endParaRPr lang="zh-TW" altLang="en-US" sz="2000" dirty="0"/>
          </a:p>
        </p:txBody>
      </p: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E3179F2F-ABF0-4332-8D91-6A1C69B30601}"/>
              </a:ext>
            </a:extLst>
          </p:cNvPr>
          <p:cNvCxnSpPr>
            <a:stCxn id="124" idx="0"/>
            <a:endCxn id="174" idx="2"/>
          </p:cNvCxnSpPr>
          <p:nvPr/>
        </p:nvCxnSpPr>
        <p:spPr bwMode="auto">
          <a:xfrm flipH="1" flipV="1">
            <a:off x="2580607" y="1041434"/>
            <a:ext cx="745611" cy="4649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7353146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95774</TotalTime>
  <Words>407</Words>
  <Application>Microsoft Office PowerPoint</Application>
  <PresentationFormat>寬螢幕</PresentationFormat>
  <Paragraphs>137</Paragraphs>
  <Slides>10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Times</vt:lpstr>
      <vt:lpstr>Wingdings</vt:lpstr>
      <vt:lpstr>Default</vt:lpstr>
      <vt:lpstr>PowerPoint 簡報</vt:lpstr>
      <vt:lpstr>This Week Progress</vt:lpstr>
      <vt:lpstr>PowerPoint 簡報</vt:lpstr>
      <vt:lpstr>PowerPoint 簡報</vt:lpstr>
      <vt:lpstr>HA Architecture</vt:lpstr>
      <vt:lpstr>APPs Architecture in K8S</vt:lpstr>
      <vt:lpstr>APPs Architecture in K8S</vt:lpstr>
      <vt:lpstr>PowerPoint 簡報</vt:lpstr>
      <vt:lpstr>PowerPoint 簡報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2088</cp:revision>
  <cp:lastPrinted>2016-10-16T18:03:02Z</cp:lastPrinted>
  <dcterms:created xsi:type="dcterms:W3CDTF">2009-05-04T15:50:16Z</dcterms:created>
  <dcterms:modified xsi:type="dcterms:W3CDTF">2024-02-23T05:59:19Z</dcterms:modified>
</cp:coreProperties>
</file>