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9" r:id="rId3"/>
    <p:sldId id="323" r:id="rId4"/>
    <p:sldId id="326" r:id="rId5"/>
    <p:sldId id="336" r:id="rId6"/>
    <p:sldId id="322" r:id="rId7"/>
    <p:sldId id="320" r:id="rId8"/>
    <p:sldId id="324" r:id="rId9"/>
    <p:sldId id="327" r:id="rId10"/>
    <p:sldId id="331" r:id="rId11"/>
    <p:sldId id="334" r:id="rId12"/>
    <p:sldId id="328" r:id="rId13"/>
    <p:sldId id="333" r:id="rId14"/>
    <p:sldId id="337" r:id="rId15"/>
    <p:sldId id="338" r:id="rId16"/>
    <p:sldId id="330" r:id="rId17"/>
    <p:sldId id="332" r:id="rId18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78A0F"/>
    <a:srgbClr val="FFC000"/>
    <a:srgbClr val="00B050"/>
    <a:srgbClr val="259D25"/>
    <a:srgbClr val="FF7501"/>
    <a:srgbClr val="000000"/>
    <a:srgbClr val="FFFF00"/>
    <a:srgbClr val="0567AC"/>
    <a:srgbClr val="67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62" autoAdjust="0"/>
  </p:normalViewPr>
  <p:slideViewPr>
    <p:cSldViewPr snapToGrid="0">
      <p:cViewPr varScale="1">
        <p:scale>
          <a:sx n="69" d="100"/>
          <a:sy n="69" d="100"/>
        </p:scale>
        <p:origin x="1162" y="77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FL</a:t>
            </a:r>
            <a:r>
              <a:rPr lang="zh-TW" altLang="en-US" dirty="0"/>
              <a:t>之所以把紅、黑分開畫，是為了清楚說明這個系統要有兩種類型的</a:t>
            </a:r>
            <a:r>
              <a:rPr lang="en-US" altLang="zh-TW" dirty="0"/>
              <a:t>traffic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但不代表我們一定要按照這個圖做。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如果透過</a:t>
            </a:r>
            <a:r>
              <a:rPr lang="en-US" altLang="zh-TW" dirty="0"/>
              <a:t>VIP</a:t>
            </a:r>
            <a:r>
              <a:rPr lang="zh-TW" altLang="en-US" dirty="0"/>
              <a:t>，可能還是要先經過</a:t>
            </a:r>
            <a:r>
              <a:rPr lang="en-US" altLang="zh-TW" dirty="0"/>
              <a:t>host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8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他們是開</a:t>
            </a:r>
            <a:r>
              <a:rPr lang="en-US" altLang="zh-TW" dirty="0"/>
              <a:t>L2 switch</a:t>
            </a:r>
            <a:r>
              <a:rPr lang="zh-TW" altLang="en-US" dirty="0"/>
              <a:t>需求，那</a:t>
            </a:r>
            <a:r>
              <a:rPr lang="en-US" altLang="zh-TW" dirty="0"/>
              <a:t>QoS</a:t>
            </a:r>
            <a:r>
              <a:rPr lang="zh-TW" altLang="en-US" dirty="0"/>
              <a:t>就只能做在</a:t>
            </a:r>
            <a:r>
              <a:rPr lang="en-US" altLang="zh-TW" dirty="0"/>
              <a:t>OVS-DPDK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QoS</a:t>
            </a:r>
            <a:r>
              <a:rPr lang="zh-TW" altLang="en-US" dirty="0"/>
              <a:t>做在</a:t>
            </a:r>
            <a:r>
              <a:rPr lang="en-US" altLang="zh-TW" dirty="0"/>
              <a:t>OVS</a:t>
            </a:r>
            <a:r>
              <a:rPr lang="zh-TW" altLang="en-US" dirty="0"/>
              <a:t>，那麼上半年計劃的</a:t>
            </a:r>
            <a:r>
              <a:rPr lang="en-US" altLang="zh-TW" dirty="0"/>
              <a:t>QoS</a:t>
            </a:r>
            <a:r>
              <a:rPr lang="zh-TW" altLang="en-US" dirty="0"/>
              <a:t>實驗要繼續做嗎？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3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可能的問題有這三個環節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79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APP</a:t>
            </a:r>
            <a:r>
              <a:rPr lang="zh-TW" altLang="en-US" dirty="0"/>
              <a:t>實體化。應不是容器效能不足的問題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26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OVS-DPDK</a:t>
            </a:r>
            <a:r>
              <a:rPr lang="zh-TW" altLang="en-US" dirty="0"/>
              <a:t>拔掉，頻寬沒有改善，所以也不是</a:t>
            </a:r>
            <a:r>
              <a:rPr lang="en-US" altLang="zh-TW" dirty="0"/>
              <a:t>OVS-DPDK</a:t>
            </a:r>
            <a:r>
              <a:rPr lang="zh-TW" altLang="en-US" dirty="0"/>
              <a:t>的問題</a:t>
            </a:r>
            <a:endParaRPr lang="en-US" altLang="zh-TW" dirty="0"/>
          </a:p>
          <a:p>
            <a:r>
              <a:rPr lang="zh-TW" altLang="en-US" dirty="0"/>
              <a:t>最後剩下</a:t>
            </a:r>
            <a:r>
              <a:rPr lang="en-US" altLang="zh-TW" dirty="0"/>
              <a:t>GTP processor</a:t>
            </a:r>
            <a:r>
              <a:rPr lang="zh-TW" altLang="en-US" dirty="0"/>
              <a:t>，在處理</a:t>
            </a:r>
            <a:r>
              <a:rPr lang="en-US" altLang="zh-TW" dirty="0"/>
              <a:t>MEC</a:t>
            </a:r>
            <a:r>
              <a:rPr lang="zh-TW" altLang="en-US" dirty="0"/>
              <a:t>封包的時候出現瓶頸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74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OVS-DPDK</a:t>
            </a:r>
            <a:r>
              <a:rPr lang="zh-TW" altLang="en-US" dirty="0"/>
              <a:t>拔掉，頻寬沒有改善，所以也不是</a:t>
            </a:r>
            <a:r>
              <a:rPr lang="en-US" altLang="zh-TW" dirty="0"/>
              <a:t>OVS-DPDK</a:t>
            </a:r>
            <a:r>
              <a:rPr lang="zh-TW" altLang="en-US" dirty="0"/>
              <a:t>的問題</a:t>
            </a:r>
            <a:endParaRPr lang="en-US" altLang="zh-TW" dirty="0"/>
          </a:p>
          <a:p>
            <a:r>
              <a:rPr lang="zh-TW" altLang="en-US" dirty="0"/>
              <a:t>最後剩下</a:t>
            </a:r>
            <a:r>
              <a:rPr lang="en-US" altLang="zh-TW" dirty="0"/>
              <a:t>GTP processor</a:t>
            </a:r>
            <a:r>
              <a:rPr lang="zh-TW" altLang="en-US" dirty="0"/>
              <a:t>，在處理</a:t>
            </a:r>
            <a:r>
              <a:rPr lang="en-US" altLang="zh-TW" dirty="0"/>
              <a:t>MEC</a:t>
            </a:r>
            <a:r>
              <a:rPr lang="zh-TW" altLang="en-US" dirty="0"/>
              <a:t>封包的時候出現瓶頸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0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OVS</a:t>
            </a:r>
            <a:r>
              <a:rPr lang="zh-TW" altLang="en-US" dirty="0"/>
              <a:t>支援</a:t>
            </a:r>
            <a:r>
              <a:rPr lang="en-US" altLang="zh-TW" dirty="0"/>
              <a:t>ACL</a:t>
            </a:r>
            <a:r>
              <a:rPr lang="zh-TW" altLang="en-US" dirty="0"/>
              <a:t>、</a:t>
            </a:r>
            <a:r>
              <a:rPr lang="en-US" altLang="zh-TW" dirty="0"/>
              <a:t>QoS</a:t>
            </a:r>
            <a:r>
              <a:rPr lang="zh-TW" altLang="en-US" dirty="0"/>
              <a:t>。然後做一個以我們視角的</a:t>
            </a:r>
            <a:r>
              <a:rPr lang="en-US" altLang="zh-TW" dirty="0"/>
              <a:t>slice</a:t>
            </a:r>
            <a:r>
              <a:rPr lang="zh-TW" altLang="en-US"/>
              <a:t>，禮拜四討論。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47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notesSlide" Target="../notesSlides/notesSlide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20240229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aphicFrame>
        <p:nvGraphicFramePr>
          <p:cNvPr id="142" name="表格 142">
            <a:extLst>
              <a:ext uri="{FF2B5EF4-FFF2-40B4-BE49-F238E27FC236}">
                <a16:creationId xmlns:a16="http://schemas.microsoft.com/office/drawing/2014/main" id="{74663801-5305-4C2B-A811-6EBE932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20854"/>
              </p:ext>
            </p:extLst>
          </p:nvPr>
        </p:nvGraphicFramePr>
        <p:xfrm>
          <a:off x="5698633" y="908610"/>
          <a:ext cx="39858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909.33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903.16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F9BB87FF-72B5-4C8F-84A4-9B1EFC844A78}"/>
              </a:ext>
            </a:extLst>
          </p:cNvPr>
          <p:cNvSpPr txBox="1"/>
          <p:nvPr/>
        </p:nvSpPr>
        <p:spPr>
          <a:xfrm>
            <a:off x="5698633" y="57005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CN</a:t>
            </a:r>
            <a:endParaRPr lang="zh-TW" altLang="en-US" sz="1600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A95C32D-82F3-4672-AFCE-22F0EBC0F20C}"/>
              </a:ext>
            </a:extLst>
          </p:cNvPr>
          <p:cNvSpPr txBox="1"/>
          <p:nvPr/>
        </p:nvSpPr>
        <p:spPr>
          <a:xfrm>
            <a:off x="5698633" y="2519001"/>
            <a:ext cx="129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APP1</a:t>
            </a:r>
            <a:endParaRPr lang="zh-TW" altLang="en-US" sz="1600" dirty="0"/>
          </a:p>
        </p:txBody>
      </p:sp>
      <p:graphicFrame>
        <p:nvGraphicFramePr>
          <p:cNvPr id="173" name="表格 142">
            <a:extLst>
              <a:ext uri="{FF2B5EF4-FFF2-40B4-BE49-F238E27FC236}">
                <a16:creationId xmlns:a16="http://schemas.microsoft.com/office/drawing/2014/main" id="{ADF454B5-92B8-4854-8346-07B5A3D90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8100"/>
              </p:ext>
            </p:extLst>
          </p:nvPr>
        </p:nvGraphicFramePr>
        <p:xfrm>
          <a:off x="5698631" y="2857555"/>
          <a:ext cx="396651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217599688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3896577915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DynamicACL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65514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10.99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11.3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05DE92E-9CCE-44DD-9B74-2E536327F046}"/>
              </a:ext>
            </a:extLst>
          </p:cNvPr>
          <p:cNvCxnSpPr>
            <a:stCxn id="86" idx="3"/>
            <a:endCxn id="96" idx="1"/>
          </p:cNvCxnSpPr>
          <p:nvPr/>
        </p:nvCxnSpPr>
        <p:spPr bwMode="auto">
          <a:xfrm>
            <a:off x="2228724" y="2865900"/>
            <a:ext cx="588350" cy="4481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8505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aphicFrame>
        <p:nvGraphicFramePr>
          <p:cNvPr id="142" name="表格 142">
            <a:extLst>
              <a:ext uri="{FF2B5EF4-FFF2-40B4-BE49-F238E27FC236}">
                <a16:creationId xmlns:a16="http://schemas.microsoft.com/office/drawing/2014/main" id="{74663801-5305-4C2B-A811-6EBE932D3F7E}"/>
              </a:ext>
            </a:extLst>
          </p:cNvPr>
          <p:cNvGraphicFramePr>
            <a:graphicFrameLocks noGrp="1"/>
          </p:cNvGraphicFramePr>
          <p:nvPr/>
        </p:nvGraphicFramePr>
        <p:xfrm>
          <a:off x="5698633" y="908610"/>
          <a:ext cx="39858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909.33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903.16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F9BB87FF-72B5-4C8F-84A4-9B1EFC844A78}"/>
              </a:ext>
            </a:extLst>
          </p:cNvPr>
          <p:cNvSpPr txBox="1"/>
          <p:nvPr/>
        </p:nvSpPr>
        <p:spPr>
          <a:xfrm>
            <a:off x="5698633" y="57005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CN</a:t>
            </a:r>
            <a:endParaRPr lang="zh-TW" altLang="en-US" sz="1600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A95C32D-82F3-4672-AFCE-22F0EBC0F20C}"/>
              </a:ext>
            </a:extLst>
          </p:cNvPr>
          <p:cNvSpPr txBox="1"/>
          <p:nvPr/>
        </p:nvSpPr>
        <p:spPr>
          <a:xfrm>
            <a:off x="5698633" y="2519001"/>
            <a:ext cx="129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APP1</a:t>
            </a:r>
            <a:endParaRPr lang="zh-TW" altLang="en-US" sz="1600" dirty="0"/>
          </a:p>
        </p:txBody>
      </p:sp>
      <p:graphicFrame>
        <p:nvGraphicFramePr>
          <p:cNvPr id="173" name="表格 142">
            <a:extLst>
              <a:ext uri="{FF2B5EF4-FFF2-40B4-BE49-F238E27FC236}">
                <a16:creationId xmlns:a16="http://schemas.microsoft.com/office/drawing/2014/main" id="{ADF454B5-92B8-4854-8346-07B5A3D9049D}"/>
              </a:ext>
            </a:extLst>
          </p:cNvPr>
          <p:cNvGraphicFramePr>
            <a:graphicFrameLocks noGrp="1"/>
          </p:cNvGraphicFramePr>
          <p:nvPr/>
        </p:nvGraphicFramePr>
        <p:xfrm>
          <a:off x="5698631" y="2857555"/>
          <a:ext cx="396651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217599688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3896577915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DynamicACL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65514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10.99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11.3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05DE92E-9CCE-44DD-9B74-2E536327F046}"/>
              </a:ext>
            </a:extLst>
          </p:cNvPr>
          <p:cNvCxnSpPr>
            <a:stCxn id="86" idx="3"/>
            <a:endCxn id="96" idx="1"/>
          </p:cNvCxnSpPr>
          <p:nvPr/>
        </p:nvCxnSpPr>
        <p:spPr bwMode="auto">
          <a:xfrm>
            <a:off x="2228724" y="2865900"/>
            <a:ext cx="588350" cy="4481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118942-F74E-4E48-8A0F-8A496FB77ABC}"/>
              </a:ext>
            </a:extLst>
          </p:cNvPr>
          <p:cNvSpPr txBox="1"/>
          <p:nvPr/>
        </p:nvSpPr>
        <p:spPr>
          <a:xfrm>
            <a:off x="5698631" y="4816427"/>
            <a:ext cx="3553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/>
              <a:t>Possible problems: 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MEC port</a:t>
            </a:r>
            <a:r>
              <a:rPr lang="zh-TW" altLang="en-US" sz="1800" dirty="0"/>
              <a:t> </a:t>
            </a:r>
            <a:r>
              <a:rPr lang="en-US" altLang="zh-TW" sz="1800" dirty="0"/>
              <a:t>on GTP processor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OVS-DPDK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Container performance</a:t>
            </a:r>
            <a:endParaRPr lang="zh-TW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7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A95C32D-82F3-4672-AFCE-22F0EBC0F20C}"/>
              </a:ext>
            </a:extLst>
          </p:cNvPr>
          <p:cNvSpPr txBox="1"/>
          <p:nvPr/>
        </p:nvSpPr>
        <p:spPr>
          <a:xfrm>
            <a:off x="5698633" y="1705051"/>
            <a:ext cx="129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APP3</a:t>
            </a:r>
            <a:endParaRPr lang="zh-TW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5" name="表格 142">
            <a:extLst>
              <a:ext uri="{FF2B5EF4-FFF2-40B4-BE49-F238E27FC236}">
                <a16:creationId xmlns:a16="http://schemas.microsoft.com/office/drawing/2014/main" id="{E9D01C32-2F90-4D29-A6EC-365274522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61315"/>
              </p:ext>
            </p:extLst>
          </p:nvPr>
        </p:nvGraphicFramePr>
        <p:xfrm>
          <a:off x="5698631" y="2043605"/>
          <a:ext cx="396651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8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84225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8.81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11.8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EA716B-739C-4759-A8BB-E660C4D71C15}"/>
              </a:ext>
            </a:extLst>
          </p:cNvPr>
          <p:cNvCxnSpPr>
            <a:stCxn id="86" idx="2"/>
            <a:endCxn id="60" idx="0"/>
          </p:cNvCxnSpPr>
          <p:nvPr/>
        </p:nvCxnSpPr>
        <p:spPr bwMode="auto">
          <a:xfrm>
            <a:off x="2125567" y="2974301"/>
            <a:ext cx="0" cy="6423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0432199C-F5A2-473F-8F43-CDF95926DE23}"/>
              </a:ext>
            </a:extLst>
          </p:cNvPr>
          <p:cNvSpPr txBox="1"/>
          <p:nvPr/>
        </p:nvSpPr>
        <p:spPr>
          <a:xfrm>
            <a:off x="5698631" y="3907223"/>
            <a:ext cx="3553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/>
              <a:t>Possible problems: 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MEC port</a:t>
            </a:r>
            <a:r>
              <a:rPr lang="zh-TW" altLang="en-US" sz="1800" dirty="0"/>
              <a:t> </a:t>
            </a:r>
            <a:r>
              <a:rPr lang="en-US" altLang="zh-TW" sz="1800" dirty="0"/>
              <a:t>on GTP processor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OVS-DPDK</a:t>
            </a:r>
          </a:p>
          <a:p>
            <a:pPr marL="457200" indent="-457200" algn="l">
              <a:buAutoNum type="arabicPeriod"/>
            </a:pPr>
            <a:r>
              <a:rPr lang="en-US" altLang="zh-TW" sz="1800" strike="sngStrike" dirty="0"/>
              <a:t>Container performance</a:t>
            </a:r>
            <a:endParaRPr lang="zh-TW" altLang="en-US" sz="1800" strike="sngStrik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44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A95C32D-82F3-4672-AFCE-22F0EBC0F20C}"/>
              </a:ext>
            </a:extLst>
          </p:cNvPr>
          <p:cNvSpPr txBox="1"/>
          <p:nvPr/>
        </p:nvSpPr>
        <p:spPr>
          <a:xfrm>
            <a:off x="5698633" y="1705051"/>
            <a:ext cx="129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APP3</a:t>
            </a:r>
            <a:endParaRPr lang="zh-TW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EA716B-739C-4759-A8BB-E660C4D71C15}"/>
              </a:ext>
            </a:extLst>
          </p:cNvPr>
          <p:cNvCxnSpPr>
            <a:stCxn id="86" idx="2"/>
            <a:endCxn id="60" idx="0"/>
          </p:cNvCxnSpPr>
          <p:nvPr/>
        </p:nvCxnSpPr>
        <p:spPr bwMode="auto">
          <a:xfrm>
            <a:off x="2125567" y="2974301"/>
            <a:ext cx="0" cy="6423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2C23266-653F-41C1-81B7-9014AA01B0AE}"/>
              </a:ext>
            </a:extLst>
          </p:cNvPr>
          <p:cNvSpPr txBox="1"/>
          <p:nvPr/>
        </p:nvSpPr>
        <p:spPr>
          <a:xfrm>
            <a:off x="5698631" y="3907223"/>
            <a:ext cx="3553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/>
              <a:t>Possible problems: 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MEC port</a:t>
            </a:r>
            <a:r>
              <a:rPr lang="zh-TW" altLang="en-US" sz="1800" dirty="0"/>
              <a:t> </a:t>
            </a:r>
            <a:r>
              <a:rPr lang="en-US" altLang="zh-TW" sz="1800" dirty="0"/>
              <a:t>on GTP processor</a:t>
            </a:r>
          </a:p>
          <a:p>
            <a:pPr marL="457200" indent="-457200" algn="l">
              <a:buAutoNum type="arabicPeriod"/>
            </a:pPr>
            <a:r>
              <a:rPr lang="en-US" altLang="zh-TW" sz="1800" strike="sngStrike" dirty="0"/>
              <a:t>OVS-DPDK</a:t>
            </a:r>
          </a:p>
          <a:p>
            <a:pPr marL="457200" indent="-457200" algn="l">
              <a:buAutoNum type="arabicPeriod"/>
            </a:pPr>
            <a:r>
              <a:rPr lang="en-US" altLang="zh-TW" sz="1800" strike="sngStrike" dirty="0"/>
              <a:t>Container performance</a:t>
            </a:r>
            <a:endParaRPr lang="zh-TW" altLang="en-US" sz="1800" strike="sngStrike" dirty="0"/>
          </a:p>
        </p:txBody>
      </p:sp>
      <p:graphicFrame>
        <p:nvGraphicFramePr>
          <p:cNvPr id="61" name="表格 142">
            <a:extLst>
              <a:ext uri="{FF2B5EF4-FFF2-40B4-BE49-F238E27FC236}">
                <a16:creationId xmlns:a16="http://schemas.microsoft.com/office/drawing/2014/main" id="{6A46126B-9B3F-4DC0-AD5A-8999CA71B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00886"/>
              </p:ext>
            </p:extLst>
          </p:nvPr>
        </p:nvGraphicFramePr>
        <p:xfrm>
          <a:off x="5698631" y="2043605"/>
          <a:ext cx="396651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8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84225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8.81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11.8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055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A95C32D-82F3-4672-AFCE-22F0EBC0F20C}"/>
              </a:ext>
            </a:extLst>
          </p:cNvPr>
          <p:cNvSpPr txBox="1"/>
          <p:nvPr/>
        </p:nvSpPr>
        <p:spPr>
          <a:xfrm>
            <a:off x="5698633" y="1705051"/>
            <a:ext cx="129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APP3</a:t>
            </a:r>
            <a:endParaRPr lang="zh-TW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AEA716B-739C-4759-A8BB-E660C4D71C15}"/>
              </a:ext>
            </a:extLst>
          </p:cNvPr>
          <p:cNvCxnSpPr>
            <a:stCxn id="86" idx="2"/>
            <a:endCxn id="60" idx="0"/>
          </p:cNvCxnSpPr>
          <p:nvPr/>
        </p:nvCxnSpPr>
        <p:spPr bwMode="auto">
          <a:xfrm>
            <a:off x="2125567" y="2974301"/>
            <a:ext cx="0" cy="6423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2C23266-653F-41C1-81B7-9014AA01B0AE}"/>
              </a:ext>
            </a:extLst>
          </p:cNvPr>
          <p:cNvSpPr txBox="1"/>
          <p:nvPr/>
        </p:nvSpPr>
        <p:spPr>
          <a:xfrm>
            <a:off x="5698631" y="3907223"/>
            <a:ext cx="3553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/>
              <a:t>Possible problems: 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MEC port</a:t>
            </a:r>
            <a:r>
              <a:rPr lang="zh-TW" altLang="en-US" sz="1800" dirty="0"/>
              <a:t> </a:t>
            </a:r>
            <a:r>
              <a:rPr lang="en-US" altLang="zh-TW" sz="1800" dirty="0"/>
              <a:t>on GTP processor</a:t>
            </a:r>
          </a:p>
          <a:p>
            <a:pPr marL="457200" indent="-457200" algn="l">
              <a:buAutoNum type="arabicPeriod"/>
            </a:pPr>
            <a:r>
              <a:rPr lang="en-US" altLang="zh-TW" sz="1800" strike="sngStrike" dirty="0"/>
              <a:t>OVS-DPDK</a:t>
            </a:r>
          </a:p>
          <a:p>
            <a:pPr marL="457200" indent="-457200" algn="l">
              <a:buAutoNum type="arabicPeriod"/>
            </a:pPr>
            <a:r>
              <a:rPr lang="en-US" altLang="zh-TW" sz="1800" strike="sngStrike" dirty="0"/>
              <a:t>Container performance</a:t>
            </a:r>
          </a:p>
          <a:p>
            <a:pPr algn="l"/>
            <a:endParaRPr lang="en-US" altLang="zh-TW" sz="1800" dirty="0"/>
          </a:p>
          <a:p>
            <a:pPr algn="l"/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 Ask Tai, we will t</a:t>
            </a:r>
            <a:r>
              <a:rPr lang="en-US" altLang="zh-TW" sz="1800" dirty="0">
                <a:solidFill>
                  <a:srgbClr val="FF0000"/>
                </a:solidFill>
              </a:rPr>
              <a:t>ry i350 NIC.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61" name="表格 142">
            <a:extLst>
              <a:ext uri="{FF2B5EF4-FFF2-40B4-BE49-F238E27FC236}">
                <a16:creationId xmlns:a16="http://schemas.microsoft.com/office/drawing/2014/main" id="{6A46126B-9B3F-4DC0-AD5A-8999CA71BAAF}"/>
              </a:ext>
            </a:extLst>
          </p:cNvPr>
          <p:cNvGraphicFramePr>
            <a:graphicFrameLocks noGrp="1"/>
          </p:cNvGraphicFramePr>
          <p:nvPr/>
        </p:nvGraphicFramePr>
        <p:xfrm>
          <a:off x="5698631" y="2043605"/>
          <a:ext cx="396651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8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1629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84225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8.81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11.8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2166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125D2B-F7D7-4B1F-B35A-D1E01B30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很怪的是，如果是</a:t>
            </a:r>
            <a:r>
              <a:rPr lang="en-US" altLang="zh-TW" dirty="0"/>
              <a:t>QoS</a:t>
            </a:r>
            <a:r>
              <a:rPr lang="zh-TW" altLang="en-US" dirty="0"/>
              <a:t>出問題，那麼</a:t>
            </a:r>
            <a:r>
              <a:rPr lang="en-US" altLang="zh-TW" dirty="0"/>
              <a:t>CN</a:t>
            </a:r>
            <a:r>
              <a:rPr lang="zh-TW" altLang="en-US" dirty="0"/>
              <a:t>也要有問題才對，怎麼只有</a:t>
            </a:r>
            <a:r>
              <a:rPr lang="en-US" altLang="zh-TW" dirty="0"/>
              <a:t>MEC</a:t>
            </a:r>
            <a:r>
              <a:rPr lang="zh-TW" altLang="en-US"/>
              <a:t>出問題呢？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23C98C-E7E8-4664-8E7E-07FA24826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78C5921-C43B-4C2C-ADDE-4FA8C4F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46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4" name="表格 142">
            <a:extLst>
              <a:ext uri="{FF2B5EF4-FFF2-40B4-BE49-F238E27FC236}">
                <a16:creationId xmlns:a16="http://schemas.microsoft.com/office/drawing/2014/main" id="{08A30CE0-7513-44D1-BB17-141C0D5F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22034"/>
              </p:ext>
            </p:extLst>
          </p:nvPr>
        </p:nvGraphicFramePr>
        <p:xfrm>
          <a:off x="5698633" y="1689749"/>
          <a:ext cx="39858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DynamicACL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1134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1146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sp>
        <p:nvSpPr>
          <p:cNvPr id="65" name="文字方塊 64">
            <a:extLst>
              <a:ext uri="{FF2B5EF4-FFF2-40B4-BE49-F238E27FC236}">
                <a16:creationId xmlns:a16="http://schemas.microsoft.com/office/drawing/2014/main" id="{D21E23D0-13C7-4FDC-8F1F-BFE1CADF66FD}"/>
              </a:ext>
            </a:extLst>
          </p:cNvPr>
          <p:cNvSpPr txBox="1"/>
          <p:nvPr/>
        </p:nvSpPr>
        <p:spPr>
          <a:xfrm>
            <a:off x="5698633" y="1351195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APP1 </a:t>
            </a:r>
            <a:r>
              <a:rPr lang="en-US" altLang="zh-TW" sz="1600" dirty="0">
                <a:sym typeface="Wingdings" panose="05000000000000000000" pitchFamily="2" charset="2"/>
              </a:rPr>
              <a:t> APP2</a:t>
            </a:r>
            <a:endParaRPr lang="zh-TW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49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4" name="表格 142">
            <a:extLst>
              <a:ext uri="{FF2B5EF4-FFF2-40B4-BE49-F238E27FC236}">
                <a16:creationId xmlns:a16="http://schemas.microsoft.com/office/drawing/2014/main" id="{08A30CE0-7513-44D1-BB17-141C0D5F55D9}"/>
              </a:ext>
            </a:extLst>
          </p:cNvPr>
          <p:cNvGraphicFramePr>
            <a:graphicFrameLocks noGrp="1"/>
          </p:cNvGraphicFramePr>
          <p:nvPr/>
        </p:nvGraphicFramePr>
        <p:xfrm>
          <a:off x="5698633" y="1689749"/>
          <a:ext cx="39858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DynamicACL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1146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1134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  <p:sp>
        <p:nvSpPr>
          <p:cNvPr id="65" name="文字方塊 64">
            <a:extLst>
              <a:ext uri="{FF2B5EF4-FFF2-40B4-BE49-F238E27FC236}">
                <a16:creationId xmlns:a16="http://schemas.microsoft.com/office/drawing/2014/main" id="{D21E23D0-13C7-4FDC-8F1F-BFE1CADF66FD}"/>
              </a:ext>
            </a:extLst>
          </p:cNvPr>
          <p:cNvSpPr txBox="1"/>
          <p:nvPr/>
        </p:nvSpPr>
        <p:spPr>
          <a:xfrm>
            <a:off x="5698633" y="1351195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APP1 </a:t>
            </a:r>
            <a:r>
              <a:rPr lang="en-US" altLang="zh-TW" sz="1600" dirty="0">
                <a:sym typeface="Wingdings" panose="05000000000000000000" pitchFamily="2" charset="2"/>
              </a:rPr>
              <a:t> APP2</a:t>
            </a:r>
            <a:endParaRPr lang="zh-TW" altLang="en-US" sz="16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B329F51-DE19-4A2A-99E2-4340D5A32905}"/>
              </a:ext>
            </a:extLst>
          </p:cNvPr>
          <p:cNvSpPr txBox="1"/>
          <p:nvPr/>
        </p:nvSpPr>
        <p:spPr>
          <a:xfrm>
            <a:off x="5698631" y="2949082"/>
            <a:ext cx="3553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/>
              <a:t>Possible problems: 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MEC port</a:t>
            </a:r>
            <a:r>
              <a:rPr lang="zh-TW" altLang="en-US" sz="1800" dirty="0"/>
              <a:t> </a:t>
            </a:r>
            <a:r>
              <a:rPr lang="en-US" altLang="zh-TW" sz="1800" dirty="0"/>
              <a:t>on GTP processor</a:t>
            </a:r>
          </a:p>
          <a:p>
            <a:pPr marL="457200" indent="-457200" algn="l">
              <a:buAutoNum type="arabicPeriod"/>
            </a:pPr>
            <a:r>
              <a:rPr lang="en-US" altLang="zh-TW" sz="1800" strike="sngStrike" dirty="0"/>
              <a:t>OVS-DPDK</a:t>
            </a:r>
          </a:p>
          <a:p>
            <a:pPr marL="457200" indent="-457200" algn="l">
              <a:buAutoNum type="arabicPeriod"/>
            </a:pPr>
            <a:r>
              <a:rPr lang="en-US" altLang="zh-TW" sz="1800" dirty="0"/>
              <a:t>Container</a:t>
            </a:r>
            <a:r>
              <a:rPr lang="en-US" altLang="zh-TW" sz="1800" strike="sngStrike" dirty="0"/>
              <a:t> performance</a:t>
            </a:r>
            <a:endParaRPr lang="zh-TW" altLang="en-US" sz="1800" strike="sngStrik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2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Improve my SDN APP, </a:t>
            </a:r>
            <a:r>
              <a:rPr lang="en-US" altLang="zh-TW" dirty="0" err="1"/>
              <a:t>dynamicACL</a:t>
            </a:r>
            <a:r>
              <a:rPr lang="en-US" altLang="zh-TW" dirty="0"/>
              <a:t>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Find the bottleneck in the system.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Discuss with </a:t>
            </a:r>
            <a:r>
              <a:rPr lang="zh-TW" altLang="en-US" dirty="0"/>
              <a:t>之謙</a:t>
            </a:r>
            <a:r>
              <a:rPr lang="en-US" altLang="zh-TW" dirty="0"/>
              <a:t>, </a:t>
            </a:r>
            <a:r>
              <a:rPr lang="zh-TW" altLang="en-US" dirty="0"/>
              <a:t>任呈</a:t>
            </a:r>
            <a:r>
              <a:rPr lang="en-US" altLang="zh-TW" dirty="0"/>
              <a:t> about the architecture FiberLogic proposed.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014E457-4CBE-4AD6-9DBE-C32985F35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76"/>
          <a:stretch/>
        </p:blipFill>
        <p:spPr>
          <a:xfrm>
            <a:off x="2295471" y="1610591"/>
            <a:ext cx="7601058" cy="43422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D3CFBA-F4C0-44D0-9A97-67DD7DD6034E}"/>
              </a:ext>
            </a:extLst>
          </p:cNvPr>
          <p:cNvSpPr txBox="1"/>
          <p:nvPr/>
        </p:nvSpPr>
        <p:spPr>
          <a:xfrm>
            <a:off x="7949046" y="1148926"/>
            <a:ext cx="1263487" cy="461665"/>
          </a:xfrm>
          <a:prstGeom prst="rect">
            <a:avLst/>
          </a:prstGeom>
          <a:noFill/>
          <a:ln w="28575">
            <a:solidFill>
              <a:srgbClr val="178A0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network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9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4CB6C63-97DB-4B80-A5B0-825E856A3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530" y="1649413"/>
            <a:ext cx="8439665" cy="4306887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E70319-B390-439C-93B3-51AF53118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82E6DC8-13C1-4A89-A8AD-96381050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VXLAN L2 VPN Network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B18D8C4-4BF1-48A6-9279-24442816BF53}"/>
              </a:ext>
            </a:extLst>
          </p:cNvPr>
          <p:cNvSpPr/>
          <p:nvPr/>
        </p:nvSpPr>
        <p:spPr bwMode="auto">
          <a:xfrm>
            <a:off x="2313467" y="2317897"/>
            <a:ext cx="529856" cy="55289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70CD90-5F2C-491F-B6B7-1DEBB07C98EE}"/>
              </a:ext>
            </a:extLst>
          </p:cNvPr>
          <p:cNvSpPr/>
          <p:nvPr/>
        </p:nvSpPr>
        <p:spPr bwMode="auto">
          <a:xfrm>
            <a:off x="3536211" y="2317897"/>
            <a:ext cx="529856" cy="55289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81E2222-A442-4AF5-93D5-194A9CE55C93}"/>
              </a:ext>
            </a:extLst>
          </p:cNvPr>
          <p:cNvSpPr/>
          <p:nvPr/>
        </p:nvSpPr>
        <p:spPr bwMode="auto">
          <a:xfrm>
            <a:off x="8895021" y="3405807"/>
            <a:ext cx="529856" cy="55289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47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0EA8AA-EAC6-463E-B939-5D0F1E4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APPs Architecture in K8S</a:t>
            </a:r>
            <a:endParaRPr lang="zh-TW" altLang="en-US" dirty="0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1C2EEC7-0122-4C54-82B2-C0C82F003B9D}"/>
              </a:ext>
            </a:extLst>
          </p:cNvPr>
          <p:cNvCxnSpPr/>
          <p:nvPr/>
        </p:nvCxnSpPr>
        <p:spPr bwMode="auto">
          <a:xfrm>
            <a:off x="8486767" y="2175265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F93DE46-6F4A-4848-A1BB-FC5782F9804E}"/>
              </a:ext>
            </a:extLst>
          </p:cNvPr>
          <p:cNvSpPr txBox="1"/>
          <p:nvPr/>
        </p:nvSpPr>
        <p:spPr>
          <a:xfrm>
            <a:off x="9443777" y="20190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Network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5635D06-F8D1-486F-A9EC-CC407A143F70}"/>
              </a:ext>
            </a:extLst>
          </p:cNvPr>
          <p:cNvCxnSpPr/>
          <p:nvPr/>
        </p:nvCxnSpPr>
        <p:spPr bwMode="auto">
          <a:xfrm>
            <a:off x="8486767" y="2659694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91C13C0-969A-47E3-BF98-91D505284562}"/>
              </a:ext>
            </a:extLst>
          </p:cNvPr>
          <p:cNvSpPr txBox="1"/>
          <p:nvPr/>
        </p:nvSpPr>
        <p:spPr>
          <a:xfrm>
            <a:off x="9443777" y="25035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HA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3FA0E87-AE49-444A-BFE9-E7246C3D0ABC}"/>
              </a:ext>
            </a:extLst>
          </p:cNvPr>
          <p:cNvCxnSpPr/>
          <p:nvPr/>
        </p:nvCxnSpPr>
        <p:spPr bwMode="auto">
          <a:xfrm>
            <a:off x="8486767" y="3144122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3E3D7038-D93A-4487-AD5D-8D3B3B7C5F91}"/>
              </a:ext>
            </a:extLst>
          </p:cNvPr>
          <p:cNvSpPr txBox="1"/>
          <p:nvPr/>
        </p:nvSpPr>
        <p:spPr>
          <a:xfrm>
            <a:off x="9443777" y="2987934"/>
            <a:ext cx="253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Path for K8S APP Traffic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9ACD4D-9D0F-4945-9CD3-E1FF94F723EB}"/>
              </a:ext>
            </a:extLst>
          </p:cNvPr>
          <p:cNvSpPr/>
          <p:nvPr/>
        </p:nvSpPr>
        <p:spPr bwMode="auto">
          <a:xfrm>
            <a:off x="912291" y="1717964"/>
            <a:ext cx="5724358" cy="37988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5AC3E9-EDB2-4861-AEC5-D6A096FCAAFA}"/>
              </a:ext>
            </a:extLst>
          </p:cNvPr>
          <p:cNvSpPr/>
          <p:nvPr/>
        </p:nvSpPr>
        <p:spPr bwMode="auto">
          <a:xfrm>
            <a:off x="1266005" y="5274535"/>
            <a:ext cx="1599539" cy="67174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A221BD-33DA-4FC6-9002-982EFB6359BF}"/>
              </a:ext>
            </a:extLst>
          </p:cNvPr>
          <p:cNvSpPr/>
          <p:nvPr/>
        </p:nvSpPr>
        <p:spPr bwMode="auto">
          <a:xfrm>
            <a:off x="1265455" y="5940454"/>
            <a:ext cx="1599539" cy="67174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DFF194B-E481-4E4E-96D8-B32554EF232B}"/>
              </a:ext>
            </a:extLst>
          </p:cNvPr>
          <p:cNvSpPr/>
          <p:nvPr/>
        </p:nvSpPr>
        <p:spPr bwMode="auto">
          <a:xfrm>
            <a:off x="1290268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2AF8823-6532-4645-8D30-94A29D9CAA0C}"/>
              </a:ext>
            </a:extLst>
          </p:cNvPr>
          <p:cNvSpPr/>
          <p:nvPr/>
        </p:nvSpPr>
        <p:spPr bwMode="auto">
          <a:xfrm>
            <a:off x="4683403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APP3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F5E5701-94DF-47E6-8E06-3451DC53FF6D}"/>
              </a:ext>
            </a:extLst>
          </p:cNvPr>
          <p:cNvSpPr/>
          <p:nvPr/>
        </p:nvSpPr>
        <p:spPr bwMode="auto">
          <a:xfrm>
            <a:off x="2986835" y="2004801"/>
            <a:ext cx="1599539" cy="67174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C6B4E77-8F32-485F-8EA9-B6A2A9D01B9D}"/>
              </a:ext>
            </a:extLst>
          </p:cNvPr>
          <p:cNvCxnSpPr>
            <a:cxnSpLocks/>
            <a:stCxn id="95" idx="2"/>
          </p:cNvCxnSpPr>
          <p:nvPr/>
        </p:nvCxnSpPr>
        <p:spPr bwMode="auto">
          <a:xfrm>
            <a:off x="4055881" y="3815862"/>
            <a:ext cx="0" cy="281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9A98494-3728-4E1E-81E8-00DB14B273D5}"/>
              </a:ext>
            </a:extLst>
          </p:cNvPr>
          <p:cNvGrpSpPr/>
          <p:nvPr/>
        </p:nvGrpSpPr>
        <p:grpSpPr>
          <a:xfrm>
            <a:off x="3253071" y="3144122"/>
            <a:ext cx="1602579" cy="671740"/>
            <a:chOff x="3256246" y="3207703"/>
            <a:chExt cx="1602579" cy="6717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9059E6FE-4F36-4FDD-A92F-A6EB9139D575}"/>
                </a:ext>
              </a:extLst>
            </p:cNvPr>
            <p:cNvGrpSpPr/>
            <p:nvPr/>
          </p:nvGrpSpPr>
          <p:grpSpPr>
            <a:xfrm>
              <a:off x="3256246" y="3207703"/>
              <a:ext cx="1599539" cy="671740"/>
              <a:chOff x="3463248" y="3061706"/>
              <a:chExt cx="1599539" cy="67174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29A2E1E-A3D3-4561-8AAA-24F054A74632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463248" y="3061706"/>
                <a:ext cx="533179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64F1CBD-55EE-4305-AA8C-BFE537B9726C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996427" y="3061706"/>
                <a:ext cx="533180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5D4A019-7E5D-41DD-9187-4FDD8E28D54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529607" y="3061706"/>
                <a:ext cx="533180" cy="6717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8BCAD48-65DE-480F-9D1A-CE41F57930CD}"/>
                </a:ext>
              </a:extLst>
            </p:cNvPr>
            <p:cNvSpPr/>
            <p:nvPr/>
          </p:nvSpPr>
          <p:spPr bwMode="auto">
            <a:xfrm>
              <a:off x="3259286" y="3207703"/>
              <a:ext cx="1599539" cy="671740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</a:p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192.168.0.7</a:t>
              </a:r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5EDBD43-CD0A-447B-BB53-CEA37A56B052}"/>
              </a:ext>
            </a:extLst>
          </p:cNvPr>
          <p:cNvCxnSpPr>
            <a:stCxn id="80" idx="2"/>
            <a:endCxn id="36" idx="0"/>
          </p:cNvCxnSpPr>
          <p:nvPr/>
        </p:nvCxnSpPr>
        <p:spPr bwMode="auto">
          <a:xfrm rot="16200000" flipH="1">
            <a:off x="2571059" y="2195519"/>
            <a:ext cx="467581" cy="142962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87A43E88-26F9-4DD8-B6A8-5C092B21B8FC}"/>
              </a:ext>
            </a:extLst>
          </p:cNvPr>
          <p:cNvCxnSpPr>
            <a:stCxn id="92" idx="2"/>
            <a:endCxn id="37" idx="0"/>
          </p:cNvCxnSpPr>
          <p:nvPr/>
        </p:nvCxnSpPr>
        <p:spPr bwMode="auto">
          <a:xfrm rot="16200000" flipH="1">
            <a:off x="3685932" y="2777213"/>
            <a:ext cx="467581" cy="26623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984B392B-FF7D-4E09-B2D9-1D3F8AE3B987}"/>
              </a:ext>
            </a:extLst>
          </p:cNvPr>
          <p:cNvCxnSpPr>
            <a:stCxn id="91" idx="2"/>
            <a:endCxn id="38" idx="0"/>
          </p:cNvCxnSpPr>
          <p:nvPr/>
        </p:nvCxnSpPr>
        <p:spPr bwMode="auto">
          <a:xfrm rot="5400000">
            <a:off x="4800807" y="2461755"/>
            <a:ext cx="467581" cy="89715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9B5AE94-BAEB-44EA-946E-D45BDC439F03}"/>
              </a:ext>
            </a:extLst>
          </p:cNvPr>
          <p:cNvGrpSpPr/>
          <p:nvPr/>
        </p:nvGrpSpPr>
        <p:grpSpPr>
          <a:xfrm>
            <a:off x="7483548" y="4157089"/>
            <a:ext cx="723900" cy="1070264"/>
            <a:chOff x="5327650" y="5952646"/>
            <a:chExt cx="723900" cy="81645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952512A-31E1-4C9A-B35E-92A8553AD20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5327650" y="5952646"/>
              <a:ext cx="723900" cy="40822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FD90BF2-8793-4335-BEBC-6CE3A60B625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5327650" y="6360873"/>
              <a:ext cx="723900" cy="40822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5C6E409-208F-4CA7-B7DB-25081EED6AC9}"/>
              </a:ext>
            </a:extLst>
          </p:cNvPr>
          <p:cNvSpPr txBox="1"/>
          <p:nvPr/>
        </p:nvSpPr>
        <p:spPr>
          <a:xfrm>
            <a:off x="7608289" y="419664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Network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FC0FA70-1294-471C-811F-F499128405E2}"/>
              </a:ext>
            </a:extLst>
          </p:cNvPr>
          <p:cNvSpPr txBox="1"/>
          <p:nvPr/>
        </p:nvSpPr>
        <p:spPr>
          <a:xfrm>
            <a:off x="7600453" y="4787689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HA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CF15D6CC-BABE-4D40-9920-4F8D4E1AE439}"/>
              </a:ext>
            </a:extLst>
          </p:cNvPr>
          <p:cNvGrpSpPr/>
          <p:nvPr/>
        </p:nvGrpSpPr>
        <p:grpSpPr>
          <a:xfrm>
            <a:off x="1268951" y="4101176"/>
            <a:ext cx="3793836" cy="1182091"/>
            <a:chOff x="1268951" y="4101176"/>
            <a:chExt cx="3793836" cy="118209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CE2C53D-B585-4CFB-B61A-C0DD388D9AB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1268951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2BBF26-E393-45E1-9B65-321C922A935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2027718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C277F10-481F-41FE-96B4-8899CC13DA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2786485" y="4101176"/>
              <a:ext cx="758768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E1070F5-B613-47DA-B3F2-5561E41A0B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545253" y="4101176"/>
              <a:ext cx="758767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43DF0CC-5C3D-4804-ADFF-7F61FB065FF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304019" y="4101176"/>
              <a:ext cx="758768" cy="59104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2688D05-81EF-487A-8F30-C78F062DC3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1268951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DADB0DA-B2FD-4E43-AD7D-F6733753B0E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2027718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F794392-7FEE-4CBB-97D3-BBF6597E678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2786485" y="4692221"/>
              <a:ext cx="758768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F1D478F-4680-4A68-9E27-7A643114B7C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3545253" y="4692221"/>
              <a:ext cx="758767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0572D8A-5969-4015-9C82-F89B5987F6B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4304019" y="4692221"/>
              <a:ext cx="758768" cy="59104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24630E8-1122-4091-9BB7-862D5846315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264231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C791C66-11DA-4D58-B832-55885020DF1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022998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18243D-21A3-4CD6-87A1-588DC923CDE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781765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96420DB-9BD6-4155-ADA8-86A02BED5D6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540532" y="4101176"/>
            <a:ext cx="758768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2642335-3E49-498E-8624-241FC135EC5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299300" y="4101176"/>
            <a:ext cx="758767" cy="5910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CA9F137-E9B8-42A0-9ED9-67908FA464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264231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C7F9162-DF42-49CF-8BFD-54452753203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022998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BAA83D7-5ED0-4F9D-AAB8-3641335FCE9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781765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A63AAC5-F183-4E8D-9B30-87AE89B4F62D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540532" y="4692221"/>
            <a:ext cx="758768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4A5DC59-0C2A-47E1-8372-E0AF667728D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299300" y="4692221"/>
            <a:ext cx="758767" cy="59104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6BDCB55-174A-4393-8A3F-871BAC38AE60}"/>
              </a:ext>
            </a:extLst>
          </p:cNvPr>
          <p:cNvCxnSpPr>
            <a:stCxn id="121" idx="3"/>
            <a:endCxn id="98" idx="1"/>
          </p:cNvCxnSpPr>
          <p:nvPr/>
        </p:nvCxnSpPr>
        <p:spPr bwMode="auto">
          <a:xfrm flipV="1">
            <a:off x="5058067" y="4396698"/>
            <a:ext cx="2550222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58CC9233-A4F1-4DF6-AFD8-B18E1624704F}"/>
              </a:ext>
            </a:extLst>
          </p:cNvPr>
          <p:cNvCxnSpPr>
            <a:stCxn id="127" idx="3"/>
            <a:endCxn id="122" idx="1"/>
          </p:cNvCxnSpPr>
          <p:nvPr/>
        </p:nvCxnSpPr>
        <p:spPr bwMode="auto">
          <a:xfrm>
            <a:off x="5058067" y="4987744"/>
            <a:ext cx="254238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2BF508E2-F572-49E4-974B-FD8EA7FCD32D}"/>
              </a:ext>
            </a:extLst>
          </p:cNvPr>
          <p:cNvSpPr/>
          <p:nvPr/>
        </p:nvSpPr>
        <p:spPr bwMode="auto">
          <a:xfrm>
            <a:off x="1268950" y="4099974"/>
            <a:ext cx="3793836" cy="118209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83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20EA8AA-EAC6-463E-B939-5D0F1E4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 Architecture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/>
        </p:nvSpPr>
        <p:spPr bwMode="auto">
          <a:xfrm>
            <a:off x="912291" y="5338674"/>
            <a:ext cx="1317416" cy="55326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BBC79-3BE1-4342-8062-82A684AE1EC3}"/>
              </a:ext>
            </a:extLst>
          </p:cNvPr>
          <p:cNvSpPr/>
          <p:nvPr/>
        </p:nvSpPr>
        <p:spPr bwMode="auto">
          <a:xfrm>
            <a:off x="6557858" y="1800313"/>
            <a:ext cx="2497076" cy="11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1D3C89-49BE-488E-B479-F2EFC6A3D1C4}"/>
              </a:ext>
            </a:extLst>
          </p:cNvPr>
          <p:cNvSpPr txBox="1"/>
          <p:nvPr/>
        </p:nvSpPr>
        <p:spPr>
          <a:xfrm>
            <a:off x="8424020" y="1800313"/>
            <a:ext cx="63091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27F0C6-F537-4C60-89C6-3CD5F749C3D0}"/>
              </a:ext>
            </a:extLst>
          </p:cNvPr>
          <p:cNvSpPr/>
          <p:nvPr/>
        </p:nvSpPr>
        <p:spPr bwMode="auto">
          <a:xfrm>
            <a:off x="7669861" y="1895328"/>
            <a:ext cx="697750" cy="2930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F49ADD-FBE0-47D7-AA50-B3B3740C35F4}"/>
              </a:ext>
            </a:extLst>
          </p:cNvPr>
          <p:cNvCxnSpPr>
            <a:stCxn id="8" idx="2"/>
          </p:cNvCxnSpPr>
          <p:nvPr/>
        </p:nvCxnSpPr>
        <p:spPr bwMode="auto">
          <a:xfrm>
            <a:off x="8018736" y="2188354"/>
            <a:ext cx="0" cy="1612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46174F9-F365-409D-9C24-CCC6C35381D3}"/>
              </a:ext>
            </a:extLst>
          </p:cNvPr>
          <p:cNvSpPr/>
          <p:nvPr/>
        </p:nvSpPr>
        <p:spPr bwMode="auto">
          <a:xfrm>
            <a:off x="7669861" y="2866724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9BB948-4512-499E-924B-71A4F50AE6B3}"/>
              </a:ext>
            </a:extLst>
          </p:cNvPr>
          <p:cNvGrpSpPr/>
          <p:nvPr/>
        </p:nvGrpSpPr>
        <p:grpSpPr>
          <a:xfrm>
            <a:off x="3866306" y="1799517"/>
            <a:ext cx="2497076" cy="1166773"/>
            <a:chOff x="4034117" y="903642"/>
            <a:chExt cx="3453205" cy="161353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0BB606-B009-4039-B960-1BE43E04E895}"/>
                </a:ext>
              </a:extLst>
            </p:cNvPr>
            <p:cNvSpPr/>
            <p:nvPr/>
          </p:nvSpPr>
          <p:spPr bwMode="auto">
            <a:xfrm>
              <a:off x="4034117" y="903642"/>
              <a:ext cx="3453205" cy="1613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6D0631E-ADD5-4963-B6C8-A5EA33742007}"/>
                </a:ext>
              </a:extLst>
            </p:cNvPr>
            <p:cNvSpPr txBox="1"/>
            <p:nvPr/>
          </p:nvSpPr>
          <p:spPr>
            <a:xfrm>
              <a:off x="6614831" y="903642"/>
              <a:ext cx="872491" cy="4681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</a:t>
              </a:r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6E9856-9BA2-4C8B-88C0-2E7F525E6ADC}"/>
                </a:ext>
              </a:extLst>
            </p:cNvPr>
            <p:cNvSpPr/>
            <p:nvPr/>
          </p:nvSpPr>
          <p:spPr bwMode="auto">
            <a:xfrm>
              <a:off x="4249271" y="1663201"/>
              <a:ext cx="2288623" cy="713094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6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E150652-6769-4C5B-8231-E96D0F2EB31E}"/>
              </a:ext>
            </a:extLst>
          </p:cNvPr>
          <p:cNvSpPr/>
          <p:nvPr/>
        </p:nvSpPr>
        <p:spPr bwMode="auto">
          <a:xfrm>
            <a:off x="4979083" y="1885208"/>
            <a:ext cx="697750" cy="2930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47E33DF-393C-4450-A32B-B51712F42614}"/>
              </a:ext>
            </a:extLst>
          </p:cNvPr>
          <p:cNvCxnSpPr>
            <a:stCxn id="15" idx="2"/>
          </p:cNvCxnSpPr>
          <p:nvPr/>
        </p:nvCxnSpPr>
        <p:spPr bwMode="auto">
          <a:xfrm>
            <a:off x="5327958" y="2178234"/>
            <a:ext cx="0" cy="1705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/>
        </p:nvSpPr>
        <p:spPr bwMode="auto">
          <a:xfrm>
            <a:off x="4191475" y="5338674"/>
            <a:ext cx="1317416" cy="55326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/>
        </p:nvSpPr>
        <p:spPr bwMode="auto">
          <a:xfrm>
            <a:off x="7737518" y="5338674"/>
            <a:ext cx="1317416" cy="55326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flipH="1" flipV="1">
            <a:off x="4849361" y="4779100"/>
            <a:ext cx="822" cy="5595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98D3CC-4F75-4FC5-801D-C7ED12C1AE7B}"/>
              </a:ext>
            </a:extLst>
          </p:cNvPr>
          <p:cNvCxnSpPr>
            <a:cxnSpLocks/>
            <a:stCxn id="142" idx="2"/>
            <a:endCxn id="86" idx="3"/>
          </p:cNvCxnSpPr>
          <p:nvPr/>
        </p:nvCxnSpPr>
        <p:spPr bwMode="auto">
          <a:xfrm rot="5400000">
            <a:off x="6059191" y="2899035"/>
            <a:ext cx="1515543" cy="144790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8029150-5A6B-47C6-BFC0-CA8ADF6DF05A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4849360" y="2864419"/>
            <a:ext cx="0" cy="11289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09ACD4D-9D0F-4945-9CD3-E1FF94F723EB}"/>
              </a:ext>
            </a:extLst>
          </p:cNvPr>
          <p:cNvSpPr/>
          <p:nvPr/>
        </p:nvSpPr>
        <p:spPr bwMode="auto">
          <a:xfrm>
            <a:off x="925824" y="1800313"/>
            <a:ext cx="2497076" cy="11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C22555-CD78-4FCC-95DE-2C84C54DCFD0}"/>
              </a:ext>
            </a:extLst>
          </p:cNvPr>
          <p:cNvSpPr txBox="1"/>
          <p:nvPr/>
        </p:nvSpPr>
        <p:spPr>
          <a:xfrm>
            <a:off x="2791986" y="1800313"/>
            <a:ext cx="63091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B9D5F1-1F80-42B1-AFA7-DC4AEBB833BB}"/>
              </a:ext>
            </a:extLst>
          </p:cNvPr>
          <p:cNvSpPr/>
          <p:nvPr/>
        </p:nvSpPr>
        <p:spPr bwMode="auto">
          <a:xfrm>
            <a:off x="2038601" y="1896127"/>
            <a:ext cx="697750" cy="2930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C6B4E77-8F32-485F-8EA9-B6A2A9D01B9D}"/>
              </a:ext>
            </a:extLst>
          </p:cNvPr>
          <p:cNvCxnSpPr>
            <a:stCxn id="25" idx="2"/>
          </p:cNvCxnSpPr>
          <p:nvPr/>
        </p:nvCxnSpPr>
        <p:spPr bwMode="auto">
          <a:xfrm>
            <a:off x="2387476" y="2189154"/>
            <a:ext cx="0" cy="1604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E5AC3E9-EDB2-4861-AEC5-D6A096FCAAFA}"/>
              </a:ext>
            </a:extLst>
          </p:cNvPr>
          <p:cNvSpPr/>
          <p:nvPr/>
        </p:nvSpPr>
        <p:spPr bwMode="auto">
          <a:xfrm>
            <a:off x="1080121" y="2866724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0E0818-22C7-439F-B5A2-2B1256421958}"/>
              </a:ext>
            </a:extLst>
          </p:cNvPr>
          <p:cNvSpPr/>
          <p:nvPr/>
        </p:nvSpPr>
        <p:spPr bwMode="auto">
          <a:xfrm>
            <a:off x="4022218" y="2864185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A221BD-33DA-4FC6-9002-982EFB6359BF}"/>
              </a:ext>
            </a:extLst>
          </p:cNvPr>
          <p:cNvSpPr/>
          <p:nvPr/>
        </p:nvSpPr>
        <p:spPr bwMode="auto">
          <a:xfrm>
            <a:off x="1079881" y="3157211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2A450DF3-E235-4E3A-B1D1-BDD4CE64ACB8}"/>
              </a:ext>
            </a:extLst>
          </p:cNvPr>
          <p:cNvCxnSpPr>
            <a:cxnSpLocks/>
            <a:stCxn id="134" idx="2"/>
            <a:endCxn id="84" idx="1"/>
          </p:cNvCxnSpPr>
          <p:nvPr/>
        </p:nvCxnSpPr>
        <p:spPr bwMode="auto">
          <a:xfrm rot="16200000" flipH="1">
            <a:off x="1994636" y="2779458"/>
            <a:ext cx="1515543" cy="168705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7D5A3EAE-978B-43F3-9CE2-2CE7D4A8231C}"/>
              </a:ext>
            </a:extLst>
          </p:cNvPr>
          <p:cNvCxnSpPr>
            <a:cxnSpLocks/>
            <a:stCxn id="141" idx="2"/>
            <a:endCxn id="83" idx="3"/>
          </p:cNvCxnSpPr>
          <p:nvPr/>
        </p:nvCxnSpPr>
        <p:spPr bwMode="auto">
          <a:xfrm rot="5400000">
            <a:off x="6024644" y="2933583"/>
            <a:ext cx="1253648" cy="11169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CDE321F-FAC7-4CE4-A3A0-3348209A10F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4954" y="2864420"/>
            <a:ext cx="4104" cy="11289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244FF347-EEC0-4BA4-A728-B194D0121AC2}"/>
              </a:ext>
            </a:extLst>
          </p:cNvPr>
          <p:cNvCxnSpPr>
            <a:cxnSpLocks/>
            <a:stCxn id="135" idx="2"/>
            <a:endCxn id="81" idx="1"/>
          </p:cNvCxnSpPr>
          <p:nvPr/>
        </p:nvCxnSpPr>
        <p:spPr bwMode="auto">
          <a:xfrm rot="16200000" flipH="1">
            <a:off x="2291077" y="2814005"/>
            <a:ext cx="1253648" cy="135606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28A9140-1173-4AE2-A9D8-BEFDECFF30DE}"/>
              </a:ext>
            </a:extLst>
          </p:cNvPr>
          <p:cNvSpPr/>
          <p:nvPr/>
        </p:nvSpPr>
        <p:spPr bwMode="auto">
          <a:xfrm>
            <a:off x="4022549" y="3157211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394EFB-85DC-4B1A-8B7D-1E36E1E23FB4}"/>
              </a:ext>
            </a:extLst>
          </p:cNvPr>
          <p:cNvSpPr/>
          <p:nvPr/>
        </p:nvSpPr>
        <p:spPr bwMode="auto">
          <a:xfrm>
            <a:off x="7670635" y="3157211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rot="5400000" flipH="1" flipV="1">
            <a:off x="2514214" y="3835887"/>
            <a:ext cx="559573" cy="2446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rot="16200000" flipV="1">
            <a:off x="6759187" y="3701634"/>
            <a:ext cx="559573" cy="2714507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C485FF9-AFE0-4560-A0E4-FF47EF77535B}"/>
              </a:ext>
            </a:extLst>
          </p:cNvPr>
          <p:cNvGrpSpPr/>
          <p:nvPr/>
        </p:nvGrpSpPr>
        <p:grpSpPr>
          <a:xfrm>
            <a:off x="9638149" y="2019077"/>
            <a:ext cx="1949589" cy="369332"/>
            <a:chOff x="9638149" y="2019077"/>
            <a:chExt cx="1949589" cy="369332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638149" y="2175265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10595159" y="201907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Network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99C5B3D1-574B-4B81-9AF5-56FB9EDA47BD}"/>
              </a:ext>
            </a:extLst>
          </p:cNvPr>
          <p:cNvGrpSpPr/>
          <p:nvPr/>
        </p:nvGrpSpPr>
        <p:grpSpPr>
          <a:xfrm>
            <a:off x="9638149" y="2503506"/>
            <a:ext cx="1475101" cy="369332"/>
            <a:chOff x="9638149" y="2347553"/>
            <a:chExt cx="1475101" cy="369332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638149" y="250374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10595159" y="234755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A50221A7-575D-4E2D-BD51-3E79EDE18A04}"/>
              </a:ext>
            </a:extLst>
          </p:cNvPr>
          <p:cNvGrpSpPr/>
          <p:nvPr/>
        </p:nvGrpSpPr>
        <p:grpSpPr>
          <a:xfrm>
            <a:off x="3595935" y="3987915"/>
            <a:ext cx="2497076" cy="785685"/>
            <a:chOff x="3595935" y="3987915"/>
            <a:chExt cx="2497076" cy="785685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859487F-C579-4B80-89F9-C55E6FD0A4B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3595935" y="398791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3BAE4BF-1945-4B04-9FD1-94E30A3BB53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4428294" y="398791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937DE27-1151-4C57-A828-9D0E75CBDEF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5260653" y="3987915"/>
              <a:ext cx="832358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59D759-1578-4217-A23E-246F3EDE77E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3595935" y="4249810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5D05403-0328-40CC-9798-0D4C707FDA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4428294" y="4249810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EAEBE50-7EA8-47F2-A276-97AF8911616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5260653" y="4249810"/>
              <a:ext cx="832358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46DCB64-BA30-43B3-AD14-93EFC998B5F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3595935" y="451170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75FF382-1987-4E5F-BA15-9E5C046AE5B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4428294" y="4511705"/>
              <a:ext cx="832359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B349585-4EA6-4FBB-8496-63A9B7784D6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5260653" y="4511705"/>
              <a:ext cx="832358" cy="26189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stCxn id="89" idx="3"/>
          </p:cNvCxnSpPr>
          <p:nvPr/>
        </p:nvCxnSpPr>
        <p:spPr bwMode="auto">
          <a:xfrm>
            <a:off x="6093011" y="4642653"/>
            <a:ext cx="19257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CEC5279-A915-4C57-914B-FA1E8B251CCF}"/>
              </a:ext>
            </a:extLst>
          </p:cNvPr>
          <p:cNvSpPr txBox="1"/>
          <p:nvPr/>
        </p:nvSpPr>
        <p:spPr>
          <a:xfrm>
            <a:off x="8075178" y="4445348"/>
            <a:ext cx="97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93FA0E87-AE49-444A-BFE9-E7246C3D0ABC}"/>
              </a:ext>
            </a:extLst>
          </p:cNvPr>
          <p:cNvCxnSpPr/>
          <p:nvPr/>
        </p:nvCxnSpPr>
        <p:spPr bwMode="auto">
          <a:xfrm>
            <a:off x="9638149" y="3144122"/>
            <a:ext cx="71209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3E3D7038-D93A-4487-AD5D-8D3B3B7C5F91}"/>
              </a:ext>
            </a:extLst>
          </p:cNvPr>
          <p:cNvSpPr txBox="1"/>
          <p:nvPr/>
        </p:nvSpPr>
        <p:spPr>
          <a:xfrm>
            <a:off x="10595159" y="29879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815433F-6C43-4BEC-8EED-7955207F1DF1}"/>
              </a:ext>
            </a:extLst>
          </p:cNvPr>
          <p:cNvSpPr/>
          <p:nvPr/>
        </p:nvSpPr>
        <p:spPr bwMode="auto">
          <a:xfrm>
            <a:off x="3591047" y="3982656"/>
            <a:ext cx="2497076" cy="78568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L2</a:t>
            </a:r>
            <a:r>
              <a: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switch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D6A20C0C-568C-447D-B800-949AD733232D}"/>
              </a:ext>
            </a:extLst>
          </p:cNvPr>
          <p:cNvGrpSpPr/>
          <p:nvPr/>
        </p:nvGrpSpPr>
        <p:grpSpPr>
          <a:xfrm>
            <a:off x="1081406" y="2349564"/>
            <a:ext cx="1654945" cy="515651"/>
            <a:chOff x="1081406" y="2349564"/>
            <a:chExt cx="1654945" cy="51565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2B828C8-7E4C-455C-AF98-6E7BD1CAC1B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1081406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FBE5AC9-6302-4A7A-A02F-BCB3318F6E9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1412395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E16F8728-0370-4190-9D17-0A24637FC90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1743384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382B11B-3C10-4AD0-8828-4E57B7C4A22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2074373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735EBBD-5119-4B1B-AA01-FCECFCBBDB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2405362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6A5D39F1-45F1-4152-9C61-580A3F507B6A}"/>
              </a:ext>
            </a:extLst>
          </p:cNvPr>
          <p:cNvGrpSpPr/>
          <p:nvPr/>
        </p:nvGrpSpPr>
        <p:grpSpPr>
          <a:xfrm>
            <a:off x="6713440" y="2349564"/>
            <a:ext cx="1654945" cy="515651"/>
            <a:chOff x="6713440" y="2349564"/>
            <a:chExt cx="1654945" cy="515651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3DCD4C23-667C-4489-AA8C-7CA7D4B67F1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713440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E17C28F-6691-45F2-9A0A-793D876F285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7044429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97793A3-0759-4385-93F6-28F8B0A25FD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7375418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5F639CA-D397-4167-B9E7-0E54CB2D760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7706407" y="2349564"/>
              <a:ext cx="330989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2CA8696-603A-4129-B40B-BA26866AB2E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8037395" y="2349564"/>
              <a:ext cx="330990" cy="515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644E32B6-BCBD-4161-9019-6A1661F8F674}"/>
              </a:ext>
            </a:extLst>
          </p:cNvPr>
          <p:cNvSpPr/>
          <p:nvPr/>
        </p:nvSpPr>
        <p:spPr bwMode="auto">
          <a:xfrm>
            <a:off x="6713439" y="2345409"/>
            <a:ext cx="1654945" cy="5156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8453300-291F-48FD-B190-6A879028586C}"/>
              </a:ext>
            </a:extLst>
          </p:cNvPr>
          <p:cNvSpPr/>
          <p:nvPr/>
        </p:nvSpPr>
        <p:spPr bwMode="auto">
          <a:xfrm>
            <a:off x="1079347" y="2349564"/>
            <a:ext cx="1654945" cy="5156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38A148E-476F-4B5A-ABFF-F83308EA8267}"/>
              </a:ext>
            </a:extLst>
          </p:cNvPr>
          <p:cNvSpPr/>
          <p:nvPr/>
        </p:nvSpPr>
        <p:spPr bwMode="auto">
          <a:xfrm>
            <a:off x="9652492" y="3622675"/>
            <a:ext cx="697750" cy="2930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6EE2E059-0511-49CB-B548-CF127F15B403}"/>
              </a:ext>
            </a:extLst>
          </p:cNvPr>
          <p:cNvSpPr txBox="1"/>
          <p:nvPr/>
        </p:nvSpPr>
        <p:spPr>
          <a:xfrm>
            <a:off x="10595159" y="3587459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APP</a:t>
            </a:r>
            <a:endParaRPr lang="zh-TW" altLang="en-US" sz="18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QoS Experiment Progress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8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65E476-EC96-4387-98F9-7E30A7B3FC86}"/>
              </a:ext>
            </a:extLst>
          </p:cNvPr>
          <p:cNvGrpSpPr/>
          <p:nvPr/>
        </p:nvGrpSpPr>
        <p:grpSpPr>
          <a:xfrm>
            <a:off x="406400" y="4850438"/>
            <a:ext cx="1050541" cy="867741"/>
            <a:chOff x="672393" y="5164637"/>
            <a:chExt cx="1421378" cy="1174048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5018B63A-65FC-44F2-BA9A-5B19B3114B17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CA6BFF-8C9D-4F7F-AAB7-D63368F2B06F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02D5DA7C-AA10-4443-9BFE-72454D305769}"/>
              </a:ext>
            </a:extLst>
          </p:cNvPr>
          <p:cNvGrpSpPr/>
          <p:nvPr/>
        </p:nvGrpSpPr>
        <p:grpSpPr>
          <a:xfrm>
            <a:off x="1665052" y="4850438"/>
            <a:ext cx="1050542" cy="867741"/>
            <a:chOff x="1665052" y="4850438"/>
            <a:chExt cx="1050542" cy="867741"/>
          </a:xfrm>
        </p:grpSpPr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8DECE476-3DC3-4115-B2B2-6FF61596222F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CN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1ECF98-7F9F-4185-A8DF-9AF605506152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6658A13-0E3C-492E-ACC6-B9A897B2F2D7}"/>
              </a:ext>
            </a:extLst>
          </p:cNvPr>
          <p:cNvSpPr/>
          <p:nvPr/>
        </p:nvSpPr>
        <p:spPr bwMode="auto">
          <a:xfrm>
            <a:off x="543593" y="1385959"/>
            <a:ext cx="4776552" cy="30111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BEB738B4-6BEA-470F-A928-4EBEEC06F85A}"/>
              </a:ext>
            </a:extLst>
          </p:cNvPr>
          <p:cNvSpPr/>
          <p:nvPr/>
        </p:nvSpPr>
        <p:spPr bwMode="auto">
          <a:xfrm>
            <a:off x="1069332" y="2757500"/>
            <a:ext cx="1959987" cy="1075999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          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5F08D39-BC1E-4D58-955A-F29067F7F75B}"/>
              </a:ext>
            </a:extLst>
          </p:cNvPr>
          <p:cNvGrpSpPr/>
          <p:nvPr/>
        </p:nvGrpSpPr>
        <p:grpSpPr>
          <a:xfrm>
            <a:off x="1078579" y="1574900"/>
            <a:ext cx="1515343" cy="944103"/>
            <a:chOff x="2715348" y="1328117"/>
            <a:chExt cx="2050252" cy="1277367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702BEB3-45A4-41A2-A8F2-1B64EE271228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1DE2FAA-3FA9-410F-942A-7AC58EEF6E45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E8C9CCA-EB12-48D3-833D-78921C7F61E6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9EEAD5-8EC7-463E-8089-9E007F707FD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D3C4C819-8B8F-492F-BC76-191206C9CF55}"/>
              </a:ext>
            </a:extLst>
          </p:cNvPr>
          <p:cNvSpPr/>
          <p:nvPr/>
        </p:nvSpPr>
        <p:spPr bwMode="auto">
          <a:xfrm>
            <a:off x="1405837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8DA4E82-5026-446C-8823-59A7810A226B}"/>
              </a:ext>
            </a:extLst>
          </p:cNvPr>
          <p:cNvSpPr/>
          <p:nvPr/>
        </p:nvSpPr>
        <p:spPr bwMode="auto">
          <a:xfrm>
            <a:off x="1714123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2A6B499-E7E9-4961-8686-9A7BB7188F35}"/>
              </a:ext>
            </a:extLst>
          </p:cNvPr>
          <p:cNvSpPr/>
          <p:nvPr/>
        </p:nvSpPr>
        <p:spPr bwMode="auto">
          <a:xfrm>
            <a:off x="2022409" y="275749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DE581-C0B2-495E-86CC-BF4D1F30D043}"/>
              </a:ext>
            </a:extLst>
          </p:cNvPr>
          <p:cNvSpPr/>
          <p:nvPr/>
        </p:nvSpPr>
        <p:spPr bwMode="auto">
          <a:xfrm>
            <a:off x="1301731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38F9A60-0685-44CF-81FA-13C544FE2384}"/>
              </a:ext>
            </a:extLst>
          </p:cNvPr>
          <p:cNvSpPr/>
          <p:nvPr/>
        </p:nvSpPr>
        <p:spPr bwMode="auto">
          <a:xfrm>
            <a:off x="1610018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ED34C6B1-72F7-4C11-ACDA-620182B73088}"/>
              </a:ext>
            </a:extLst>
          </p:cNvPr>
          <p:cNvCxnSpPr>
            <a:stCxn id="81" idx="2"/>
            <a:endCxn id="84" idx="0"/>
          </p:cNvCxnSpPr>
          <p:nvPr/>
        </p:nvCxnSpPr>
        <p:spPr bwMode="auto">
          <a:xfrm>
            <a:off x="1508995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7C088E3-D7FA-463F-B232-6A5CFA9A6834}"/>
              </a:ext>
            </a:extLst>
          </p:cNvPr>
          <p:cNvCxnSpPr>
            <a:stCxn id="82" idx="2"/>
            <a:endCxn id="85" idx="0"/>
          </p:cNvCxnSpPr>
          <p:nvPr/>
        </p:nvCxnSpPr>
        <p:spPr bwMode="auto">
          <a:xfrm>
            <a:off x="1817280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3C8CC70-07D9-47B4-9922-5ABB7CC6E072}"/>
              </a:ext>
            </a:extLst>
          </p:cNvPr>
          <p:cNvCxnSpPr>
            <a:stCxn id="83" idx="2"/>
            <a:endCxn id="86" idx="0"/>
          </p:cNvCxnSpPr>
          <p:nvPr/>
        </p:nvCxnSpPr>
        <p:spPr bwMode="auto">
          <a:xfrm>
            <a:off x="2125566" y="2519003"/>
            <a:ext cx="0" cy="238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97B7C06F-DFD5-4127-A817-A8FD46481A2E}"/>
              </a:ext>
            </a:extLst>
          </p:cNvPr>
          <p:cNvCxnSpPr>
            <a:cxnSpLocks/>
            <a:stCxn id="97" idx="3"/>
            <a:endCxn id="91" idx="2"/>
          </p:cNvCxnSpPr>
          <p:nvPr/>
        </p:nvCxnSpPr>
        <p:spPr bwMode="auto">
          <a:xfrm flipV="1">
            <a:off x="3023389" y="2519234"/>
            <a:ext cx="297772" cy="5205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57CD66C-2E8B-4EAE-BE8B-C58A7556912D}"/>
              </a:ext>
            </a:extLst>
          </p:cNvPr>
          <p:cNvSpPr/>
          <p:nvPr/>
        </p:nvSpPr>
        <p:spPr bwMode="auto">
          <a:xfrm>
            <a:off x="2817074" y="3205616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D791C31-A4CD-4116-B053-DDB9E5052496}"/>
              </a:ext>
            </a:extLst>
          </p:cNvPr>
          <p:cNvSpPr/>
          <p:nvPr/>
        </p:nvSpPr>
        <p:spPr bwMode="auto">
          <a:xfrm>
            <a:off x="2817074" y="2931412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3CC6A46-5D35-4C69-94B0-702E1ED3093A}"/>
              </a:ext>
            </a:extLst>
          </p:cNvPr>
          <p:cNvSpPr/>
          <p:nvPr/>
        </p:nvSpPr>
        <p:spPr bwMode="auto">
          <a:xfrm>
            <a:off x="1405837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B920D52-8CF9-472A-94AA-8248D0507521}"/>
              </a:ext>
            </a:extLst>
          </p:cNvPr>
          <p:cNvSpPr/>
          <p:nvPr/>
        </p:nvSpPr>
        <p:spPr bwMode="auto">
          <a:xfrm>
            <a:off x="1714123" y="3616359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8568F25-B341-44A2-A718-51672F7DAB31}"/>
              </a:ext>
            </a:extLst>
          </p:cNvPr>
          <p:cNvCxnSpPr>
            <a:stCxn id="84" idx="2"/>
            <a:endCxn id="98" idx="0"/>
          </p:cNvCxnSpPr>
          <p:nvPr/>
        </p:nvCxnSpPr>
        <p:spPr bwMode="auto">
          <a:xfrm>
            <a:off x="1508995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F6752AD-1F17-4821-95F6-45F0F9CDEBE6}"/>
              </a:ext>
            </a:extLst>
          </p:cNvPr>
          <p:cNvCxnSpPr>
            <a:stCxn id="85" idx="2"/>
            <a:endCxn id="99" idx="0"/>
          </p:cNvCxnSpPr>
          <p:nvPr/>
        </p:nvCxnSpPr>
        <p:spPr bwMode="auto">
          <a:xfrm>
            <a:off x="1817281" y="2974301"/>
            <a:ext cx="0" cy="642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5163A1E-2A65-438A-9F04-5D5761B99A11}"/>
              </a:ext>
            </a:extLst>
          </p:cNvPr>
          <p:cNvCxnSpPr>
            <a:stCxn id="99" idx="2"/>
            <a:endCxn id="88" idx="0"/>
          </p:cNvCxnSpPr>
          <p:nvPr/>
        </p:nvCxnSpPr>
        <p:spPr bwMode="auto">
          <a:xfrm flipH="1">
            <a:off x="1713176" y="3833161"/>
            <a:ext cx="104105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8C6C9E4-23ED-4915-806F-0AD28FF40C4D}"/>
              </a:ext>
            </a:extLst>
          </p:cNvPr>
          <p:cNvCxnSpPr>
            <a:stCxn id="98" idx="2"/>
            <a:endCxn id="87" idx="0"/>
          </p:cNvCxnSpPr>
          <p:nvPr/>
        </p:nvCxnSpPr>
        <p:spPr bwMode="auto">
          <a:xfrm flipH="1">
            <a:off x="1404889" y="3833161"/>
            <a:ext cx="104106" cy="344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B21080EC-031E-4924-8484-19A4E292C69F}"/>
              </a:ext>
            </a:extLst>
          </p:cNvPr>
          <p:cNvCxnSpPr>
            <a:cxnSpLocks/>
            <a:stCxn id="122" idx="3"/>
            <a:endCxn id="107" idx="1"/>
          </p:cNvCxnSpPr>
          <p:nvPr/>
        </p:nvCxnSpPr>
        <p:spPr bwMode="auto">
          <a:xfrm>
            <a:off x="3023389" y="3603722"/>
            <a:ext cx="999793" cy="2298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A6D919E3-3BF8-4575-92C4-9098F07B7F30}"/>
              </a:ext>
            </a:extLst>
          </p:cNvPr>
          <p:cNvGrpSpPr/>
          <p:nvPr/>
        </p:nvGrpSpPr>
        <p:grpSpPr>
          <a:xfrm>
            <a:off x="4023182" y="3333770"/>
            <a:ext cx="991398" cy="944102"/>
            <a:chOff x="5208856" y="1547150"/>
            <a:chExt cx="991398" cy="944102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A347B038-1BA5-460D-AA8A-3A98376A040E}"/>
                </a:ext>
              </a:extLst>
            </p:cNvPr>
            <p:cNvSpPr/>
            <p:nvPr/>
          </p:nvSpPr>
          <p:spPr bwMode="auto">
            <a:xfrm>
              <a:off x="5208856" y="1547150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28E6FE5-E3CA-4AA9-9220-628189EB1352}"/>
                </a:ext>
              </a:extLst>
            </p:cNvPr>
            <p:cNvSpPr/>
            <p:nvPr/>
          </p:nvSpPr>
          <p:spPr bwMode="auto">
            <a:xfrm>
              <a:off x="5208856" y="1938549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1867C29-EFC9-4D38-93D1-11959D72634B}"/>
              </a:ext>
            </a:extLst>
          </p:cNvPr>
          <p:cNvGrpSpPr/>
          <p:nvPr/>
        </p:nvGrpSpPr>
        <p:grpSpPr>
          <a:xfrm>
            <a:off x="4021056" y="2302202"/>
            <a:ext cx="991398" cy="944102"/>
            <a:chOff x="4021056" y="2302202"/>
            <a:chExt cx="991398" cy="944102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1681403C-CD9E-404A-B3E2-2588A1BCE802}"/>
                </a:ext>
              </a:extLst>
            </p:cNvPr>
            <p:cNvSpPr/>
            <p:nvPr/>
          </p:nvSpPr>
          <p:spPr bwMode="auto">
            <a:xfrm>
              <a:off x="4021056" y="2302202"/>
              <a:ext cx="991398" cy="944102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CE98597-9FD1-45A2-895A-2A52D0D613B6}"/>
                </a:ext>
              </a:extLst>
            </p:cNvPr>
            <p:cNvSpPr/>
            <p:nvPr/>
          </p:nvSpPr>
          <p:spPr bwMode="auto">
            <a:xfrm>
              <a:off x="4023182" y="2670508"/>
              <a:ext cx="206314" cy="21680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3CCDBB0B-DB3F-41F1-90C6-B43D7B074A85}"/>
              </a:ext>
            </a:extLst>
          </p:cNvPr>
          <p:cNvSpPr/>
          <p:nvPr/>
        </p:nvSpPr>
        <p:spPr bwMode="auto">
          <a:xfrm>
            <a:off x="2817074" y="3495321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6DDB5F5-D98A-4A64-8C22-7186D5806662}"/>
              </a:ext>
            </a:extLst>
          </p:cNvPr>
          <p:cNvGrpSpPr/>
          <p:nvPr/>
        </p:nvGrpSpPr>
        <p:grpSpPr>
          <a:xfrm>
            <a:off x="2715101" y="1506351"/>
            <a:ext cx="1205005" cy="1012883"/>
            <a:chOff x="2797743" y="1506351"/>
            <a:chExt cx="1205005" cy="1012883"/>
          </a:xfrm>
        </p:grpSpPr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66A43E11-38C7-4D2C-9B59-C30B1AC5DBE6}"/>
                </a:ext>
              </a:extLst>
            </p:cNvPr>
            <p:cNvGrpSpPr/>
            <p:nvPr/>
          </p:nvGrpSpPr>
          <p:grpSpPr>
            <a:xfrm>
              <a:off x="2797743" y="1574900"/>
              <a:ext cx="1205005" cy="944334"/>
              <a:chOff x="3852837" y="1328117"/>
              <a:chExt cx="1630368" cy="1277680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6ED2E660-7004-4584-9473-704EBC9B2898}"/>
                  </a:ext>
                </a:extLst>
              </p:cNvPr>
              <p:cNvSpPr/>
              <p:nvPr/>
            </p:nvSpPr>
            <p:spPr bwMode="auto">
              <a:xfrm>
                <a:off x="3852837" y="1328117"/>
                <a:ext cx="1630368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 Controller</a:t>
                </a: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B263501-5C9B-4F04-BCE1-F6561BB7787B}"/>
                  </a:ext>
                </a:extLst>
              </p:cNvPr>
              <p:cNvSpPr/>
              <p:nvPr/>
            </p:nvSpPr>
            <p:spPr bwMode="auto">
              <a:xfrm>
                <a:off x="4533263" y="2312466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7DD3CEE-C6AE-4430-BDA5-99724C3B48EE}"/>
                </a:ext>
              </a:extLst>
            </p:cNvPr>
            <p:cNvSpPr/>
            <p:nvPr/>
          </p:nvSpPr>
          <p:spPr bwMode="auto">
            <a:xfrm>
              <a:off x="2913161" y="1506351"/>
              <a:ext cx="991398" cy="289118"/>
            </a:xfrm>
            <a:prstGeom prst="rect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DynamicACL</a:t>
              </a:r>
              <a:endParaRPr kumimoji="0" lang="zh-TW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DBE5EF2-448A-4748-B37B-6A0C655F7C8F}"/>
              </a:ext>
            </a:extLst>
          </p:cNvPr>
          <p:cNvCxnSpPr>
            <a:cxnSpLocks/>
            <a:stCxn id="87" idx="2"/>
            <a:endCxn id="73" idx="0"/>
          </p:cNvCxnSpPr>
          <p:nvPr/>
        </p:nvCxnSpPr>
        <p:spPr bwMode="auto">
          <a:xfrm rot="5400000">
            <a:off x="940527" y="4386076"/>
            <a:ext cx="455506" cy="4732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0F33419-BB34-4014-981E-6513B4276B42}"/>
              </a:ext>
            </a:extLst>
          </p:cNvPr>
          <p:cNvCxnSpPr>
            <a:cxnSpLocks/>
            <a:stCxn id="88" idx="2"/>
            <a:endCxn id="75" idx="0"/>
          </p:cNvCxnSpPr>
          <p:nvPr/>
        </p:nvCxnSpPr>
        <p:spPr bwMode="auto">
          <a:xfrm rot="16200000" flipH="1">
            <a:off x="1723997" y="4384110"/>
            <a:ext cx="455506" cy="47714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09CA754-510B-4138-90CB-E8F5394AE474}"/>
              </a:ext>
            </a:extLst>
          </p:cNvPr>
          <p:cNvCxnSpPr>
            <a:stCxn id="96" idx="3"/>
            <a:endCxn id="114" idx="1"/>
          </p:cNvCxnSpPr>
          <p:nvPr/>
        </p:nvCxnSpPr>
        <p:spPr bwMode="auto">
          <a:xfrm flipV="1">
            <a:off x="3023389" y="2778909"/>
            <a:ext cx="999793" cy="535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A226EB2-78AE-42D7-BEF4-2EF09D5FCB03}"/>
              </a:ext>
            </a:extLst>
          </p:cNvPr>
          <p:cNvSpPr/>
          <p:nvPr/>
        </p:nvSpPr>
        <p:spPr bwMode="auto">
          <a:xfrm>
            <a:off x="2866642" y="4178130"/>
            <a:ext cx="206315" cy="216802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737239-D47E-4848-89B8-49E69EAB8593}"/>
              </a:ext>
            </a:extLst>
          </p:cNvPr>
          <p:cNvSpPr/>
          <p:nvPr/>
        </p:nvSpPr>
        <p:spPr bwMode="auto">
          <a:xfrm>
            <a:off x="2022409" y="3616697"/>
            <a:ext cx="206315" cy="216802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273300-50E0-4B61-9EFF-A94F363C69A0}"/>
              </a:ext>
            </a:extLst>
          </p:cNvPr>
          <p:cNvCxnSpPr>
            <a:stCxn id="60" idx="2"/>
            <a:endCxn id="58" idx="0"/>
          </p:cNvCxnSpPr>
          <p:nvPr/>
        </p:nvCxnSpPr>
        <p:spPr bwMode="auto">
          <a:xfrm>
            <a:off x="2125567" y="3833499"/>
            <a:ext cx="844233" cy="344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A887F91-CBC8-4F0D-BE6F-28F9BF128D40}"/>
              </a:ext>
            </a:extLst>
          </p:cNvPr>
          <p:cNvGrpSpPr/>
          <p:nvPr/>
        </p:nvGrpSpPr>
        <p:grpSpPr>
          <a:xfrm>
            <a:off x="3251087" y="4850438"/>
            <a:ext cx="1050542" cy="867741"/>
            <a:chOff x="1665052" y="4850438"/>
            <a:chExt cx="1050542" cy="867741"/>
          </a:xfrm>
        </p:grpSpPr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C6E1D8D-5BC8-4995-A00B-EC11822E51D3}"/>
                </a:ext>
              </a:extLst>
            </p:cNvPr>
            <p:cNvSpPr/>
            <p:nvPr/>
          </p:nvSpPr>
          <p:spPr bwMode="auto">
            <a:xfrm>
              <a:off x="1665052" y="4850438"/>
              <a:ext cx="1050542" cy="867741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5303324-73BA-4BDC-B84B-01F8284B0AC1}"/>
                </a:ext>
              </a:extLst>
            </p:cNvPr>
            <p:cNvSpPr/>
            <p:nvPr/>
          </p:nvSpPr>
          <p:spPr bwMode="auto">
            <a:xfrm>
              <a:off x="2087167" y="4850438"/>
              <a:ext cx="206315" cy="216802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9FE85E2F-7837-4584-A7AC-B4F6A8F38823}"/>
              </a:ext>
            </a:extLst>
          </p:cNvPr>
          <p:cNvCxnSpPr>
            <a:cxnSpLocks/>
            <a:stCxn id="58" idx="2"/>
            <a:endCxn id="108" idx="0"/>
          </p:cNvCxnSpPr>
          <p:nvPr/>
        </p:nvCxnSpPr>
        <p:spPr bwMode="auto">
          <a:xfrm rot="16200000" flipH="1">
            <a:off x="3145327" y="4219405"/>
            <a:ext cx="455506" cy="80656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5EAF0CE9-C483-46AB-9602-29943EB3A8D4}"/>
              </a:ext>
            </a:extLst>
          </p:cNvPr>
          <p:cNvSpPr txBox="1"/>
          <p:nvPr/>
        </p:nvSpPr>
        <p:spPr>
          <a:xfrm>
            <a:off x="5698633" y="57005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CN</a:t>
            </a:r>
            <a:endParaRPr lang="zh-TW" altLang="en-US" sz="1600" dirty="0"/>
          </a:p>
        </p:txBody>
      </p:sp>
      <p:graphicFrame>
        <p:nvGraphicFramePr>
          <p:cNvPr id="120" name="表格 142">
            <a:extLst>
              <a:ext uri="{FF2B5EF4-FFF2-40B4-BE49-F238E27FC236}">
                <a16:creationId xmlns:a16="http://schemas.microsoft.com/office/drawing/2014/main" id="{7B229DAC-639B-471B-B90D-423F840E7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53264"/>
              </p:ext>
            </p:extLst>
          </p:nvPr>
        </p:nvGraphicFramePr>
        <p:xfrm>
          <a:off x="5698633" y="908610"/>
          <a:ext cx="39858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02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996451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Component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Choice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GTP Processor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OVS-DPDK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04576"/>
                  </a:ext>
                </a:extLst>
              </a:tr>
              <a:tr h="26253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Bandwidth (Mbps)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909.33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903.16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8371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96008</TotalTime>
  <Words>699</Words>
  <Application>Microsoft Office PowerPoint</Application>
  <PresentationFormat>寬螢幕</PresentationFormat>
  <Paragraphs>337</Paragraphs>
  <Slides>17</Slides>
  <Notes>8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PowerPoint 簡報</vt:lpstr>
      <vt:lpstr>PowerPoint 簡報</vt:lpstr>
      <vt:lpstr>VXLAN L2 VPN Network</vt:lpstr>
      <vt:lpstr>APPs Architecture in K8S</vt:lpstr>
      <vt:lpstr>HA Architecture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2120</cp:revision>
  <cp:lastPrinted>2016-10-16T18:03:02Z</cp:lastPrinted>
  <dcterms:created xsi:type="dcterms:W3CDTF">2009-05-04T15:50:16Z</dcterms:created>
  <dcterms:modified xsi:type="dcterms:W3CDTF">2024-03-04T07:13:20Z</dcterms:modified>
</cp:coreProperties>
</file>