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8" r:id="rId11"/>
    <p:sldId id="265" r:id="rId12"/>
    <p:sldId id="266" r:id="rId13"/>
  </p:sldIdLst>
  <p:sldSz cx="18288000" cy="10287000"/>
  <p:notesSz cx="6858000" cy="9144000"/>
  <p:embeddedFontLst>
    <p:embeddedFont>
      <p:font typeface="Arial Black" panose="020B0A04020102020204" pitchFamily="34" charset="0"/>
      <p:bold r:id="rId15"/>
    </p:embeddedFont>
    <p:embeddedFont>
      <p:font typeface="Bahnschrift SemiBold" panose="020B0502040204020203" pitchFamily="34" charset="0"/>
      <p:bold r:id="rId16"/>
    </p:embeddedFont>
    <p:embeddedFont>
      <p:font typeface="Clear Sans Regular Bold" panose="020B0604020202020204" charset="0"/>
      <p:regular r:id="rId17"/>
    </p:embeddedFont>
    <p:embeddedFont>
      <p:font typeface="DM Sans" pitchFamily="2" charset="0"/>
      <p:regular r:id="rId18"/>
      <p:bold r:id="rId19"/>
      <p:italic r:id="rId20"/>
      <p:boldItalic r:id="rId21"/>
    </p:embeddedFont>
    <p:embeddedFont>
      <p:font typeface="Tahoma" panose="020B0604030504040204" pitchFamily="34"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73146" autoAdjust="0"/>
  </p:normalViewPr>
  <p:slideViewPr>
    <p:cSldViewPr>
      <p:cViewPr varScale="1">
        <p:scale>
          <a:sx n="32" d="100"/>
          <a:sy n="32" d="100"/>
        </p:scale>
        <p:origin x="19"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mes\Downloads\accenture\Reactions_combin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mes\Downloads\accenture\Reactions_combin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mes\Downloads\accenture\Reactions_combine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GB" sz="2000"/>
              <a:t>Unique Categories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7655486865012702E-2"/>
          <c:y val="6.3038802881010991E-2"/>
          <c:w val="0.88317155029211347"/>
          <c:h val="0.85397503992768908"/>
        </c:manualLayout>
      </c:layout>
      <c:barChart>
        <c:barDir val="bar"/>
        <c:grouping val="clustered"/>
        <c:varyColors val="0"/>
        <c:ser>
          <c:idx val="0"/>
          <c:order val="0"/>
          <c:tx>
            <c:strRef>
              <c:f>Categories!$Z$1</c:f>
              <c:strCache>
                <c:ptCount val="1"/>
                <c:pt idx="0">
                  <c:v>Score</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108B-41B5-A5B7-8754023DD88A}"/>
              </c:ext>
            </c:extLst>
          </c:dPt>
          <c:dPt>
            <c:idx val="1"/>
            <c:invertIfNegative val="0"/>
            <c:bubble3D val="0"/>
            <c:extLst>
              <c:ext xmlns:c16="http://schemas.microsoft.com/office/drawing/2014/chart" uri="{C3380CC4-5D6E-409C-BE32-E72D297353CC}">
                <c16:uniqueId val="{00000001-108B-41B5-A5B7-8754023DD88A}"/>
              </c:ext>
            </c:extLst>
          </c:dPt>
          <c:dPt>
            <c:idx val="2"/>
            <c:invertIfNegative val="0"/>
            <c:bubble3D val="0"/>
            <c:extLst>
              <c:ext xmlns:c16="http://schemas.microsoft.com/office/drawing/2014/chart" uri="{C3380CC4-5D6E-409C-BE32-E72D297353CC}">
                <c16:uniqueId val="{00000002-108B-41B5-A5B7-8754023DD88A}"/>
              </c:ext>
            </c:extLst>
          </c:dPt>
          <c:dPt>
            <c:idx val="3"/>
            <c:invertIfNegative val="0"/>
            <c:bubble3D val="0"/>
            <c:extLst>
              <c:ext xmlns:c16="http://schemas.microsoft.com/office/drawing/2014/chart" uri="{C3380CC4-5D6E-409C-BE32-E72D297353CC}">
                <c16:uniqueId val="{00000003-108B-41B5-A5B7-8754023DD88A}"/>
              </c:ext>
            </c:extLst>
          </c:dPt>
          <c:dPt>
            <c:idx val="4"/>
            <c:invertIfNegative val="0"/>
            <c:bubble3D val="0"/>
            <c:extLst>
              <c:ext xmlns:c16="http://schemas.microsoft.com/office/drawing/2014/chart" uri="{C3380CC4-5D6E-409C-BE32-E72D297353CC}">
                <c16:uniqueId val="{00000004-108B-41B5-A5B7-8754023DD88A}"/>
              </c:ext>
            </c:extLst>
          </c:dPt>
          <c:dPt>
            <c:idx val="5"/>
            <c:invertIfNegative val="0"/>
            <c:bubble3D val="0"/>
            <c:extLst>
              <c:ext xmlns:c16="http://schemas.microsoft.com/office/drawing/2014/chart" uri="{C3380CC4-5D6E-409C-BE32-E72D297353CC}">
                <c16:uniqueId val="{00000005-108B-41B5-A5B7-8754023DD88A}"/>
              </c:ext>
            </c:extLst>
          </c:dPt>
          <c:dPt>
            <c:idx val="6"/>
            <c:invertIfNegative val="0"/>
            <c:bubble3D val="0"/>
            <c:extLst>
              <c:ext xmlns:c16="http://schemas.microsoft.com/office/drawing/2014/chart" uri="{C3380CC4-5D6E-409C-BE32-E72D297353CC}">
                <c16:uniqueId val="{00000006-108B-41B5-A5B7-8754023DD88A}"/>
              </c:ext>
            </c:extLst>
          </c:dPt>
          <c:dPt>
            <c:idx val="7"/>
            <c:invertIfNegative val="0"/>
            <c:bubble3D val="0"/>
            <c:extLst>
              <c:ext xmlns:c16="http://schemas.microsoft.com/office/drawing/2014/chart" uri="{C3380CC4-5D6E-409C-BE32-E72D297353CC}">
                <c16:uniqueId val="{00000007-108B-41B5-A5B7-8754023DD88A}"/>
              </c:ext>
            </c:extLst>
          </c:dPt>
          <c:dPt>
            <c:idx val="8"/>
            <c:invertIfNegative val="0"/>
            <c:bubble3D val="0"/>
            <c:extLst>
              <c:ext xmlns:c16="http://schemas.microsoft.com/office/drawing/2014/chart" uri="{C3380CC4-5D6E-409C-BE32-E72D297353CC}">
                <c16:uniqueId val="{00000008-108B-41B5-A5B7-8754023DD88A}"/>
              </c:ext>
            </c:extLst>
          </c:dPt>
          <c:dPt>
            <c:idx val="9"/>
            <c:invertIfNegative val="0"/>
            <c:bubble3D val="0"/>
            <c:extLst>
              <c:ext xmlns:c16="http://schemas.microsoft.com/office/drawing/2014/chart" uri="{C3380CC4-5D6E-409C-BE32-E72D297353CC}">
                <c16:uniqueId val="{00000009-108B-41B5-A5B7-8754023DD88A}"/>
              </c:ext>
            </c:extLst>
          </c:dPt>
          <c:dPt>
            <c:idx val="10"/>
            <c:invertIfNegative val="0"/>
            <c:bubble3D val="0"/>
            <c:extLst>
              <c:ext xmlns:c16="http://schemas.microsoft.com/office/drawing/2014/chart" uri="{C3380CC4-5D6E-409C-BE32-E72D297353CC}">
                <c16:uniqueId val="{0000000A-108B-41B5-A5B7-8754023DD88A}"/>
              </c:ext>
            </c:extLst>
          </c:dPt>
          <c:dPt>
            <c:idx val="11"/>
            <c:invertIfNegative val="0"/>
            <c:bubble3D val="0"/>
            <c:extLst>
              <c:ext xmlns:c16="http://schemas.microsoft.com/office/drawing/2014/chart" uri="{C3380CC4-5D6E-409C-BE32-E72D297353CC}">
                <c16:uniqueId val="{0000000B-108B-41B5-A5B7-8754023DD88A}"/>
              </c:ext>
            </c:extLst>
          </c:dPt>
          <c:dPt>
            <c:idx val="12"/>
            <c:invertIfNegative val="0"/>
            <c:bubble3D val="0"/>
            <c:extLst>
              <c:ext xmlns:c16="http://schemas.microsoft.com/office/drawing/2014/chart" uri="{C3380CC4-5D6E-409C-BE32-E72D297353CC}">
                <c16:uniqueId val="{0000000C-108B-41B5-A5B7-8754023DD88A}"/>
              </c:ext>
            </c:extLst>
          </c:dPt>
          <c:dPt>
            <c:idx val="13"/>
            <c:invertIfNegative val="0"/>
            <c:bubble3D val="0"/>
            <c:extLst>
              <c:ext xmlns:c16="http://schemas.microsoft.com/office/drawing/2014/chart" uri="{C3380CC4-5D6E-409C-BE32-E72D297353CC}">
                <c16:uniqueId val="{0000000D-108B-41B5-A5B7-8754023DD88A}"/>
              </c:ext>
            </c:extLst>
          </c:dPt>
          <c:dPt>
            <c:idx val="14"/>
            <c:invertIfNegative val="0"/>
            <c:bubble3D val="0"/>
            <c:extLst>
              <c:ext xmlns:c16="http://schemas.microsoft.com/office/drawing/2014/chart" uri="{C3380CC4-5D6E-409C-BE32-E72D297353CC}">
                <c16:uniqueId val="{0000000E-108B-41B5-A5B7-8754023DD88A}"/>
              </c:ext>
            </c:extLst>
          </c:dPt>
          <c:dPt>
            <c:idx val="15"/>
            <c:invertIfNegative val="0"/>
            <c:bubble3D val="0"/>
            <c:extLst>
              <c:ext xmlns:c16="http://schemas.microsoft.com/office/drawing/2014/chart" uri="{C3380CC4-5D6E-409C-BE32-E72D297353CC}">
                <c16:uniqueId val="{0000000F-108B-41B5-A5B7-8754023DD88A}"/>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Categories!$Y$2:$Y$17</c:f>
              <c:strCache>
                <c:ptCount val="16"/>
                <c:pt idx="0">
                  <c:v>Animals</c:v>
                </c:pt>
                <c:pt idx="1">
                  <c:v>science</c:v>
                </c:pt>
                <c:pt idx="2">
                  <c:v>healthy eating</c:v>
                </c:pt>
                <c:pt idx="3">
                  <c:v>technology</c:v>
                </c:pt>
                <c:pt idx="4">
                  <c:v>food</c:v>
                </c:pt>
                <c:pt idx="5">
                  <c:v>culture</c:v>
                </c:pt>
                <c:pt idx="6">
                  <c:v>travel</c:v>
                </c:pt>
                <c:pt idx="7">
                  <c:v>cooking</c:v>
                </c:pt>
                <c:pt idx="8">
                  <c:v>soccer</c:v>
                </c:pt>
                <c:pt idx="9">
                  <c:v>education</c:v>
                </c:pt>
                <c:pt idx="10">
                  <c:v>fitness</c:v>
                </c:pt>
                <c:pt idx="11">
                  <c:v>Studying</c:v>
                </c:pt>
                <c:pt idx="12">
                  <c:v>dogs</c:v>
                </c:pt>
                <c:pt idx="13">
                  <c:v>tennis</c:v>
                </c:pt>
                <c:pt idx="14">
                  <c:v>veganism</c:v>
                </c:pt>
                <c:pt idx="15">
                  <c:v>public speaking</c:v>
                </c:pt>
              </c:strCache>
            </c:strRef>
          </c:cat>
          <c:val>
            <c:numRef>
              <c:f>Categories!$Z$2:$Z$17</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extLst>
            <c:ext xmlns:c16="http://schemas.microsoft.com/office/drawing/2014/chart" uri="{C3380CC4-5D6E-409C-BE32-E72D297353CC}">
              <c16:uniqueId val="{00000010-108B-41B5-A5B7-8754023DD88A}"/>
            </c:ext>
          </c:extLst>
        </c:ser>
        <c:dLbls>
          <c:dLblPos val="outEnd"/>
          <c:showLegendKey val="0"/>
          <c:showVal val="1"/>
          <c:showCatName val="0"/>
          <c:showSerName val="0"/>
          <c:showPercent val="0"/>
          <c:showBubbleSize val="0"/>
        </c:dLbls>
        <c:gapWidth val="182"/>
        <c:axId val="294381200"/>
        <c:axId val="294381680"/>
      </c:barChart>
      <c:valAx>
        <c:axId val="294381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94381200"/>
        <c:crosses val="autoZero"/>
        <c:crossBetween val="between"/>
      </c:valAx>
      <c:catAx>
        <c:axId val="294381200"/>
        <c:scaling>
          <c:orientation val="minMax"/>
        </c:scaling>
        <c:delete val="1"/>
        <c:axPos val="l"/>
        <c:numFmt formatCode="General" sourceLinked="1"/>
        <c:majorTickMark val="none"/>
        <c:minorTickMark val="none"/>
        <c:tickLblPos val="nextTo"/>
        <c:crossAx val="29438168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[Reactions_combined.xlsx]Sheet3!PivotTable5</c:name>
    <c:fmtId val="23"/>
  </c:pivotSource>
  <c:chart>
    <c:title>
      <c:tx>
        <c:rich>
          <a:bodyPr rot="0" spcFirstLastPara="1" vertOverflow="ellipsis" vert="horz" wrap="square" anchor="ctr" anchorCtr="1"/>
          <a:lstStyle/>
          <a:p>
            <a:pPr>
              <a:defRPr sz="3600" b="1" i="0" u="none" strike="noStrike" kern="1200" cap="all" baseline="0">
                <a:solidFill>
                  <a:schemeClr val="tx1">
                    <a:lumMod val="65000"/>
                    <a:lumOff val="35000"/>
                  </a:schemeClr>
                </a:solidFill>
                <a:latin typeface="+mn-lt"/>
                <a:ea typeface="+mn-ea"/>
                <a:cs typeface="+mn-cs"/>
              </a:defRPr>
            </a:pPr>
            <a:r>
              <a:rPr lang="en-US" sz="3600"/>
              <a:t>Top 5 Categories and Reaction count</a:t>
            </a:r>
          </a:p>
        </c:rich>
      </c:tx>
      <c:overlay val="0"/>
      <c:spPr>
        <a:noFill/>
        <a:ln>
          <a:noFill/>
        </a:ln>
        <a:effectLst/>
      </c:spPr>
      <c:txPr>
        <a:bodyPr rot="0" spcFirstLastPara="1" vertOverflow="ellipsis" vert="horz" wrap="square" anchor="ctr" anchorCtr="1"/>
        <a:lstStyle/>
        <a:p>
          <a:pPr>
            <a:defRPr sz="3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405212257193926"/>
          <c:y val="0.23293626513209362"/>
          <c:w val="0.69065856368144452"/>
          <c:h val="0.60287376174358898"/>
        </c:manualLayout>
      </c:layout>
      <c:pie3DChart>
        <c:varyColors val="1"/>
        <c:ser>
          <c:idx val="0"/>
          <c:order val="0"/>
          <c:tx>
            <c:strRef>
              <c:f>Sheet3!$B$3</c:f>
              <c:strCache>
                <c:ptCount val="1"/>
                <c:pt idx="0">
                  <c:v>Total</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D1B3-4E94-BE6F-2EBEEF466725}"/>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D1B3-4E94-BE6F-2EBEEF466725}"/>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D1B3-4E94-BE6F-2EBEEF466725}"/>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D1B3-4E94-BE6F-2EBEEF466725}"/>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D1B3-4E94-BE6F-2EBEEF466725}"/>
              </c:ext>
            </c:extLst>
          </c:dPt>
          <c:dLbls>
            <c:dLbl>
              <c:idx val="0"/>
              <c:spPr>
                <a:noFill/>
                <a:ln>
                  <a:noFill/>
                </a:ln>
                <a:effectLst/>
              </c:spPr>
              <c:txPr>
                <a:bodyPr rot="0" spcFirstLastPara="1" vertOverflow="ellipsis" vert="horz" wrap="square" lIns="38100" tIns="19050" rIns="38100" bIns="19050" anchor="ctr" anchorCtr="1">
                  <a:spAutoFit/>
                </a:bodyPr>
                <a:lstStyle/>
                <a:p>
                  <a:pPr>
                    <a:defRPr sz="2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1-D1B3-4E94-BE6F-2EBEEF466725}"/>
                </c:ext>
              </c:extLst>
            </c:dLbl>
            <c:dLbl>
              <c:idx val="1"/>
              <c:spPr>
                <a:noFill/>
                <a:ln>
                  <a:noFill/>
                </a:ln>
                <a:effectLst/>
              </c:spPr>
              <c:txPr>
                <a:bodyPr rot="0" spcFirstLastPara="1" vertOverflow="ellipsis" vert="horz" wrap="square" lIns="38100" tIns="19050" rIns="38100" bIns="19050" anchor="ctr" anchorCtr="1">
                  <a:spAutoFit/>
                </a:bodyPr>
                <a:lstStyle/>
                <a:p>
                  <a:pPr>
                    <a:defRPr sz="24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3-D1B3-4E94-BE6F-2EBEEF466725}"/>
                </c:ext>
              </c:extLst>
            </c:dLbl>
            <c:dLbl>
              <c:idx val="2"/>
              <c:spPr>
                <a:noFill/>
                <a:ln>
                  <a:noFill/>
                </a:ln>
                <a:effectLst/>
              </c:spPr>
              <c:txPr>
                <a:bodyPr rot="0" spcFirstLastPara="1" vertOverflow="ellipsis" vert="horz" wrap="square" lIns="38100" tIns="19050" rIns="38100" bIns="19050" anchor="ctr" anchorCtr="1">
                  <a:spAutoFit/>
                </a:bodyPr>
                <a:lstStyle/>
                <a:p>
                  <a:pPr>
                    <a:defRPr sz="24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5-D1B3-4E94-BE6F-2EBEEF466725}"/>
                </c:ext>
              </c:extLst>
            </c:dLbl>
            <c:dLbl>
              <c:idx val="3"/>
              <c:layout>
                <c:manualLayout>
                  <c:x val="0"/>
                  <c:y val="-2.3607227777218406E-2"/>
                </c:manualLayout>
              </c:layout>
              <c:spPr>
                <a:noFill/>
                <a:ln>
                  <a:noFill/>
                </a:ln>
                <a:effectLst/>
              </c:spPr>
              <c:txPr>
                <a:bodyPr rot="0" spcFirstLastPara="1" vertOverflow="ellipsis" vert="horz" wrap="square" lIns="38100" tIns="19050" rIns="38100" bIns="19050" anchor="ctr" anchorCtr="1">
                  <a:spAutoFit/>
                </a:bodyPr>
                <a:lstStyle/>
                <a:p>
                  <a:pPr>
                    <a:defRPr sz="2400" b="1" i="0" u="none" strike="noStrike" kern="1200" spc="0" baseline="0">
                      <a:solidFill>
                        <a:schemeClr val="accent4"/>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1B3-4E94-BE6F-2EBEEF466725}"/>
                </c:ext>
              </c:extLst>
            </c:dLbl>
            <c:dLbl>
              <c:idx val="4"/>
              <c:spPr>
                <a:noFill/>
                <a:ln>
                  <a:noFill/>
                </a:ln>
                <a:effectLst/>
              </c:spPr>
              <c:txPr>
                <a:bodyPr rot="0" spcFirstLastPara="1" vertOverflow="ellipsis" vert="horz" wrap="square" lIns="38100" tIns="19050" rIns="38100" bIns="19050" anchor="ctr" anchorCtr="1">
                  <a:spAutoFit/>
                </a:bodyPr>
                <a:lstStyle/>
                <a:p>
                  <a:pPr>
                    <a:defRPr sz="24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9-D1B3-4E94-BE6F-2EBEEF466725}"/>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Sheet3!$A$4:$A$8</c:f>
              <c:strCache>
                <c:ptCount val="5"/>
                <c:pt idx="0">
                  <c:v>Animals</c:v>
                </c:pt>
                <c:pt idx="1">
                  <c:v>food</c:v>
                </c:pt>
                <c:pt idx="2">
                  <c:v>healthy eating</c:v>
                </c:pt>
                <c:pt idx="3">
                  <c:v>science</c:v>
                </c:pt>
                <c:pt idx="4">
                  <c:v>technology</c:v>
                </c:pt>
              </c:strCache>
            </c:strRef>
          </c:cat>
          <c:val>
            <c:numRef>
              <c:f>Sheet3!$B$4:$B$8</c:f>
              <c:numCache>
                <c:formatCode>General</c:formatCode>
                <c:ptCount val="5"/>
                <c:pt idx="0">
                  <c:v>1897</c:v>
                </c:pt>
                <c:pt idx="1">
                  <c:v>1699</c:v>
                </c:pt>
                <c:pt idx="2">
                  <c:v>1717</c:v>
                </c:pt>
                <c:pt idx="3">
                  <c:v>1796</c:v>
                </c:pt>
                <c:pt idx="4">
                  <c:v>1698</c:v>
                </c:pt>
              </c:numCache>
            </c:numRef>
          </c:val>
          <c:extLst>
            <c:ext xmlns:c16="http://schemas.microsoft.com/office/drawing/2014/chart" uri="{C3380CC4-5D6E-409C-BE32-E72D297353CC}">
              <c16:uniqueId val="{0000000A-D1B3-4E94-BE6F-2EBEEF466725}"/>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[Reactions_combined.xlsx]Sheet1!PivotTable1</c:name>
    <c:fmtId val="25"/>
  </c:pivotSource>
  <c:chart>
    <c:title>
      <c:tx>
        <c:rich>
          <a:bodyPr rot="0" spcFirstLastPara="1" vertOverflow="ellipsis" vert="horz" wrap="square" anchor="ctr" anchorCtr="1"/>
          <a:lstStyle/>
          <a:p>
            <a:pPr>
              <a:defRPr sz="2760" b="1" i="0" u="none" strike="noStrike" kern="1200" cap="all" spc="150" baseline="0">
                <a:solidFill>
                  <a:schemeClr val="tx1">
                    <a:lumMod val="50000"/>
                    <a:lumOff val="50000"/>
                  </a:schemeClr>
                </a:solidFill>
                <a:latin typeface="+mn-lt"/>
                <a:ea typeface="+mn-ea"/>
                <a:cs typeface="+mn-cs"/>
              </a:defRPr>
            </a:pPr>
            <a:r>
              <a:rPr lang="en-US"/>
              <a:t>Content by Month</a:t>
            </a:r>
          </a:p>
        </c:rich>
      </c:tx>
      <c:overlay val="0"/>
      <c:spPr>
        <a:noFill/>
        <a:ln>
          <a:noFill/>
        </a:ln>
        <a:effectLst/>
      </c:spPr>
      <c:txPr>
        <a:bodyPr rot="0" spcFirstLastPara="1" vertOverflow="ellipsis" vert="horz" wrap="square" anchor="ctr" anchorCtr="1"/>
        <a:lstStyle/>
        <a:p>
          <a:pPr>
            <a:defRPr sz="276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c:f>
              <c:strCache>
                <c:ptCount val="1"/>
                <c:pt idx="0">
                  <c:v>Total</c:v>
                </c:pt>
              </c:strCache>
            </c:strRef>
          </c:tx>
          <c:spPr>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cat>
            <c:strRef>
              <c:f>Sheet1!$A$4:$A$16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Sheet1!$B$4:$B$16</c:f>
              <c:numCache>
                <c:formatCode>General</c:formatCode>
                <c:ptCount val="12"/>
                <c:pt idx="0">
                  <c:v>2126</c:v>
                </c:pt>
                <c:pt idx="1">
                  <c:v>1914</c:v>
                </c:pt>
                <c:pt idx="2">
                  <c:v>2012</c:v>
                </c:pt>
                <c:pt idx="3">
                  <c:v>1974</c:v>
                </c:pt>
                <c:pt idx="4">
                  <c:v>2138</c:v>
                </c:pt>
                <c:pt idx="5">
                  <c:v>2021</c:v>
                </c:pt>
                <c:pt idx="6">
                  <c:v>2070</c:v>
                </c:pt>
                <c:pt idx="7">
                  <c:v>2114</c:v>
                </c:pt>
                <c:pt idx="8">
                  <c:v>2022</c:v>
                </c:pt>
                <c:pt idx="9">
                  <c:v>2056</c:v>
                </c:pt>
                <c:pt idx="10">
                  <c:v>2034</c:v>
                </c:pt>
                <c:pt idx="11">
                  <c:v>2092</c:v>
                </c:pt>
              </c:numCache>
            </c:numRef>
          </c:val>
          <c:smooth val="0"/>
          <c:extLst>
            <c:ext xmlns:c16="http://schemas.microsoft.com/office/drawing/2014/chart" uri="{C3380CC4-5D6E-409C-BE32-E72D297353CC}">
              <c16:uniqueId val="{00000000-F3C1-4DF5-A20A-2696145FC23B}"/>
            </c:ext>
          </c:extLst>
        </c:ser>
        <c:dLbls>
          <c:showLegendKey val="0"/>
          <c:showVal val="0"/>
          <c:showCatName val="0"/>
          <c:showSerName val="0"/>
          <c:showPercent val="0"/>
          <c:showBubbleSize val="0"/>
        </c:dLbls>
        <c:marker val="1"/>
        <c:smooth val="0"/>
        <c:axId val="1661145599"/>
        <c:axId val="1661130719"/>
      </c:lineChart>
      <c:catAx>
        <c:axId val="1661145599"/>
        <c:scaling>
          <c:orientation val="minMax"/>
        </c:scaling>
        <c:delete val="0"/>
        <c:axPos val="b"/>
        <c:majorGridlines>
          <c:spPr>
            <a:ln w="9525" cap="flat" cmpd="sng" algn="ctr">
              <a:solidFill>
                <a:schemeClr val="tx1">
                  <a:lumMod val="15000"/>
                  <a:lumOff val="85000"/>
                  <a:alpha val="32000"/>
                </a:schemeClr>
              </a:solidFill>
              <a:round/>
            </a:ln>
            <a:effectLst/>
          </c:spPr>
        </c:majorGridlines>
        <c:title>
          <c:tx>
            <c:rich>
              <a:bodyPr rot="0" spcFirstLastPara="1" vertOverflow="ellipsis" vert="horz" wrap="square" anchor="ctr" anchorCtr="1"/>
              <a:lstStyle/>
              <a:p>
                <a:pPr>
                  <a:defRPr sz="2300" b="0" i="0" u="none" strike="noStrike" kern="1200" cap="all" baseline="0">
                    <a:solidFill>
                      <a:schemeClr val="tx1">
                        <a:lumMod val="65000"/>
                        <a:lumOff val="35000"/>
                      </a:schemeClr>
                    </a:solidFill>
                    <a:latin typeface="+mn-lt"/>
                    <a:ea typeface="+mn-ea"/>
                    <a:cs typeface="+mn-cs"/>
                  </a:defRPr>
                </a:pPr>
                <a:r>
                  <a:rPr lang="en-GB"/>
                  <a:t>Year</a:t>
                </a:r>
              </a:p>
            </c:rich>
          </c:tx>
          <c:overlay val="0"/>
          <c:spPr>
            <a:noFill/>
            <a:ln>
              <a:noFill/>
            </a:ln>
            <a:effectLst/>
          </c:spPr>
          <c:txPr>
            <a:bodyPr rot="0" spcFirstLastPara="1" vertOverflow="ellipsis" vert="horz" wrap="square" anchor="ctr" anchorCtr="1"/>
            <a:lstStyle/>
            <a:p>
              <a:pPr>
                <a:defRPr sz="23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endParaRPr lang="en-US"/>
          </a:p>
        </c:txPr>
        <c:crossAx val="1661130719"/>
        <c:crosses val="autoZero"/>
        <c:auto val="1"/>
        <c:lblAlgn val="ctr"/>
        <c:lblOffset val="100"/>
        <c:noMultiLvlLbl val="0"/>
      </c:catAx>
      <c:valAx>
        <c:axId val="1661130719"/>
        <c:scaling>
          <c:orientation val="minMax"/>
        </c:scaling>
        <c:delete val="0"/>
        <c:axPos val="l"/>
        <c:majorGridlines>
          <c:spPr>
            <a:ln w="9525" cap="flat" cmpd="sng" algn="ctr">
              <a:solidFill>
                <a:schemeClr val="tx1">
                  <a:lumMod val="15000"/>
                  <a:lumOff val="85000"/>
                  <a:alpha val="32000"/>
                </a:schemeClr>
              </a:solidFill>
              <a:round/>
            </a:ln>
            <a:effectLst/>
          </c:spPr>
        </c:majorGridlines>
        <c:title>
          <c:tx>
            <c:rich>
              <a:bodyPr rot="-5400000" spcFirstLastPara="1" vertOverflow="ellipsis" vert="horz" wrap="square" anchor="ctr" anchorCtr="1"/>
              <a:lstStyle/>
              <a:p>
                <a:pPr>
                  <a:defRPr sz="2300" b="0" i="0" u="none" strike="noStrike" kern="1200" cap="all" baseline="0">
                    <a:solidFill>
                      <a:schemeClr val="tx1">
                        <a:lumMod val="65000"/>
                        <a:lumOff val="35000"/>
                      </a:schemeClr>
                    </a:solidFill>
                    <a:latin typeface="+mn-lt"/>
                    <a:ea typeface="+mn-ea"/>
                    <a:cs typeface="+mn-cs"/>
                  </a:defRPr>
                </a:pPr>
                <a:r>
                  <a:rPr lang="en-GB"/>
                  <a:t>Content Count</a:t>
                </a:r>
              </a:p>
            </c:rich>
          </c:tx>
          <c:overlay val="0"/>
          <c:spPr>
            <a:noFill/>
            <a:ln>
              <a:noFill/>
            </a:ln>
            <a:effectLst/>
          </c:spPr>
          <c:txPr>
            <a:bodyPr rot="-5400000" spcFirstLastPara="1" vertOverflow="ellipsis" vert="horz" wrap="square" anchor="ctr" anchorCtr="1"/>
            <a:lstStyle/>
            <a:p>
              <a:pPr>
                <a:defRPr sz="23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endParaRPr lang="en-US"/>
          </a:p>
        </c:txPr>
        <c:crossAx val="16611455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3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900"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Good day, everyone. My name is Eric, and I am a data analyst on the team responsible for delivering this project. I am honored to present our findings to you today.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We dived deeper to uncover the months with the most content (read the slides)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514504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Read slides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a:t>
            </a:r>
          </a:p>
          <a:p>
            <a:pPr lvl="0"/>
            <a:endParaRPr lang="en-US" dirty="0"/>
          </a:p>
          <a:p>
            <a:pPr lvl="0"/>
            <a:r>
              <a:rPr lang="en-US" dirty="0"/>
              <a:t>1. Project Recap: Revisiting the key points and milestones of the project.</a:t>
            </a:r>
          </a:p>
          <a:p>
            <a:pPr lvl="0"/>
            <a:r>
              <a:rPr lang="en-US" dirty="0"/>
              <a:t>2. Identifying the Problem: An in-depth look at the challenges faced by the team.</a:t>
            </a:r>
          </a:p>
          <a:p>
            <a:pPr lvl="0"/>
            <a:r>
              <a:rPr lang="en-US" dirty="0"/>
              <a:t>3. Team Structure and Responsibilities: of the team as well as composition and the roles assigned.</a:t>
            </a:r>
          </a:p>
          <a:p>
            <a:pPr lvl="0"/>
            <a:r>
              <a:rPr lang="en-US" dirty="0"/>
              <a:t>4. Solution Process: Detailed walkthrough of the methods and steps taken to address the problem.</a:t>
            </a:r>
          </a:p>
          <a:p>
            <a:pPr lvl="0"/>
            <a:r>
              <a:rPr lang="en-US" dirty="0"/>
              <a:t>5. Generated Insights: Key findings and insights derived from our analysis.</a:t>
            </a:r>
          </a:p>
          <a:p>
            <a:pPr lvl="0"/>
            <a:r>
              <a:rPr lang="en-US" dirty="0"/>
              <a:t>6. Summary: Concluding with a summary of the presentation.</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Read slide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Read slides</a:t>
            </a:r>
            <a:b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The Problems tackled by the team include </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IPO Preparation: Seeking guidance to ensure a smooth IPO by the end of next year.</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Resource Constraints:</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Currently a small company with limited resources.</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Need assistance in managing their current scale.</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Prefer experienced practice over hiring more staff.</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Data Management**:</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Interested in learning best practices from large corporations.</a:t>
            </a:r>
          </a:p>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 Managing massive amounts of data and seeking insights from industry leaders on handling big data challenges.</a:t>
            </a:r>
            <a:endParaRPr lang="en-GB"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Analytics is made up of </a:t>
            </a:r>
            <a:br>
              <a:rPr lang="en-US" dirty="0"/>
            </a:br>
            <a:r>
              <a:rPr lang="en-US" dirty="0"/>
              <a:t>Andrew Fleming (Chief Technology Architect)</a:t>
            </a:r>
          </a:p>
          <a:p>
            <a:pPr lvl="0"/>
            <a:r>
              <a:rPr lang="en-US" dirty="0"/>
              <a:t>Marcus </a:t>
            </a:r>
            <a:r>
              <a:rPr lang="en-US" dirty="0" err="1"/>
              <a:t>Rompton</a:t>
            </a:r>
            <a:r>
              <a:rPr lang="en-US" dirty="0"/>
              <a:t> (Senior Principal )</a:t>
            </a:r>
          </a:p>
          <a:p>
            <a:pPr lvl="0"/>
            <a:r>
              <a:rPr lang="en-US" dirty="0"/>
              <a:t>Eric James (Data Analyst)</a:t>
            </a:r>
          </a:p>
          <a:p>
            <a:pPr lvl="0"/>
            <a:r>
              <a:rPr lang="en-US" dirty="0"/>
              <a:t>Michelle Grove(Data Scientist)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buFont typeface="Arial" panose="020B0604020202020204" pitchFamily="34" charset="0"/>
              <a:buNone/>
            </a:pPr>
            <a:r>
              <a:rPr lang="en-US" b="0" i="0" dirty="0">
                <a:solidFill>
                  <a:srgbClr val="000000"/>
                </a:solidFill>
                <a:effectLst/>
                <a:highlight>
                  <a:srgbClr val="FFFFFF"/>
                </a:highlight>
                <a:latin typeface="DM Sans" panose="020F0502020204030204" pitchFamily="2" charset="0"/>
              </a:rPr>
              <a:t>How We Completed Our Analysis</a:t>
            </a:r>
          </a:p>
          <a:p>
            <a:pPr algn="l">
              <a:buFont typeface="Arial" panose="020B0604020202020204" pitchFamily="34" charset="0"/>
              <a:buChar char="•"/>
            </a:pPr>
            <a:endParaRPr lang="en-US" b="0" i="0" dirty="0">
              <a:solidFill>
                <a:srgbClr val="000000"/>
              </a:solidFill>
              <a:effectLst/>
              <a:highlight>
                <a:srgbClr val="FFFFFF"/>
              </a:highlight>
              <a:latin typeface="DM Sans" panose="020F0502020204030204" pitchFamily="2" charset="0"/>
            </a:endParaRPr>
          </a:p>
          <a:p>
            <a:pPr algn="l">
              <a:buFont typeface="Arial" panose="020B0604020202020204" pitchFamily="34" charset="0"/>
              <a:buChar char="•"/>
            </a:pPr>
            <a:r>
              <a:rPr lang="en-US" b="0" i="0" dirty="0">
                <a:solidFill>
                  <a:srgbClr val="000000"/>
                </a:solidFill>
                <a:effectLst/>
                <a:highlight>
                  <a:srgbClr val="FFFFFF"/>
                </a:highlight>
                <a:latin typeface="DM Sans" panose="020F0502020204030204" pitchFamily="2" charset="0"/>
              </a:rPr>
              <a:t>Identify</a:t>
            </a:r>
          </a:p>
          <a:p>
            <a:pPr algn="l">
              <a:buFont typeface="Arial" panose="020B0604020202020204" pitchFamily="34" charset="0"/>
              <a:buNone/>
            </a:pPr>
            <a:r>
              <a:rPr lang="en-US" b="0" i="0" dirty="0">
                <a:solidFill>
                  <a:srgbClr val="000000"/>
                </a:solidFill>
                <a:effectLst/>
                <a:highlight>
                  <a:srgbClr val="FFFFFF"/>
                </a:highlight>
                <a:latin typeface="DM Sans" panose="020F0502020204030204" pitchFamily="2" charset="0"/>
              </a:rPr>
              <a:t>Selected the datasets needed to address the client’s business question, specifically focusing on reaction types, content, and reactions.</a:t>
            </a:r>
          </a:p>
          <a:p>
            <a:pPr algn="l">
              <a:buFont typeface="Arial" panose="020B0604020202020204" pitchFamily="34" charset="0"/>
              <a:buChar char="•"/>
            </a:pPr>
            <a:r>
              <a:rPr lang="en-US" b="0" i="0" dirty="0">
                <a:solidFill>
                  <a:srgbClr val="000000"/>
                </a:solidFill>
                <a:effectLst/>
                <a:highlight>
                  <a:srgbClr val="FFFFFF"/>
                </a:highlight>
                <a:latin typeface="DM Sans" panose="020F0502020204030204" pitchFamily="2" charset="0"/>
              </a:rPr>
              <a:t>Clean</a:t>
            </a:r>
          </a:p>
          <a:p>
            <a:pPr algn="l">
              <a:buFont typeface="Arial" panose="020B0604020202020204" pitchFamily="34" charset="0"/>
              <a:buNone/>
            </a:pPr>
            <a:r>
              <a:rPr lang="en-US" b="0" i="0" dirty="0">
                <a:solidFill>
                  <a:srgbClr val="000000"/>
                </a:solidFill>
                <a:effectLst/>
                <a:highlight>
                  <a:srgbClr val="FFFFFF"/>
                </a:highlight>
                <a:latin typeface="DM Sans" panose="020F0502020204030204" pitchFamily="2" charset="0"/>
              </a:rPr>
              <a:t>Cleaned and properly formatted the datasets to ensure accuracy and consistency.</a:t>
            </a:r>
          </a:p>
          <a:p>
            <a:pPr algn="l">
              <a:buFont typeface="Arial" panose="020B0604020202020204" pitchFamily="34" charset="0"/>
              <a:buChar char="•"/>
            </a:pPr>
            <a:endParaRPr lang="en-US" b="0" i="0" dirty="0">
              <a:solidFill>
                <a:srgbClr val="000000"/>
              </a:solidFill>
              <a:effectLst/>
              <a:highlight>
                <a:srgbClr val="FFFFFF"/>
              </a:highlight>
              <a:latin typeface="DM Sans" panose="020F0502020204030204" pitchFamily="2" charset="0"/>
            </a:endParaRPr>
          </a:p>
          <a:p>
            <a:pPr algn="l">
              <a:buFont typeface="Arial" panose="020B0604020202020204" pitchFamily="34" charset="0"/>
              <a:buChar char="•"/>
            </a:pPr>
            <a:r>
              <a:rPr lang="en-US" b="0" i="0" dirty="0">
                <a:solidFill>
                  <a:srgbClr val="000000"/>
                </a:solidFill>
                <a:effectLst/>
                <a:highlight>
                  <a:srgbClr val="FFFFFF"/>
                </a:highlight>
                <a:latin typeface="DM Sans" panose="020F0502020204030204" pitchFamily="2" charset="0"/>
              </a:rPr>
              <a:t>Merge</a:t>
            </a:r>
          </a:p>
          <a:p>
            <a:pPr algn="l">
              <a:buFont typeface="Arial" panose="020B0604020202020204" pitchFamily="34" charset="0"/>
              <a:buNone/>
            </a:pPr>
            <a:r>
              <a:rPr lang="en-US" b="0" i="0" dirty="0">
                <a:solidFill>
                  <a:srgbClr val="000000"/>
                </a:solidFill>
                <a:effectLst/>
                <a:highlight>
                  <a:srgbClr val="FFFFFF"/>
                </a:highlight>
                <a:latin typeface="DM Sans" panose="020F0502020204030204" pitchFamily="2" charset="0"/>
              </a:rPr>
              <a:t>Merged the various tables to facilitate easier analysis.</a:t>
            </a:r>
          </a:p>
          <a:p>
            <a:pPr algn="l">
              <a:buFont typeface="Arial" panose="020B0604020202020204" pitchFamily="34" charset="0"/>
              <a:buChar char="•"/>
            </a:pPr>
            <a:endParaRPr lang="en-US" b="0" i="0" dirty="0">
              <a:solidFill>
                <a:srgbClr val="000000"/>
              </a:solidFill>
              <a:effectLst/>
              <a:highlight>
                <a:srgbClr val="FFFFFF"/>
              </a:highlight>
              <a:latin typeface="DM Sans" panose="020F0502020204030204" pitchFamily="2" charset="0"/>
            </a:endParaRPr>
          </a:p>
          <a:p>
            <a:pPr algn="l">
              <a:buFont typeface="Arial" panose="020B0604020202020204" pitchFamily="34" charset="0"/>
              <a:buChar char="•"/>
            </a:pPr>
            <a:r>
              <a:rPr lang="en-US" b="0" i="0" dirty="0">
                <a:solidFill>
                  <a:srgbClr val="000000"/>
                </a:solidFill>
                <a:effectLst/>
                <a:highlight>
                  <a:srgbClr val="FFFFFF"/>
                </a:highlight>
                <a:latin typeface="DM Sans" panose="020F0502020204030204" pitchFamily="2" charset="0"/>
              </a:rPr>
              <a:t>Analyze</a:t>
            </a:r>
          </a:p>
          <a:p>
            <a:pPr algn="l">
              <a:buFont typeface="Arial" panose="020B0604020202020204" pitchFamily="34" charset="0"/>
              <a:buNone/>
            </a:pPr>
            <a:r>
              <a:rPr lang="en-US" b="0" i="0" dirty="0">
                <a:solidFill>
                  <a:srgbClr val="000000"/>
                </a:solidFill>
                <a:effectLst/>
                <a:highlight>
                  <a:srgbClr val="FFFFFF"/>
                </a:highlight>
                <a:latin typeface="DM Sans" panose="020F0502020204030204" pitchFamily="2" charset="0"/>
              </a:rPr>
              <a:t>Analyzed the merged dataset to identify the top 5 categories.</a:t>
            </a:r>
          </a:p>
          <a:p>
            <a:pPr algn="l">
              <a:buFont typeface="Arial" panose="020B0604020202020204" pitchFamily="34" charset="0"/>
              <a:buChar char="•"/>
            </a:pPr>
            <a:endParaRPr lang="en-US" b="0" i="0" dirty="0">
              <a:solidFill>
                <a:srgbClr val="000000"/>
              </a:solidFill>
              <a:effectLst/>
              <a:highlight>
                <a:srgbClr val="FFFFFF"/>
              </a:highlight>
              <a:latin typeface="DM Sans" panose="020F0502020204030204" pitchFamily="2" charset="0"/>
            </a:endParaRPr>
          </a:p>
          <a:p>
            <a:pPr algn="l">
              <a:buFont typeface="Arial" panose="020B0604020202020204" pitchFamily="34" charset="0"/>
              <a:buChar char="•"/>
            </a:pPr>
            <a:r>
              <a:rPr lang="en-US" b="0" i="0" dirty="0">
                <a:solidFill>
                  <a:srgbClr val="000000"/>
                </a:solidFill>
                <a:effectLst/>
                <a:highlight>
                  <a:srgbClr val="FFFFFF"/>
                </a:highlight>
                <a:latin typeface="DM Sans" panose="020F0502020204030204" pitchFamily="2" charset="0"/>
              </a:rPr>
              <a:t>Insights</a:t>
            </a:r>
          </a:p>
          <a:p>
            <a:pPr algn="l">
              <a:buFont typeface="Arial" panose="020B0604020202020204" pitchFamily="34" charset="0"/>
              <a:buNone/>
            </a:pPr>
            <a:r>
              <a:rPr lang="en-US" b="0" i="0" dirty="0">
                <a:solidFill>
                  <a:srgbClr val="000000"/>
                </a:solidFill>
                <a:effectLst/>
                <a:highlight>
                  <a:srgbClr val="FFFFFF"/>
                </a:highlight>
                <a:latin typeface="DM Sans" panose="020F0502020204030204" pitchFamily="2" charset="0"/>
              </a:rPr>
              <a:t>Extracted valuable insights from the analysis, revealing several interesting facts that will be discussed in the following slides.</a:t>
            </a:r>
          </a:p>
          <a:p>
            <a:pPr algn="l">
              <a:buFont typeface="Arial" panose="020B0604020202020204" pitchFamily="34" charset="0"/>
              <a:buChar char="•"/>
            </a:pPr>
            <a:endParaRPr lang="en-US" b="0" i="0" dirty="0">
              <a:solidFill>
                <a:srgbClr val="000000"/>
              </a:solidFill>
              <a:effectLst/>
              <a:highlight>
                <a:srgbClr val="FFFFFF"/>
              </a:highlight>
              <a:latin typeface="DM Sans" panose="020F0502020204030204" pitchFamily="2" charset="0"/>
            </a:endParaRPr>
          </a:p>
          <a:p>
            <a:pPr algn="l">
              <a:buFont typeface="Arial" panose="020B0604020202020204" pitchFamily="34" charset="0"/>
              <a:buNone/>
            </a:pP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analysis yielded various results these have been charted for better understanding and would be discussed in the insight section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First the we looked at the unique categories present in the dataset and found 16 unique categories these are (read slide) all with varying amounts of reactions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On Further examination of the data we look at the top 5 categories these are (Read slides)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350617" y="991572"/>
            <a:ext cx="8137852" cy="8028201"/>
            <a:chOff x="385760" y="386656"/>
            <a:chExt cx="11282031" cy="10704267"/>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396140" y="376276"/>
              <a:ext cx="9735954" cy="9756714"/>
            </a:xfrm>
            <a:prstGeom prst="rect">
              <a:avLst/>
            </a:prstGeom>
          </p:spPr>
        </p:pic>
      </p:grpSp>
      <p:sp>
        <p:nvSpPr>
          <p:cNvPr id="24" name="TextBox 24"/>
          <p:cNvSpPr txBox="1"/>
          <p:nvPr/>
        </p:nvSpPr>
        <p:spPr>
          <a:xfrm>
            <a:off x="-79207" y="2809183"/>
            <a:ext cx="10117701" cy="2847639"/>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1631387"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Rectangle 26">
            <a:extLst>
              <a:ext uri="{FF2B5EF4-FFF2-40B4-BE49-F238E27FC236}">
                <a16:creationId xmlns:a16="http://schemas.microsoft.com/office/drawing/2014/main" id="{928ABC68-6601-44D9-9ED6-C8CC7CA3D9D8}"/>
              </a:ext>
            </a:extLst>
          </p:cNvPr>
          <p:cNvSpPr/>
          <p:nvPr/>
        </p:nvSpPr>
        <p:spPr>
          <a:xfrm>
            <a:off x="7559254" y="1787147"/>
            <a:ext cx="10578873" cy="69555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4ECD62E1-5B5B-2F46-C330-036D9C49195F}"/>
              </a:ext>
            </a:extLst>
          </p:cNvPr>
          <p:cNvSpPr txBox="1"/>
          <p:nvPr/>
        </p:nvSpPr>
        <p:spPr>
          <a:xfrm>
            <a:off x="1600200" y="1787147"/>
            <a:ext cx="10033000" cy="646331"/>
          </a:xfrm>
          <a:prstGeom prst="rect">
            <a:avLst/>
          </a:prstGeom>
          <a:noFill/>
        </p:spPr>
        <p:txBody>
          <a:bodyPr wrap="square">
            <a:spAutoFit/>
          </a:bodyPr>
          <a:lstStyle/>
          <a:p>
            <a:r>
              <a:rPr lang="en-US" sz="3600" u="sng" dirty="0">
                <a:solidFill>
                  <a:srgbClr val="A100FF"/>
                </a:solidFill>
              </a:rPr>
              <a:t> Month with the most content</a:t>
            </a:r>
            <a:endParaRPr lang="en-GB" sz="3600" u="sng" dirty="0">
              <a:solidFill>
                <a:srgbClr val="A100FF"/>
              </a:solidFill>
            </a:endParaRPr>
          </a:p>
        </p:txBody>
      </p:sp>
      <p:sp>
        <p:nvSpPr>
          <p:cNvPr id="29" name="TextBox 28">
            <a:extLst>
              <a:ext uri="{FF2B5EF4-FFF2-40B4-BE49-F238E27FC236}">
                <a16:creationId xmlns:a16="http://schemas.microsoft.com/office/drawing/2014/main" id="{518B27F7-59B4-D8AE-6E0D-95A48AC3AF29}"/>
              </a:ext>
            </a:extLst>
          </p:cNvPr>
          <p:cNvSpPr txBox="1"/>
          <p:nvPr/>
        </p:nvSpPr>
        <p:spPr>
          <a:xfrm>
            <a:off x="1968803" y="2564320"/>
            <a:ext cx="4876800" cy="5262979"/>
          </a:xfrm>
          <a:prstGeom prst="rect">
            <a:avLst/>
          </a:prstGeom>
          <a:noFill/>
        </p:spPr>
        <p:txBody>
          <a:bodyPr wrap="square" rtlCol="0">
            <a:spAutoFit/>
          </a:bodyPr>
          <a:lstStyle/>
          <a:p>
            <a:r>
              <a:rPr lang="en-US" sz="2400" dirty="0"/>
              <a:t>During the period from June 2020 to June 2021, we analyzed the months with the highest content activity on our platform. The top three months are:</a:t>
            </a:r>
          </a:p>
          <a:p>
            <a:pPr>
              <a:buFont typeface="+mj-lt"/>
              <a:buAutoNum type="arabicPeriod"/>
            </a:pPr>
            <a:r>
              <a:rPr lang="en-US" sz="2400" b="1" dirty="0"/>
              <a:t>May:</a:t>
            </a:r>
            <a:r>
              <a:rPr lang="en-US" sz="2400" dirty="0"/>
              <a:t> Emerged as the highest performing month with over 2,130 pieces of content shared.</a:t>
            </a:r>
          </a:p>
          <a:p>
            <a:pPr>
              <a:buFont typeface="+mj-lt"/>
              <a:buAutoNum type="arabicPeriod"/>
            </a:pPr>
            <a:r>
              <a:rPr lang="en-US" sz="2400" b="1" dirty="0"/>
              <a:t>January:</a:t>
            </a:r>
            <a:r>
              <a:rPr lang="en-US" sz="2400" dirty="0"/>
              <a:t> Followed closely behind, ranking second in terms of content shared.</a:t>
            </a:r>
          </a:p>
          <a:p>
            <a:pPr>
              <a:buFont typeface="+mj-lt"/>
              <a:buAutoNum type="arabicPeriod"/>
            </a:pPr>
            <a:r>
              <a:rPr lang="en-US" sz="2400" b="1" dirty="0"/>
              <a:t>August:</a:t>
            </a:r>
            <a:r>
              <a:rPr lang="en-US" sz="2400" dirty="0"/>
              <a:t> Secured the third spot, completing the top three months with the most shared content.</a:t>
            </a:r>
          </a:p>
        </p:txBody>
      </p:sp>
      <p:graphicFrame>
        <p:nvGraphicFramePr>
          <p:cNvPr id="30" name="Chart 29">
            <a:extLst>
              <a:ext uri="{FF2B5EF4-FFF2-40B4-BE49-F238E27FC236}">
                <a16:creationId xmlns:a16="http://schemas.microsoft.com/office/drawing/2014/main" id="{858D3544-C5E4-B700-CB6C-85B0348F7DA3}"/>
              </a:ext>
            </a:extLst>
          </p:cNvPr>
          <p:cNvGraphicFramePr>
            <a:graphicFrameLocks/>
          </p:cNvGraphicFramePr>
          <p:nvPr>
            <p:extLst>
              <p:ext uri="{D42A27DB-BD31-4B8C-83A1-F6EECF244321}">
                <p14:modId xmlns:p14="http://schemas.microsoft.com/office/powerpoint/2010/main" val="1265979708"/>
              </p:ext>
            </p:extLst>
          </p:nvPr>
        </p:nvGraphicFramePr>
        <p:xfrm>
          <a:off x="7752407" y="1992999"/>
          <a:ext cx="10056581" cy="65068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1971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717896"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57D709AD-11E1-0DD5-3300-474B92D54CF9}"/>
              </a:ext>
            </a:extLst>
          </p:cNvPr>
          <p:cNvSpPr txBox="1"/>
          <p:nvPr/>
        </p:nvSpPr>
        <p:spPr>
          <a:xfrm>
            <a:off x="11333564" y="2192033"/>
            <a:ext cx="10033000" cy="646331"/>
          </a:xfrm>
          <a:prstGeom prst="rect">
            <a:avLst/>
          </a:prstGeom>
          <a:noFill/>
        </p:spPr>
        <p:txBody>
          <a:bodyPr wrap="square">
            <a:spAutoFit/>
          </a:bodyPr>
          <a:lstStyle/>
          <a:p>
            <a:r>
              <a:rPr lang="en-US" sz="3600" u="sng" dirty="0">
                <a:solidFill>
                  <a:srgbClr val="A100FF"/>
                </a:solidFill>
              </a:rPr>
              <a:t>Conclusion</a:t>
            </a:r>
            <a:endParaRPr lang="en-GB" sz="3600" u="sng" dirty="0">
              <a:solidFill>
                <a:srgbClr val="A100FF"/>
              </a:solidFill>
            </a:endParaRPr>
          </a:p>
        </p:txBody>
      </p:sp>
      <p:sp>
        <p:nvSpPr>
          <p:cNvPr id="18" name="TextBox 17">
            <a:extLst>
              <a:ext uri="{FF2B5EF4-FFF2-40B4-BE49-F238E27FC236}">
                <a16:creationId xmlns:a16="http://schemas.microsoft.com/office/drawing/2014/main" id="{6F10EC55-8CB6-14CF-1E8F-D39D2CCCC647}"/>
              </a:ext>
            </a:extLst>
          </p:cNvPr>
          <p:cNvSpPr txBox="1"/>
          <p:nvPr/>
        </p:nvSpPr>
        <p:spPr>
          <a:xfrm>
            <a:off x="11702167" y="2969206"/>
            <a:ext cx="4876800" cy="6001643"/>
          </a:xfrm>
          <a:prstGeom prst="rect">
            <a:avLst/>
          </a:prstGeom>
          <a:noFill/>
        </p:spPr>
        <p:txBody>
          <a:bodyPr wrap="square" rtlCol="0">
            <a:spAutoFit/>
          </a:bodyPr>
          <a:lstStyle/>
          <a:p>
            <a:r>
              <a:rPr lang="en-US" sz="2400" dirty="0"/>
              <a:t>In conclusion, our insights reveal that animal and science content are among the most popular categories that users engage with. This finding provides valuable direction for creating campaigns that resonate with our audience. Additionally, it suggests an opportunity to collaborate with brands that specialize in these niches.</a:t>
            </a:r>
          </a:p>
          <a:p>
            <a:endParaRPr lang="en-US" sz="2400" dirty="0"/>
          </a:p>
          <a:p>
            <a:r>
              <a:rPr lang="en-US" sz="2400" dirty="0"/>
              <a:t>Moreover, this ad-hoc analysis serves as a crucial first step toward developing a more comprehensive, real-time understanding of your business.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US"/>
              <a:t>s</a:t>
            </a:r>
            <a:endParaRPr lang="en-GB"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4286D7B7-9703-3688-24CE-DDAB52C0B320}"/>
              </a:ext>
            </a:extLst>
          </p:cNvPr>
          <p:cNvSpPr txBox="1"/>
          <p:nvPr/>
        </p:nvSpPr>
        <p:spPr>
          <a:xfrm>
            <a:off x="9817798" y="2095640"/>
            <a:ext cx="5090534" cy="1107996"/>
          </a:xfrm>
          <a:prstGeom prst="rect">
            <a:avLst/>
          </a:prstGeom>
          <a:noFill/>
        </p:spPr>
        <p:txBody>
          <a:bodyPr wrap="square" rtlCol="0">
            <a:spAutoFit/>
          </a:bodyPr>
          <a:lstStyle/>
          <a:p>
            <a:r>
              <a:rPr lang="en-US" sz="6600" dirty="0"/>
              <a:t>Social Buzz</a:t>
            </a:r>
            <a:endParaRPr lang="en-GB" sz="6600" dirty="0"/>
          </a:p>
        </p:txBody>
      </p:sp>
      <p:sp>
        <p:nvSpPr>
          <p:cNvPr id="39" name="TextBox 38">
            <a:extLst>
              <a:ext uri="{FF2B5EF4-FFF2-40B4-BE49-F238E27FC236}">
                <a16:creationId xmlns:a16="http://schemas.microsoft.com/office/drawing/2014/main" id="{7B199F4B-0B9C-81B1-C6F4-412838944FA9}"/>
              </a:ext>
            </a:extLst>
          </p:cNvPr>
          <p:cNvSpPr txBox="1"/>
          <p:nvPr/>
        </p:nvSpPr>
        <p:spPr>
          <a:xfrm>
            <a:off x="8499198" y="3081339"/>
            <a:ext cx="7565048" cy="3416320"/>
          </a:xfrm>
          <a:prstGeom prst="rect">
            <a:avLst/>
          </a:prstGeom>
          <a:noFill/>
        </p:spPr>
        <p:txBody>
          <a:bodyPr wrap="square" rtlCol="0">
            <a:spAutoFit/>
          </a:bodyPr>
          <a:lstStyle/>
          <a:p>
            <a:r>
              <a:rPr lang="en-US" sz="2400" dirty="0"/>
              <a:t>Social Buzz is a fast growing technology unicorn that need to adapt quickly to it’s global scale Accenture has begun a 3 month POC Focusing on these task:</a:t>
            </a:r>
          </a:p>
          <a:p>
            <a:endParaRPr lang="en-US" sz="2400" dirty="0"/>
          </a:p>
          <a:p>
            <a:endParaRPr lang="en-US" sz="2400" dirty="0"/>
          </a:p>
          <a:p>
            <a:pPr marL="342900" indent="-342900">
              <a:buFont typeface="Arial" panose="020B0604020202020204" pitchFamily="34" charset="0"/>
              <a:buChar char="•"/>
            </a:pPr>
            <a:r>
              <a:rPr lang="en-US" sz="2400" dirty="0"/>
              <a:t>An audit of social buzz’s big data practice.</a:t>
            </a:r>
          </a:p>
          <a:p>
            <a:pPr marL="342900" indent="-342900">
              <a:buFont typeface="Arial" panose="020B0604020202020204" pitchFamily="34" charset="0"/>
              <a:buChar char="•"/>
            </a:pPr>
            <a:r>
              <a:rPr lang="en-US" sz="2400" dirty="0"/>
              <a:t>Recommendations for successful IPO.</a:t>
            </a:r>
          </a:p>
          <a:p>
            <a:pPr marL="342900" indent="-342900">
              <a:buFont typeface="Arial" panose="020B0604020202020204" pitchFamily="34" charset="0"/>
              <a:buChar char="•"/>
            </a:pPr>
            <a:r>
              <a:rPr lang="en-US" sz="2400" dirty="0"/>
              <a:t>Analysis to find social buzz’s top 5 most popular categories of content.</a:t>
            </a:r>
            <a:endParaRPr lang="en-GB"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53948" y="9704"/>
            <a:ext cx="9681002" cy="10277296"/>
          </a:xfrm>
          <a:prstGeom prst="rect">
            <a:avLst/>
          </a:prstGeom>
          <a:solidFill>
            <a:srgbClr val="A100FF"/>
          </a:solidFill>
          <a:ln>
            <a:solidFill>
              <a:srgbClr val="A100FF"/>
            </a:solidFill>
          </a:ln>
        </p:spPr>
        <p:txBody>
          <a:bodyPr/>
          <a:lstStyle/>
          <a:p>
            <a:r>
              <a:rPr lang="en-AU" dirty="0" err="1">
                <a:solidFill>
                  <a:schemeClr val="bg1"/>
                </a:solidFill>
              </a:rPr>
              <a:t>hh</a:t>
            </a:r>
            <a:endParaRPr lang="en-AU" dirty="0">
              <a:solidFill>
                <a:schemeClr val="bg1"/>
              </a:solidFill>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4" name="Rectangle 23">
            <a:extLst>
              <a:ext uri="{FF2B5EF4-FFF2-40B4-BE49-F238E27FC236}">
                <a16:creationId xmlns:a16="http://schemas.microsoft.com/office/drawing/2014/main" id="{81EE36FA-355D-72D5-CA6B-DB1636DEE694}"/>
              </a:ext>
            </a:extLst>
          </p:cNvPr>
          <p:cNvSpPr/>
          <p:nvPr/>
        </p:nvSpPr>
        <p:spPr>
          <a:xfrm>
            <a:off x="2473728" y="4500452"/>
            <a:ext cx="8061312" cy="53803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3600" dirty="0">
                <a:solidFill>
                  <a:schemeClr val="tx1"/>
                </a:solidFill>
              </a:rPr>
              <a:t>Over 100000 posts per day </a:t>
            </a:r>
          </a:p>
          <a:p>
            <a:pPr lvl="0"/>
            <a:endParaRPr lang="en-US" sz="3600" dirty="0">
              <a:solidFill>
                <a:schemeClr val="tx1"/>
              </a:solidFill>
            </a:endParaRPr>
          </a:p>
          <a:p>
            <a:pPr lvl="0"/>
            <a:r>
              <a:rPr lang="en-US" sz="3600" dirty="0">
                <a:solidFill>
                  <a:schemeClr val="tx1"/>
                </a:solidFill>
              </a:rPr>
              <a:t>36,500,000 pieces of content per year !</a:t>
            </a:r>
          </a:p>
          <a:p>
            <a:pPr lvl="0"/>
            <a:endParaRPr lang="en-US" sz="3600" dirty="0">
              <a:solidFill>
                <a:schemeClr val="tx1"/>
              </a:solidFill>
            </a:endParaRPr>
          </a:p>
          <a:p>
            <a:pPr lvl="0"/>
            <a:endParaRPr lang="en-US" sz="3600" dirty="0">
              <a:solidFill>
                <a:schemeClr val="tx1"/>
              </a:solidFill>
            </a:endParaRPr>
          </a:p>
          <a:p>
            <a:pPr lvl="0"/>
            <a:endParaRPr lang="en-US" dirty="0">
              <a:solidFill>
                <a:schemeClr val="tx1"/>
              </a:solidFill>
            </a:endParaRPr>
          </a:p>
          <a:p>
            <a:pPr lvl="0"/>
            <a:r>
              <a:rPr lang="en-US" sz="2000" dirty="0">
                <a:solidFill>
                  <a:schemeClr val="tx1"/>
                </a:solidFill>
              </a:rPr>
              <a:t>But how to capitalize on it when there is so much?</a:t>
            </a:r>
          </a:p>
          <a:p>
            <a:pPr lvl="0"/>
            <a:endParaRPr lang="en-US" sz="2000" dirty="0">
              <a:solidFill>
                <a:schemeClr val="tx1"/>
              </a:solidFill>
            </a:endParaRPr>
          </a:p>
          <a:p>
            <a:pPr lvl="0"/>
            <a:r>
              <a:rPr lang="en-US" sz="2000" dirty="0">
                <a:solidFill>
                  <a:schemeClr val="tx1"/>
                </a:solidFill>
              </a:rPr>
              <a:t>Analysis to find social Buzz top 5 most popular </a:t>
            </a:r>
          </a:p>
          <a:p>
            <a:pPr lvl="0"/>
            <a:r>
              <a:rPr lang="en-US" sz="2000" dirty="0">
                <a:solidFill>
                  <a:schemeClr val="tx1"/>
                </a:solidFill>
              </a:rPr>
              <a:t>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38" name="Group 37">
            <a:extLst>
              <a:ext uri="{FF2B5EF4-FFF2-40B4-BE49-F238E27FC236}">
                <a16:creationId xmlns:a16="http://schemas.microsoft.com/office/drawing/2014/main" id="{531C9859-0B02-6DED-D5AE-36889325D2F0}"/>
              </a:ext>
            </a:extLst>
          </p:cNvPr>
          <p:cNvGrpSpPr/>
          <p:nvPr/>
        </p:nvGrpSpPr>
        <p:grpSpPr>
          <a:xfrm>
            <a:off x="10815738" y="7191724"/>
            <a:ext cx="2466792" cy="2256895"/>
            <a:chOff x="11444142" y="1098973"/>
            <a:chExt cx="2466792" cy="2256895"/>
          </a:xfrm>
        </p:grpSpPr>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44142" y="1098973"/>
              <a:ext cx="2187334" cy="2115901"/>
              <a:chOff x="-137710" y="52585"/>
              <a:chExt cx="6578505" cy="6363671"/>
            </a:xfrm>
          </p:grpSpPr>
          <p:sp>
            <p:nvSpPr>
              <p:cNvPr id="19" name="Freeform 19"/>
              <p:cNvSpPr/>
              <p:nvPr/>
            </p:nvSpPr>
            <p:spPr>
              <a:xfrm>
                <a:off x="-137710" y="52585"/>
                <a:ext cx="6578505" cy="6271147"/>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grpSp>
        <p:nvGrpSpPr>
          <p:cNvPr id="33" name="Group 32">
            <a:extLst>
              <a:ext uri="{FF2B5EF4-FFF2-40B4-BE49-F238E27FC236}">
                <a16:creationId xmlns:a16="http://schemas.microsoft.com/office/drawing/2014/main" id="{19F5BC18-5CCE-D1B2-5F5F-F8B00FF15111}"/>
              </a:ext>
            </a:extLst>
          </p:cNvPr>
          <p:cNvGrpSpPr/>
          <p:nvPr/>
        </p:nvGrpSpPr>
        <p:grpSpPr>
          <a:xfrm>
            <a:off x="10779203" y="4078088"/>
            <a:ext cx="2499419" cy="2305011"/>
            <a:chOff x="11411515" y="4002073"/>
            <a:chExt cx="2499419" cy="2305011"/>
          </a:xfrm>
        </p:grpSpPr>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grpSp>
        <p:nvGrpSpPr>
          <p:cNvPr id="32" name="Group 31">
            <a:extLst>
              <a:ext uri="{FF2B5EF4-FFF2-40B4-BE49-F238E27FC236}">
                <a16:creationId xmlns:a16="http://schemas.microsoft.com/office/drawing/2014/main" id="{EF3D3557-A71A-622A-0FB0-69609101E83B}"/>
              </a:ext>
            </a:extLst>
          </p:cNvPr>
          <p:cNvGrpSpPr/>
          <p:nvPr/>
        </p:nvGrpSpPr>
        <p:grpSpPr>
          <a:xfrm>
            <a:off x="10754783" y="970013"/>
            <a:ext cx="2491715" cy="2327168"/>
            <a:chOff x="11419219" y="6931132"/>
            <a:chExt cx="2491715" cy="2327168"/>
          </a:xfrm>
        </p:grpSpPr>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40" name="TextBox 39">
            <a:extLst>
              <a:ext uri="{FF2B5EF4-FFF2-40B4-BE49-F238E27FC236}">
                <a16:creationId xmlns:a16="http://schemas.microsoft.com/office/drawing/2014/main" id="{30F3FA52-9674-9226-6293-4C8742B9C1AC}"/>
              </a:ext>
            </a:extLst>
          </p:cNvPr>
          <p:cNvSpPr txBox="1"/>
          <p:nvPr/>
        </p:nvSpPr>
        <p:spPr>
          <a:xfrm>
            <a:off x="13316571" y="1568869"/>
            <a:ext cx="4796344" cy="954107"/>
          </a:xfrm>
          <a:prstGeom prst="rect">
            <a:avLst/>
          </a:prstGeom>
          <a:noFill/>
        </p:spPr>
        <p:txBody>
          <a:bodyPr wrap="square" rtlCol="0">
            <a:spAutoFit/>
          </a:bodyPr>
          <a:lstStyle/>
          <a:p>
            <a:pPr lvl="0"/>
            <a:r>
              <a:rPr lang="en-US" sz="2800" dirty="0">
                <a:latin typeface="Bahnschrift SemiBold" panose="020B0502040204020203" pitchFamily="34" charset="0"/>
              </a:rPr>
              <a:t>Andrew Fleming </a:t>
            </a:r>
          </a:p>
          <a:p>
            <a:pPr lvl="0"/>
            <a:r>
              <a:rPr lang="en-US" sz="2800" dirty="0">
                <a:latin typeface="Bahnschrift SemiBold" panose="020B0502040204020203" pitchFamily="34" charset="0"/>
              </a:rPr>
              <a:t>(Chief Technology Architect)</a:t>
            </a:r>
          </a:p>
        </p:txBody>
      </p:sp>
      <p:sp>
        <p:nvSpPr>
          <p:cNvPr id="43" name="TextBox 42">
            <a:extLst>
              <a:ext uri="{FF2B5EF4-FFF2-40B4-BE49-F238E27FC236}">
                <a16:creationId xmlns:a16="http://schemas.microsoft.com/office/drawing/2014/main" id="{BDD7D5A4-237F-C182-1BC7-9EE083C494F3}"/>
              </a:ext>
            </a:extLst>
          </p:cNvPr>
          <p:cNvSpPr txBox="1"/>
          <p:nvPr/>
        </p:nvSpPr>
        <p:spPr>
          <a:xfrm>
            <a:off x="13321351" y="4848206"/>
            <a:ext cx="4796344" cy="954107"/>
          </a:xfrm>
          <a:prstGeom prst="rect">
            <a:avLst/>
          </a:prstGeom>
          <a:noFill/>
        </p:spPr>
        <p:txBody>
          <a:bodyPr wrap="square" rtlCol="0">
            <a:spAutoFit/>
          </a:bodyPr>
          <a:lstStyle/>
          <a:p>
            <a:pPr lvl="0"/>
            <a:r>
              <a:rPr lang="en-US" sz="2800" dirty="0">
                <a:latin typeface="Bahnschrift SemiBold" panose="020B0502040204020203" pitchFamily="34" charset="0"/>
              </a:rPr>
              <a:t>Marcus </a:t>
            </a:r>
            <a:r>
              <a:rPr lang="en-US" sz="2800" dirty="0" err="1">
                <a:latin typeface="Bahnschrift SemiBold" panose="020B0502040204020203" pitchFamily="34" charset="0"/>
              </a:rPr>
              <a:t>Rompton</a:t>
            </a:r>
            <a:r>
              <a:rPr lang="en-US" sz="2800" dirty="0">
                <a:latin typeface="Bahnschrift SemiBold" panose="020B0502040204020203" pitchFamily="34" charset="0"/>
              </a:rPr>
              <a:t> </a:t>
            </a:r>
          </a:p>
          <a:p>
            <a:pPr lvl="0"/>
            <a:r>
              <a:rPr lang="en-US" sz="2800" dirty="0">
                <a:latin typeface="Bahnschrift SemiBold" panose="020B0502040204020203" pitchFamily="34" charset="0"/>
              </a:rPr>
              <a:t>(Senior Principal)</a:t>
            </a:r>
          </a:p>
        </p:txBody>
      </p:sp>
      <p:sp>
        <p:nvSpPr>
          <p:cNvPr id="44" name="TextBox 43">
            <a:extLst>
              <a:ext uri="{FF2B5EF4-FFF2-40B4-BE49-F238E27FC236}">
                <a16:creationId xmlns:a16="http://schemas.microsoft.com/office/drawing/2014/main" id="{6F88665C-AA23-BE66-8346-9BC0D509E3F6}"/>
              </a:ext>
            </a:extLst>
          </p:cNvPr>
          <p:cNvSpPr txBox="1"/>
          <p:nvPr/>
        </p:nvSpPr>
        <p:spPr>
          <a:xfrm>
            <a:off x="13428525" y="7764024"/>
            <a:ext cx="4796344" cy="954107"/>
          </a:xfrm>
          <a:prstGeom prst="rect">
            <a:avLst/>
          </a:prstGeom>
          <a:noFill/>
        </p:spPr>
        <p:txBody>
          <a:bodyPr wrap="square" rtlCol="0">
            <a:spAutoFit/>
          </a:bodyPr>
          <a:lstStyle/>
          <a:p>
            <a:pPr lvl="0"/>
            <a:r>
              <a:rPr lang="en-US" sz="2800" dirty="0">
                <a:latin typeface="Bahnschrift SemiBold" panose="020B0502040204020203" pitchFamily="34" charset="0"/>
              </a:rPr>
              <a:t>Eric James </a:t>
            </a:r>
          </a:p>
          <a:p>
            <a:pPr lvl="0"/>
            <a:r>
              <a:rPr lang="en-US" sz="2800" dirty="0">
                <a:latin typeface="Bahnschrift SemiBold" panose="020B0502040204020203" pitchFamily="34" charset="0"/>
              </a:rPr>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a:extLst>
              <a:ext uri="{FF2B5EF4-FFF2-40B4-BE49-F238E27FC236}">
                <a16:creationId xmlns:a16="http://schemas.microsoft.com/office/drawing/2014/main" id="{563E5729-6C32-1F49-4045-14E5FB356980}"/>
              </a:ext>
            </a:extLst>
          </p:cNvPr>
          <p:cNvSpPr txBox="1"/>
          <p:nvPr/>
        </p:nvSpPr>
        <p:spPr>
          <a:xfrm>
            <a:off x="3880484" y="1195722"/>
            <a:ext cx="9144000" cy="769441"/>
          </a:xfrm>
          <a:prstGeom prst="rect">
            <a:avLst/>
          </a:prstGeom>
          <a:noFill/>
        </p:spPr>
        <p:txBody>
          <a:bodyPr wrap="square">
            <a:spAutoFit/>
          </a:bodyPr>
          <a:lstStyle/>
          <a:p>
            <a:r>
              <a:rPr lang="en-US" sz="4400" dirty="0">
                <a:solidFill>
                  <a:schemeClr val="bg1"/>
                </a:solidFill>
                <a:latin typeface="Arial Black" panose="020B0A04020102020204" pitchFamily="34" charset="0"/>
              </a:rPr>
              <a:t>Data Identification</a:t>
            </a:r>
            <a:endParaRPr lang="en-GB" sz="4400" dirty="0">
              <a:solidFill>
                <a:schemeClr val="bg1"/>
              </a:solidFill>
              <a:latin typeface="Arial Black" panose="020B0A04020102020204" pitchFamily="34" charset="0"/>
            </a:endParaRPr>
          </a:p>
        </p:txBody>
      </p:sp>
      <p:sp>
        <p:nvSpPr>
          <p:cNvPr id="41" name="TextBox 40">
            <a:extLst>
              <a:ext uri="{FF2B5EF4-FFF2-40B4-BE49-F238E27FC236}">
                <a16:creationId xmlns:a16="http://schemas.microsoft.com/office/drawing/2014/main" id="{487DDCE2-0E8D-087D-7B05-5722E74CABD6}"/>
              </a:ext>
            </a:extLst>
          </p:cNvPr>
          <p:cNvSpPr txBox="1"/>
          <p:nvPr/>
        </p:nvSpPr>
        <p:spPr>
          <a:xfrm>
            <a:off x="5864639" y="2643031"/>
            <a:ext cx="9144000" cy="769441"/>
          </a:xfrm>
          <a:prstGeom prst="rect">
            <a:avLst/>
          </a:prstGeom>
          <a:noFill/>
        </p:spPr>
        <p:txBody>
          <a:bodyPr wrap="square">
            <a:spAutoFit/>
          </a:bodyPr>
          <a:lstStyle/>
          <a:p>
            <a:r>
              <a:rPr lang="en-US" sz="4400" dirty="0">
                <a:solidFill>
                  <a:schemeClr val="bg1"/>
                </a:solidFill>
                <a:latin typeface="Arial Black" panose="020B0A04020102020204" pitchFamily="34" charset="0"/>
              </a:rPr>
              <a:t>Data Cleaning</a:t>
            </a:r>
            <a:endParaRPr lang="en-GB" sz="4400" dirty="0">
              <a:solidFill>
                <a:schemeClr val="bg1"/>
              </a:solidFill>
              <a:latin typeface="Arial Black" panose="020B0A04020102020204" pitchFamily="34" charset="0"/>
            </a:endParaRPr>
          </a:p>
        </p:txBody>
      </p:sp>
      <p:sp>
        <p:nvSpPr>
          <p:cNvPr id="42" name="TextBox 41">
            <a:extLst>
              <a:ext uri="{FF2B5EF4-FFF2-40B4-BE49-F238E27FC236}">
                <a16:creationId xmlns:a16="http://schemas.microsoft.com/office/drawing/2014/main" id="{9E68C9C4-D71A-E30D-1391-32750E8CCD1D}"/>
              </a:ext>
            </a:extLst>
          </p:cNvPr>
          <p:cNvSpPr txBox="1"/>
          <p:nvPr/>
        </p:nvSpPr>
        <p:spPr>
          <a:xfrm>
            <a:off x="8053406" y="4128722"/>
            <a:ext cx="9144000" cy="769441"/>
          </a:xfrm>
          <a:prstGeom prst="rect">
            <a:avLst/>
          </a:prstGeom>
          <a:noFill/>
        </p:spPr>
        <p:txBody>
          <a:bodyPr wrap="square">
            <a:spAutoFit/>
          </a:bodyPr>
          <a:lstStyle/>
          <a:p>
            <a:r>
              <a:rPr lang="en-US" sz="4400" dirty="0">
                <a:solidFill>
                  <a:schemeClr val="bg1"/>
                </a:solidFill>
                <a:latin typeface="Arial Black" panose="020B0A04020102020204" pitchFamily="34" charset="0"/>
              </a:rPr>
              <a:t>Data Merge</a:t>
            </a:r>
            <a:endParaRPr lang="en-GB" sz="4400" dirty="0">
              <a:solidFill>
                <a:schemeClr val="bg1"/>
              </a:solidFill>
              <a:latin typeface="Arial Black" panose="020B0A04020102020204" pitchFamily="34" charset="0"/>
            </a:endParaRPr>
          </a:p>
        </p:txBody>
      </p:sp>
      <p:sp>
        <p:nvSpPr>
          <p:cNvPr id="43" name="TextBox 42">
            <a:extLst>
              <a:ext uri="{FF2B5EF4-FFF2-40B4-BE49-F238E27FC236}">
                <a16:creationId xmlns:a16="http://schemas.microsoft.com/office/drawing/2014/main" id="{0740D61B-7678-E740-6588-82DD2972F5FF}"/>
              </a:ext>
            </a:extLst>
          </p:cNvPr>
          <p:cNvSpPr txBox="1"/>
          <p:nvPr/>
        </p:nvSpPr>
        <p:spPr>
          <a:xfrm>
            <a:off x="9888984" y="5824286"/>
            <a:ext cx="9144000" cy="769441"/>
          </a:xfrm>
          <a:prstGeom prst="rect">
            <a:avLst/>
          </a:prstGeom>
          <a:noFill/>
        </p:spPr>
        <p:txBody>
          <a:bodyPr wrap="square">
            <a:spAutoFit/>
          </a:bodyPr>
          <a:lstStyle/>
          <a:p>
            <a:r>
              <a:rPr lang="en-US" sz="4400" dirty="0">
                <a:solidFill>
                  <a:schemeClr val="bg1"/>
                </a:solidFill>
                <a:latin typeface="Arial Black" panose="020B0A04020102020204" pitchFamily="34" charset="0"/>
              </a:rPr>
              <a:t>Data Analyze</a:t>
            </a:r>
            <a:endParaRPr lang="en-GB" sz="4400" dirty="0">
              <a:solidFill>
                <a:schemeClr val="bg1"/>
              </a:solidFill>
              <a:latin typeface="Arial Black" panose="020B0A04020102020204" pitchFamily="34" charset="0"/>
            </a:endParaRPr>
          </a:p>
        </p:txBody>
      </p:sp>
      <p:sp>
        <p:nvSpPr>
          <p:cNvPr id="44" name="TextBox 43">
            <a:extLst>
              <a:ext uri="{FF2B5EF4-FFF2-40B4-BE49-F238E27FC236}">
                <a16:creationId xmlns:a16="http://schemas.microsoft.com/office/drawing/2014/main" id="{1F556C65-C0BA-63F9-F0A7-C96607C70BB6}"/>
              </a:ext>
            </a:extLst>
          </p:cNvPr>
          <p:cNvSpPr txBox="1"/>
          <p:nvPr/>
        </p:nvSpPr>
        <p:spPr>
          <a:xfrm>
            <a:off x="11592114" y="7645404"/>
            <a:ext cx="9144000" cy="769441"/>
          </a:xfrm>
          <a:prstGeom prst="rect">
            <a:avLst/>
          </a:prstGeom>
          <a:noFill/>
        </p:spPr>
        <p:txBody>
          <a:bodyPr wrap="square">
            <a:spAutoFit/>
          </a:bodyPr>
          <a:lstStyle/>
          <a:p>
            <a:r>
              <a:rPr lang="en-US" sz="4400" dirty="0">
                <a:solidFill>
                  <a:schemeClr val="bg1"/>
                </a:solidFill>
                <a:latin typeface="Arial Black" panose="020B0A04020102020204" pitchFamily="34" charset="0"/>
              </a:rPr>
              <a:t>Data Insights</a:t>
            </a:r>
            <a:endParaRPr lang="en-GB" sz="4400" dirty="0">
              <a:solidFill>
                <a:schemeClr val="bg1"/>
              </a:solidFill>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15" name="Picture 14">
            <a:extLst>
              <a:ext uri="{FF2B5EF4-FFF2-40B4-BE49-F238E27FC236}">
                <a16:creationId xmlns:a16="http://schemas.microsoft.com/office/drawing/2014/main" id="{18701C67-EEA6-9008-8D1B-35C11894792B}"/>
              </a:ext>
            </a:extLst>
          </p:cNvPr>
          <p:cNvPicPr>
            <a:picLocks noChangeAspect="1"/>
          </p:cNvPicPr>
          <p:nvPr/>
        </p:nvPicPr>
        <p:blipFill>
          <a:blip r:embed="rId7"/>
          <a:stretch>
            <a:fillRect/>
          </a:stretch>
        </p:blipFill>
        <p:spPr>
          <a:xfrm>
            <a:off x="139468" y="2092021"/>
            <a:ext cx="18155667" cy="53165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A927D79-1497-71C3-FC74-0CB28F4B0927}"/>
              </a:ext>
            </a:extLst>
          </p:cNvPr>
          <p:cNvSpPr/>
          <p:nvPr/>
        </p:nvSpPr>
        <p:spPr>
          <a:xfrm>
            <a:off x="7310329" y="1818816"/>
            <a:ext cx="10736144" cy="69555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1828800"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F8F2391C-5C64-39E2-7121-D3B1E419C0ED}"/>
              </a:ext>
            </a:extLst>
          </p:cNvPr>
          <p:cNvSpPr txBox="1"/>
          <p:nvPr/>
        </p:nvSpPr>
        <p:spPr>
          <a:xfrm>
            <a:off x="2133600" y="1818816"/>
            <a:ext cx="5029200" cy="646331"/>
          </a:xfrm>
          <a:prstGeom prst="rect">
            <a:avLst/>
          </a:prstGeom>
          <a:noFill/>
        </p:spPr>
        <p:txBody>
          <a:bodyPr wrap="square" rtlCol="0">
            <a:spAutoFit/>
          </a:bodyPr>
          <a:lstStyle/>
          <a:p>
            <a:r>
              <a:rPr lang="en-US" sz="3600" u="sng" dirty="0">
                <a:solidFill>
                  <a:srgbClr val="A100FF"/>
                </a:solidFill>
              </a:rPr>
              <a:t>Unique Categories</a:t>
            </a:r>
            <a:endParaRPr lang="en-GB" sz="3600" u="sng" dirty="0">
              <a:solidFill>
                <a:srgbClr val="A100FF"/>
              </a:solidFill>
            </a:endParaRPr>
          </a:p>
        </p:txBody>
      </p:sp>
      <p:sp>
        <p:nvSpPr>
          <p:cNvPr id="30" name="TextBox 29">
            <a:extLst>
              <a:ext uri="{FF2B5EF4-FFF2-40B4-BE49-F238E27FC236}">
                <a16:creationId xmlns:a16="http://schemas.microsoft.com/office/drawing/2014/main" id="{DFD9E46B-E067-9AB9-CE6E-081AD7A5AAD8}"/>
              </a:ext>
            </a:extLst>
          </p:cNvPr>
          <p:cNvSpPr txBox="1"/>
          <p:nvPr/>
        </p:nvSpPr>
        <p:spPr>
          <a:xfrm>
            <a:off x="2209800" y="2572748"/>
            <a:ext cx="4876800" cy="6093976"/>
          </a:xfrm>
          <a:prstGeom prst="rect">
            <a:avLst/>
          </a:prstGeom>
          <a:noFill/>
        </p:spPr>
        <p:txBody>
          <a:bodyPr wrap="square" rtlCol="0">
            <a:spAutoFit/>
          </a:bodyPr>
          <a:lstStyle/>
          <a:p>
            <a:r>
              <a:rPr lang="en-US" sz="1950" dirty="0"/>
              <a:t>The Data contained the following 16 Categories </a:t>
            </a:r>
          </a:p>
          <a:p>
            <a:r>
              <a:rPr lang="en-US" sz="1950" dirty="0"/>
              <a:t>which received varying amount of reactions.</a:t>
            </a:r>
          </a:p>
          <a:p>
            <a:pPr marL="285750" indent="-285750">
              <a:buFont typeface="Arial" panose="020B0604020202020204" pitchFamily="34" charset="0"/>
              <a:buChar char="•"/>
            </a:pPr>
            <a:r>
              <a:rPr lang="en-US" sz="1950" dirty="0"/>
              <a:t> Animals</a:t>
            </a:r>
          </a:p>
          <a:p>
            <a:pPr marL="285750" indent="-285750">
              <a:buFont typeface="Arial" panose="020B0604020202020204" pitchFamily="34" charset="0"/>
              <a:buChar char="•"/>
            </a:pPr>
            <a:r>
              <a:rPr lang="en-US" sz="1950" dirty="0"/>
              <a:t>Science</a:t>
            </a:r>
          </a:p>
          <a:p>
            <a:pPr marL="285750" indent="-285750">
              <a:buFont typeface="Arial" panose="020B0604020202020204" pitchFamily="34" charset="0"/>
              <a:buChar char="•"/>
            </a:pPr>
            <a:r>
              <a:rPr lang="en-US" sz="1950" dirty="0"/>
              <a:t>Healthy eating</a:t>
            </a:r>
          </a:p>
          <a:p>
            <a:pPr marL="285750" indent="-285750">
              <a:buFont typeface="Arial" panose="020B0604020202020204" pitchFamily="34" charset="0"/>
              <a:buChar char="•"/>
            </a:pPr>
            <a:r>
              <a:rPr lang="en-US" sz="1950" dirty="0"/>
              <a:t> Technology</a:t>
            </a:r>
          </a:p>
          <a:p>
            <a:pPr marL="285750" indent="-285750">
              <a:buFont typeface="Arial" panose="020B0604020202020204" pitchFamily="34" charset="0"/>
              <a:buChar char="•"/>
            </a:pPr>
            <a:r>
              <a:rPr lang="en-US" sz="1950" dirty="0"/>
              <a:t>Food </a:t>
            </a:r>
          </a:p>
          <a:p>
            <a:pPr marL="285750" indent="-285750">
              <a:buFont typeface="Arial" panose="020B0604020202020204" pitchFamily="34" charset="0"/>
              <a:buChar char="•"/>
            </a:pPr>
            <a:r>
              <a:rPr lang="en-US" sz="1950" dirty="0"/>
              <a:t>Culture </a:t>
            </a:r>
          </a:p>
          <a:p>
            <a:pPr marL="285750" indent="-285750">
              <a:buFont typeface="Arial" panose="020B0604020202020204" pitchFamily="34" charset="0"/>
              <a:buChar char="•"/>
            </a:pPr>
            <a:r>
              <a:rPr lang="en-US" sz="1950" dirty="0"/>
              <a:t>Travel</a:t>
            </a:r>
          </a:p>
          <a:p>
            <a:pPr marL="285750" indent="-285750">
              <a:buFont typeface="Arial" panose="020B0604020202020204" pitchFamily="34" charset="0"/>
              <a:buChar char="•"/>
            </a:pPr>
            <a:r>
              <a:rPr lang="en-US" sz="1950" dirty="0"/>
              <a:t>cooking </a:t>
            </a:r>
          </a:p>
          <a:p>
            <a:pPr marL="285750" indent="-285750">
              <a:buFont typeface="Arial" panose="020B0604020202020204" pitchFamily="34" charset="0"/>
              <a:buChar char="•"/>
            </a:pPr>
            <a:r>
              <a:rPr lang="en-US" sz="1950" dirty="0"/>
              <a:t>Soccer</a:t>
            </a:r>
          </a:p>
          <a:p>
            <a:pPr marL="285750" indent="-285750">
              <a:buFont typeface="Arial" panose="020B0604020202020204" pitchFamily="34" charset="0"/>
              <a:buChar char="•"/>
            </a:pPr>
            <a:r>
              <a:rPr lang="en-US" sz="1950" dirty="0"/>
              <a:t> Education</a:t>
            </a:r>
          </a:p>
          <a:p>
            <a:pPr marL="285750" indent="-285750">
              <a:buFont typeface="Arial" panose="020B0604020202020204" pitchFamily="34" charset="0"/>
              <a:buChar char="•"/>
            </a:pPr>
            <a:r>
              <a:rPr lang="en-US" sz="1950" dirty="0"/>
              <a:t>Fitness </a:t>
            </a:r>
          </a:p>
          <a:p>
            <a:pPr marL="285750" indent="-285750">
              <a:buFont typeface="Arial" panose="020B0604020202020204" pitchFamily="34" charset="0"/>
              <a:buChar char="•"/>
            </a:pPr>
            <a:r>
              <a:rPr lang="en-US" sz="1950" dirty="0"/>
              <a:t>Studying</a:t>
            </a:r>
          </a:p>
          <a:p>
            <a:pPr marL="285750" indent="-285750">
              <a:buFont typeface="Arial" panose="020B0604020202020204" pitchFamily="34" charset="0"/>
              <a:buChar char="•"/>
            </a:pPr>
            <a:r>
              <a:rPr lang="en-US" sz="1950" dirty="0"/>
              <a:t>dogs</a:t>
            </a:r>
          </a:p>
          <a:p>
            <a:pPr marL="285750" indent="-285750">
              <a:buFont typeface="Arial" panose="020B0604020202020204" pitchFamily="34" charset="0"/>
              <a:buChar char="•"/>
            </a:pPr>
            <a:r>
              <a:rPr lang="en-US" sz="1950" dirty="0"/>
              <a:t> tennis</a:t>
            </a:r>
          </a:p>
          <a:p>
            <a:pPr marL="285750" indent="-285750">
              <a:buFont typeface="Arial" panose="020B0604020202020204" pitchFamily="34" charset="0"/>
              <a:buChar char="•"/>
            </a:pPr>
            <a:r>
              <a:rPr lang="en-US" sz="1950" dirty="0"/>
              <a:t>Veganism </a:t>
            </a:r>
          </a:p>
          <a:p>
            <a:pPr marL="285750" indent="-285750">
              <a:buFont typeface="Arial" panose="020B0604020202020204" pitchFamily="34" charset="0"/>
              <a:buChar char="•"/>
            </a:pPr>
            <a:r>
              <a:rPr lang="en-US" sz="1950" dirty="0"/>
              <a:t>Public speaking </a:t>
            </a:r>
            <a:br>
              <a:rPr lang="en-US" sz="1950" dirty="0"/>
            </a:br>
            <a:endParaRPr lang="en-GB" sz="1950" dirty="0"/>
          </a:p>
        </p:txBody>
      </p:sp>
      <p:graphicFrame>
        <p:nvGraphicFramePr>
          <p:cNvPr id="31" name="Chart 30">
            <a:extLst>
              <a:ext uri="{FF2B5EF4-FFF2-40B4-BE49-F238E27FC236}">
                <a16:creationId xmlns:a16="http://schemas.microsoft.com/office/drawing/2014/main" id="{7B5CBE63-8240-D9F5-E2EA-7947E219816D}"/>
              </a:ext>
            </a:extLst>
          </p:cNvPr>
          <p:cNvGraphicFramePr>
            <a:graphicFrameLocks/>
          </p:cNvGraphicFramePr>
          <p:nvPr>
            <p:extLst>
              <p:ext uri="{D42A27DB-BD31-4B8C-83A1-F6EECF244321}">
                <p14:modId xmlns:p14="http://schemas.microsoft.com/office/powerpoint/2010/main" val="1976446553"/>
              </p:ext>
            </p:extLst>
          </p:nvPr>
        </p:nvGraphicFramePr>
        <p:xfrm>
          <a:off x="7467600" y="2159219"/>
          <a:ext cx="10341388" cy="6337081"/>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E191854-A626-F821-7638-960E8211067A}"/>
              </a:ext>
            </a:extLst>
          </p:cNvPr>
          <p:cNvSpPr/>
          <p:nvPr/>
        </p:nvSpPr>
        <p:spPr>
          <a:xfrm>
            <a:off x="7330654" y="1772334"/>
            <a:ext cx="10578873" cy="69555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39208" y="-9271"/>
            <a:ext cx="1501725"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B3C5880C-593B-EBED-045C-A5D76D774117}"/>
              </a:ext>
            </a:extLst>
          </p:cNvPr>
          <p:cNvSpPr txBox="1"/>
          <p:nvPr/>
        </p:nvSpPr>
        <p:spPr>
          <a:xfrm>
            <a:off x="1371600" y="1772334"/>
            <a:ext cx="10033000" cy="646331"/>
          </a:xfrm>
          <a:prstGeom prst="rect">
            <a:avLst/>
          </a:prstGeom>
          <a:noFill/>
        </p:spPr>
        <p:txBody>
          <a:bodyPr wrap="square">
            <a:spAutoFit/>
          </a:bodyPr>
          <a:lstStyle/>
          <a:p>
            <a:r>
              <a:rPr lang="en-US" sz="3600" u="sng" dirty="0">
                <a:solidFill>
                  <a:srgbClr val="A100FF"/>
                </a:solidFill>
              </a:rPr>
              <a:t> Categories and their Reactions</a:t>
            </a:r>
            <a:endParaRPr lang="en-GB" sz="3600" u="sng" dirty="0">
              <a:solidFill>
                <a:srgbClr val="A100FF"/>
              </a:solidFill>
            </a:endParaRPr>
          </a:p>
        </p:txBody>
      </p:sp>
      <p:sp>
        <p:nvSpPr>
          <p:cNvPr id="31" name="TextBox 30">
            <a:extLst>
              <a:ext uri="{FF2B5EF4-FFF2-40B4-BE49-F238E27FC236}">
                <a16:creationId xmlns:a16="http://schemas.microsoft.com/office/drawing/2014/main" id="{217F16F8-2E26-F5B4-0704-12C508B3524E}"/>
              </a:ext>
            </a:extLst>
          </p:cNvPr>
          <p:cNvSpPr txBox="1"/>
          <p:nvPr/>
        </p:nvSpPr>
        <p:spPr>
          <a:xfrm>
            <a:off x="1740203" y="2549507"/>
            <a:ext cx="4876800" cy="6001643"/>
          </a:xfrm>
          <a:prstGeom prst="rect">
            <a:avLst/>
          </a:prstGeom>
          <a:noFill/>
        </p:spPr>
        <p:txBody>
          <a:bodyPr wrap="square" rtlCol="0">
            <a:spAutoFit/>
          </a:bodyPr>
          <a:lstStyle/>
          <a:p>
            <a:r>
              <a:rPr lang="en-US" sz="2400" dirty="0"/>
              <a:t>Among the 16 categories analyzed, the top 5 performing categories are highlighted below:</a:t>
            </a:r>
          </a:p>
          <a:p>
            <a:pPr marL="342900" indent="-342900">
              <a:buFont typeface="Arial" panose="020B0604020202020204" pitchFamily="34" charset="0"/>
              <a:buChar char="•"/>
            </a:pPr>
            <a:r>
              <a:rPr lang="en-US" sz="2400" dirty="0"/>
              <a:t>Animals: Leading with 1,897 reactions, this category garnered the highest engagement.</a:t>
            </a:r>
          </a:p>
          <a:p>
            <a:pPr marL="342900" indent="-342900">
              <a:buFont typeface="Arial" panose="020B0604020202020204" pitchFamily="34" charset="0"/>
              <a:buChar char="•"/>
            </a:pPr>
            <a:r>
              <a:rPr lang="en-US" sz="2400" dirty="0"/>
              <a:t>Science: With 1,796 reactions, Science comes in as the second most engaging category.</a:t>
            </a:r>
          </a:p>
          <a:p>
            <a:pPr marL="342900" indent="-342900">
              <a:buFont typeface="Arial" panose="020B0604020202020204" pitchFamily="34" charset="0"/>
              <a:buChar char="•"/>
            </a:pPr>
            <a:r>
              <a:rPr lang="en-US" sz="2400" dirty="0"/>
              <a:t>Healthy Eating: Securing third place with 1,717 reactions.</a:t>
            </a:r>
          </a:p>
          <a:p>
            <a:pPr marL="342900" indent="-342900">
              <a:buFont typeface="Arial" panose="020B0604020202020204" pitchFamily="34" charset="0"/>
              <a:buChar char="•"/>
            </a:pPr>
            <a:r>
              <a:rPr lang="en-US" sz="2400" dirty="0"/>
              <a:t>Food: Close behind, Food received 1,699 reactions, making it the fourth most popular category.</a:t>
            </a:r>
          </a:p>
          <a:p>
            <a:pPr marL="342900" indent="-342900">
              <a:buFont typeface="Arial" panose="020B0604020202020204" pitchFamily="34" charset="0"/>
              <a:buChar char="•"/>
            </a:pPr>
            <a:r>
              <a:rPr lang="en-US" sz="2400" dirty="0"/>
              <a:t>Technology: Rounding out the top five with 1,698 reactions.</a:t>
            </a:r>
            <a:endParaRPr lang="en-GB" sz="2400" dirty="0"/>
          </a:p>
        </p:txBody>
      </p:sp>
      <p:graphicFrame>
        <p:nvGraphicFramePr>
          <p:cNvPr id="29" name="Chart 28">
            <a:extLst>
              <a:ext uri="{FF2B5EF4-FFF2-40B4-BE49-F238E27FC236}">
                <a16:creationId xmlns:a16="http://schemas.microsoft.com/office/drawing/2014/main" id="{7AF57296-F5D4-08AF-FA22-B97D7DFF9F77}"/>
              </a:ext>
            </a:extLst>
          </p:cNvPr>
          <p:cNvGraphicFramePr>
            <a:graphicFrameLocks/>
          </p:cNvGraphicFramePr>
          <p:nvPr>
            <p:extLst>
              <p:ext uri="{D42A27DB-BD31-4B8C-83A1-F6EECF244321}">
                <p14:modId xmlns:p14="http://schemas.microsoft.com/office/powerpoint/2010/main" val="3654520002"/>
              </p:ext>
            </p:extLst>
          </p:nvPr>
        </p:nvGraphicFramePr>
        <p:xfrm>
          <a:off x="7487496" y="2095500"/>
          <a:ext cx="10265188" cy="645565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947</Words>
  <Application>Microsoft Office PowerPoint</Application>
  <PresentationFormat>Custom</PresentationFormat>
  <Paragraphs>163</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DM Sans</vt:lpstr>
      <vt:lpstr>Arial</vt:lpstr>
      <vt:lpstr>Calibri</vt:lpstr>
      <vt:lpstr>Bahnschrift SemiBold</vt:lpstr>
      <vt:lpstr>Graphik Regular</vt:lpstr>
      <vt:lpstr>Tahoma</vt:lpstr>
      <vt:lpstr>Arial Black</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Eric James</cp:lastModifiedBy>
  <cp:revision>24</cp:revision>
  <dcterms:created xsi:type="dcterms:W3CDTF">2006-08-16T00:00:00Z</dcterms:created>
  <dcterms:modified xsi:type="dcterms:W3CDTF">2024-08-20T01:17:50Z</dcterms:modified>
  <dc:identifier>DAEhDyfaYKE</dc:identifier>
</cp:coreProperties>
</file>