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57" r:id="rId5"/>
    <p:sldId id="262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ropengate.blogspot.com/2017/02/deep-learning-role-of-activation.html" TargetMode="External"/><Relationship Id="rId2" Type="http://schemas.openxmlformats.org/officeDocument/2006/relationships/hyperlink" Target="https://www.youtube.com/channel/UCdyjiB5H8Pu7aDTNVXTTpc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9LEwsk8dR3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3-ways-to-load-csv-files-into-colab-7c14fcbdcb92" TargetMode="External"/><Relationship Id="rId2" Type="http://schemas.openxmlformats.org/officeDocument/2006/relationships/hyperlink" Target="https://www.youtube.com/watch?v=aaY1uuUzZ1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leemeng.tw/deep-learning-for-everyone-understand-neural-net-and-linear-algebra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ropengate.blogspot.com/2017/02/deep-learning-role-of-activation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48rrIqnKM9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EB71AB-3F4F-45B6-96AB-F6B8A0C4BB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70C0"/>
                </a:solidFill>
              </a:rPr>
              <a:t>Google TensorFlow 2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639B4A7-E977-4ADE-B818-22A2814D21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800" b="1" dirty="0"/>
              <a:t>人工智慧深度學習實作開發</a:t>
            </a:r>
            <a:endParaRPr lang="en-US" altLang="zh-TW" sz="2800" b="1" dirty="0"/>
          </a:p>
          <a:p>
            <a:r>
              <a:rPr lang="en-US" altLang="zh-TW" sz="2800" b="1" dirty="0"/>
              <a:t>0~2 </a:t>
            </a:r>
            <a:r>
              <a:rPr lang="zh-TW" altLang="en-US" sz="2800" b="1" dirty="0"/>
              <a:t>章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42D96B8-2E85-4DAA-AF86-F2EF5C22287F}"/>
              </a:ext>
            </a:extLst>
          </p:cNvPr>
          <p:cNvSpPr txBox="1"/>
          <p:nvPr/>
        </p:nvSpPr>
        <p:spPr>
          <a:xfrm>
            <a:off x="828675" y="5286375"/>
            <a:ext cx="96487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0" i="1" dirty="0">
                <a:solidFill>
                  <a:srgbClr val="1D2129"/>
                </a:solidFill>
                <a:effectLst/>
                <a:latin typeface="Helvetica" panose="020B0604020202020204" pitchFamily="34" charset="0"/>
              </a:rPr>
              <a:t>「很多事情就像是旅行一樣，當你決定要出發的時候，最困難的那部分其實就已經完成了。」</a:t>
            </a:r>
            <a:endParaRPr lang="en-US" altLang="zh-TW" b="0" i="1" dirty="0">
              <a:solidFill>
                <a:srgbClr val="1D2129"/>
              </a:solidFill>
              <a:effectLst/>
              <a:latin typeface="Helvetica" panose="020B0604020202020204" pitchFamily="34" charset="0"/>
            </a:endParaRPr>
          </a:p>
          <a:p>
            <a:r>
              <a:rPr lang="en-US" altLang="zh-TW" b="0" i="1" dirty="0">
                <a:solidFill>
                  <a:srgbClr val="1D2129"/>
                </a:solidFill>
                <a:effectLst/>
                <a:latin typeface="Helvetica" panose="020B0604020202020204" pitchFamily="34" charset="0"/>
              </a:rPr>
              <a:t>——</a:t>
            </a:r>
            <a:r>
              <a:rPr lang="zh-TW" altLang="en-US" b="0" i="1" dirty="0">
                <a:solidFill>
                  <a:srgbClr val="1D2129"/>
                </a:solidFill>
                <a:effectLst/>
                <a:latin typeface="Helvetica" panose="020B0604020202020204" pitchFamily="34" charset="0"/>
              </a:rPr>
              <a:t>盧思浩</a:t>
            </a:r>
            <a:endParaRPr lang="zh-TW" altLang="en-US" i="1" dirty="0"/>
          </a:p>
        </p:txBody>
      </p:sp>
    </p:spTree>
    <p:extLst>
      <p:ext uri="{BB962C8B-B14F-4D97-AF65-F5344CB8AC3E}">
        <p14:creationId xmlns:p14="http://schemas.microsoft.com/office/powerpoint/2010/main" val="4261263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A314A5-AEA2-402D-A7F9-C112DF2EC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一步一步學深度學習</a:t>
            </a:r>
            <a:r>
              <a:rPr lang="en-US" altLang="zh-TW" dirty="0">
                <a:solidFill>
                  <a:schemeClr val="tx1"/>
                </a:solidFill>
              </a:rPr>
              <a:t>:</a:t>
            </a:r>
            <a:r>
              <a:rPr lang="zh-TW" altLang="en-US" dirty="0">
                <a:solidFill>
                  <a:schemeClr val="tx1"/>
                </a:solidFill>
              </a:rPr>
              <a:t>  </a:t>
            </a:r>
            <a:r>
              <a:rPr lang="zh-TW" altLang="en-US" b="0" i="0" dirty="0">
                <a:solidFill>
                  <a:srgbClr val="99CA3C"/>
                </a:solidFill>
                <a:effectLst/>
                <a:latin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莫烦</a:t>
            </a:r>
            <a:r>
              <a:rPr lang="en-US" altLang="zh-TW" b="0" i="0" dirty="0">
                <a:solidFill>
                  <a:schemeClr val="tx1"/>
                </a:solidFill>
                <a:effectLst/>
                <a:latin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</a:t>
            </a:r>
            <a:r>
              <a:rPr lang="en-US" altLang="zh-TW" b="0" i="0" dirty="0">
                <a:solidFill>
                  <a:schemeClr val="tx1"/>
                </a:solidFill>
                <a:effectLst/>
                <a:latin typeface="Roboto"/>
              </a:rPr>
              <a:t> (44</a:t>
            </a:r>
            <a:r>
              <a:rPr lang="zh-TW" altLang="en-US" b="0" i="0" dirty="0">
                <a:solidFill>
                  <a:schemeClr val="tx1"/>
                </a:solidFill>
                <a:effectLst/>
                <a:latin typeface="Roboto"/>
              </a:rPr>
              <a:t>個</a:t>
            </a:r>
            <a:r>
              <a:rPr lang="en-US" altLang="zh-TW" b="0" i="0" dirty="0">
                <a:solidFill>
                  <a:schemeClr val="tx1"/>
                </a:solidFill>
                <a:effectLst/>
                <a:latin typeface="Roboto"/>
              </a:rPr>
              <a:t>video)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2F5DAA-DA6F-44D8-B2ED-62F267A0D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en-US" altLang="zh-TW" dirty="0">
                <a:hlinkClick r:id="rId3"/>
              </a:rPr>
              <a:t>https://www.youtube.com/watch?v=lAaCeiqE6CE&amp;list=PLXO45tsB95cKI5AIlf5TxxFPzb-0zeVZ8&amp;index=2&amp;t=136s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7622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190455-51A7-412D-A3A3-59B34080C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Install environment in window10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3184FE-E6D7-464B-8975-80FDDA98C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可以參考</a:t>
            </a:r>
            <a:r>
              <a:rPr lang="en-US" altLang="zh-TW" dirty="0"/>
              <a:t>: </a:t>
            </a:r>
            <a:r>
              <a:rPr lang="en-US" altLang="zh-TW" dirty="0">
                <a:hlinkClick r:id="rId2"/>
              </a:rPr>
              <a:t>https://www.youtube.com/watch?v=9LEwsk8dR3o</a:t>
            </a:r>
            <a:endParaRPr lang="en-US" altLang="zh-TW" dirty="0"/>
          </a:p>
          <a:p>
            <a:r>
              <a:rPr lang="zh-TW" altLang="en-US" dirty="0"/>
              <a:t>用</a:t>
            </a:r>
            <a:r>
              <a:rPr lang="en-US" altLang="zh-TW" dirty="0"/>
              <a:t>anaconda install. </a:t>
            </a:r>
          </a:p>
        </p:txBody>
      </p:sp>
    </p:spTree>
    <p:extLst>
      <p:ext uri="{BB962C8B-B14F-4D97-AF65-F5344CB8AC3E}">
        <p14:creationId xmlns:p14="http://schemas.microsoft.com/office/powerpoint/2010/main" val="4286087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E0C98E-68D9-44CA-9E31-717EA72CF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chemeClr val="tx1"/>
                </a:solidFill>
              </a:rPr>
              <a:t>Colab</a:t>
            </a:r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zh-TW" altLang="en-US" dirty="0">
                <a:solidFill>
                  <a:schemeClr val="tx1"/>
                </a:solidFill>
              </a:rPr>
              <a:t>教學 </a:t>
            </a:r>
            <a:r>
              <a:rPr lang="en-US" altLang="zh-TW" dirty="0">
                <a:solidFill>
                  <a:schemeClr val="tx1"/>
                </a:solidFill>
              </a:rPr>
              <a:t>– Cloud based Jupiter notebook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8EAF29-FB55-4F35-8A98-1BC3C67B4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400" dirty="0"/>
              <a:t>1. </a:t>
            </a:r>
            <a:r>
              <a:rPr lang="en-US" altLang="zh-TW" sz="2400" dirty="0" err="1"/>
              <a:t>Colab</a:t>
            </a:r>
            <a:r>
              <a:rPr lang="en-US" altLang="zh-TW" sz="2400" dirty="0"/>
              <a:t> environment setup</a:t>
            </a:r>
          </a:p>
          <a:p>
            <a:pPr marL="0" indent="0">
              <a:buNone/>
            </a:pPr>
            <a:r>
              <a:rPr lang="en-US" altLang="zh-TW" dirty="0"/>
              <a:t>      </a:t>
            </a:r>
            <a:r>
              <a:rPr lang="en-US" altLang="zh-TW" dirty="0">
                <a:hlinkClick r:id="rId2"/>
              </a:rPr>
              <a:t>https://www.youtube.com/watch?v=aaY1uuUzZ1s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sz="2400" b="1" i="0" dirty="0">
                <a:solidFill>
                  <a:srgbClr val="292929"/>
                </a:solidFill>
                <a:effectLst/>
                <a:latin typeface="sohne"/>
              </a:rPr>
              <a:t>2.  Get Started: 3 Ways to Load CSV files into </a:t>
            </a:r>
            <a:r>
              <a:rPr lang="en-US" altLang="zh-TW" sz="2400" b="1" i="0" dirty="0" err="1">
                <a:solidFill>
                  <a:srgbClr val="292929"/>
                </a:solidFill>
                <a:effectLst/>
                <a:latin typeface="sohne"/>
              </a:rPr>
              <a:t>Colab</a:t>
            </a:r>
            <a:endParaRPr lang="en-US" altLang="zh-TW" sz="2400" b="1" i="0" dirty="0">
              <a:solidFill>
                <a:srgbClr val="292929"/>
              </a:solidFill>
              <a:effectLst/>
              <a:latin typeface="sohne"/>
            </a:endParaRPr>
          </a:p>
          <a:p>
            <a:pPr marL="0" indent="0">
              <a:buNone/>
            </a:pPr>
            <a:r>
              <a:rPr lang="en-US" altLang="zh-TW" dirty="0"/>
              <a:t> 	</a:t>
            </a:r>
            <a:r>
              <a:rPr lang="en-US" altLang="zh-TW" dirty="0">
                <a:hlinkClick r:id="rId3"/>
              </a:rPr>
              <a:t>https://towardsdatascience.com/3-ways-to-load-csv-files-into-colab-7c14fcbdcb92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F0210CF-1D16-4260-A2AC-7CF1F85392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624" y="4618394"/>
            <a:ext cx="978217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844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12034F-F575-484E-9494-784B5412F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0D0A0B"/>
                </a:solidFill>
                <a:effectLst/>
                <a:latin typeface="montserrat-regular"/>
              </a:rPr>
              <a:t>神經網路與線性代數之間的緊密關係，奠定 </a:t>
            </a:r>
            <a:r>
              <a:rPr lang="en-US" altLang="zh-TW" b="0" i="0" dirty="0">
                <a:solidFill>
                  <a:srgbClr val="0D0A0B"/>
                </a:solidFill>
                <a:effectLst/>
                <a:latin typeface="montserrat-regular"/>
              </a:rPr>
              <a:t>AI </a:t>
            </a:r>
            <a:r>
              <a:rPr lang="zh-TW" altLang="en-US" b="0" i="0" dirty="0">
                <a:solidFill>
                  <a:srgbClr val="0D0A0B"/>
                </a:solidFill>
                <a:effectLst/>
                <a:latin typeface="montserrat-regular"/>
              </a:rPr>
              <a:t>之旅的基礎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AFBFF1-EE0D-470C-A019-3061C2FEE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https://leemeng.tw/deep-learning-for-everyone-understand-neural-net-and-linear-algebra.html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2611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072F65-64EE-4F56-B995-242F92D39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b="1" dirty="0">
                <a:solidFill>
                  <a:srgbClr val="403D3A"/>
                </a:solidFill>
                <a:effectLst/>
                <a:latin typeface="Oswald"/>
              </a:rPr>
              <a:t>深度學習：使用激勵函數的目的、如何選擇激勵函數 </a:t>
            </a:r>
            <a:r>
              <a:rPr lang="en-US" altLang="zh-TW" b="1" dirty="0">
                <a:solidFill>
                  <a:srgbClr val="403D3A"/>
                </a:solidFill>
                <a:effectLst/>
                <a:latin typeface="Oswald"/>
              </a:rPr>
              <a:t>Deep Learning : the role of the activation function</a:t>
            </a:r>
            <a:br>
              <a:rPr lang="en-US" altLang="zh-TW" b="1" dirty="0">
                <a:solidFill>
                  <a:srgbClr val="403D3A"/>
                </a:solidFill>
                <a:effectLst/>
                <a:latin typeface="Oswald"/>
              </a:rPr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F4C564-523C-496F-AD33-963455B0B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https://mropengate.blogspot.com/2017/02/deep-learning-role-of-activation.html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5859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CBF111-E3BA-4DD6-8A70-DD4C0FABC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0" i="0" dirty="0">
                <a:solidFill>
                  <a:schemeClr val="tx1"/>
                </a:solidFill>
                <a:effectLst/>
                <a:latin typeface="Roboto"/>
              </a:rPr>
              <a:t>【TensorFlow 2.0 </a:t>
            </a:r>
            <a:r>
              <a:rPr lang="zh-TW" altLang="en-US" b="0" i="0" dirty="0">
                <a:solidFill>
                  <a:schemeClr val="tx1"/>
                </a:solidFill>
                <a:effectLst/>
                <a:latin typeface="Roboto"/>
              </a:rPr>
              <a:t>系列教程</a:t>
            </a:r>
            <a:r>
              <a:rPr lang="en-US" altLang="zh-TW" b="0" i="0" dirty="0">
                <a:solidFill>
                  <a:schemeClr val="tx1"/>
                </a:solidFill>
                <a:effectLst/>
                <a:latin typeface="Roboto"/>
              </a:rPr>
              <a:t>】</a:t>
            </a:r>
            <a:r>
              <a:rPr lang="zh-TW" altLang="en-US" dirty="0">
                <a:solidFill>
                  <a:schemeClr val="tx1"/>
                </a:solidFill>
                <a:latin typeface="Roboto"/>
              </a:rPr>
              <a:t>五堂</a:t>
            </a:r>
            <a:r>
              <a:rPr lang="zh-TW" altLang="en-US" b="0" i="0" dirty="0">
                <a:solidFill>
                  <a:schemeClr val="tx1"/>
                </a:solidFill>
                <a:effectLst/>
                <a:latin typeface="Roboto"/>
              </a:rPr>
              <a:t>课</a:t>
            </a:r>
            <a:br>
              <a:rPr lang="zh-TW" altLang="en-US" b="0" i="0" dirty="0">
                <a:effectLst/>
                <a:latin typeface="Roboto"/>
              </a:rPr>
            </a:br>
            <a:br>
              <a:rPr lang="en-US" altLang="zh-TW" b="0" i="0" dirty="0">
                <a:effectLst/>
                <a:latin typeface="Roboto"/>
              </a:rPr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83858C-8467-465F-B8FB-665E69425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https://www.youtube.com/watch?v=48rrIqnKM90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0292736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169</TotalTime>
  <Words>238</Words>
  <Application>Microsoft Office PowerPoint</Application>
  <PresentationFormat>寬螢幕</PresentationFormat>
  <Paragraphs>23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6" baseType="lpstr">
      <vt:lpstr>montserrat-regular</vt:lpstr>
      <vt:lpstr>Oswald</vt:lpstr>
      <vt:lpstr>Roboto</vt:lpstr>
      <vt:lpstr>sohne</vt:lpstr>
      <vt:lpstr>Arial</vt:lpstr>
      <vt:lpstr>Helvetica</vt:lpstr>
      <vt:lpstr>Trebuchet MS</vt:lpstr>
      <vt:lpstr>Wingdings 3</vt:lpstr>
      <vt:lpstr>多面向</vt:lpstr>
      <vt:lpstr>Google TensorFlow 2</vt:lpstr>
      <vt:lpstr>一步一步學深度學習:  莫烦Python (44個video)</vt:lpstr>
      <vt:lpstr>Install environment in window10</vt:lpstr>
      <vt:lpstr>Colab 教學 – Cloud based Jupiter notebook</vt:lpstr>
      <vt:lpstr>神經網路與線性代數之間的緊密關係，奠定 AI 之旅的基礎</vt:lpstr>
      <vt:lpstr>深度學習：使用激勵函數的目的、如何選擇激勵函數 Deep Learning : the role of the activation function </vt:lpstr>
      <vt:lpstr>【TensorFlow 2.0 系列教程】五堂课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TensorFlow 2</dc:title>
  <dc:creator>文淵 林</dc:creator>
  <cp:lastModifiedBy>文淵 林</cp:lastModifiedBy>
  <cp:revision>23</cp:revision>
  <dcterms:created xsi:type="dcterms:W3CDTF">2021-04-18T06:05:25Z</dcterms:created>
  <dcterms:modified xsi:type="dcterms:W3CDTF">2021-04-20T12:17:33Z</dcterms:modified>
</cp:coreProperties>
</file>