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3" r:id="rId2"/>
    <p:sldId id="270" r:id="rId3"/>
    <p:sldId id="265" r:id="rId4"/>
    <p:sldId id="266" r:id="rId5"/>
    <p:sldId id="267" r:id="rId6"/>
    <p:sldId id="268" r:id="rId7"/>
    <p:sldId id="269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BF31B9E-02D0-4837-8797-C7EE6B20AA32}">
          <p14:sldIdLst>
            <p14:sldId id="263"/>
            <p14:sldId id="270"/>
            <p14:sldId id="265"/>
            <p14:sldId id="266"/>
            <p14:sldId id="267"/>
            <p14:sldId id="268"/>
            <p14:sldId id="269"/>
            <p14:sldId id="272"/>
            <p14:sldId id="271"/>
          </p14:sldIdLst>
        </p14:section>
        <p14:section name="未命名的章節" id="{C82A3BD4-9F16-4B88-8B3E-A20A9158BD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B9A9-8ADC-4EE4-A8C3-ABA5CEEBE4F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BCC18-EB4A-4227-BA90-0669D324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95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0A1A-4911-461D-8558-C8FCC6CB26C1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0D32-4540-41BB-8880-8692B3516E83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4CF1-FBDC-4677-805B-122548B697EF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F6A-5D98-4536-92E0-6753B039C5CF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045-45B2-45BD-870D-CC6428E3750E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297A-C195-44DC-93B5-400BCA0068C5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AF6D-8450-479D-B4ED-C53AFEF65E7B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1F08-3D1C-40FE-9832-FAB5731ECE15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4BF-22D7-47D1-911D-FEFCC397DC07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FC7-3DA8-4D78-82CC-F18DA41D43E1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65C2-2BDB-4629-B8D0-FA9A1CB5CBF2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9802-2FE6-454A-9B78-D4552539A0C4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4437-EF44-4AB3-A8E6-8B887CF495E6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594F-DDA1-46B7-9A18-C31E33BFE503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2E9D-9BA4-4470-A717-7373D8A057A0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68D-8120-4316-9914-76AC12560FC2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B385-A60D-49D6-B1EE-A8AB3B636A7E}" type="datetime1">
              <a:rPr lang="en-US" altLang="zh-TW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f.wiki/zh_hant/basic/model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core_layers/dens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-sheng-huang821.medium.com/%E6%A9%9F%E5%99%A8-%E6%B7%B1%E5%BA%A6%E5%AD%B8%E7%BF%92-%E5%9F%BA%E7%A4%8E%E4%BB%8B%E7%B4%B9-%E6%90%8D%E5%A4%B1%E5%87%BD%E6%95%B8-loss-function-2dcac5ebb6c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llen108108.github.io/blog/2019/10/22/L1%20,%20L2%20Regularization%20%E5%88%B0%E5%BA%95%E6%AD%A3%E5%89%87%E5%8C%96%E4%BA%86%E4%BB%80%E9%BA%BC%20_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3464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4EB71AB-3F4F-45B6-96AB-F6B8A0C4B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Google TensorFlow 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639B4A7-E977-4ADE-B818-22A2814D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zh-TW" altLang="en-US" sz="2800" b="1" dirty="0" smtClean="0"/>
              <a:t>人工智慧</a:t>
            </a:r>
            <a:r>
              <a:rPr lang="zh-TW" altLang="en-US" sz="2800" b="1" dirty="0"/>
              <a:t>深度學習實作開發</a:t>
            </a:r>
            <a:endParaRPr lang="en-US" altLang="zh-TW" sz="2800" b="1" dirty="0"/>
          </a:p>
          <a:p>
            <a:r>
              <a:rPr lang="zh-TW" altLang="en-US" sz="2800" b="1" dirty="0" smtClean="0"/>
              <a:t>第 </a:t>
            </a:r>
            <a:r>
              <a:rPr lang="en-US" altLang="zh-TW" sz="2800" b="1" dirty="0" smtClean="0"/>
              <a:t>6 </a:t>
            </a:r>
            <a:r>
              <a:rPr lang="zh-TW" altLang="en-US" sz="2800" b="1" dirty="0"/>
              <a:t>章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1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35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52344" t="39879" r="4322" b="38012"/>
          <a:stretch/>
        </p:blipFill>
        <p:spPr>
          <a:xfrm>
            <a:off x="1087993" y="935500"/>
            <a:ext cx="7924800" cy="22742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87993" y="135374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hlinkClick r:id="rId3"/>
              </a:rPr>
              <a:t>https://keras.io/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30666" t="16964" r="31750" b="44665"/>
          <a:stretch/>
        </p:blipFill>
        <p:spPr>
          <a:xfrm>
            <a:off x="1766173" y="3316458"/>
            <a:ext cx="5869067" cy="337048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2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5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 txBox="1">
            <a:spLocks/>
          </p:cNvSpPr>
          <p:nvPr/>
        </p:nvSpPr>
        <p:spPr>
          <a:xfrm>
            <a:off x="677334" y="82296"/>
            <a:ext cx="8596668" cy="1848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57188" indent="-357188" algn="l">
              <a:buFont typeface="Arial" panose="020B0604020202020204" pitchFamily="34" charset="0"/>
              <a:buChar char="•"/>
            </a:pPr>
            <a:endParaRPr lang="zh-TW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67146"/>
              </p:ext>
            </p:extLst>
          </p:nvPr>
        </p:nvGraphicFramePr>
        <p:xfrm>
          <a:off x="1070526" y="1765808"/>
          <a:ext cx="8128000" cy="43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76">
                  <a:extLst>
                    <a:ext uri="{9D8B030D-6E8A-4147-A177-3AD203B41FA5}">
                      <a16:colId xmlns:a16="http://schemas.microsoft.com/office/drawing/2014/main" val="1044385907"/>
                    </a:ext>
                  </a:extLst>
                </a:gridCol>
                <a:gridCol w="2762842">
                  <a:extLst>
                    <a:ext uri="{9D8B030D-6E8A-4147-A177-3AD203B41FA5}">
                      <a16:colId xmlns:a16="http://schemas.microsoft.com/office/drawing/2014/main" val="3298820385"/>
                    </a:ext>
                  </a:extLst>
                </a:gridCol>
                <a:gridCol w="3172968">
                  <a:extLst>
                    <a:ext uri="{9D8B030D-6E8A-4147-A177-3AD203B41FA5}">
                      <a16:colId xmlns:a16="http://schemas.microsoft.com/office/drawing/2014/main" val="3656605268"/>
                    </a:ext>
                  </a:extLst>
                </a:gridCol>
                <a:gridCol w="1444414">
                  <a:extLst>
                    <a:ext uri="{9D8B030D-6E8A-4147-A177-3AD203B41FA5}">
                      <a16:colId xmlns:a16="http://schemas.microsoft.com/office/drawing/2014/main" val="2928712829"/>
                    </a:ext>
                  </a:extLst>
                </a:gridCol>
              </a:tblGrid>
              <a:tr h="7342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可客製化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對應類別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官方</a:t>
                      </a:r>
                      <a:r>
                        <a:rPr lang="en-US" altLang="zh-TW" sz="2000" dirty="0" smtClean="0"/>
                        <a:t>API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3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tf.keras.layers.Layer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有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334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Dense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tf.keras.layers.Layer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有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4958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－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/>
                        <a:t>△</a:t>
                      </a:r>
                      <a:endParaRPr lang="zh-TW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2730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tf.keras.metrics.Metric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無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0192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Callbacks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tf.keras.callbacks.Callback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458053"/>
                  </a:ext>
                </a:extLst>
              </a:tr>
            </a:tbl>
          </a:graphicData>
        </a:graphic>
      </p:graphicFrame>
      <p:sp>
        <p:nvSpPr>
          <p:cNvPr id="4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 txBox="1">
            <a:spLocks/>
          </p:cNvSpPr>
          <p:nvPr/>
        </p:nvSpPr>
        <p:spPr>
          <a:xfrm>
            <a:off x="1070526" y="88392"/>
            <a:ext cx="8596668" cy="1402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可客製化項目：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Layers</a:t>
            </a:r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TW" sz="4000" dirty="0">
                <a:solidFill>
                  <a:schemeClr val="tx1"/>
                </a:solidFill>
                <a:latin typeface="+mj-ea"/>
              </a:rPr>
              <a:t>Dense 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Layers</a:t>
            </a:r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Loss</a:t>
            </a:r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Metrics</a:t>
            </a:r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TW" sz="4000" dirty="0">
                <a:solidFill>
                  <a:schemeClr val="tx1"/>
                </a:solidFill>
                <a:latin typeface="+mj-ea"/>
              </a:rPr>
              <a:t>Callbacks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3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14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9898526" y="4988448"/>
            <a:ext cx="2202033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hlinkClick r:id="rId2"/>
              </a:rPr>
              <a:t>https://tf.wiki/zh_hant/basic/models.html</a:t>
            </a:r>
            <a:endParaRPr lang="zh-TW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17758"/>
              </p:ext>
            </p:extLst>
          </p:nvPr>
        </p:nvGraphicFramePr>
        <p:xfrm>
          <a:off x="961327" y="734124"/>
          <a:ext cx="8128000" cy="14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76">
                  <a:extLst>
                    <a:ext uri="{9D8B030D-6E8A-4147-A177-3AD203B41FA5}">
                      <a16:colId xmlns:a16="http://schemas.microsoft.com/office/drawing/2014/main" val="2912522645"/>
                    </a:ext>
                  </a:extLst>
                </a:gridCol>
                <a:gridCol w="2762842">
                  <a:extLst>
                    <a:ext uri="{9D8B030D-6E8A-4147-A177-3AD203B41FA5}">
                      <a16:colId xmlns:a16="http://schemas.microsoft.com/office/drawing/2014/main" val="2499581060"/>
                    </a:ext>
                  </a:extLst>
                </a:gridCol>
                <a:gridCol w="3172968">
                  <a:extLst>
                    <a:ext uri="{9D8B030D-6E8A-4147-A177-3AD203B41FA5}">
                      <a16:colId xmlns:a16="http://schemas.microsoft.com/office/drawing/2014/main" val="300412170"/>
                    </a:ext>
                  </a:extLst>
                </a:gridCol>
                <a:gridCol w="1444414">
                  <a:extLst>
                    <a:ext uri="{9D8B030D-6E8A-4147-A177-3AD203B41FA5}">
                      <a16:colId xmlns:a16="http://schemas.microsoft.com/office/drawing/2014/main" val="3519840399"/>
                    </a:ext>
                  </a:extLst>
                </a:gridCol>
              </a:tblGrid>
              <a:tr h="7342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可客製化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對應類別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官方</a:t>
                      </a:r>
                      <a:r>
                        <a:rPr lang="en-US" altLang="zh-TW" sz="2000" dirty="0" smtClean="0"/>
                        <a:t>API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225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tf.keras.layers.Layer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有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00178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2584" t="22890" r="31667" b="18592"/>
          <a:stretch/>
        </p:blipFill>
        <p:spPr>
          <a:xfrm>
            <a:off x="961327" y="2211504"/>
            <a:ext cx="7739527" cy="45696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9400" y="2372360"/>
            <a:ext cx="683260" cy="218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49400" y="3529732"/>
            <a:ext cx="515620" cy="20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49400" y="5877796"/>
            <a:ext cx="431800" cy="18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132467" y="25908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初始化一些構建該層所需的基本引數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132467" y="36186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建立該層所需的權重矩陣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32467" y="62691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層構建的真正執行者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 txBox="1">
            <a:spLocks/>
          </p:cNvSpPr>
          <p:nvPr/>
        </p:nvSpPr>
        <p:spPr>
          <a:xfrm>
            <a:off x="1070526" y="88392"/>
            <a:ext cx="8596668" cy="1402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可客製化項目：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Layers</a:t>
            </a:r>
            <a:endParaRPr lang="en-US" altLang="zh-TW" sz="4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4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4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46250"/>
              </p:ext>
            </p:extLst>
          </p:nvPr>
        </p:nvGraphicFramePr>
        <p:xfrm>
          <a:off x="961327" y="734124"/>
          <a:ext cx="8128000" cy="14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76">
                  <a:extLst>
                    <a:ext uri="{9D8B030D-6E8A-4147-A177-3AD203B41FA5}">
                      <a16:colId xmlns:a16="http://schemas.microsoft.com/office/drawing/2014/main" val="2912522645"/>
                    </a:ext>
                  </a:extLst>
                </a:gridCol>
                <a:gridCol w="2762842">
                  <a:extLst>
                    <a:ext uri="{9D8B030D-6E8A-4147-A177-3AD203B41FA5}">
                      <a16:colId xmlns:a16="http://schemas.microsoft.com/office/drawing/2014/main" val="2499581060"/>
                    </a:ext>
                  </a:extLst>
                </a:gridCol>
                <a:gridCol w="3172968">
                  <a:extLst>
                    <a:ext uri="{9D8B030D-6E8A-4147-A177-3AD203B41FA5}">
                      <a16:colId xmlns:a16="http://schemas.microsoft.com/office/drawing/2014/main" val="300412170"/>
                    </a:ext>
                  </a:extLst>
                </a:gridCol>
                <a:gridCol w="1444414">
                  <a:extLst>
                    <a:ext uri="{9D8B030D-6E8A-4147-A177-3AD203B41FA5}">
                      <a16:colId xmlns:a16="http://schemas.microsoft.com/office/drawing/2014/main" val="3519840399"/>
                    </a:ext>
                  </a:extLst>
                </a:gridCol>
              </a:tblGrid>
              <a:tr h="7342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可客製化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對應類別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官方</a:t>
                      </a:r>
                      <a:r>
                        <a:rPr lang="en-US" altLang="zh-TW" sz="2000" dirty="0" smtClean="0"/>
                        <a:t>API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225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Dense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tf.keras.layers.Layer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有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0017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2583" t="36074" r="38417" b="18741"/>
          <a:stretch/>
        </p:blipFill>
        <p:spPr>
          <a:xfrm>
            <a:off x="961327" y="2346960"/>
            <a:ext cx="8128000" cy="42160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15433" y="4868918"/>
            <a:ext cx="2224167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hlinkClick r:id="rId3"/>
              </a:rPr>
              <a:t>https://keras.io/api/layers/core_layers/dense/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686560" y="2966720"/>
            <a:ext cx="5090160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9630" y="2966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必設定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16487" y="281761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</a:t>
            </a:r>
            <a:r>
              <a:rPr lang="en-US" altLang="zh-TW" dirty="0" smtClean="0">
                <a:solidFill>
                  <a:srgbClr val="FF0000"/>
                </a:solidFill>
              </a:rPr>
              <a:t>nit</a:t>
            </a:r>
            <a:r>
              <a:rPr lang="zh-TW" altLang="en-US" dirty="0" smtClean="0">
                <a:solidFill>
                  <a:srgbClr val="FF0000"/>
                </a:solidFill>
              </a:rPr>
              <a:t>：幾個神經元</a:t>
            </a:r>
            <a:r>
              <a:rPr lang="en-US" altLang="zh-TW" dirty="0" smtClean="0">
                <a:solidFill>
                  <a:srgbClr val="FF0000"/>
                </a:solidFill>
              </a:rPr>
              <a:t>(128)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16487" y="315138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activation</a:t>
            </a:r>
            <a:r>
              <a:rPr lang="zh-TW" altLang="en-US" dirty="0" smtClean="0">
                <a:solidFill>
                  <a:srgbClr val="FF0000"/>
                </a:solidFill>
              </a:rPr>
              <a:t>：使用什麼激活函數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relu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 txBox="1">
            <a:spLocks/>
          </p:cNvSpPr>
          <p:nvPr/>
        </p:nvSpPr>
        <p:spPr>
          <a:xfrm>
            <a:off x="1070526" y="88392"/>
            <a:ext cx="8596668" cy="645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可客製化項目：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Dense Layers</a:t>
            </a:r>
            <a:endParaRPr lang="en-US" altLang="zh-TW" sz="4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5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8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 txBox="1">
            <a:spLocks/>
          </p:cNvSpPr>
          <p:nvPr/>
        </p:nvSpPr>
        <p:spPr>
          <a:xfrm>
            <a:off x="1070526" y="88392"/>
            <a:ext cx="8596668" cy="853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可客製化項目：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Loss</a:t>
            </a:r>
            <a:endParaRPr lang="en-US" altLang="zh-TW" sz="400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5050"/>
              </p:ext>
            </p:extLst>
          </p:nvPr>
        </p:nvGraphicFramePr>
        <p:xfrm>
          <a:off x="961327" y="734124"/>
          <a:ext cx="8128000" cy="14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76">
                  <a:extLst>
                    <a:ext uri="{9D8B030D-6E8A-4147-A177-3AD203B41FA5}">
                      <a16:colId xmlns:a16="http://schemas.microsoft.com/office/drawing/2014/main" val="2912522645"/>
                    </a:ext>
                  </a:extLst>
                </a:gridCol>
                <a:gridCol w="2762842">
                  <a:extLst>
                    <a:ext uri="{9D8B030D-6E8A-4147-A177-3AD203B41FA5}">
                      <a16:colId xmlns:a16="http://schemas.microsoft.com/office/drawing/2014/main" val="2499581060"/>
                    </a:ext>
                  </a:extLst>
                </a:gridCol>
                <a:gridCol w="3172968">
                  <a:extLst>
                    <a:ext uri="{9D8B030D-6E8A-4147-A177-3AD203B41FA5}">
                      <a16:colId xmlns:a16="http://schemas.microsoft.com/office/drawing/2014/main" val="300412170"/>
                    </a:ext>
                  </a:extLst>
                </a:gridCol>
                <a:gridCol w="1444414">
                  <a:extLst>
                    <a:ext uri="{9D8B030D-6E8A-4147-A177-3AD203B41FA5}">
                      <a16:colId xmlns:a16="http://schemas.microsoft.com/office/drawing/2014/main" val="3519840399"/>
                    </a:ext>
                  </a:extLst>
                </a:gridCol>
              </a:tblGrid>
              <a:tr h="7342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可客製化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對應類別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官方</a:t>
                      </a:r>
                      <a:r>
                        <a:rPr lang="en-US" altLang="zh-TW" sz="2000" dirty="0" smtClean="0"/>
                        <a:t>API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225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Custom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－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/>
                        <a:t>△</a:t>
                      </a:r>
                      <a:endParaRPr lang="zh-TW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00178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083" t="40370" r="37417" b="48519"/>
          <a:stretch/>
        </p:blipFill>
        <p:spPr>
          <a:xfrm>
            <a:off x="961327" y="2372360"/>
            <a:ext cx="9235440" cy="1143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61153" y="3381623"/>
            <a:ext cx="2224167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https://chih-sheng-huang821.medium.com/%E6%A9%9F%E5%99%A8-%E6%B7%B1%E5%BA%A6%E5%AD%B8%E7%BF%92-%E5%9F%BA%E7%A4%8E%E4%BB%8B%E7%B4%B9-%E6%90%8D%E5%A4%B1%E5%87%BD%E6%95%B8-loss-function-2dcac5ebb6cb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38999" t="56815" r="21167" b="22370"/>
          <a:stretch/>
        </p:blipFill>
        <p:spPr>
          <a:xfrm>
            <a:off x="1849120" y="3618882"/>
            <a:ext cx="6141720" cy="18052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0526" y="5652737"/>
            <a:ext cx="8439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在機器學習中，我們或許願意以一些準確度來交換一般性，使其在測試資料上的準確度可以提高。</a:t>
            </a:r>
          </a:p>
        </p:txBody>
      </p:sp>
      <p:sp>
        <p:nvSpPr>
          <p:cNvPr id="8" name="矩形 7"/>
          <p:cNvSpPr/>
          <p:nvPr/>
        </p:nvSpPr>
        <p:spPr>
          <a:xfrm>
            <a:off x="9861153" y="5424137"/>
            <a:ext cx="222416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5"/>
              </a:rPr>
              <a:t>https://allen108108.github.io/blog/2019/10/22/L1%20,%20L2%20Regularization%20%E5%88%B0%E5%BA%95%E6%AD%A3%E5%89%87%E5%8C%96%E4%BA%86%E4%BB%80%E9%BA%BC%20_/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6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0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 txBox="1">
            <a:spLocks/>
          </p:cNvSpPr>
          <p:nvPr/>
        </p:nvSpPr>
        <p:spPr>
          <a:xfrm>
            <a:off x="1070526" y="88392"/>
            <a:ext cx="8596668" cy="853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可客製化項目：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Metrics</a:t>
            </a:r>
            <a:endParaRPr lang="en-US" altLang="zh-TW" sz="400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66970"/>
              </p:ext>
            </p:extLst>
          </p:nvPr>
        </p:nvGraphicFramePr>
        <p:xfrm>
          <a:off x="961327" y="734124"/>
          <a:ext cx="8128000" cy="14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76">
                  <a:extLst>
                    <a:ext uri="{9D8B030D-6E8A-4147-A177-3AD203B41FA5}">
                      <a16:colId xmlns:a16="http://schemas.microsoft.com/office/drawing/2014/main" val="2912522645"/>
                    </a:ext>
                  </a:extLst>
                </a:gridCol>
                <a:gridCol w="2762842">
                  <a:extLst>
                    <a:ext uri="{9D8B030D-6E8A-4147-A177-3AD203B41FA5}">
                      <a16:colId xmlns:a16="http://schemas.microsoft.com/office/drawing/2014/main" val="2499581060"/>
                    </a:ext>
                  </a:extLst>
                </a:gridCol>
                <a:gridCol w="3172968">
                  <a:extLst>
                    <a:ext uri="{9D8B030D-6E8A-4147-A177-3AD203B41FA5}">
                      <a16:colId xmlns:a16="http://schemas.microsoft.com/office/drawing/2014/main" val="300412170"/>
                    </a:ext>
                  </a:extLst>
                </a:gridCol>
                <a:gridCol w="1444414">
                  <a:extLst>
                    <a:ext uri="{9D8B030D-6E8A-4147-A177-3AD203B41FA5}">
                      <a16:colId xmlns:a16="http://schemas.microsoft.com/office/drawing/2014/main" val="3519840399"/>
                    </a:ext>
                  </a:extLst>
                </a:gridCol>
              </a:tblGrid>
              <a:tr h="7342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可客製化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對應類別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官方</a:t>
                      </a:r>
                      <a:r>
                        <a:rPr lang="en-US" altLang="zh-TW" sz="2000" dirty="0" smtClean="0"/>
                        <a:t>API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225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tf.keras.metrics.Metric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無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00178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500" t="21704" r="41583" b="8963"/>
          <a:stretch/>
        </p:blipFill>
        <p:spPr>
          <a:xfrm>
            <a:off x="961327" y="2188353"/>
            <a:ext cx="5348033" cy="45424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7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2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 txBox="1">
            <a:spLocks/>
          </p:cNvSpPr>
          <p:nvPr/>
        </p:nvSpPr>
        <p:spPr>
          <a:xfrm>
            <a:off x="1070526" y="88392"/>
            <a:ext cx="8596668" cy="853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+mj-ea"/>
              </a:rPr>
              <a:t>可客製化項目：</a:t>
            </a:r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Callbacks</a:t>
            </a:r>
            <a:endParaRPr lang="en-US" altLang="zh-TW" sz="400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61327" y="734124"/>
          <a:ext cx="8128000" cy="145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76">
                  <a:extLst>
                    <a:ext uri="{9D8B030D-6E8A-4147-A177-3AD203B41FA5}">
                      <a16:colId xmlns:a16="http://schemas.microsoft.com/office/drawing/2014/main" val="2912522645"/>
                    </a:ext>
                  </a:extLst>
                </a:gridCol>
                <a:gridCol w="2762842">
                  <a:extLst>
                    <a:ext uri="{9D8B030D-6E8A-4147-A177-3AD203B41FA5}">
                      <a16:colId xmlns:a16="http://schemas.microsoft.com/office/drawing/2014/main" val="2499581060"/>
                    </a:ext>
                  </a:extLst>
                </a:gridCol>
                <a:gridCol w="3172968">
                  <a:extLst>
                    <a:ext uri="{9D8B030D-6E8A-4147-A177-3AD203B41FA5}">
                      <a16:colId xmlns:a16="http://schemas.microsoft.com/office/drawing/2014/main" val="300412170"/>
                    </a:ext>
                  </a:extLst>
                </a:gridCol>
                <a:gridCol w="1444414">
                  <a:extLst>
                    <a:ext uri="{9D8B030D-6E8A-4147-A177-3AD203B41FA5}">
                      <a16:colId xmlns:a16="http://schemas.microsoft.com/office/drawing/2014/main" val="3519840399"/>
                    </a:ext>
                  </a:extLst>
                </a:gridCol>
              </a:tblGrid>
              <a:tr h="7342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可客製化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對應類別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官方</a:t>
                      </a:r>
                      <a:r>
                        <a:rPr lang="en-US" altLang="zh-TW" sz="2000" dirty="0" smtClean="0"/>
                        <a:t>API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225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Custom Callbacks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tf.keras.callbacks.Callback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0017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583" t="27630" r="37167" b="16815"/>
          <a:stretch/>
        </p:blipFill>
        <p:spPr>
          <a:xfrm>
            <a:off x="961327" y="2188354"/>
            <a:ext cx="7405433" cy="4605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61153" y="6226331"/>
            <a:ext cx="222416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https://ithelp.ithome.com.tw/articles/10234641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7127" y="3151386"/>
            <a:ext cx="396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Callback </a:t>
            </a:r>
            <a:r>
              <a:rPr lang="zh-TW" altLang="en-US" dirty="0">
                <a:solidFill>
                  <a:srgbClr val="FF0000"/>
                </a:solidFill>
              </a:rPr>
              <a:t>可以在模型訓練過程中觸發事件，記錄訓練過程產生的資訊、在查核點</a:t>
            </a:r>
            <a:r>
              <a:rPr lang="en-US" altLang="zh-TW" dirty="0">
                <a:solidFill>
                  <a:srgbClr val="FF0000"/>
                </a:solidFill>
              </a:rPr>
              <a:t>(Checkpoint)</a:t>
            </a:r>
            <a:r>
              <a:rPr lang="zh-TW" altLang="en-US" dirty="0">
                <a:solidFill>
                  <a:srgbClr val="FF0000"/>
                </a:solidFill>
              </a:rPr>
              <a:t>對模型存檔、迫使訓練提早</a:t>
            </a:r>
            <a:r>
              <a:rPr lang="zh-TW" altLang="en-US" dirty="0" smtClean="0">
                <a:solidFill>
                  <a:srgbClr val="FF0000"/>
                </a:solidFill>
              </a:rPr>
              <a:t>結束等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8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94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 txBox="1">
            <a:spLocks/>
          </p:cNvSpPr>
          <p:nvPr/>
        </p:nvSpPr>
        <p:spPr>
          <a:xfrm>
            <a:off x="1070526" y="445008"/>
            <a:ext cx="8596668" cy="3532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Coding</a:t>
            </a:r>
          </a:p>
          <a:p>
            <a:pPr algn="ctr"/>
            <a:endParaRPr lang="en-US" altLang="zh-TW" sz="4000" dirty="0" smtClean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en-US" altLang="zh-TW" sz="4000" dirty="0" smtClean="0">
                <a:solidFill>
                  <a:schemeClr val="tx1"/>
                </a:solidFill>
                <a:latin typeface="+mj-ea"/>
              </a:rPr>
              <a:t>Discuss</a:t>
            </a:r>
          </a:p>
          <a:p>
            <a:pPr algn="ctr"/>
            <a:endParaRPr lang="en-US" altLang="zh-TW" sz="4000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en-US" altLang="zh-TW" sz="4000" b="1" dirty="0" smtClean="0">
                <a:solidFill>
                  <a:schemeClr val="tx1"/>
                </a:solidFill>
                <a:latin typeface="+mj-ea"/>
              </a:rPr>
              <a:t>End</a:t>
            </a:r>
            <a:endParaRPr lang="en-US" altLang="zh-TW" sz="4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457432" y="2651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9</a:t>
            </a:r>
            <a:endParaRPr lang="zh-TW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01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</TotalTime>
  <Words>346</Words>
  <Application>Microsoft Office PowerPoint</Application>
  <PresentationFormat>寬螢幕</PresentationFormat>
  <Paragraphs>102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Google TensorFlow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TensorFlow 2</dc:title>
  <dc:creator>文淵 林</dc:creator>
  <cp:lastModifiedBy>顧詔勛</cp:lastModifiedBy>
  <cp:revision>83</cp:revision>
  <dcterms:created xsi:type="dcterms:W3CDTF">2021-04-18T06:05:25Z</dcterms:created>
  <dcterms:modified xsi:type="dcterms:W3CDTF">2021-05-23T08:17:16Z</dcterms:modified>
</cp:coreProperties>
</file>