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8">
  <p:sldMasterIdLst>
    <p:sldMasterId id="2147483929" r:id="rId1"/>
  </p:sldMasterIdLst>
  <p:sldIdLst>
    <p:sldId id="256" r:id="rId2"/>
    <p:sldId id="257" r:id="rId3"/>
    <p:sldId id="258" r:id="rId4"/>
    <p:sldId id="271" r:id="rId5"/>
    <p:sldId id="265" r:id="rId6"/>
    <p:sldId id="264" r:id="rId7"/>
    <p:sldId id="263" r:id="rId8"/>
    <p:sldId id="279" r:id="rId9"/>
    <p:sldId id="278" r:id="rId10"/>
    <p:sldId id="270" r:id="rId11"/>
    <p:sldId id="280" r:id="rId12"/>
    <p:sldId id="268" r:id="rId13"/>
    <p:sldId id="272" r:id="rId14"/>
    <p:sldId id="277" r:id="rId15"/>
    <p:sldId id="281" r:id="rId16"/>
    <p:sldId id="286" r:id="rId17"/>
    <p:sldId id="283" r:id="rId18"/>
    <p:sldId id="284" r:id="rId19"/>
    <p:sldId id="285"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6" autoAdjust="0"/>
    <p:restoredTop sz="95179" autoAdjust="0"/>
  </p:normalViewPr>
  <p:slideViewPr>
    <p:cSldViewPr snapToGrid="0">
      <p:cViewPr varScale="1">
        <p:scale>
          <a:sx n="104" d="100"/>
          <a:sy n="104" d="100"/>
        </p:scale>
        <p:origin x="126" y="132"/>
      </p:cViewPr>
      <p:guideLst>
        <p:guide orient="horz" pos="2160"/>
        <p:guide pos="3840"/>
      </p:guideLst>
    </p:cSldViewPr>
  </p:slideViewPr>
  <p:outlineViewPr>
    <p:cViewPr>
      <p:scale>
        <a:sx n="33" d="100"/>
        <a:sy n="33" d="100"/>
      </p:scale>
      <p:origin x="0" y="46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85FAE1C-47D0-494D-BBBC-74279CBF825C}" type="datetimeFigureOut">
              <a:rPr lang="en-US" smtClean="0"/>
              <a:t>6/22/2023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0B9BD07-6DE0-4F5D-AA23-672F96E6E5F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056707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5FAE1C-47D0-494D-BBBC-74279CBF825C}" type="datetimeFigureOut">
              <a:rPr lang="en-US" smtClean="0"/>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9BD07-6DE0-4F5D-AA23-672F96E6E5F2}" type="slidenum">
              <a:rPr lang="en-US" smtClean="0"/>
              <a:t>‹#›</a:t>
            </a:fld>
            <a:endParaRPr lang="en-US"/>
          </a:p>
        </p:txBody>
      </p:sp>
    </p:spTree>
    <p:extLst>
      <p:ext uri="{BB962C8B-B14F-4D97-AF65-F5344CB8AC3E}">
        <p14:creationId xmlns:p14="http://schemas.microsoft.com/office/powerpoint/2010/main" val="1078661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FAE1C-47D0-494D-BBBC-74279CBF825C}"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BD07-6DE0-4F5D-AA23-672F96E6E5F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89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FAE1C-47D0-494D-BBBC-74279CBF825C}"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BD07-6DE0-4F5D-AA23-672F96E6E5F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9591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FAE1C-47D0-494D-BBBC-74279CBF825C}"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BD07-6DE0-4F5D-AA23-672F96E6E5F2}" type="slidenum">
              <a:rPr lang="en-US" smtClean="0"/>
              <a:t>‹#›</a:t>
            </a:fld>
            <a:endParaRPr lang="en-US"/>
          </a:p>
        </p:txBody>
      </p:sp>
    </p:spTree>
    <p:extLst>
      <p:ext uri="{BB962C8B-B14F-4D97-AF65-F5344CB8AC3E}">
        <p14:creationId xmlns:p14="http://schemas.microsoft.com/office/powerpoint/2010/main" val="12861278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FAE1C-47D0-494D-BBBC-74279CBF825C}"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BD07-6DE0-4F5D-AA23-672F96E6E5F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8120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FAE1C-47D0-494D-BBBC-74279CBF825C}"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BD07-6DE0-4F5D-AA23-672F96E6E5F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5905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FAE1C-47D0-494D-BBBC-74279CBF825C}"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BD07-6DE0-4F5D-AA23-672F96E6E5F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5213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FAE1C-47D0-494D-BBBC-74279CBF825C}"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BD07-6DE0-4F5D-AA23-672F96E6E5F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5852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FAE1C-47D0-494D-BBBC-74279CBF825C}"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BD07-6DE0-4F5D-AA23-672F96E6E5F2}" type="slidenum">
              <a:rPr lang="en-US" smtClean="0"/>
              <a:t>‹#›</a:t>
            </a:fld>
            <a:endParaRPr lang="en-US"/>
          </a:p>
        </p:txBody>
      </p:sp>
    </p:spTree>
    <p:extLst>
      <p:ext uri="{BB962C8B-B14F-4D97-AF65-F5344CB8AC3E}">
        <p14:creationId xmlns:p14="http://schemas.microsoft.com/office/powerpoint/2010/main" val="2021211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FAE1C-47D0-494D-BBBC-74279CBF825C}"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BD07-6DE0-4F5D-AA23-672F96E6E5F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7301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FAE1C-47D0-494D-BBBC-74279CBF825C}" type="datetimeFigureOut">
              <a:rPr lang="en-US" smtClean="0"/>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9BD07-6DE0-4F5D-AA23-672F96E6E5F2}" type="slidenum">
              <a:rPr lang="en-US" smtClean="0"/>
              <a:t>‹#›</a:t>
            </a:fld>
            <a:endParaRPr lang="en-US"/>
          </a:p>
        </p:txBody>
      </p:sp>
    </p:spTree>
    <p:extLst>
      <p:ext uri="{BB962C8B-B14F-4D97-AF65-F5344CB8AC3E}">
        <p14:creationId xmlns:p14="http://schemas.microsoft.com/office/powerpoint/2010/main" val="15661756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5FAE1C-47D0-494D-BBBC-74279CBF825C}" type="datetimeFigureOut">
              <a:rPr lang="en-US" smtClean="0"/>
              <a:t>6/22/2023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9BD07-6DE0-4F5D-AA23-672F96E6E5F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386334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5FAE1C-47D0-494D-BBBC-74279CBF825C}" type="datetimeFigureOut">
              <a:rPr lang="en-US" smtClean="0"/>
              <a:t>6/22/2023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9BD07-6DE0-4F5D-AA23-672F96E6E5F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6502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FAE1C-47D0-494D-BBBC-74279CBF825C}" type="datetimeFigureOut">
              <a:rPr lang="en-US" smtClean="0"/>
              <a:t>6/22/2023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9BD07-6DE0-4F5D-AA23-672F96E6E5F2}" type="slidenum">
              <a:rPr lang="en-US" smtClean="0"/>
              <a:t>‹#›</a:t>
            </a:fld>
            <a:endParaRPr lang="en-US"/>
          </a:p>
        </p:txBody>
      </p:sp>
    </p:spTree>
    <p:extLst>
      <p:ext uri="{BB962C8B-B14F-4D97-AF65-F5344CB8AC3E}">
        <p14:creationId xmlns:p14="http://schemas.microsoft.com/office/powerpoint/2010/main" val="190095241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5FAE1C-47D0-494D-BBBC-74279CBF825C}" type="datetimeFigureOut">
              <a:rPr lang="en-US" smtClean="0"/>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9BD07-6DE0-4F5D-AA23-672F96E6E5F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298887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5FAE1C-47D0-494D-BBBC-74279CBF825C}" type="datetimeFigureOut">
              <a:rPr lang="en-US" smtClean="0"/>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9BD07-6DE0-4F5D-AA23-672F96E6E5F2}" type="slidenum">
              <a:rPr lang="en-US" smtClean="0"/>
              <a:t>‹#›</a:t>
            </a:fld>
            <a:endParaRPr lang="en-US"/>
          </a:p>
        </p:txBody>
      </p:sp>
    </p:spTree>
    <p:extLst>
      <p:ext uri="{BB962C8B-B14F-4D97-AF65-F5344CB8AC3E}">
        <p14:creationId xmlns:p14="http://schemas.microsoft.com/office/powerpoint/2010/main" val="1656643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5FAE1C-47D0-494D-BBBC-74279CBF825C}" type="datetimeFigureOut">
              <a:rPr lang="en-US" smtClean="0"/>
              <a:t>6/22/2023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B9BD07-6DE0-4F5D-AA23-672F96E6E5F2}" type="slidenum">
              <a:rPr lang="en-US" smtClean="0"/>
              <a:t>‹#›</a:t>
            </a:fld>
            <a:endParaRPr lang="en-US"/>
          </a:p>
        </p:txBody>
      </p:sp>
    </p:spTree>
    <p:extLst>
      <p:ext uri="{BB962C8B-B14F-4D97-AF65-F5344CB8AC3E}">
        <p14:creationId xmlns:p14="http://schemas.microsoft.com/office/powerpoint/2010/main" val="1631696123"/>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 id="2147483944" r:id="rId15"/>
    <p:sldLayoutId id="2147483945" r:id="rId16"/>
    <p:sldLayoutId id="214748394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iprjb.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ED127-5251-498F-BE06-AEBCF9B00B88}"/>
              </a:ext>
            </a:extLst>
          </p:cNvPr>
          <p:cNvSpPr>
            <a:spLocks noGrp="1"/>
          </p:cNvSpPr>
          <p:nvPr>
            <p:ph type="ctrTitle"/>
          </p:nvPr>
        </p:nvSpPr>
        <p:spPr>
          <a:xfrm>
            <a:off x="2692398" y="2533597"/>
            <a:ext cx="6815669" cy="446794"/>
          </a:xfrm>
        </p:spPr>
        <p:txBody>
          <a:bodyPr>
            <a:normAutofit fontScale="90000"/>
          </a:bodyPr>
          <a:lstStyle/>
          <a:p>
            <a:r>
              <a:rPr lang="en-US" sz="2400" b="1" dirty="0">
                <a:latin typeface="Cambria"/>
                <a:cs typeface="Cambria"/>
              </a:rPr>
              <a:t>PROJECT B</a:t>
            </a:r>
          </a:p>
        </p:txBody>
      </p:sp>
      <p:sp>
        <p:nvSpPr>
          <p:cNvPr id="3" name="Subtitle 2">
            <a:extLst>
              <a:ext uri="{FF2B5EF4-FFF2-40B4-BE49-F238E27FC236}">
                <a16:creationId xmlns:a16="http://schemas.microsoft.com/office/drawing/2014/main" id="{4444ACC4-9FA8-4D2B-B032-EBD6C4F60C3F}"/>
              </a:ext>
            </a:extLst>
          </p:cNvPr>
          <p:cNvSpPr>
            <a:spLocks noGrp="1"/>
          </p:cNvSpPr>
          <p:nvPr>
            <p:ph type="subTitle" idx="1"/>
          </p:nvPr>
        </p:nvSpPr>
        <p:spPr>
          <a:xfrm>
            <a:off x="2614005" y="3470002"/>
            <a:ext cx="6894062" cy="1867468"/>
          </a:xfrm>
        </p:spPr>
        <p:txBody>
          <a:bodyPr>
            <a:normAutofit/>
          </a:bodyPr>
          <a:lstStyle/>
          <a:p>
            <a:r>
              <a:rPr lang="en-US" sz="2000" b="1" dirty="0">
                <a:latin typeface="Cambria"/>
                <a:cs typeface="Cambria"/>
              </a:rPr>
              <a:t>PROJECT TITLE:PATAHOSTEL</a:t>
            </a:r>
          </a:p>
          <a:p>
            <a:r>
              <a:rPr lang="en-US" sz="2000" b="1" dirty="0">
                <a:latin typeface="Cambria"/>
                <a:cs typeface="Cambria"/>
              </a:rPr>
              <a:t>PRESENTER:JAMES ALVINE</a:t>
            </a:r>
          </a:p>
          <a:p>
            <a:r>
              <a:rPr lang="en-US" sz="2000" b="1" dirty="0">
                <a:latin typeface="Cambria"/>
                <a:cs typeface="Cambria"/>
              </a:rPr>
              <a:t>REGNO: SCEE/02768/2019</a:t>
            </a:r>
          </a:p>
          <a:p>
            <a:r>
              <a:rPr lang="en-US" sz="2000" b="1" dirty="0">
                <a:latin typeface="Cambria"/>
                <a:cs typeface="Cambria"/>
              </a:rPr>
              <a:t>DATE:22/06/2023</a:t>
            </a: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l="-64" t="-37" r="-64" b="-37"/>
          <a:stretch>
            <a:fillRect/>
          </a:stretch>
        </p:blipFill>
        <p:spPr bwMode="auto">
          <a:xfrm>
            <a:off x="5769449" y="1870140"/>
            <a:ext cx="653102" cy="663457"/>
          </a:xfrm>
          <a:prstGeom prst="rect">
            <a:avLst/>
          </a:prstGeom>
          <a:solidFill>
            <a:srgbClr val="FFFFFF"/>
          </a:solidFill>
        </p:spPr>
      </p:pic>
    </p:spTree>
    <p:extLst>
      <p:ext uri="{BB962C8B-B14F-4D97-AF65-F5344CB8AC3E}">
        <p14:creationId xmlns:p14="http://schemas.microsoft.com/office/powerpoint/2010/main" val="1104161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9F909-7251-44F3-8FBF-B16821282A00}"/>
              </a:ext>
            </a:extLst>
          </p:cNvPr>
          <p:cNvSpPr>
            <a:spLocks noGrp="1"/>
          </p:cNvSpPr>
          <p:nvPr>
            <p:ph type="title"/>
          </p:nvPr>
        </p:nvSpPr>
        <p:spPr>
          <a:xfrm>
            <a:off x="1140856" y="608644"/>
            <a:ext cx="9601196" cy="1303867"/>
          </a:xfrm>
        </p:spPr>
        <p:txBody>
          <a:bodyPr>
            <a:normAutofit/>
          </a:bodyPr>
          <a:lstStyle/>
          <a:p>
            <a:r>
              <a:rPr lang="en-US" sz="2400" b="1" dirty="0">
                <a:latin typeface="Cambria"/>
                <a:cs typeface="Cambria"/>
              </a:rPr>
              <a:t>LITERATURE REVIEW</a:t>
            </a:r>
          </a:p>
        </p:txBody>
      </p:sp>
      <p:sp>
        <p:nvSpPr>
          <p:cNvPr id="3" name="Content Placeholder 2">
            <a:extLst>
              <a:ext uri="{FF2B5EF4-FFF2-40B4-BE49-F238E27FC236}">
                <a16:creationId xmlns:a16="http://schemas.microsoft.com/office/drawing/2014/main" id="{C0C6D3E3-C72A-4A8F-BC4C-E2EA6E1F7A35}"/>
              </a:ext>
            </a:extLst>
          </p:cNvPr>
          <p:cNvSpPr>
            <a:spLocks noGrp="1"/>
          </p:cNvSpPr>
          <p:nvPr>
            <p:ph idx="1"/>
          </p:nvPr>
        </p:nvSpPr>
        <p:spPr>
          <a:xfrm>
            <a:off x="1295402" y="2434102"/>
            <a:ext cx="8196070" cy="1989795"/>
          </a:xfrm>
        </p:spPr>
        <p:txBody>
          <a:bodyPr>
            <a:noAutofit/>
          </a:bodyPr>
          <a:lstStyle/>
          <a:p>
            <a:pPr algn="just">
              <a:lnSpc>
                <a:spcPct val="150000"/>
              </a:lnSpc>
            </a:pP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Qwetu</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Residences are home to more than 3800 students and who get to study, learn and connect with friends and peers. With six residences which are currently operational,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Qwetu</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the only </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Private student accommodation provider in Kenya, the residences are fully equipped to host students during their campus life! (Most preferred student accommodation in Nairobi - Qwetu.co.ke n.d.).</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This system favors students available in Nairobi County, the website allows user to key in their details and apply for the available room, thereafter, the user will have to choose the type of room,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Qwetu</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hostel has one of the best luxurious hostels found in Nairobi.</a:t>
            </a:r>
            <a:endParaRPr lang="en-US" sz="1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03E846E-A735-BE2D-F078-95FA2FA8D626}"/>
              </a:ext>
            </a:extLst>
          </p:cNvPr>
          <p:cNvSpPr txBox="1"/>
          <p:nvPr/>
        </p:nvSpPr>
        <p:spPr>
          <a:xfrm>
            <a:off x="1295402" y="2023702"/>
            <a:ext cx="1475230" cy="458074"/>
          </a:xfrm>
          <a:prstGeom prst="rect">
            <a:avLst/>
          </a:prstGeom>
          <a:noFill/>
        </p:spPr>
        <p:txBody>
          <a:bodyPr wrap="square">
            <a:spAutoFit/>
          </a:bodyPr>
          <a:lstStyle/>
          <a:p>
            <a:pPr algn="just">
              <a:lnSpc>
                <a:spcPct val="150000"/>
              </a:lnSpc>
              <a:spcAft>
                <a:spcPts val="800"/>
              </a:spcAft>
            </a:pPr>
            <a:r>
              <a:rPr lang="en-US" sz="1800" b="1" i="1" kern="0" dirty="0" err="1">
                <a:effectLst/>
                <a:latin typeface="Times New Roman" panose="02020603050405020304" pitchFamily="18" charset="0"/>
                <a:ea typeface="Times New Roman" panose="02020603050405020304" pitchFamily="18" charset="0"/>
                <a:cs typeface="Times New Roman" panose="02020603050405020304" pitchFamily="18" charset="0"/>
              </a:rPr>
              <a:t>Qwetu</a:t>
            </a:r>
            <a:r>
              <a:rPr lang="en-US" sz="1800" b="1" i="1" kern="0" dirty="0">
                <a:effectLst/>
                <a:latin typeface="Times New Roman" panose="02020603050405020304" pitchFamily="18" charset="0"/>
                <a:ea typeface="Times New Roman" panose="02020603050405020304" pitchFamily="18" charset="0"/>
                <a:cs typeface="Times New Roman" panose="02020603050405020304" pitchFamily="18" charset="0"/>
              </a:rPr>
              <a:t> Hostel</a:t>
            </a:r>
            <a:endParaRPr lang="en-GB" sz="1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DAA3582-91EE-3507-CC33-E23F0453F9A8}"/>
              </a:ext>
            </a:extLst>
          </p:cNvPr>
          <p:cNvSpPr txBox="1"/>
          <p:nvPr/>
        </p:nvSpPr>
        <p:spPr>
          <a:xfrm>
            <a:off x="695704" y="4501341"/>
            <a:ext cx="2446020" cy="366703"/>
          </a:xfrm>
          <a:prstGeom prst="rect">
            <a:avLst/>
          </a:prstGeom>
          <a:noFill/>
        </p:spPr>
        <p:txBody>
          <a:bodyPr wrap="square">
            <a:spAutoFit/>
          </a:bodyPr>
          <a:lstStyle/>
          <a:p>
            <a:pPr lvl="2" algn="l">
              <a:lnSpc>
                <a:spcPct val="106000"/>
              </a:lnSpc>
              <a:spcBef>
                <a:spcPts val="1200"/>
              </a:spcBef>
            </a:pPr>
            <a:r>
              <a:rPr lang="en-US" sz="1800" b="1" i="1" kern="0" dirty="0" err="1">
                <a:effectLst/>
                <a:latin typeface="Times New Roman" panose="02020603050405020304" pitchFamily="18" charset="0"/>
                <a:ea typeface="Times New Roman" panose="02020603050405020304" pitchFamily="18" charset="0"/>
                <a:cs typeface="Times New Roman" panose="02020603050405020304" pitchFamily="18" charset="0"/>
              </a:rPr>
              <a:t>Vuno</a:t>
            </a:r>
            <a:r>
              <a:rPr lang="en-US" sz="1800" b="1" i="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i="1" kern="0" dirty="0" err="1">
                <a:effectLst/>
                <a:latin typeface="Times New Roman" panose="02020603050405020304" pitchFamily="18" charset="0"/>
                <a:ea typeface="Times New Roman" panose="02020603050405020304" pitchFamily="18" charset="0"/>
                <a:cs typeface="Times New Roman" panose="02020603050405020304" pitchFamily="18" charset="0"/>
              </a:rPr>
              <a:t>kejani</a:t>
            </a:r>
            <a:endParaRPr lang="en-GB" sz="20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B5FF528-EAC5-B910-36A8-2E76DF39B08E}"/>
              </a:ext>
            </a:extLst>
          </p:cNvPr>
          <p:cNvSpPr txBox="1"/>
          <p:nvPr/>
        </p:nvSpPr>
        <p:spPr>
          <a:xfrm>
            <a:off x="1216153" y="4798341"/>
            <a:ext cx="9759694" cy="1661993"/>
          </a:xfrm>
          <a:prstGeom prst="rect">
            <a:avLst/>
          </a:prstGeom>
          <a:noFill/>
        </p:spPr>
        <p:txBody>
          <a:bodyPr wrap="square">
            <a:spAutoFit/>
          </a:bodyPr>
          <a:lstStyle/>
          <a:p>
            <a:pPr algn="just">
              <a:lnSpc>
                <a:spcPct val="150000"/>
              </a:lnSpc>
            </a:pPr>
            <a:r>
              <a:rPr lang="en-US" sz="1200" dirty="0" err="1">
                <a:effectLst/>
                <a:latin typeface="Times New Roman" panose="02020603050405020304" pitchFamily="18" charset="0"/>
                <a:ea typeface="Calibri" panose="020F0502020204030204" pitchFamily="34" charset="0"/>
              </a:rPr>
              <a:t>Vuno</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kejani</a:t>
            </a:r>
            <a:r>
              <a:rPr lang="en-US" sz="1200" dirty="0">
                <a:effectLst/>
                <a:latin typeface="Times New Roman" panose="02020603050405020304" pitchFamily="18" charset="0"/>
                <a:ea typeface="Calibri" panose="020F0502020204030204" pitchFamily="34" charset="0"/>
              </a:rPr>
              <a:t> is a hostel searching platform Kenya. It was founded in 2021 and has helped students from various higher learning institutions find a hostel near the institution that they are learning in. </a:t>
            </a:r>
            <a:r>
              <a:rPr lang="en-US" sz="1200" dirty="0">
                <a:solidFill>
                  <a:srgbClr val="000000"/>
                </a:solidFill>
                <a:effectLst/>
                <a:latin typeface="Times New Roman" panose="02020603050405020304" pitchFamily="18" charset="0"/>
                <a:ea typeface="Calibri" panose="020F0502020204030204" pitchFamily="34" charset="0"/>
              </a:rPr>
              <a:t>They link up students with agents of various hostels through a user-friendly platform. </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Once you have found a hostel you want to live in, you will contact the agent on the property page. You will send your Email Address and a contact number from which you will be called.</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Vuno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Kejani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March 10, 2022</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200" dirty="0"/>
          </a:p>
        </p:txBody>
      </p:sp>
    </p:spTree>
    <p:extLst>
      <p:ext uri="{BB962C8B-B14F-4D97-AF65-F5344CB8AC3E}">
        <p14:creationId xmlns:p14="http://schemas.microsoft.com/office/powerpoint/2010/main" val="3029936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Cambria"/>
                <a:cs typeface="Cambria"/>
              </a:rPr>
              <a:t>LITERATURE REVIEW cont.</a:t>
            </a:r>
            <a:endParaRPr lang="en-US" sz="2400" dirty="0"/>
          </a:p>
        </p:txBody>
      </p:sp>
      <p:sp>
        <p:nvSpPr>
          <p:cNvPr id="3" name="Content Placeholder 2"/>
          <p:cNvSpPr>
            <a:spLocks noGrp="1"/>
          </p:cNvSpPr>
          <p:nvPr>
            <p:ph idx="1"/>
          </p:nvPr>
        </p:nvSpPr>
        <p:spPr>
          <a:xfrm>
            <a:off x="1194817" y="2478494"/>
            <a:ext cx="9601196" cy="2446868"/>
          </a:xfrm>
        </p:spPr>
        <p:txBody>
          <a:bodyPr>
            <a:normAutofit/>
          </a:bodyPr>
          <a:lstStyle/>
          <a:p>
            <a:r>
              <a:rPr lang="en-US" sz="1700" dirty="0" err="1">
                <a:effectLst/>
                <a:latin typeface="Calibri" panose="020F0502020204030204" pitchFamily="34" charset="0"/>
                <a:ea typeface="Calibri" panose="020F0502020204030204" pitchFamily="34" charset="0"/>
                <a:cs typeface="Times New Roman" panose="02020603050405020304" pitchFamily="18" charset="0"/>
              </a:rPr>
              <a:t>Roometo</a:t>
            </a:r>
            <a:r>
              <a:rPr lang="en-US" sz="1700" dirty="0">
                <a:effectLst/>
                <a:latin typeface="Calibri" panose="020F0502020204030204" pitchFamily="34" charset="0"/>
                <a:ea typeface="Calibri" panose="020F0502020204030204" pitchFamily="34" charset="0"/>
                <a:cs typeface="Times New Roman" panose="02020603050405020304" pitchFamily="18" charset="0"/>
              </a:rPr>
              <a:t> is an online platform that specializes in student accommodation. It helps students, both in college and university, find an alternative place to stay. It also provides recommendations and reviews, a way for them to ensure their users settle for the most affordable, secure and comfortable place.</a:t>
            </a:r>
          </a:p>
          <a:p>
            <a:r>
              <a:rPr lang="en-US" sz="1700" dirty="0">
                <a:solidFill>
                  <a:srgbClr val="000000"/>
                </a:solidFill>
                <a:effectLst/>
                <a:latin typeface="Times New Roman" panose="02020603050405020304" pitchFamily="18" charset="0"/>
                <a:ea typeface="Times New Roman" panose="02020603050405020304" pitchFamily="18" charset="0"/>
              </a:rPr>
              <a:t>And so, in 2017 they decided to do something about it. It took a few months for them to come up with the first iteration and test it out. It was simple for them, one would simply fill a form expressing interest in a hostel and we would follow up with phone calls March 10, 2022).</a:t>
            </a:r>
            <a:endParaRPr lang="en-GB" sz="1700" dirty="0">
              <a:effectLst/>
              <a:latin typeface="Times New Roman" panose="02020603050405020304" pitchFamily="18" charset="0"/>
              <a:ea typeface="Times New Roman" panose="02020603050405020304" pitchFamily="18" charset="0"/>
            </a:endParaRPr>
          </a:p>
          <a:p>
            <a:endParaRPr lang="en-US" sz="1700" dirty="0"/>
          </a:p>
        </p:txBody>
      </p:sp>
      <p:sp>
        <p:nvSpPr>
          <p:cNvPr id="5" name="TextBox 4">
            <a:extLst>
              <a:ext uri="{FF2B5EF4-FFF2-40B4-BE49-F238E27FC236}">
                <a16:creationId xmlns:a16="http://schemas.microsoft.com/office/drawing/2014/main" id="{207C3592-E86F-B50E-34F3-6BBFD3769DD0}"/>
              </a:ext>
            </a:extLst>
          </p:cNvPr>
          <p:cNvSpPr txBox="1"/>
          <p:nvPr/>
        </p:nvSpPr>
        <p:spPr>
          <a:xfrm>
            <a:off x="1065276" y="2102647"/>
            <a:ext cx="2290572" cy="366703"/>
          </a:xfrm>
          <a:prstGeom prst="rect">
            <a:avLst/>
          </a:prstGeom>
          <a:noFill/>
        </p:spPr>
        <p:txBody>
          <a:bodyPr wrap="square">
            <a:spAutoFit/>
          </a:bodyPr>
          <a:lstStyle/>
          <a:p>
            <a:pPr lvl="2" algn="l">
              <a:lnSpc>
                <a:spcPct val="106000"/>
              </a:lnSpc>
              <a:spcBef>
                <a:spcPts val="1200"/>
              </a:spcBef>
            </a:pPr>
            <a:r>
              <a:rPr lang="en-US" sz="1800" b="1" i="1" kern="0" dirty="0" err="1">
                <a:effectLst/>
                <a:latin typeface="Times New Roman" panose="02020603050405020304" pitchFamily="18" charset="0"/>
                <a:ea typeface="Times New Roman" panose="02020603050405020304" pitchFamily="18" charset="0"/>
                <a:cs typeface="Times New Roman" panose="02020603050405020304" pitchFamily="18" charset="0"/>
              </a:rPr>
              <a:t>Roometo</a:t>
            </a:r>
            <a:endParaRPr lang="en-GB" sz="20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349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E463-7D82-46C7-8909-B4EFDBF6D194}"/>
              </a:ext>
            </a:extLst>
          </p:cNvPr>
          <p:cNvSpPr>
            <a:spLocks noGrp="1"/>
          </p:cNvSpPr>
          <p:nvPr>
            <p:ph type="title"/>
          </p:nvPr>
        </p:nvSpPr>
        <p:spPr>
          <a:xfrm>
            <a:off x="1295402" y="982132"/>
            <a:ext cx="9601196" cy="1051423"/>
          </a:xfrm>
        </p:spPr>
        <p:txBody>
          <a:bodyPr>
            <a:normAutofit/>
          </a:bodyPr>
          <a:lstStyle/>
          <a:p>
            <a:r>
              <a:rPr lang="en-US" sz="2400" b="1" dirty="0">
                <a:latin typeface="Cambria"/>
                <a:cs typeface="Cambria"/>
              </a:rPr>
              <a:t>METHODOLOGY/DEVELOPMENT TOOLS</a:t>
            </a:r>
            <a:br>
              <a:rPr lang="en-US" sz="2400" b="1" dirty="0">
                <a:latin typeface="Cambria"/>
                <a:cs typeface="Cambria"/>
              </a:rPr>
            </a:br>
            <a:endParaRPr lang="en-US" sz="2400" b="1" dirty="0">
              <a:latin typeface="Cambria"/>
              <a:cs typeface="Cambria"/>
            </a:endParaRPr>
          </a:p>
        </p:txBody>
      </p:sp>
      <p:sp>
        <p:nvSpPr>
          <p:cNvPr id="3" name="Content Placeholder 2">
            <a:extLst>
              <a:ext uri="{FF2B5EF4-FFF2-40B4-BE49-F238E27FC236}">
                <a16:creationId xmlns:a16="http://schemas.microsoft.com/office/drawing/2014/main" id="{87D5949E-EE0A-4A19-B2EB-B3F2C66D6865}"/>
              </a:ext>
            </a:extLst>
          </p:cNvPr>
          <p:cNvSpPr>
            <a:spLocks noGrp="1"/>
          </p:cNvSpPr>
          <p:nvPr>
            <p:ph idx="1"/>
          </p:nvPr>
        </p:nvSpPr>
        <p:spPr>
          <a:xfrm>
            <a:off x="1295402" y="1571223"/>
            <a:ext cx="9497094" cy="4610636"/>
          </a:xfrm>
        </p:spPr>
        <p:txBody>
          <a:bodyPr>
            <a:normAutofit/>
          </a:bodyPr>
          <a:lstStyle/>
          <a:p>
            <a:pPr marL="0" lvl="0" indent="0">
              <a:buNone/>
            </a:pPr>
            <a:endParaRPr lang="en-US" sz="1500" b="1" dirty="0">
              <a:latin typeface="Cambria"/>
              <a:cs typeface="Cambria"/>
            </a:endParaRPr>
          </a:p>
          <a:p>
            <a:pPr marL="0" lvl="0" indent="0">
              <a:buNone/>
            </a:pPr>
            <a:endParaRPr lang="en-US" sz="1500" b="1" dirty="0">
              <a:latin typeface="Cambria"/>
              <a:cs typeface="Cambria"/>
            </a:endParaRPr>
          </a:p>
          <a:p>
            <a:pPr algn="just" fontAlgn="base">
              <a:lnSpc>
                <a:spcPct val="150000"/>
              </a:lnSpc>
              <a:spcAft>
                <a:spcPts val="800"/>
              </a:spcAft>
            </a:pP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methodology will also help the project since it relies on incremental developments, where the goal of each sprint is to build the most important features first and come out with a potentially deliverable product. More features are built into the product in subsequent sprints and are adjusted based on stakeholder and customer feedback between sprints.</a:t>
            </a:r>
          </a:p>
          <a:p>
            <a:pPr algn="just" fontAlgn="base">
              <a:lnSpc>
                <a:spcPct val="150000"/>
              </a:lnSpc>
              <a:spcAft>
                <a:spcPts val="800"/>
              </a:spcAft>
            </a:pP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Moreover, other project management methods emphasize building an entire product in one operation from start to finish, agile scrum methodology focuses on delivering several iterations of a product to provide stakeholders with the highest business value in the least amount of time.</a:t>
            </a:r>
            <a:endParaRPr lang="en-GB" sz="15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endParaRPr lang="en-US" sz="1500" b="1" dirty="0">
              <a:latin typeface="Cambria"/>
              <a:cs typeface="Cambria"/>
            </a:endParaRPr>
          </a:p>
          <a:p>
            <a:endParaRPr lang="en-US" sz="1500" b="1" dirty="0">
              <a:latin typeface="Cambria"/>
              <a:cs typeface="Cambria"/>
            </a:endParaRPr>
          </a:p>
        </p:txBody>
      </p:sp>
      <p:pic>
        <p:nvPicPr>
          <p:cNvPr id="5" name="Picture 4">
            <a:extLst>
              <a:ext uri="{FF2B5EF4-FFF2-40B4-BE49-F238E27FC236}">
                <a16:creationId xmlns:a16="http://schemas.microsoft.com/office/drawing/2014/main" id="{9360F0BA-F9AF-EE35-A4A6-B14477BEC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0864" y="4467551"/>
            <a:ext cx="5943600" cy="2522855"/>
          </a:xfrm>
          <a:prstGeom prst="rect">
            <a:avLst/>
          </a:prstGeom>
        </p:spPr>
      </p:pic>
      <p:sp>
        <p:nvSpPr>
          <p:cNvPr id="7" name="TextBox 6">
            <a:extLst>
              <a:ext uri="{FF2B5EF4-FFF2-40B4-BE49-F238E27FC236}">
                <a16:creationId xmlns:a16="http://schemas.microsoft.com/office/drawing/2014/main" id="{435628AE-19F2-95C9-81EB-2CB243D91FFC}"/>
              </a:ext>
            </a:extLst>
          </p:cNvPr>
          <p:cNvSpPr txBox="1"/>
          <p:nvPr/>
        </p:nvSpPr>
        <p:spPr>
          <a:xfrm>
            <a:off x="1399504" y="2033555"/>
            <a:ext cx="3849152" cy="463397"/>
          </a:xfrm>
          <a:prstGeom prst="rect">
            <a:avLst/>
          </a:prstGeom>
          <a:noFill/>
        </p:spPr>
        <p:txBody>
          <a:bodyPr wrap="square">
            <a:spAutoFit/>
          </a:bodyPr>
          <a:lstStyle/>
          <a:p>
            <a:pPr algn="just">
              <a:lnSpc>
                <a:spcPct val="150000"/>
              </a:lnSpc>
              <a:spcAft>
                <a:spcPts val="800"/>
              </a:spcAft>
            </a:pPr>
            <a:r>
              <a:rPr lang="en-US" sz="1800" u="dotted" dirty="0">
                <a:effectLst/>
                <a:latin typeface="Times New Roman" panose="02020603050405020304" pitchFamily="18" charset="0"/>
                <a:ea typeface="Calibri" panose="020F0502020204030204" pitchFamily="34" charset="0"/>
                <a:cs typeface="Times New Roman" panose="02020603050405020304" pitchFamily="18" charset="0"/>
              </a:rPr>
              <a:t>Agile Scrum</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9837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E463-7D82-46C7-8909-B4EFDBF6D194}"/>
              </a:ext>
            </a:extLst>
          </p:cNvPr>
          <p:cNvSpPr>
            <a:spLocks noGrp="1"/>
          </p:cNvSpPr>
          <p:nvPr>
            <p:ph type="title"/>
          </p:nvPr>
        </p:nvSpPr>
        <p:spPr>
          <a:xfrm>
            <a:off x="1191300" y="519800"/>
            <a:ext cx="9601196" cy="1051423"/>
          </a:xfrm>
        </p:spPr>
        <p:txBody>
          <a:bodyPr>
            <a:normAutofit/>
          </a:bodyPr>
          <a:lstStyle/>
          <a:p>
            <a:r>
              <a:rPr lang="en-US" sz="2400" b="1" dirty="0">
                <a:latin typeface="Cambria"/>
                <a:cs typeface="Cambria"/>
              </a:rPr>
              <a:t>SYSTEM ANALYSIS AND REQUIREMENTS MODELING</a:t>
            </a:r>
            <a:br>
              <a:rPr lang="en-US" sz="2400" b="1" dirty="0">
                <a:latin typeface="Cambria"/>
                <a:cs typeface="Cambria"/>
              </a:rPr>
            </a:br>
            <a:endParaRPr lang="en-US" sz="2400" b="1" dirty="0">
              <a:latin typeface="Cambria"/>
              <a:cs typeface="Cambria"/>
            </a:endParaRPr>
          </a:p>
        </p:txBody>
      </p:sp>
      <p:sp>
        <p:nvSpPr>
          <p:cNvPr id="3" name="Content Placeholder 2">
            <a:extLst>
              <a:ext uri="{FF2B5EF4-FFF2-40B4-BE49-F238E27FC236}">
                <a16:creationId xmlns:a16="http://schemas.microsoft.com/office/drawing/2014/main" id="{87D5949E-EE0A-4A19-B2EB-B3F2C66D6865}"/>
              </a:ext>
            </a:extLst>
          </p:cNvPr>
          <p:cNvSpPr>
            <a:spLocks noGrp="1"/>
          </p:cNvSpPr>
          <p:nvPr>
            <p:ph idx="1"/>
          </p:nvPr>
        </p:nvSpPr>
        <p:spPr>
          <a:xfrm>
            <a:off x="1295402" y="1571223"/>
            <a:ext cx="9497094" cy="4098583"/>
          </a:xfrm>
        </p:spPr>
        <p:txBody>
          <a:bodyPr>
            <a:normAutofit/>
          </a:bodyPr>
          <a:lstStyle/>
          <a:p>
            <a:pPr lvl="0">
              <a:buFont typeface="Wingdings" panose="05000000000000000000" pitchFamily="2" charset="2"/>
              <a:buChar char="Ø"/>
            </a:pPr>
            <a:endParaRPr lang="en-US" sz="2400" b="1" dirty="0">
              <a:latin typeface="Cambria"/>
              <a:cs typeface="Cambria"/>
            </a:endParaRPr>
          </a:p>
          <a:p>
            <a:pPr marL="0" lvl="0" indent="0">
              <a:buNone/>
            </a:pPr>
            <a:endParaRPr lang="en-US" sz="2400" b="1" dirty="0">
              <a:latin typeface="Cambria"/>
              <a:cs typeface="Cambria"/>
            </a:endParaRPr>
          </a:p>
          <a:p>
            <a:endParaRPr lang="en-US" sz="2400" b="1" dirty="0">
              <a:latin typeface="Cambria"/>
              <a:cs typeface="Cambria"/>
            </a:endParaRPr>
          </a:p>
        </p:txBody>
      </p:sp>
      <p:sp>
        <p:nvSpPr>
          <p:cNvPr id="5" name="TextBox 4">
            <a:extLst>
              <a:ext uri="{FF2B5EF4-FFF2-40B4-BE49-F238E27FC236}">
                <a16:creationId xmlns:a16="http://schemas.microsoft.com/office/drawing/2014/main" id="{A6A620A5-BA2D-F762-06B5-F0B05D95A4B1}"/>
              </a:ext>
            </a:extLst>
          </p:cNvPr>
          <p:cNvSpPr txBox="1"/>
          <p:nvPr/>
        </p:nvSpPr>
        <p:spPr>
          <a:xfrm>
            <a:off x="1295402" y="2423732"/>
            <a:ext cx="9392992" cy="1709892"/>
          </a:xfrm>
          <a:prstGeom prst="rect">
            <a:avLst/>
          </a:prstGeom>
          <a:noFill/>
        </p:spPr>
        <p:txBody>
          <a:bodyPr wrap="square">
            <a:spAutoFit/>
          </a:bodyPr>
          <a:lstStyle/>
          <a:p>
            <a:pPr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system analysis will involve studying current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patahostel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system. Starting from creating account, searching/ filtering preferred hostel to booking the desired room and location, will break each micro-service and see the system functionality and interrelationship. This helps a lot in determining system problems.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7655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E463-7D82-46C7-8909-B4EFDBF6D194}"/>
              </a:ext>
            </a:extLst>
          </p:cNvPr>
          <p:cNvSpPr>
            <a:spLocks noGrp="1"/>
          </p:cNvSpPr>
          <p:nvPr>
            <p:ph type="title"/>
          </p:nvPr>
        </p:nvSpPr>
        <p:spPr>
          <a:xfrm>
            <a:off x="1191300" y="519800"/>
            <a:ext cx="9601196" cy="1051423"/>
          </a:xfrm>
        </p:spPr>
        <p:txBody>
          <a:bodyPr>
            <a:normAutofit/>
          </a:bodyPr>
          <a:lstStyle/>
          <a:p>
            <a:r>
              <a:rPr lang="en-US" sz="2400" b="1" dirty="0">
                <a:latin typeface="Cambria"/>
                <a:cs typeface="Cambria"/>
              </a:rPr>
              <a:t>SYSTEM ANALYSIS AND REQUIREMENTS MODELING cont.’</a:t>
            </a:r>
          </a:p>
        </p:txBody>
      </p:sp>
      <p:sp>
        <p:nvSpPr>
          <p:cNvPr id="3" name="Content Placeholder 2">
            <a:extLst>
              <a:ext uri="{FF2B5EF4-FFF2-40B4-BE49-F238E27FC236}">
                <a16:creationId xmlns:a16="http://schemas.microsoft.com/office/drawing/2014/main" id="{87D5949E-EE0A-4A19-B2EB-B3F2C66D6865}"/>
              </a:ext>
            </a:extLst>
          </p:cNvPr>
          <p:cNvSpPr>
            <a:spLocks noGrp="1"/>
          </p:cNvSpPr>
          <p:nvPr>
            <p:ph idx="1"/>
          </p:nvPr>
        </p:nvSpPr>
        <p:spPr>
          <a:xfrm>
            <a:off x="1295402" y="1571223"/>
            <a:ext cx="9497094" cy="4098583"/>
          </a:xfrm>
        </p:spPr>
        <p:txBody>
          <a:bodyPr>
            <a:normAutofit/>
          </a:bodyPr>
          <a:lstStyle/>
          <a:p>
            <a:pPr marL="0" lvl="0" indent="0">
              <a:buNone/>
            </a:pPr>
            <a:endParaRPr lang="en-US" sz="2400" b="1" dirty="0">
              <a:latin typeface="Cambria"/>
              <a:cs typeface="Cambria"/>
            </a:endParaRPr>
          </a:p>
          <a:p>
            <a:endParaRPr lang="en-US" sz="2400" b="1" dirty="0">
              <a:latin typeface="Cambria"/>
              <a:cs typeface="Cambria"/>
            </a:endParaRPr>
          </a:p>
        </p:txBody>
      </p:sp>
      <p:sp>
        <p:nvSpPr>
          <p:cNvPr id="5" name="TextBox 4">
            <a:extLst>
              <a:ext uri="{FF2B5EF4-FFF2-40B4-BE49-F238E27FC236}">
                <a16:creationId xmlns:a16="http://schemas.microsoft.com/office/drawing/2014/main" id="{272377C1-26E6-15E9-4F5D-87CCAC45065D}"/>
              </a:ext>
            </a:extLst>
          </p:cNvPr>
          <p:cNvSpPr txBox="1"/>
          <p:nvPr/>
        </p:nvSpPr>
        <p:spPr>
          <a:xfrm>
            <a:off x="2270668" y="2823426"/>
            <a:ext cx="8235788" cy="2581541"/>
          </a:xfrm>
          <a:prstGeom prst="rect">
            <a:avLst/>
          </a:prstGeom>
          <a:noFill/>
        </p:spPr>
        <p:txBody>
          <a:bodyPr wrap="square">
            <a:spAutoFit/>
          </a:bodyPr>
          <a:lstStyle/>
          <a:p>
            <a:pPr lvl="1" algn="l">
              <a:lnSpc>
                <a:spcPct val="106000"/>
              </a:lnSpc>
              <a:spcBef>
                <a:spcPts val="1200"/>
              </a:spcBef>
            </a:pPr>
            <a:r>
              <a:rPr lang="en-US" sz="2200" b="1" u="sng" kern="0" dirty="0">
                <a:effectLst/>
                <a:latin typeface="Times New Roman" panose="02020603050405020304" pitchFamily="18" charset="0"/>
                <a:ea typeface="Times New Roman" panose="02020603050405020304" pitchFamily="18" charset="0"/>
                <a:cs typeface="Times New Roman" panose="02020603050405020304" pitchFamily="18" charset="0"/>
              </a:rPr>
              <a:t>Objectives of the system analysis</a:t>
            </a:r>
            <a:endParaRPr lang="en-GB" sz="22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tabLst>
                <a:tab pos="227457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Some of the system analysis objective include:</a:t>
            </a:r>
            <a:endParaRPr lang="en-GB"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tabLst>
                <a:tab pos="227457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To see if the output is of value to end user.</a:t>
            </a:r>
            <a:endParaRPr lang="en-GB"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tabLst>
                <a:tab pos="227457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To produce a model of the final system.</a:t>
            </a:r>
            <a:endParaRPr lang="en-GB"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tabLst>
                <a:tab pos="227457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To identify improvements.</a:t>
            </a:r>
            <a:endParaRPr lang="en-GB"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tabLst>
                <a:tab pos="227457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To define requirement for the new system.</a:t>
            </a:r>
            <a:endParaRPr lang="en-GB"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8825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ambria" charset="0"/>
                <a:ea typeface="Cambria" charset="0"/>
                <a:cs typeface="Cambria" charset="0"/>
              </a:rPr>
              <a:t>SYSTEM</a:t>
            </a:r>
            <a:r>
              <a:rPr lang="en-US" sz="3200" dirty="0">
                <a:latin typeface="Cambria" charset="0"/>
                <a:ea typeface="Cambria" charset="0"/>
                <a:cs typeface="Cambria" charset="0"/>
              </a:rPr>
              <a:t> </a:t>
            </a:r>
            <a:r>
              <a:rPr lang="en-US" sz="3200" b="1" dirty="0">
                <a:latin typeface="Cambria" charset="0"/>
                <a:ea typeface="Cambria" charset="0"/>
                <a:cs typeface="Cambria" charset="0"/>
              </a:rPr>
              <a:t>DESIGN</a:t>
            </a:r>
          </a:p>
        </p:txBody>
      </p:sp>
      <p:pic>
        <p:nvPicPr>
          <p:cNvPr id="4" name="Content Placeholder 3">
            <a:extLst>
              <a:ext uri="{FF2B5EF4-FFF2-40B4-BE49-F238E27FC236}">
                <a16:creationId xmlns:a16="http://schemas.microsoft.com/office/drawing/2014/main" id="{F4C67B4B-FBEB-83F9-BBC1-C922D7AE5D3D}"/>
              </a:ext>
            </a:extLst>
          </p:cNvPr>
          <p:cNvPicPr>
            <a:picLocks noGrp="1" noChangeAspect="1"/>
          </p:cNvPicPr>
          <p:nvPr>
            <p:ph idx="1"/>
          </p:nvPr>
        </p:nvPicPr>
        <p:blipFill>
          <a:blip r:embed="rId2"/>
          <a:stretch>
            <a:fillRect/>
          </a:stretch>
        </p:blipFill>
        <p:spPr>
          <a:xfrm>
            <a:off x="3328176" y="3436045"/>
            <a:ext cx="5535648" cy="1560711"/>
          </a:xfrm>
          <a:prstGeom prst="rect">
            <a:avLst/>
          </a:prstGeom>
        </p:spPr>
      </p:pic>
    </p:spTree>
    <p:extLst>
      <p:ext uri="{BB962C8B-B14F-4D97-AF65-F5344CB8AC3E}">
        <p14:creationId xmlns:p14="http://schemas.microsoft.com/office/powerpoint/2010/main" val="1941546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ambria" charset="0"/>
                <a:ea typeface="Cambria" charset="0"/>
                <a:cs typeface="Cambria" charset="0"/>
              </a:rPr>
              <a:t>SYSTEM DESIGN cont..</a:t>
            </a:r>
          </a:p>
        </p:txBody>
      </p:sp>
      <p:pic>
        <p:nvPicPr>
          <p:cNvPr id="4" name="Content Placeholder 3">
            <a:extLst>
              <a:ext uri="{FF2B5EF4-FFF2-40B4-BE49-F238E27FC236}">
                <a16:creationId xmlns:a16="http://schemas.microsoft.com/office/drawing/2014/main" id="{78390AFC-B5BF-896A-7048-68A255B98CB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59387" y="2929944"/>
            <a:ext cx="5873225" cy="2572913"/>
          </a:xfrm>
          <a:prstGeom prst="rect">
            <a:avLst/>
          </a:prstGeom>
        </p:spPr>
      </p:pic>
    </p:spTree>
    <p:extLst>
      <p:ext uri="{BB962C8B-B14F-4D97-AF65-F5344CB8AC3E}">
        <p14:creationId xmlns:p14="http://schemas.microsoft.com/office/powerpoint/2010/main" val="603855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ambria" charset="0"/>
                <a:ea typeface="Cambria" charset="0"/>
                <a:cs typeface="Cambria" charset="0"/>
              </a:rPr>
              <a:t>IMPLEMENTATION</a:t>
            </a:r>
          </a:p>
        </p:txBody>
      </p:sp>
      <p:sp>
        <p:nvSpPr>
          <p:cNvPr id="3" name="Content Placeholder 2"/>
          <p:cNvSpPr>
            <a:spLocks noGrp="1"/>
          </p:cNvSpPr>
          <p:nvPr>
            <p:ph idx="1"/>
          </p:nvPr>
        </p:nvSpPr>
        <p:spPr/>
        <p:txBody>
          <a:bodyPr/>
          <a:lstStyle/>
          <a:p>
            <a:r>
              <a:rPr lang="en-US" dirty="0"/>
              <a:t>This system is easy to implement and use as it requires no intensive resources.</a:t>
            </a:r>
          </a:p>
        </p:txBody>
      </p:sp>
    </p:spTree>
    <p:extLst>
      <p:ext uri="{BB962C8B-B14F-4D97-AF65-F5344CB8AC3E}">
        <p14:creationId xmlns:p14="http://schemas.microsoft.com/office/powerpoint/2010/main" val="1851290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ambria" charset="0"/>
                <a:ea typeface="Cambria" charset="0"/>
                <a:cs typeface="Cambria" charset="0"/>
              </a:rPr>
              <a:t>CONCLUSIONS</a:t>
            </a:r>
          </a:p>
        </p:txBody>
      </p:sp>
      <p:sp>
        <p:nvSpPr>
          <p:cNvPr id="5" name="TextBox 4">
            <a:extLst>
              <a:ext uri="{FF2B5EF4-FFF2-40B4-BE49-F238E27FC236}">
                <a16:creationId xmlns:a16="http://schemas.microsoft.com/office/drawing/2014/main" id="{876017A4-C646-F04D-0342-8733A1C19240}"/>
              </a:ext>
            </a:extLst>
          </p:cNvPr>
          <p:cNvSpPr txBox="1"/>
          <p:nvPr/>
        </p:nvSpPr>
        <p:spPr>
          <a:xfrm>
            <a:off x="1295402" y="2581716"/>
            <a:ext cx="9601196" cy="374077"/>
          </a:xfrm>
          <a:prstGeom prst="rect">
            <a:avLst/>
          </a:prstGeom>
          <a:noFill/>
        </p:spPr>
        <p:txBody>
          <a:bodyPr wrap="square">
            <a:spAutoFit/>
          </a:bodyPr>
          <a:lstStyle/>
          <a:p>
            <a:pPr>
              <a:lnSpc>
                <a:spcPct val="107000"/>
              </a:lnSpc>
              <a:spcAft>
                <a:spcPts val="800"/>
              </a:spcAft>
            </a:pPr>
            <a:r>
              <a:rPr lang="en-US"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In summation, the system is now hosted and available for use by </a:t>
            </a:r>
            <a:r>
              <a:rPr lang="en-US" sz="1800" dirty="0" err="1">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Patahostel</a:t>
            </a:r>
            <a:r>
              <a:rPr lang="en-US"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Company and </a:t>
            </a:r>
            <a:r>
              <a:rPr lang="en-US"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students</a:t>
            </a:r>
            <a:r>
              <a:rPr lang="en-US"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0023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832600"/>
          </a:xfrm>
        </p:spPr>
        <p:txBody>
          <a:bodyPr>
            <a:normAutofit/>
          </a:bodyPr>
          <a:lstStyle/>
          <a:p>
            <a:r>
              <a:rPr lang="en-US" sz="3200" b="1" dirty="0">
                <a:latin typeface="Cambria" charset="0"/>
                <a:ea typeface="Cambria" charset="0"/>
                <a:cs typeface="Cambria" charset="0"/>
              </a:rPr>
              <a:t>RECOMMENDATIONS</a:t>
            </a:r>
          </a:p>
        </p:txBody>
      </p:sp>
      <p:sp>
        <p:nvSpPr>
          <p:cNvPr id="5" name="TextBox 4">
            <a:extLst>
              <a:ext uri="{FF2B5EF4-FFF2-40B4-BE49-F238E27FC236}">
                <a16:creationId xmlns:a16="http://schemas.microsoft.com/office/drawing/2014/main" id="{2973C7C5-9EFE-9B20-4258-17D6C2597A54}"/>
              </a:ext>
            </a:extLst>
          </p:cNvPr>
          <p:cNvSpPr txBox="1"/>
          <p:nvPr/>
        </p:nvSpPr>
        <p:spPr>
          <a:xfrm>
            <a:off x="1522476" y="2625559"/>
            <a:ext cx="9374122" cy="670440"/>
          </a:xfrm>
          <a:prstGeom prst="rect">
            <a:avLst/>
          </a:prstGeom>
          <a:noFill/>
        </p:spPr>
        <p:txBody>
          <a:bodyPr wrap="square">
            <a:spAutoFit/>
          </a:bodyPr>
          <a:lstStyle/>
          <a:p>
            <a:pPr algn="just">
              <a:lnSpc>
                <a:spcPct val="107000"/>
              </a:lnSpc>
              <a:spcAft>
                <a:spcPts val="800"/>
              </a:spcAft>
            </a:pPr>
            <a:r>
              <a:rPr lang="en-US"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System updates that also boost system performance are necessary to enhance user interface, reliability, and new technology.</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520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F8865-281E-42C3-B6A1-8FFA00D83E8A}"/>
              </a:ext>
            </a:extLst>
          </p:cNvPr>
          <p:cNvSpPr>
            <a:spLocks noGrp="1"/>
          </p:cNvSpPr>
          <p:nvPr>
            <p:ph type="title"/>
          </p:nvPr>
        </p:nvSpPr>
        <p:spPr>
          <a:xfrm>
            <a:off x="1311079" y="517436"/>
            <a:ext cx="9601196" cy="721276"/>
          </a:xfrm>
        </p:spPr>
        <p:txBody>
          <a:bodyPr>
            <a:normAutofit fontScale="90000"/>
          </a:bodyPr>
          <a:lstStyle/>
          <a:p>
            <a:br>
              <a:rPr lang="en-US" sz="2400" b="1" dirty="0">
                <a:latin typeface="Cambria"/>
                <a:cs typeface="Cambria"/>
              </a:rPr>
            </a:br>
            <a:br>
              <a:rPr lang="en-US" sz="2400" b="1" dirty="0">
                <a:latin typeface="Cambria"/>
                <a:cs typeface="Cambria"/>
              </a:rPr>
            </a:br>
            <a:r>
              <a:rPr lang="en-US" sz="2400" b="1" dirty="0">
                <a:latin typeface="Cambria"/>
                <a:cs typeface="Cambria"/>
              </a:rPr>
              <a:t>INTRODUCTION </a:t>
            </a:r>
            <a:br>
              <a:rPr lang="en-US" sz="2400" b="1" dirty="0">
                <a:latin typeface="Cambria"/>
                <a:cs typeface="Cambria"/>
              </a:rPr>
            </a:br>
            <a:endParaRPr lang="en-US" sz="2400" b="1" dirty="0">
              <a:latin typeface="Cambria"/>
              <a:cs typeface="Cambria"/>
            </a:endParaRPr>
          </a:p>
        </p:txBody>
      </p:sp>
      <p:sp>
        <p:nvSpPr>
          <p:cNvPr id="3" name="Content Placeholder 2">
            <a:extLst>
              <a:ext uri="{FF2B5EF4-FFF2-40B4-BE49-F238E27FC236}">
                <a16:creationId xmlns:a16="http://schemas.microsoft.com/office/drawing/2014/main" id="{07C4135C-E7A0-490F-9315-C4891FAE1848}"/>
              </a:ext>
            </a:extLst>
          </p:cNvPr>
          <p:cNvSpPr>
            <a:spLocks noGrp="1"/>
          </p:cNvSpPr>
          <p:nvPr>
            <p:ph idx="1"/>
          </p:nvPr>
        </p:nvSpPr>
        <p:spPr>
          <a:xfrm>
            <a:off x="1295401" y="2505456"/>
            <a:ext cx="9601196" cy="3370412"/>
          </a:xfrm>
        </p:spPr>
        <p:txBody>
          <a:bodyPr>
            <a:normAutofit/>
          </a:bodyPr>
          <a:lstStyle/>
          <a:p>
            <a:r>
              <a:rPr lang="en-US" sz="1800" dirty="0" err="1">
                <a:effectLst/>
                <a:latin typeface="Times New Roman" panose="02020603050405020304" pitchFamily="18" charset="0"/>
                <a:ea typeface="Calibri" panose="020F0502020204030204" pitchFamily="34" charset="0"/>
              </a:rPr>
              <a:t>Patahostel</a:t>
            </a:r>
            <a:r>
              <a:rPr lang="en-US" sz="1800" dirty="0">
                <a:effectLst/>
                <a:latin typeface="Times New Roman" panose="02020603050405020304" pitchFamily="18" charset="0"/>
                <a:ea typeface="Calibri" panose="020F0502020204030204" pitchFamily="34" charset="0"/>
              </a:rPr>
              <a:t> is web platform that will be designed specifically for students where they can search for available hostel room(s) and accommodation services.</a:t>
            </a:r>
          </a:p>
          <a:p>
            <a:pPr marL="0" indent="0">
              <a:buNone/>
            </a:pPr>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beautify of this platform is that it helps students more so those new to a given county get their desired hostels directions through the use of geolocator and google navigator which students will find it easy for them to get to their desired hostels.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7293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E463-7D82-46C7-8909-B4EFDBF6D194}"/>
              </a:ext>
            </a:extLst>
          </p:cNvPr>
          <p:cNvSpPr>
            <a:spLocks noGrp="1"/>
          </p:cNvSpPr>
          <p:nvPr>
            <p:ph type="title"/>
          </p:nvPr>
        </p:nvSpPr>
        <p:spPr>
          <a:xfrm>
            <a:off x="1295402" y="637174"/>
            <a:ext cx="9601196" cy="1051423"/>
          </a:xfrm>
        </p:spPr>
        <p:txBody>
          <a:bodyPr>
            <a:normAutofit/>
          </a:bodyPr>
          <a:lstStyle/>
          <a:p>
            <a:r>
              <a:rPr lang="en-US" sz="2400" b="1" dirty="0">
                <a:latin typeface="Cambria"/>
                <a:cs typeface="Cambria"/>
              </a:rPr>
              <a:t>REFERENCES</a:t>
            </a:r>
            <a:br>
              <a:rPr lang="en-US" sz="2400" b="1" dirty="0">
                <a:latin typeface="Cambria"/>
                <a:cs typeface="Cambria"/>
              </a:rPr>
            </a:br>
            <a:endParaRPr lang="en-US" sz="2400" b="1" dirty="0">
              <a:latin typeface="Cambria"/>
              <a:cs typeface="Cambria"/>
            </a:endParaRPr>
          </a:p>
        </p:txBody>
      </p:sp>
      <p:sp>
        <p:nvSpPr>
          <p:cNvPr id="24" name="Rectangle 36">
            <a:extLst>
              <a:ext uri="{FF2B5EF4-FFF2-40B4-BE49-F238E27FC236}">
                <a16:creationId xmlns:a16="http://schemas.microsoft.com/office/drawing/2014/main" id="{1D516F2A-9041-2E3F-2D63-A60E963DDBCD}"/>
              </a:ext>
            </a:extLst>
          </p:cNvPr>
          <p:cNvSpPr>
            <a:spLocks noGrp="1" noChangeArrowheads="1"/>
          </p:cNvSpPr>
          <p:nvPr>
            <p:ph idx="1"/>
          </p:nvPr>
        </p:nvSpPr>
        <p:spPr bwMode="auto">
          <a:xfrm>
            <a:off x="1176529" y="1536176"/>
            <a:ext cx="1024656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Kenya: University Enrollment 2017-2021 | Statista.” https://www.statista.com/statistics/1135785/university-enrollment-in-kenya/ (March 7, 2022).</a:t>
            </a:r>
            <a:endParaRPr kumimoji="0" lang="en-GB" altLang="en-US" sz="15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“About :: </a:t>
            </a:r>
            <a:r>
              <a:rPr kumimoji="0" lang="en-US" altLang="en-US" sz="15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Roometo</a:t>
            </a:r>
            <a:r>
              <a:rPr kumimoji="0" lang="en-US" altLang="en-US" sz="15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https://roometo.com/about (March 10, 2022).</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GB" altLang="en-US" sz="15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Chandra, Pooja. 2018. “A Study of Stress among Hostellers.” </a:t>
            </a:r>
            <a:r>
              <a:rPr kumimoji="0" lang="en-US" altLang="en-US" sz="1500" b="0" i="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International Journal of Science and Research</a:t>
            </a:r>
            <a:r>
              <a:rPr kumimoji="0" lang="en-US" altLang="en-US" sz="15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8: 2319–7064. www.ijsr.net.</a:t>
            </a:r>
            <a:endParaRPr kumimoji="0" lang="en-GB" altLang="en-US" sz="15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“Hostels a Big Problem in Higher Education - The Citizen.” https://www.thecitizen.co.tz/tanzania/magazines/success/hostels-a-big-problem-in-higher-education-2615654 (March 6, 2022).</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GB" altLang="en-US" sz="15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“Most Preferred Student Accommodation in Nairobi - </a:t>
            </a:r>
            <a:r>
              <a:rPr kumimoji="0" lang="en-US" altLang="en-US" sz="15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Qwetu.Co.Ke</a:t>
            </a:r>
            <a:r>
              <a:rPr kumimoji="0" lang="en-US" altLang="en-US" sz="15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https://qwetu.co.ke/ (March 10, 2022).</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GB" altLang="en-US" sz="15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Oluoch</a:t>
            </a:r>
            <a:r>
              <a:rPr kumimoji="0" lang="en-US" altLang="en-US" sz="15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Kelly, Miriam M </a:t>
            </a:r>
            <a:r>
              <a:rPr kumimoji="0" lang="en-US" altLang="en-US" sz="15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Ndunge</a:t>
            </a:r>
            <a:r>
              <a:rPr kumimoji="0" lang="en-US" altLang="en-US" sz="15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and Alloys W </a:t>
            </a:r>
            <a:r>
              <a:rPr kumimoji="0" lang="en-US" altLang="en-US" sz="15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Musuya</a:t>
            </a:r>
            <a:r>
              <a:rPr kumimoji="0" lang="en-US" altLang="en-US" sz="15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500" b="0" i="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INFLUENCE OF AVAILABILITY OF COLLEGE HOSTEL ACCOMODATION FACILITIES ON STUDENTS’ ACADEMIC PERFORMANCE IN KENYA MEDICAL TRAINING COLLEGES IN WESTERN KENYA REGION</a:t>
            </a:r>
            <a:r>
              <a:rPr kumimoji="0" lang="en-US" altLang="en-US" sz="15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2"/>
              </a:rPr>
              <a:t>www.iprjb.org</a:t>
            </a:r>
            <a:r>
              <a:rPr kumimoji="0" lang="en-US" altLang="en-US" sz="15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GB" altLang="en-US" sz="15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en-US" sz="15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Vuno</a:t>
            </a:r>
            <a:r>
              <a:rPr kumimoji="0" lang="en-US" altLang="en-US" sz="15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Kejani</a:t>
            </a:r>
            <a:r>
              <a:rPr kumimoji="0" lang="en-US" altLang="en-US" sz="15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https://apppage.net/preview/com.vunostore.test (March 10, 2022). </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7995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18E5C-B5C2-4268-944B-5435C757912B}"/>
              </a:ext>
            </a:extLst>
          </p:cNvPr>
          <p:cNvSpPr>
            <a:spLocks noGrp="1"/>
          </p:cNvSpPr>
          <p:nvPr>
            <p:ph type="title"/>
          </p:nvPr>
        </p:nvSpPr>
        <p:spPr>
          <a:xfrm>
            <a:off x="1311079" y="499464"/>
            <a:ext cx="9601196" cy="859920"/>
          </a:xfrm>
        </p:spPr>
        <p:txBody>
          <a:bodyPr/>
          <a:lstStyle/>
          <a:p>
            <a:r>
              <a:rPr lang="en-US" sz="2400" b="1" dirty="0">
                <a:latin typeface="Cambria"/>
                <a:cs typeface="Cambria"/>
              </a:rPr>
              <a:t>BACKGROUND STUDY</a:t>
            </a:r>
          </a:p>
        </p:txBody>
      </p:sp>
      <p:sp>
        <p:nvSpPr>
          <p:cNvPr id="3" name="Content Placeholder 2">
            <a:extLst>
              <a:ext uri="{FF2B5EF4-FFF2-40B4-BE49-F238E27FC236}">
                <a16:creationId xmlns:a16="http://schemas.microsoft.com/office/drawing/2014/main" id="{361C6258-C8E6-4263-BF78-7DEB6B6A30BC}"/>
              </a:ext>
            </a:extLst>
          </p:cNvPr>
          <p:cNvSpPr>
            <a:spLocks noGrp="1"/>
          </p:cNvSpPr>
          <p:nvPr>
            <p:ph idx="1"/>
          </p:nvPr>
        </p:nvSpPr>
        <p:spPr>
          <a:xfrm>
            <a:off x="1295401" y="1043188"/>
            <a:ext cx="9601196" cy="5512157"/>
          </a:xfrm>
        </p:spPr>
        <p:txBody>
          <a:bodyPr>
            <a:normAutofit/>
          </a:bodyPr>
          <a:lstStyle/>
          <a:p>
            <a:pPr lvl="0">
              <a:buFont typeface="Wingdings" panose="05000000000000000000" pitchFamily="2" charset="2"/>
              <a:buChar char="Ø"/>
            </a:pPr>
            <a:endParaRPr lang="en-US" sz="2400" b="1" dirty="0">
              <a:latin typeface="Cambria"/>
              <a:cs typeface="Cambria"/>
            </a:endParaRPr>
          </a:p>
          <a:p>
            <a:pPr lvl="0">
              <a:buFont typeface="Wingdings" panose="05000000000000000000" pitchFamily="2" charset="2"/>
              <a:buChar char="Ø"/>
            </a:pPr>
            <a:endParaRPr lang="en-US" sz="2400" b="1" dirty="0">
              <a:latin typeface="Cambria"/>
              <a:cs typeface="Cambria"/>
            </a:endParaRPr>
          </a:p>
          <a:p>
            <a:endParaRPr lang="en-US" sz="2400" b="1" dirty="0">
              <a:latin typeface="Cambria"/>
              <a:cs typeface="Cambria"/>
            </a:endParaRPr>
          </a:p>
        </p:txBody>
      </p:sp>
      <p:pic>
        <p:nvPicPr>
          <p:cNvPr id="4" name="Picture 3">
            <a:extLst>
              <a:ext uri="{FF2B5EF4-FFF2-40B4-BE49-F238E27FC236}">
                <a16:creationId xmlns:a16="http://schemas.microsoft.com/office/drawing/2014/main" id="{356F2785-D964-48A7-93F4-14C6A76EB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079" y="1591053"/>
            <a:ext cx="9791030" cy="4416425"/>
          </a:xfrm>
          <a:prstGeom prst="rect">
            <a:avLst/>
          </a:prstGeom>
        </p:spPr>
      </p:pic>
    </p:spTree>
    <p:extLst>
      <p:ext uri="{BB962C8B-B14F-4D97-AF65-F5344CB8AC3E}">
        <p14:creationId xmlns:p14="http://schemas.microsoft.com/office/powerpoint/2010/main" val="3807269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F8865-281E-42C3-B6A1-8FFA00D83E8A}"/>
              </a:ext>
            </a:extLst>
          </p:cNvPr>
          <p:cNvSpPr>
            <a:spLocks noGrp="1"/>
          </p:cNvSpPr>
          <p:nvPr>
            <p:ph type="title"/>
          </p:nvPr>
        </p:nvSpPr>
        <p:spPr>
          <a:xfrm>
            <a:off x="1295401" y="548797"/>
            <a:ext cx="9601196" cy="912780"/>
          </a:xfrm>
        </p:spPr>
        <p:txBody>
          <a:bodyPr>
            <a:normAutofit fontScale="90000"/>
          </a:bodyPr>
          <a:lstStyle/>
          <a:p>
            <a:br>
              <a:rPr lang="en-US" sz="2400" b="1" dirty="0">
                <a:latin typeface="Cambria"/>
                <a:cs typeface="Cambria"/>
              </a:rPr>
            </a:br>
            <a:br>
              <a:rPr lang="en-US" sz="2400" b="1" dirty="0">
                <a:latin typeface="Cambria"/>
                <a:cs typeface="Cambria"/>
              </a:rPr>
            </a:br>
            <a:r>
              <a:rPr lang="en-US" sz="2400" b="1" dirty="0">
                <a:latin typeface="Cambria"/>
                <a:cs typeface="Cambria"/>
              </a:rPr>
              <a:t>PROBLEM STATEMENT</a:t>
            </a:r>
            <a:br>
              <a:rPr lang="en-US" sz="2400" b="1" dirty="0">
                <a:latin typeface="Cambria"/>
                <a:cs typeface="Cambria"/>
              </a:rPr>
            </a:br>
            <a:endParaRPr lang="en-US" sz="2400" b="1" dirty="0">
              <a:latin typeface="Cambria"/>
              <a:cs typeface="Cambria"/>
            </a:endParaRPr>
          </a:p>
        </p:txBody>
      </p:sp>
      <p:sp>
        <p:nvSpPr>
          <p:cNvPr id="3" name="Content Placeholder 2">
            <a:extLst>
              <a:ext uri="{FF2B5EF4-FFF2-40B4-BE49-F238E27FC236}">
                <a16:creationId xmlns:a16="http://schemas.microsoft.com/office/drawing/2014/main" id="{07C4135C-E7A0-490F-9315-C4891FAE1848}"/>
              </a:ext>
            </a:extLst>
          </p:cNvPr>
          <p:cNvSpPr>
            <a:spLocks noGrp="1"/>
          </p:cNvSpPr>
          <p:nvPr>
            <p:ph idx="1"/>
          </p:nvPr>
        </p:nvSpPr>
        <p:spPr>
          <a:xfrm>
            <a:off x="796638" y="2521556"/>
            <a:ext cx="9601196" cy="3177280"/>
          </a:xfrm>
        </p:spPr>
        <p:txBody>
          <a:bodyPr/>
          <a:lstStyle/>
          <a:p>
            <a:r>
              <a:rPr lang="en-US" sz="1800" dirty="0">
                <a:effectLst/>
                <a:latin typeface="Times New Roman" panose="02020603050405020304" pitchFamily="18" charset="0"/>
                <a:ea typeface="Times New Roman" panose="02020603050405020304" pitchFamily="18" charset="0"/>
              </a:rPr>
              <a:t>With the increased number of students admitted annually, the number of students in need of hostels has also increased making it difficult to get hostel from the institution they have been admitted to. (Hostels a big problem in higher education - The Citizen March 6, 2022).A student who is new in town will end up stressed and confused not knowing where to start from</a:t>
            </a:r>
            <a:endParaRPr lang="en-US" dirty="0"/>
          </a:p>
        </p:txBody>
      </p:sp>
    </p:spTree>
    <p:extLst>
      <p:ext uri="{BB962C8B-B14F-4D97-AF65-F5344CB8AC3E}">
        <p14:creationId xmlns:p14="http://schemas.microsoft.com/office/powerpoint/2010/main" val="1629994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F041-4C23-4A02-BCAB-D5134CF2E0D8}"/>
              </a:ext>
            </a:extLst>
          </p:cNvPr>
          <p:cNvSpPr>
            <a:spLocks noGrp="1"/>
          </p:cNvSpPr>
          <p:nvPr>
            <p:ph type="title"/>
          </p:nvPr>
        </p:nvSpPr>
        <p:spPr>
          <a:xfrm>
            <a:off x="1119577" y="564478"/>
            <a:ext cx="9601196" cy="950067"/>
          </a:xfrm>
        </p:spPr>
        <p:txBody>
          <a:bodyPr>
            <a:normAutofit/>
          </a:bodyPr>
          <a:lstStyle/>
          <a:p>
            <a:r>
              <a:rPr lang="en-US" sz="2400" b="1" dirty="0">
                <a:latin typeface="Cambria"/>
                <a:cs typeface="Cambria"/>
              </a:rPr>
              <a:t>OBJECTIVES</a:t>
            </a:r>
          </a:p>
        </p:txBody>
      </p:sp>
      <p:sp>
        <p:nvSpPr>
          <p:cNvPr id="3" name="Content Placeholder 2">
            <a:extLst>
              <a:ext uri="{FF2B5EF4-FFF2-40B4-BE49-F238E27FC236}">
                <a16:creationId xmlns:a16="http://schemas.microsoft.com/office/drawing/2014/main" id="{39F4E792-0D0D-4096-9906-2F4EAC811293}"/>
              </a:ext>
            </a:extLst>
          </p:cNvPr>
          <p:cNvSpPr>
            <a:spLocks noGrp="1"/>
          </p:cNvSpPr>
          <p:nvPr>
            <p:ph idx="1"/>
          </p:nvPr>
        </p:nvSpPr>
        <p:spPr>
          <a:xfrm>
            <a:off x="1295402" y="1683026"/>
            <a:ext cx="9601196" cy="4412974"/>
          </a:xfrm>
        </p:spPr>
        <p:txBody>
          <a:bodyPr>
            <a:normAutofit/>
          </a:bodyPr>
          <a:lstStyle/>
          <a:p>
            <a:endParaRPr lang="en-US" sz="2400" b="1" dirty="0">
              <a:latin typeface="Cambria"/>
              <a:cs typeface="Cambria"/>
            </a:endParaRPr>
          </a:p>
          <a:p>
            <a:endParaRPr lang="en-US" sz="2400" b="1" dirty="0">
              <a:latin typeface="Cambria"/>
              <a:cs typeface="Cambria"/>
            </a:endParaRPr>
          </a:p>
        </p:txBody>
      </p:sp>
      <p:sp>
        <p:nvSpPr>
          <p:cNvPr id="5" name="TextBox 4">
            <a:extLst>
              <a:ext uri="{FF2B5EF4-FFF2-40B4-BE49-F238E27FC236}">
                <a16:creationId xmlns:a16="http://schemas.microsoft.com/office/drawing/2014/main" id="{741EDFF6-6389-DC14-DA80-E22522ED706B}"/>
              </a:ext>
            </a:extLst>
          </p:cNvPr>
          <p:cNvSpPr txBox="1"/>
          <p:nvPr/>
        </p:nvSpPr>
        <p:spPr>
          <a:xfrm>
            <a:off x="1531620" y="2313869"/>
            <a:ext cx="8755380" cy="3877087"/>
          </a:xfrm>
          <a:prstGeom prst="rect">
            <a:avLst/>
          </a:prstGeom>
          <a:noFill/>
        </p:spPr>
        <p:txBody>
          <a:bodyPr wrap="square">
            <a:spAutoFit/>
          </a:bodyPr>
          <a:lstStyle/>
          <a:p>
            <a:pPr algn="just">
              <a:lnSpc>
                <a:spcPct val="150000"/>
              </a:lnSpc>
              <a:spcAft>
                <a:spcPts val="800"/>
              </a:spcAft>
              <a:tabLst>
                <a:tab pos="355600" algn="l"/>
              </a:tabLst>
            </a:pPr>
            <a:r>
              <a:rPr lang="en-US" sz="1700" b="1" kern="0" dirty="0">
                <a:effectLst/>
                <a:latin typeface="Times New Roman" panose="02020603050405020304" pitchFamily="18" charset="0"/>
                <a:ea typeface="Times New Roman" panose="02020603050405020304" pitchFamily="18" charset="0"/>
                <a:cs typeface="Times New Roman" panose="02020603050405020304" pitchFamily="18" charset="0"/>
              </a:rPr>
              <a:t>General objectives</a:t>
            </a:r>
            <a:endParaRPr lang="en-GB" sz="17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mj-lt"/>
              <a:buAutoNum type="arabicPeriod"/>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To enable students search for their preferred hostel </a:t>
            </a:r>
            <a:endParaRPr lang="en-GB"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rabicPeriod"/>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To register Agents in search for hostel</a:t>
            </a:r>
            <a:endParaRPr lang="en-GB" sz="17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spcAft>
                <a:spcPts val="800"/>
              </a:spcAft>
            </a:pPr>
            <a:r>
              <a:rPr lang="en-US" sz="1700" b="1" kern="0" dirty="0">
                <a:effectLst/>
                <a:latin typeface="Times New Roman" panose="02020603050405020304" pitchFamily="18" charset="0"/>
                <a:ea typeface="Times New Roman" panose="02020603050405020304" pitchFamily="18" charset="0"/>
                <a:cs typeface="Times New Roman" panose="02020603050405020304" pitchFamily="18" charset="0"/>
              </a:rPr>
              <a:t>Specific objectives </a:t>
            </a:r>
            <a:endParaRPr lang="en-GB" sz="17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mj-lt"/>
              <a:buAutoNum type="arabicPeriod"/>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To connect students and hostel agents/landlords easily. </a:t>
            </a:r>
            <a:endParaRPr lang="en-GB"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eriod"/>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To Create a web form that will capture details such as Name, email for the Agent</a:t>
            </a:r>
            <a:endParaRPr lang="en-GB"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eriod"/>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To give location for the desired chosen hostel </a:t>
            </a:r>
            <a:endParaRPr lang="en-GB"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eriod"/>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Allow</a:t>
            </a:r>
            <a:r>
              <a:rPr lang="en-US" sz="1700" u="sng"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students to register and view hostel details</a:t>
            </a:r>
            <a:endParaRPr lang="en-GB" sz="17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3581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E463-7D82-46C7-8909-B4EFDBF6D194}"/>
              </a:ext>
            </a:extLst>
          </p:cNvPr>
          <p:cNvSpPr>
            <a:spLocks noGrp="1"/>
          </p:cNvSpPr>
          <p:nvPr>
            <p:ph type="title"/>
          </p:nvPr>
        </p:nvSpPr>
        <p:spPr>
          <a:xfrm>
            <a:off x="1295402" y="982132"/>
            <a:ext cx="9601196" cy="952685"/>
          </a:xfrm>
        </p:spPr>
        <p:txBody>
          <a:bodyPr>
            <a:normAutofit/>
          </a:bodyPr>
          <a:lstStyle/>
          <a:p>
            <a:r>
              <a:rPr lang="en-US" sz="2400" b="1" dirty="0">
                <a:latin typeface="Cambria"/>
                <a:cs typeface="Cambria"/>
              </a:rPr>
              <a:t>SCOPE</a:t>
            </a:r>
            <a:br>
              <a:rPr lang="en-US" sz="2400" b="1" dirty="0">
                <a:latin typeface="Cambria"/>
                <a:cs typeface="Cambria"/>
              </a:rPr>
            </a:br>
            <a:endParaRPr lang="en-US" sz="2400" b="1" dirty="0">
              <a:latin typeface="Cambria"/>
              <a:cs typeface="Cambria"/>
            </a:endParaRPr>
          </a:p>
        </p:txBody>
      </p:sp>
      <p:sp>
        <p:nvSpPr>
          <p:cNvPr id="3" name="Content Placeholder 2">
            <a:extLst>
              <a:ext uri="{FF2B5EF4-FFF2-40B4-BE49-F238E27FC236}">
                <a16:creationId xmlns:a16="http://schemas.microsoft.com/office/drawing/2014/main" id="{87D5949E-EE0A-4A19-B2EB-B3F2C66D6865}"/>
              </a:ext>
            </a:extLst>
          </p:cNvPr>
          <p:cNvSpPr>
            <a:spLocks noGrp="1"/>
          </p:cNvSpPr>
          <p:nvPr>
            <p:ph idx="1"/>
          </p:nvPr>
        </p:nvSpPr>
        <p:spPr>
          <a:xfrm>
            <a:off x="1295402" y="1458474"/>
            <a:ext cx="9601196" cy="4800658"/>
          </a:xfrm>
        </p:spPr>
        <p:txBody>
          <a:bodyPr>
            <a:normAutofit/>
          </a:bodyPr>
          <a:lstStyle/>
          <a:p>
            <a:pPr marL="0" indent="0">
              <a:buNone/>
            </a:pPr>
            <a:endParaRPr lang="en-US" sz="2400" b="1" dirty="0">
              <a:latin typeface="Cambria"/>
              <a:cs typeface="Cambria"/>
            </a:endParaRPr>
          </a:p>
          <a:p>
            <a:pPr marL="0" indent="0">
              <a:buNone/>
            </a:pPr>
            <a:endParaRPr lang="en-US" sz="2400" b="1" dirty="0">
              <a:latin typeface="Cambria"/>
              <a:cs typeface="Cambria"/>
            </a:endParaRPr>
          </a:p>
          <a:p>
            <a:endParaRPr lang="en-US" sz="2400" b="1" dirty="0">
              <a:latin typeface="Cambria"/>
              <a:cs typeface="Cambria"/>
            </a:endParaRPr>
          </a:p>
          <a:p>
            <a:endParaRPr lang="en-US" sz="2400" b="1" dirty="0">
              <a:latin typeface="Cambria"/>
              <a:cs typeface="Cambria"/>
            </a:endParaRPr>
          </a:p>
        </p:txBody>
      </p:sp>
      <p:sp>
        <p:nvSpPr>
          <p:cNvPr id="5" name="TextBox 4">
            <a:extLst>
              <a:ext uri="{FF2B5EF4-FFF2-40B4-BE49-F238E27FC236}">
                <a16:creationId xmlns:a16="http://schemas.microsoft.com/office/drawing/2014/main" id="{3B5A5D4C-FD33-3280-9C81-9D4E4C25E039}"/>
              </a:ext>
            </a:extLst>
          </p:cNvPr>
          <p:cNvSpPr txBox="1"/>
          <p:nvPr/>
        </p:nvSpPr>
        <p:spPr>
          <a:xfrm>
            <a:off x="1513332" y="2039234"/>
            <a:ext cx="8746236" cy="2643481"/>
          </a:xfrm>
          <a:prstGeom prst="rect">
            <a:avLst/>
          </a:prstGeom>
          <a:noFill/>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proposed system will be able to do the following:</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Allow other hostel to market their services.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 location feature to get the listed hostel.</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Show the user available hostel in his/her region.</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Provide more details about hostels e.g., the security of the hostel.</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Allow interested students to communicate with the landlord/landlady.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8098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F1FF-FB9B-47F8-ACC5-23C4948572AE}"/>
              </a:ext>
            </a:extLst>
          </p:cNvPr>
          <p:cNvSpPr>
            <a:spLocks noGrp="1"/>
          </p:cNvSpPr>
          <p:nvPr>
            <p:ph type="title"/>
          </p:nvPr>
        </p:nvSpPr>
        <p:spPr>
          <a:xfrm>
            <a:off x="1295402" y="982132"/>
            <a:ext cx="9601196" cy="1058703"/>
          </a:xfrm>
        </p:spPr>
        <p:txBody>
          <a:bodyPr/>
          <a:lstStyle/>
          <a:p>
            <a:r>
              <a:rPr lang="en-US" sz="2400" b="1" dirty="0">
                <a:latin typeface="Cambria"/>
                <a:cs typeface="Cambria"/>
              </a:rPr>
              <a:t>JUSTIFICATION</a:t>
            </a:r>
          </a:p>
        </p:txBody>
      </p:sp>
      <p:sp>
        <p:nvSpPr>
          <p:cNvPr id="5" name="TextBox 4">
            <a:extLst>
              <a:ext uri="{FF2B5EF4-FFF2-40B4-BE49-F238E27FC236}">
                <a16:creationId xmlns:a16="http://schemas.microsoft.com/office/drawing/2014/main" id="{CDA323D9-0222-B4CF-D87E-459A31881F23}"/>
              </a:ext>
            </a:extLst>
          </p:cNvPr>
          <p:cNvSpPr txBox="1"/>
          <p:nvPr/>
        </p:nvSpPr>
        <p:spPr>
          <a:xfrm>
            <a:off x="1878330" y="2589184"/>
            <a:ext cx="8435340" cy="2227982"/>
          </a:xfrm>
          <a:prstGeom prst="rect">
            <a:avLst/>
          </a:prstGeom>
          <a:noFill/>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project will be of much importance to university and college students as it uses it will use google maps to get to know the location of the chosen hostel, another thing to add 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patahosetel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will host hostel services for other counties in Kenya.</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will be need to include how each hostel are rated so that students can decide which hostel to go for.</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130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94" y="815356"/>
            <a:ext cx="10277341" cy="461665"/>
          </a:xfrm>
          <a:prstGeom prst="rect">
            <a:avLst/>
          </a:prstGeom>
          <a:noFill/>
        </p:spPr>
        <p:txBody>
          <a:bodyPr wrap="square" rtlCol="0">
            <a:spAutoFit/>
          </a:bodyPr>
          <a:lstStyle/>
          <a:p>
            <a:pPr algn="ctr"/>
            <a:r>
              <a:rPr lang="en-US" sz="2400" b="1" dirty="0">
                <a:latin typeface="Cambria"/>
                <a:cs typeface="Cambria"/>
              </a:rPr>
              <a:t>COST/REQUIREMENTS</a:t>
            </a:r>
          </a:p>
        </p:txBody>
      </p:sp>
      <p:graphicFrame>
        <p:nvGraphicFramePr>
          <p:cNvPr id="3" name="Table 2">
            <a:extLst>
              <a:ext uri="{FF2B5EF4-FFF2-40B4-BE49-F238E27FC236}">
                <a16:creationId xmlns:a16="http://schemas.microsoft.com/office/drawing/2014/main" id="{7282E97A-71C3-B74E-CBEA-F7A5A49D65FC}"/>
              </a:ext>
            </a:extLst>
          </p:cNvPr>
          <p:cNvGraphicFramePr>
            <a:graphicFrameLocks noGrp="1"/>
          </p:cNvGraphicFramePr>
          <p:nvPr>
            <p:extLst>
              <p:ext uri="{D42A27DB-BD31-4B8C-83A1-F6EECF244321}">
                <p14:modId xmlns:p14="http://schemas.microsoft.com/office/powerpoint/2010/main" val="2598616149"/>
              </p:ext>
            </p:extLst>
          </p:nvPr>
        </p:nvGraphicFramePr>
        <p:xfrm>
          <a:off x="1406374" y="2403885"/>
          <a:ext cx="9409407" cy="3322661"/>
        </p:xfrm>
        <a:graphic>
          <a:graphicData uri="http://schemas.openxmlformats.org/drawingml/2006/table">
            <a:tbl>
              <a:tblPr firstRow="1" firstCol="1" bandRow="1">
                <a:tableStyleId>{5C22544A-7EE6-4342-B048-85BDC9FD1C3A}</a:tableStyleId>
              </a:tblPr>
              <a:tblGrid>
                <a:gridCol w="1772616">
                  <a:extLst>
                    <a:ext uri="{9D8B030D-6E8A-4147-A177-3AD203B41FA5}">
                      <a16:colId xmlns:a16="http://schemas.microsoft.com/office/drawing/2014/main" val="3344005089"/>
                    </a:ext>
                  </a:extLst>
                </a:gridCol>
                <a:gridCol w="1846311">
                  <a:extLst>
                    <a:ext uri="{9D8B030D-6E8A-4147-A177-3AD203B41FA5}">
                      <a16:colId xmlns:a16="http://schemas.microsoft.com/office/drawing/2014/main" val="1861965609"/>
                    </a:ext>
                  </a:extLst>
                </a:gridCol>
                <a:gridCol w="1846311">
                  <a:extLst>
                    <a:ext uri="{9D8B030D-6E8A-4147-A177-3AD203B41FA5}">
                      <a16:colId xmlns:a16="http://schemas.microsoft.com/office/drawing/2014/main" val="3343219734"/>
                    </a:ext>
                  </a:extLst>
                </a:gridCol>
                <a:gridCol w="1775564">
                  <a:extLst>
                    <a:ext uri="{9D8B030D-6E8A-4147-A177-3AD203B41FA5}">
                      <a16:colId xmlns:a16="http://schemas.microsoft.com/office/drawing/2014/main" val="762872543"/>
                    </a:ext>
                  </a:extLst>
                </a:gridCol>
                <a:gridCol w="2168605">
                  <a:extLst>
                    <a:ext uri="{9D8B030D-6E8A-4147-A177-3AD203B41FA5}">
                      <a16:colId xmlns:a16="http://schemas.microsoft.com/office/drawing/2014/main" val="3899018331"/>
                    </a:ext>
                  </a:extLst>
                </a:gridCol>
              </a:tblGrid>
              <a:tr h="1262868">
                <a:tc>
                  <a:txBody>
                    <a:bodyPr/>
                    <a:lstStyle/>
                    <a:p>
                      <a:pPr algn="just">
                        <a:lnSpc>
                          <a:spcPct val="150000"/>
                        </a:lnSpc>
                        <a:spcAft>
                          <a:spcPts val="800"/>
                        </a:spcAft>
                        <a:tabLst>
                          <a:tab pos="355600" algn="l"/>
                        </a:tabLst>
                      </a:pPr>
                      <a:r>
                        <a:rPr lang="en-US" sz="1200" dirty="0">
                          <a:effectLst/>
                        </a:rPr>
                        <a:t>ITEM</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tabLst>
                          <a:tab pos="355600" algn="l"/>
                        </a:tabLst>
                      </a:pPr>
                      <a:r>
                        <a:rPr lang="en-US" sz="1200">
                          <a:effectLst/>
                        </a:rPr>
                        <a:t>COST(Ksh.)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tabLst>
                          <a:tab pos="355600" algn="l"/>
                        </a:tabLst>
                      </a:pPr>
                      <a:r>
                        <a:rPr lang="en-US" sz="1200">
                          <a:effectLst/>
                        </a:rPr>
                        <a:t>QUANTITY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tabLst>
                          <a:tab pos="355600" algn="l"/>
                        </a:tabLst>
                      </a:pPr>
                      <a:r>
                        <a:rPr lang="en-US" sz="1200" dirty="0">
                          <a:effectLst/>
                        </a:rPr>
                        <a:t>TOTAL COAST</a:t>
                      </a:r>
                      <a:endParaRPr lang="en-GB" sz="1100" dirty="0">
                        <a:effectLst/>
                      </a:endParaRPr>
                    </a:p>
                    <a:p>
                      <a:pPr algn="just">
                        <a:lnSpc>
                          <a:spcPct val="150000"/>
                        </a:lnSpc>
                        <a:spcAft>
                          <a:spcPts val="800"/>
                        </a:spcAft>
                        <a:tabLst>
                          <a:tab pos="355600" algn="l"/>
                        </a:tabLst>
                      </a:pPr>
                      <a:r>
                        <a:rPr lang="en-US" sz="1200" dirty="0">
                          <a:effectLst/>
                        </a:rPr>
                        <a:t>(</a:t>
                      </a:r>
                      <a:r>
                        <a:rPr lang="en-US" sz="1200" dirty="0" err="1">
                          <a:effectLst/>
                        </a:rPr>
                        <a:t>Ksh</a:t>
                      </a:r>
                      <a:r>
                        <a:rPr lang="en-US" sz="1200" dirty="0">
                          <a:effectLst/>
                        </a:rPr>
                        <a: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tabLst>
                          <a:tab pos="355600" algn="l"/>
                        </a:tabLst>
                      </a:pPr>
                      <a:r>
                        <a:rPr lang="en-US" sz="1200">
                          <a:effectLst/>
                        </a:rPr>
                        <a:t>AVAILABILITY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2918016"/>
                  </a:ext>
                </a:extLst>
              </a:tr>
              <a:tr h="501934">
                <a:tc>
                  <a:txBody>
                    <a:bodyPr/>
                    <a:lstStyle/>
                    <a:p>
                      <a:pPr algn="just">
                        <a:lnSpc>
                          <a:spcPct val="150000"/>
                        </a:lnSpc>
                        <a:spcAft>
                          <a:spcPts val="800"/>
                        </a:spcAft>
                        <a:tabLst>
                          <a:tab pos="355600" algn="l"/>
                        </a:tabLst>
                      </a:pPr>
                      <a:r>
                        <a:rPr lang="en-US" sz="1200">
                          <a:effectLst/>
                        </a:rPr>
                        <a:t>Laptop</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tabLst>
                          <a:tab pos="355600" algn="l"/>
                        </a:tabLst>
                      </a:pPr>
                      <a:r>
                        <a:rPr lang="en-US" sz="1200">
                          <a:effectLst/>
                        </a:rPr>
                        <a:t>35,000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tabLst>
                          <a:tab pos="355600" algn="l"/>
                        </a:tabLst>
                      </a:pPr>
                      <a:r>
                        <a:rPr lang="en-US" sz="12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tabLst>
                          <a:tab pos="355600" algn="l"/>
                        </a:tabLst>
                      </a:pPr>
                      <a:r>
                        <a:rPr lang="en-US" sz="1200">
                          <a:effectLst/>
                        </a:rPr>
                        <a:t>35000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tabLst>
                          <a:tab pos="355600" algn="l"/>
                        </a:tabLst>
                      </a:pPr>
                      <a:r>
                        <a:rPr lang="en-US" sz="1200">
                          <a:effectLst/>
                        </a:rPr>
                        <a:t>available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7711372"/>
                  </a:ext>
                </a:extLst>
              </a:tr>
              <a:tr h="501934">
                <a:tc>
                  <a:txBody>
                    <a:bodyPr/>
                    <a:lstStyle/>
                    <a:p>
                      <a:pPr algn="just">
                        <a:lnSpc>
                          <a:spcPct val="150000"/>
                        </a:lnSpc>
                        <a:spcAft>
                          <a:spcPts val="800"/>
                        </a:spcAft>
                        <a:tabLst>
                          <a:tab pos="355600" algn="l"/>
                        </a:tabLst>
                      </a:pPr>
                      <a:r>
                        <a:rPr lang="en-US" sz="1200">
                          <a:effectLst/>
                        </a:rPr>
                        <a:t>Internet bundles plan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tabLst>
                          <a:tab pos="355600" algn="l"/>
                        </a:tabLst>
                      </a:pPr>
                      <a:r>
                        <a:rPr lang="en-US" sz="1200">
                          <a:effectLst/>
                        </a:rPr>
                        <a:t>1500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tabLst>
                          <a:tab pos="355600" algn="l"/>
                        </a:tabLst>
                      </a:pPr>
                      <a:r>
                        <a:rPr lang="en-US" sz="12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tabLst>
                          <a:tab pos="355600" algn="l"/>
                        </a:tabLst>
                      </a:pPr>
                      <a:r>
                        <a:rPr lang="en-US" sz="1200">
                          <a:effectLst/>
                        </a:rPr>
                        <a:t>1500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tabLst>
                          <a:tab pos="355600" algn="l"/>
                        </a:tabLst>
                      </a:pPr>
                      <a:r>
                        <a:rPr lang="en-US" sz="1200">
                          <a:effectLst/>
                        </a:rPr>
                        <a:t>available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5461852"/>
                  </a:ext>
                </a:extLst>
              </a:tr>
              <a:tr h="501934">
                <a:tc>
                  <a:txBody>
                    <a:bodyPr/>
                    <a:lstStyle/>
                    <a:p>
                      <a:pPr algn="just">
                        <a:lnSpc>
                          <a:spcPct val="150000"/>
                        </a:lnSpc>
                        <a:spcAft>
                          <a:spcPts val="800"/>
                        </a:spcAft>
                        <a:tabLst>
                          <a:tab pos="355600" algn="l"/>
                        </a:tabLst>
                      </a:pPr>
                      <a:r>
                        <a:rPr lang="en-US" sz="1200">
                          <a:effectLst/>
                        </a:rPr>
                        <a:t>Mobile phone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tabLst>
                          <a:tab pos="355600" algn="l"/>
                        </a:tabLst>
                      </a:pPr>
                      <a:r>
                        <a:rPr lang="en-US" sz="1200">
                          <a:effectLst/>
                        </a:rPr>
                        <a:t>15,000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tabLst>
                          <a:tab pos="355600" algn="l"/>
                        </a:tabLst>
                      </a:pPr>
                      <a:r>
                        <a:rPr lang="en-US" sz="12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tabLst>
                          <a:tab pos="355600" algn="l"/>
                        </a:tabLst>
                      </a:pPr>
                      <a:r>
                        <a:rPr lang="en-US" sz="1200">
                          <a:effectLst/>
                        </a:rPr>
                        <a:t>15000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tabLst>
                          <a:tab pos="355600" algn="l"/>
                        </a:tabLst>
                      </a:pPr>
                      <a:r>
                        <a:rPr lang="en-US" sz="1200">
                          <a:effectLst/>
                        </a:rPr>
                        <a:t>available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5539028"/>
                  </a:ext>
                </a:extLst>
              </a:tr>
              <a:tr h="553991">
                <a:tc>
                  <a:txBody>
                    <a:bodyPr/>
                    <a:lstStyle/>
                    <a:p>
                      <a:pPr algn="just">
                        <a:lnSpc>
                          <a:spcPct val="150000"/>
                        </a:lnSpc>
                        <a:spcAft>
                          <a:spcPts val="800"/>
                        </a:spcAft>
                        <a:tabLst>
                          <a:tab pos="355600" algn="l"/>
                        </a:tabLst>
                      </a:pPr>
                      <a:r>
                        <a:rPr lang="en-US" sz="1200">
                          <a:effectLst/>
                        </a:rPr>
                        <a:t>Total cost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tabLst>
                          <a:tab pos="355600" algn="l"/>
                        </a:tabLst>
                      </a:pPr>
                      <a:r>
                        <a:rPr lang="en-US" sz="12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tabLst>
                          <a:tab pos="355600" algn="l"/>
                        </a:tabLst>
                      </a:pPr>
                      <a:r>
                        <a:rPr lang="en-US" sz="12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tabLst>
                          <a:tab pos="355600" algn="l"/>
                        </a:tabLst>
                      </a:pPr>
                      <a:r>
                        <a:rPr lang="en-US" sz="1200">
                          <a:effectLst/>
                        </a:rPr>
                        <a:t>51,000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tabLst>
                          <a:tab pos="355600" algn="l"/>
                        </a:tabLst>
                      </a:pPr>
                      <a:r>
                        <a:rPr lang="en-US" sz="12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2894504"/>
                  </a:ext>
                </a:extLst>
              </a:tr>
            </a:tbl>
          </a:graphicData>
        </a:graphic>
      </p:graphicFrame>
    </p:spTree>
    <p:extLst>
      <p:ext uri="{BB962C8B-B14F-4D97-AF65-F5344CB8AC3E}">
        <p14:creationId xmlns:p14="http://schemas.microsoft.com/office/powerpoint/2010/main" val="4063582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E463-7D82-46C7-8909-B4EFDBF6D194}"/>
              </a:ext>
            </a:extLst>
          </p:cNvPr>
          <p:cNvSpPr>
            <a:spLocks noGrp="1"/>
          </p:cNvSpPr>
          <p:nvPr>
            <p:ph type="title"/>
          </p:nvPr>
        </p:nvSpPr>
        <p:spPr>
          <a:xfrm>
            <a:off x="1295402" y="982132"/>
            <a:ext cx="9601196" cy="952685"/>
          </a:xfrm>
        </p:spPr>
        <p:txBody>
          <a:bodyPr>
            <a:normAutofit/>
          </a:bodyPr>
          <a:lstStyle/>
          <a:p>
            <a:r>
              <a:rPr lang="en-US" sz="2400" b="1" dirty="0">
                <a:latin typeface="Cambria"/>
                <a:cs typeface="Cambria"/>
              </a:rPr>
              <a:t>PROJECT SCHEDULE</a:t>
            </a:r>
            <a:br>
              <a:rPr lang="en-US" sz="2400" b="1" dirty="0">
                <a:latin typeface="Cambria"/>
                <a:cs typeface="Cambria"/>
              </a:rPr>
            </a:br>
            <a:endParaRPr lang="en-US" sz="2400" b="1" dirty="0">
              <a:latin typeface="Cambria"/>
              <a:cs typeface="Cambria"/>
            </a:endParaRPr>
          </a:p>
        </p:txBody>
      </p:sp>
      <p:sp>
        <p:nvSpPr>
          <p:cNvPr id="3" name="Content Placeholder 2">
            <a:extLst>
              <a:ext uri="{FF2B5EF4-FFF2-40B4-BE49-F238E27FC236}">
                <a16:creationId xmlns:a16="http://schemas.microsoft.com/office/drawing/2014/main" id="{87D5949E-EE0A-4A19-B2EB-B3F2C66D6865}"/>
              </a:ext>
            </a:extLst>
          </p:cNvPr>
          <p:cNvSpPr>
            <a:spLocks noGrp="1"/>
          </p:cNvSpPr>
          <p:nvPr>
            <p:ph idx="1"/>
          </p:nvPr>
        </p:nvSpPr>
        <p:spPr>
          <a:xfrm>
            <a:off x="1295402" y="2033555"/>
            <a:ext cx="9601196" cy="3636251"/>
          </a:xfrm>
        </p:spPr>
        <p:txBody>
          <a:bodyPr/>
          <a:lstStyle/>
          <a:p>
            <a:pPr marL="0" indent="0">
              <a:buNone/>
            </a:pPr>
            <a:endParaRPr lang="en-US" sz="2400" b="1" dirty="0">
              <a:latin typeface="Cambria"/>
              <a:cs typeface="Cambria"/>
            </a:endParaRPr>
          </a:p>
          <a:p>
            <a:endParaRPr lang="en-US" sz="2400" b="1" dirty="0">
              <a:latin typeface="Cambria"/>
              <a:cs typeface="Cambria"/>
            </a:endParaRPr>
          </a:p>
        </p:txBody>
      </p:sp>
      <p:pic>
        <p:nvPicPr>
          <p:cNvPr id="5" name="Picture 4" descr="A screenshot of a graph&#10;&#10;Description automatically generated with low confidence">
            <a:extLst>
              <a:ext uri="{FF2B5EF4-FFF2-40B4-BE49-F238E27FC236}">
                <a16:creationId xmlns:a16="http://schemas.microsoft.com/office/drawing/2014/main" id="{3D6DD376-14DE-CE5F-9B88-473F94BC0AFA}"/>
              </a:ext>
            </a:extLst>
          </p:cNvPr>
          <p:cNvPicPr>
            <a:picLocks noChangeAspect="1"/>
          </p:cNvPicPr>
          <p:nvPr/>
        </p:nvPicPr>
        <p:blipFill>
          <a:blip r:embed="rId2"/>
          <a:stretch>
            <a:fillRect/>
          </a:stretch>
        </p:blipFill>
        <p:spPr>
          <a:xfrm>
            <a:off x="1834896" y="2549237"/>
            <a:ext cx="9061702" cy="3454400"/>
          </a:xfrm>
          <a:prstGeom prst="rect">
            <a:avLst/>
          </a:prstGeom>
        </p:spPr>
      </p:pic>
      <p:sp>
        <p:nvSpPr>
          <p:cNvPr id="6" name="Title 1">
            <a:extLst>
              <a:ext uri="{FF2B5EF4-FFF2-40B4-BE49-F238E27FC236}">
                <a16:creationId xmlns:a16="http://schemas.microsoft.com/office/drawing/2014/main" id="{BAF537AE-B1FC-D792-8DE0-6EF8E2C494CA}"/>
              </a:ext>
            </a:extLst>
          </p:cNvPr>
          <p:cNvSpPr txBox="1">
            <a:spLocks/>
          </p:cNvSpPr>
          <p:nvPr/>
        </p:nvSpPr>
        <p:spPr>
          <a:xfrm>
            <a:off x="2808593" y="1970409"/>
            <a:ext cx="7114307" cy="48009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Cambria"/>
                <a:cs typeface="Cambria"/>
              </a:rPr>
              <a:t>Gantt chart</a:t>
            </a:r>
          </a:p>
        </p:txBody>
      </p:sp>
    </p:spTree>
    <p:extLst>
      <p:ext uri="{BB962C8B-B14F-4D97-AF65-F5344CB8AC3E}">
        <p14:creationId xmlns:p14="http://schemas.microsoft.com/office/powerpoint/2010/main" val="5968593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3598</TotalTime>
  <Words>1252</Words>
  <Application>Microsoft Office PowerPoint</Application>
  <PresentationFormat>Widescreen</PresentationFormat>
  <Paragraphs>111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Cambria</vt:lpstr>
      <vt:lpstr>Garamond</vt:lpstr>
      <vt:lpstr>Times New Roman</vt:lpstr>
      <vt:lpstr>Wingdings</vt:lpstr>
      <vt:lpstr>Organic</vt:lpstr>
      <vt:lpstr>PROJECT B</vt:lpstr>
      <vt:lpstr>  INTRODUCTION  </vt:lpstr>
      <vt:lpstr>BACKGROUND STUDY</vt:lpstr>
      <vt:lpstr>  PROBLEM STATEMENT </vt:lpstr>
      <vt:lpstr>OBJECTIVES</vt:lpstr>
      <vt:lpstr>SCOPE </vt:lpstr>
      <vt:lpstr>JUSTIFICATION</vt:lpstr>
      <vt:lpstr>PowerPoint Presentation</vt:lpstr>
      <vt:lpstr>PROJECT SCHEDULE </vt:lpstr>
      <vt:lpstr>LITERATURE REVIEW</vt:lpstr>
      <vt:lpstr>LITERATURE REVIEW cont.</vt:lpstr>
      <vt:lpstr>METHODOLOGY/DEVELOPMENT TOOLS </vt:lpstr>
      <vt:lpstr>SYSTEM ANALYSIS AND REQUIREMENTS MODELING </vt:lpstr>
      <vt:lpstr>SYSTEM ANALYSIS AND REQUIREMENTS MODELING cont.’</vt:lpstr>
      <vt:lpstr>SYSTEM DESIGN</vt:lpstr>
      <vt:lpstr>SYSTEM DESIGN cont..</vt:lpstr>
      <vt:lpstr>IMPLEMENTATION</vt:lpstr>
      <vt:lpstr>CONCLUSIONS</vt:lpstr>
      <vt:lpstr>RECOMMENDATIONS</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PRESENTATION</dc:title>
  <dc:creator>VINNY</dc:creator>
  <cp:lastModifiedBy>James</cp:lastModifiedBy>
  <cp:revision>58</cp:revision>
  <dcterms:created xsi:type="dcterms:W3CDTF">2018-07-03T20:09:46Z</dcterms:created>
  <dcterms:modified xsi:type="dcterms:W3CDTF">2023-06-22T06:51:53Z</dcterms:modified>
</cp:coreProperties>
</file>