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403"/>
    <a:srgbClr val="FFF2B2"/>
    <a:srgbClr val="D0EBFC"/>
    <a:srgbClr val="F9D0C3"/>
    <a:srgbClr val="E98A15"/>
    <a:srgbClr val="251605"/>
    <a:srgbClr val="71B7BE"/>
    <a:srgbClr val="4A7749"/>
    <a:srgbClr val="F7F0F5"/>
    <a:srgbClr val="FAC7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04" autoAdjust="0"/>
    <p:restoredTop sz="94660"/>
  </p:normalViewPr>
  <p:slideViewPr>
    <p:cSldViewPr snapToGrid="0">
      <p:cViewPr>
        <p:scale>
          <a:sx n="10" d="100"/>
          <a:sy n="10" d="100"/>
        </p:scale>
        <p:origin x="3557" y="8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FB890C-4336-4545-823A-BF0A6B9E86AF}" type="datetimeFigureOut">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247481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B890C-4336-4545-823A-BF0A6B9E86AF}" type="datetimeFigureOut">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188632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B890C-4336-4545-823A-BF0A6B9E86AF}" type="datetimeFigureOut">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372716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B890C-4336-4545-823A-BF0A6B9E86AF}" type="datetimeFigureOut">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27960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B890C-4336-4545-823A-BF0A6B9E86AF}" type="datetimeFigureOut">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245277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FB890C-4336-4545-823A-BF0A6B9E86AF}" type="datetimeFigureOut">
              <a:rPr lang="en-GB" smtClean="0"/>
              <a:t>06/05/2025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87357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FB890C-4336-4545-823A-BF0A6B9E86AF}" type="datetimeFigureOut">
              <a:rPr lang="en-GB" smtClean="0"/>
              <a:t>06/05/2025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227511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FB890C-4336-4545-823A-BF0A6B9E86AF}" type="datetimeFigureOut">
              <a:rPr lang="en-GB" smtClean="0"/>
              <a:t>06/05/2025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170582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FB890C-4336-4545-823A-BF0A6B9E86AF}" type="datetimeFigureOut">
              <a:rPr lang="en-GB" smtClean="0"/>
              <a:t>06/05/2025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147352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1CFB890C-4336-4545-823A-BF0A6B9E86AF}" type="datetimeFigureOut">
              <a:rPr lang="en-GB" smtClean="0"/>
              <a:t>06/05/2025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2036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1CFB890C-4336-4545-823A-BF0A6B9E86AF}" type="datetimeFigureOut">
              <a:rPr lang="en-GB" smtClean="0"/>
              <a:t>06/05/2025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8BCFF5-070C-431E-83E8-B98361B5224B}" type="slidenum">
              <a:rPr lang="en-GB" smtClean="0"/>
              <a:t>‹#›</a:t>
            </a:fld>
            <a:endParaRPr lang="en-GB"/>
          </a:p>
        </p:txBody>
      </p:sp>
    </p:spTree>
    <p:extLst>
      <p:ext uri="{BB962C8B-B14F-4D97-AF65-F5344CB8AC3E}">
        <p14:creationId xmlns:p14="http://schemas.microsoft.com/office/powerpoint/2010/main" val="360027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1CFB890C-4336-4545-823A-BF0A6B9E86AF}" type="datetimeFigureOut">
              <a:rPr lang="en-GB" smtClean="0"/>
              <a:t>06/05/2025</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278BCFF5-070C-431E-83E8-B98361B5224B}" type="slidenum">
              <a:rPr lang="en-GB" smtClean="0"/>
              <a:t>‹#›</a:t>
            </a:fld>
            <a:endParaRPr lang="en-GB"/>
          </a:p>
        </p:txBody>
      </p:sp>
    </p:spTree>
    <p:extLst>
      <p:ext uri="{BB962C8B-B14F-4D97-AF65-F5344CB8AC3E}">
        <p14:creationId xmlns:p14="http://schemas.microsoft.com/office/powerpoint/2010/main" val="809214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B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A2C7A7-3EC1-2E66-9B75-01E6EB200BDD}"/>
              </a:ext>
            </a:extLst>
          </p:cNvPr>
          <p:cNvSpPr/>
          <p:nvPr/>
        </p:nvSpPr>
        <p:spPr>
          <a:xfrm>
            <a:off x="-4267199" y="-2379125"/>
            <a:ext cx="28440184" cy="5022313"/>
          </a:xfrm>
          <a:prstGeom prst="rect">
            <a:avLst/>
          </a:prstGeom>
          <a:solidFill>
            <a:srgbClr val="2516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58B3096F-9B91-DAF0-DB6B-4D4A574BC4EC}"/>
              </a:ext>
            </a:extLst>
          </p:cNvPr>
          <p:cNvSpPr/>
          <p:nvPr/>
        </p:nvSpPr>
        <p:spPr>
          <a:xfrm>
            <a:off x="737319" y="5765009"/>
            <a:ext cx="19908981" cy="3984714"/>
          </a:xfrm>
          <a:prstGeom prst="roundRect">
            <a:avLst/>
          </a:prstGeom>
          <a:solidFill>
            <a:srgbClr val="4A774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A737BF4E-5CA6-E14F-2313-1123CC0A04C2}"/>
              </a:ext>
            </a:extLst>
          </p:cNvPr>
          <p:cNvSpPr/>
          <p:nvPr/>
        </p:nvSpPr>
        <p:spPr>
          <a:xfrm>
            <a:off x="737319" y="3048759"/>
            <a:ext cx="19908981" cy="2310679"/>
          </a:xfrm>
          <a:prstGeom prst="roundRect">
            <a:avLst/>
          </a:prstGeom>
          <a:solidFill>
            <a:srgbClr val="71B7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pic>
        <p:nvPicPr>
          <p:cNvPr id="13" name="Picture 12" descr="A black background with white text&#10;&#10;AI-generated content may be incorrect.">
            <a:extLst>
              <a:ext uri="{FF2B5EF4-FFF2-40B4-BE49-F238E27FC236}">
                <a16:creationId xmlns:a16="http://schemas.microsoft.com/office/drawing/2014/main" id="{6B5763C7-71B0-F27B-EA14-26F23AB8C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3280" y="304646"/>
            <a:ext cx="4794387" cy="966108"/>
          </a:xfrm>
          <a:prstGeom prst="rect">
            <a:avLst/>
          </a:prstGeom>
        </p:spPr>
      </p:pic>
      <p:sp>
        <p:nvSpPr>
          <p:cNvPr id="14" name="TextBox 13">
            <a:extLst>
              <a:ext uri="{FF2B5EF4-FFF2-40B4-BE49-F238E27FC236}">
                <a16:creationId xmlns:a16="http://schemas.microsoft.com/office/drawing/2014/main" id="{15DA27CB-B912-0186-DC35-F13985C67EDD}"/>
              </a:ext>
            </a:extLst>
          </p:cNvPr>
          <p:cNvSpPr txBox="1"/>
          <p:nvPr/>
        </p:nvSpPr>
        <p:spPr>
          <a:xfrm>
            <a:off x="737319" y="331387"/>
            <a:ext cx="17093482" cy="1754326"/>
          </a:xfrm>
          <a:prstGeom prst="rect">
            <a:avLst/>
          </a:prstGeom>
          <a:noFill/>
        </p:spPr>
        <p:txBody>
          <a:bodyPr wrap="square" rtlCol="0">
            <a:spAutoFit/>
          </a:bodyPr>
          <a:lstStyle/>
          <a:p>
            <a:r>
              <a:rPr lang="en-US" sz="5400" dirty="0">
                <a:solidFill>
                  <a:schemeClr val="bg1"/>
                </a:solidFill>
              </a:rPr>
              <a:t>DESIGN AND IMPLEMENT A MULTIPLAYER DIGITAL </a:t>
            </a:r>
          </a:p>
          <a:p>
            <a:r>
              <a:rPr lang="en-US" sz="5400" dirty="0">
                <a:solidFill>
                  <a:schemeClr val="bg1"/>
                </a:solidFill>
              </a:rPr>
              <a:t>GAME FOR UPPER LIMB STROKE REHABILITATION</a:t>
            </a:r>
            <a:endParaRPr lang="en-GB" sz="5400" dirty="0">
              <a:solidFill>
                <a:schemeClr val="bg1"/>
              </a:solidFill>
            </a:endParaRPr>
          </a:p>
        </p:txBody>
      </p:sp>
      <p:sp>
        <p:nvSpPr>
          <p:cNvPr id="15" name="TextBox 14">
            <a:extLst>
              <a:ext uri="{FF2B5EF4-FFF2-40B4-BE49-F238E27FC236}">
                <a16:creationId xmlns:a16="http://schemas.microsoft.com/office/drawing/2014/main" id="{6003CDF9-A6B3-09E5-51C7-0C605265FB34}"/>
              </a:ext>
            </a:extLst>
          </p:cNvPr>
          <p:cNvSpPr txBox="1"/>
          <p:nvPr/>
        </p:nvSpPr>
        <p:spPr>
          <a:xfrm>
            <a:off x="16836052" y="1214660"/>
            <a:ext cx="4009658" cy="923330"/>
          </a:xfrm>
          <a:prstGeom prst="rect">
            <a:avLst/>
          </a:prstGeom>
          <a:noFill/>
        </p:spPr>
        <p:txBody>
          <a:bodyPr wrap="square" rtlCol="0">
            <a:spAutoFit/>
          </a:bodyPr>
          <a:lstStyle/>
          <a:p>
            <a:pPr algn="ctr"/>
            <a:r>
              <a:rPr lang="en-GB" sz="5400" dirty="0">
                <a:solidFill>
                  <a:schemeClr val="bg1"/>
                </a:solidFill>
              </a:rPr>
              <a:t>James Bland</a:t>
            </a:r>
          </a:p>
        </p:txBody>
      </p:sp>
      <p:sp>
        <p:nvSpPr>
          <p:cNvPr id="16" name="TextBox 15">
            <a:extLst>
              <a:ext uri="{FF2B5EF4-FFF2-40B4-BE49-F238E27FC236}">
                <a16:creationId xmlns:a16="http://schemas.microsoft.com/office/drawing/2014/main" id="{225AF79E-B3E8-8CFC-0C3E-FF942E19F874}"/>
              </a:ext>
            </a:extLst>
          </p:cNvPr>
          <p:cNvSpPr txBox="1"/>
          <p:nvPr/>
        </p:nvSpPr>
        <p:spPr>
          <a:xfrm>
            <a:off x="1356360" y="3121010"/>
            <a:ext cx="19065240" cy="646331"/>
          </a:xfrm>
          <a:prstGeom prst="rect">
            <a:avLst/>
          </a:prstGeom>
          <a:noFill/>
        </p:spPr>
        <p:txBody>
          <a:bodyPr wrap="square" rtlCol="0">
            <a:spAutoFit/>
          </a:bodyPr>
          <a:lstStyle/>
          <a:p>
            <a:pPr algn="ctr"/>
            <a:r>
              <a:rPr lang="en-GB" sz="3600" u="sng" dirty="0">
                <a:solidFill>
                  <a:schemeClr val="bg1"/>
                </a:solidFill>
              </a:rPr>
              <a:t>Introduction</a:t>
            </a:r>
          </a:p>
        </p:txBody>
      </p:sp>
      <p:sp>
        <p:nvSpPr>
          <p:cNvPr id="25" name="TextBox 24">
            <a:extLst>
              <a:ext uri="{FF2B5EF4-FFF2-40B4-BE49-F238E27FC236}">
                <a16:creationId xmlns:a16="http://schemas.microsoft.com/office/drawing/2014/main" id="{21DE0F16-AF2F-B008-E63E-6A8811D0DC61}"/>
              </a:ext>
            </a:extLst>
          </p:cNvPr>
          <p:cNvSpPr txBox="1"/>
          <p:nvPr/>
        </p:nvSpPr>
        <p:spPr>
          <a:xfrm>
            <a:off x="7643809" y="5802267"/>
            <a:ext cx="6096000" cy="646331"/>
          </a:xfrm>
          <a:prstGeom prst="rect">
            <a:avLst/>
          </a:prstGeom>
          <a:noFill/>
        </p:spPr>
        <p:txBody>
          <a:bodyPr wrap="square" rtlCol="0">
            <a:spAutoFit/>
          </a:bodyPr>
          <a:lstStyle/>
          <a:p>
            <a:pPr algn="ctr"/>
            <a:r>
              <a:rPr lang="en-GB" sz="3600" u="sng" dirty="0">
                <a:solidFill>
                  <a:schemeClr val="bg1"/>
                </a:solidFill>
              </a:rPr>
              <a:t>Literature Review</a:t>
            </a:r>
          </a:p>
        </p:txBody>
      </p:sp>
      <p:sp>
        <p:nvSpPr>
          <p:cNvPr id="38" name="TextBox 37">
            <a:extLst>
              <a:ext uri="{FF2B5EF4-FFF2-40B4-BE49-F238E27FC236}">
                <a16:creationId xmlns:a16="http://schemas.microsoft.com/office/drawing/2014/main" id="{0D5172A4-5CCF-805E-1231-391A6B32ABEA}"/>
              </a:ext>
            </a:extLst>
          </p:cNvPr>
          <p:cNvSpPr txBox="1"/>
          <p:nvPr/>
        </p:nvSpPr>
        <p:spPr>
          <a:xfrm>
            <a:off x="1076062" y="3747384"/>
            <a:ext cx="18951203" cy="954107"/>
          </a:xfrm>
          <a:prstGeom prst="rect">
            <a:avLst/>
          </a:prstGeom>
          <a:noFill/>
        </p:spPr>
        <p:txBody>
          <a:bodyPr wrap="square" rtlCol="0">
            <a:spAutoFit/>
          </a:bodyPr>
          <a:lstStyle/>
          <a:p>
            <a:r>
              <a:rPr lang="en-US" sz="2800" dirty="0">
                <a:solidFill>
                  <a:schemeClr val="bg1"/>
                </a:solidFill>
              </a:rPr>
              <a:t>This project covers the research, development and testing of a multiplayer video game designed to be used in an upper limb stroke rehabilitation setting. This is a preliminary test where player enjoyment will be the key metric. </a:t>
            </a:r>
            <a:endParaRPr lang="en-GB" sz="2800" dirty="0">
              <a:solidFill>
                <a:schemeClr val="bg1"/>
              </a:solidFill>
            </a:endParaRPr>
          </a:p>
        </p:txBody>
      </p:sp>
      <p:sp>
        <p:nvSpPr>
          <p:cNvPr id="39" name="TextBox 38">
            <a:extLst>
              <a:ext uri="{FF2B5EF4-FFF2-40B4-BE49-F238E27FC236}">
                <a16:creationId xmlns:a16="http://schemas.microsoft.com/office/drawing/2014/main" id="{C139E591-86AE-D79D-398D-6A8195CD0C56}"/>
              </a:ext>
            </a:extLst>
          </p:cNvPr>
          <p:cNvSpPr txBox="1"/>
          <p:nvPr/>
        </p:nvSpPr>
        <p:spPr>
          <a:xfrm>
            <a:off x="963798" y="6469168"/>
            <a:ext cx="18951203" cy="3108543"/>
          </a:xfrm>
          <a:prstGeom prst="rect">
            <a:avLst/>
          </a:prstGeom>
          <a:noFill/>
        </p:spPr>
        <p:txBody>
          <a:bodyPr wrap="square" rtlCol="0">
            <a:spAutoFit/>
          </a:bodyPr>
          <a:lstStyle/>
          <a:p>
            <a:r>
              <a:rPr lang="en-US" sz="2800" dirty="0">
                <a:solidFill>
                  <a:schemeClr val="bg1"/>
                </a:solidFill>
              </a:rPr>
              <a:t>Key game design elements essential for effective gamified rehabilitation were identified: meaningful play, intuitive interaction, motivational rewards, and social features like multiplayer. Studies show that multiplayer or social elements can significantly enhance user motivation and satisfaction, particularly with the growing comfort in virtual communication. Visually engaging environments and feedback mechanisms, such as synchronized limb movements and haptic responses, further support therapy effectiveness. Games targeting both gross and fine motor skills are favored, with most existing solutions focusing on small, standalone games. Based on these findings, the project proposes a fishing game requiring upper limb (UL) movements for gameplay, supporting both single and multiplayer modes in a visually stimulating environment.</a:t>
            </a:r>
            <a:endParaRPr lang="en-GB" sz="2800" dirty="0">
              <a:solidFill>
                <a:schemeClr val="bg1"/>
              </a:solidFill>
            </a:endParaRPr>
          </a:p>
        </p:txBody>
      </p:sp>
      <p:grpSp>
        <p:nvGrpSpPr>
          <p:cNvPr id="57" name="Group 56">
            <a:extLst>
              <a:ext uri="{FF2B5EF4-FFF2-40B4-BE49-F238E27FC236}">
                <a16:creationId xmlns:a16="http://schemas.microsoft.com/office/drawing/2014/main" id="{1A234C7A-A86D-443C-4F88-B67138CE82EE}"/>
              </a:ext>
            </a:extLst>
          </p:cNvPr>
          <p:cNvGrpSpPr/>
          <p:nvPr/>
        </p:nvGrpSpPr>
        <p:grpSpPr>
          <a:xfrm flipH="1">
            <a:off x="654193" y="23265306"/>
            <a:ext cx="9615225" cy="4154658"/>
            <a:chOff x="654193" y="23650571"/>
            <a:chExt cx="11617900" cy="3283529"/>
          </a:xfrm>
        </p:grpSpPr>
        <p:sp>
          <p:nvSpPr>
            <p:cNvPr id="29" name="Rectangle: Diagonal Corners Rounded 28">
              <a:extLst>
                <a:ext uri="{FF2B5EF4-FFF2-40B4-BE49-F238E27FC236}">
                  <a16:creationId xmlns:a16="http://schemas.microsoft.com/office/drawing/2014/main" id="{1F4C5A84-B86D-5F8E-75AD-D9A1C83A1008}"/>
                </a:ext>
              </a:extLst>
            </p:cNvPr>
            <p:cNvSpPr/>
            <p:nvPr/>
          </p:nvSpPr>
          <p:spPr>
            <a:xfrm>
              <a:off x="654193" y="23650571"/>
              <a:ext cx="11617900" cy="3283529"/>
            </a:xfrm>
            <a:prstGeom prst="round2DiagRect">
              <a:avLst/>
            </a:prstGeom>
            <a:solidFill>
              <a:srgbClr val="4A77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5E26208-8B87-7D9D-EDA0-CCA3D8ECC725}"/>
                </a:ext>
              </a:extLst>
            </p:cNvPr>
            <p:cNvSpPr txBox="1"/>
            <p:nvPr/>
          </p:nvSpPr>
          <p:spPr>
            <a:xfrm>
              <a:off x="3750423" y="23694543"/>
              <a:ext cx="6096000" cy="646331"/>
            </a:xfrm>
            <a:prstGeom prst="rect">
              <a:avLst/>
            </a:prstGeom>
            <a:noFill/>
          </p:spPr>
          <p:txBody>
            <a:bodyPr wrap="square" rtlCol="0">
              <a:spAutoFit/>
            </a:bodyPr>
            <a:lstStyle/>
            <a:p>
              <a:pPr algn="ctr"/>
              <a:r>
                <a:rPr lang="en-GB" sz="3600" u="sng" dirty="0">
                  <a:solidFill>
                    <a:schemeClr val="bg1"/>
                  </a:solidFill>
                </a:rPr>
                <a:t>Conclusions</a:t>
              </a:r>
            </a:p>
          </p:txBody>
        </p:sp>
        <p:sp>
          <p:nvSpPr>
            <p:cNvPr id="42" name="TextBox 41">
              <a:extLst>
                <a:ext uri="{FF2B5EF4-FFF2-40B4-BE49-F238E27FC236}">
                  <a16:creationId xmlns:a16="http://schemas.microsoft.com/office/drawing/2014/main" id="{258D71DD-9221-7890-6B25-B8629C9342FE}"/>
                </a:ext>
              </a:extLst>
            </p:cNvPr>
            <p:cNvSpPr txBox="1"/>
            <p:nvPr/>
          </p:nvSpPr>
          <p:spPr>
            <a:xfrm>
              <a:off x="1081992" y="24466047"/>
              <a:ext cx="10762301" cy="2246769"/>
            </a:xfrm>
            <a:prstGeom prst="rect">
              <a:avLst/>
            </a:prstGeom>
            <a:noFill/>
          </p:spPr>
          <p:txBody>
            <a:bodyPr wrap="square" rtlCol="0">
              <a:spAutoFit/>
            </a:bodyPr>
            <a:lstStyle/>
            <a:p>
              <a:r>
                <a:rPr lang="en-US" sz="2800" dirty="0">
                  <a:solidFill>
                    <a:schemeClr val="bg1"/>
                  </a:solidFill>
                </a:rPr>
                <a:t>This preliminary study informed the design of a gamified system to encourage beneficial upper limb movements for stroke rehabilitation. Tested on adults, the game was found to be usable, motivating, and effective in promoting arm use, with multiplayer features notably enhancing enjoyment and suggesting potential for further research.</a:t>
              </a:r>
            </a:p>
          </p:txBody>
        </p:sp>
      </p:grpSp>
      <p:grpSp>
        <p:nvGrpSpPr>
          <p:cNvPr id="56" name="Group 55">
            <a:extLst>
              <a:ext uri="{FF2B5EF4-FFF2-40B4-BE49-F238E27FC236}">
                <a16:creationId xmlns:a16="http://schemas.microsoft.com/office/drawing/2014/main" id="{285DD717-AFBA-1065-1BE0-C6610C97D94E}"/>
              </a:ext>
            </a:extLst>
          </p:cNvPr>
          <p:cNvGrpSpPr/>
          <p:nvPr/>
        </p:nvGrpSpPr>
        <p:grpSpPr>
          <a:xfrm>
            <a:off x="10647637" y="24191468"/>
            <a:ext cx="9998663" cy="3199539"/>
            <a:chOff x="12618462" y="23650571"/>
            <a:chExt cx="7803138" cy="3199539"/>
          </a:xfrm>
        </p:grpSpPr>
        <p:grpSp>
          <p:nvGrpSpPr>
            <p:cNvPr id="32" name="Group 31">
              <a:extLst>
                <a:ext uri="{FF2B5EF4-FFF2-40B4-BE49-F238E27FC236}">
                  <a16:creationId xmlns:a16="http://schemas.microsoft.com/office/drawing/2014/main" id="{6779A2EB-DCB6-43A0-3174-88C6883B7DEF}"/>
                </a:ext>
              </a:extLst>
            </p:cNvPr>
            <p:cNvGrpSpPr/>
            <p:nvPr/>
          </p:nvGrpSpPr>
          <p:grpSpPr>
            <a:xfrm>
              <a:off x="12618462" y="23650571"/>
              <a:ext cx="7803138" cy="3199539"/>
              <a:chOff x="8945273" y="23650571"/>
              <a:chExt cx="11617900" cy="3283529"/>
            </a:xfrm>
          </p:grpSpPr>
          <p:sp>
            <p:nvSpPr>
              <p:cNvPr id="30" name="Rectangle: Diagonal Corners Rounded 29">
                <a:extLst>
                  <a:ext uri="{FF2B5EF4-FFF2-40B4-BE49-F238E27FC236}">
                    <a16:creationId xmlns:a16="http://schemas.microsoft.com/office/drawing/2014/main" id="{42A89F80-BF9D-95DB-6745-A8605EE2C343}"/>
                  </a:ext>
                </a:extLst>
              </p:cNvPr>
              <p:cNvSpPr/>
              <p:nvPr/>
            </p:nvSpPr>
            <p:spPr>
              <a:xfrm>
                <a:off x="8945273" y="23650571"/>
                <a:ext cx="11617900" cy="3283529"/>
              </a:xfrm>
              <a:prstGeom prst="round2DiagRect">
                <a:avLst/>
              </a:prstGeom>
              <a:solidFill>
                <a:srgbClr val="71B7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3DF4CD52-56B2-8C33-206E-5E8E958A9935}"/>
                  </a:ext>
                </a:extLst>
              </p:cNvPr>
              <p:cNvSpPr txBox="1"/>
              <p:nvPr/>
            </p:nvSpPr>
            <p:spPr>
              <a:xfrm>
                <a:off x="10918287" y="23713999"/>
                <a:ext cx="8856950" cy="663298"/>
              </a:xfrm>
              <a:prstGeom prst="rect">
                <a:avLst/>
              </a:prstGeom>
              <a:noFill/>
            </p:spPr>
            <p:txBody>
              <a:bodyPr wrap="square" rtlCol="0">
                <a:spAutoFit/>
              </a:bodyPr>
              <a:lstStyle/>
              <a:p>
                <a:pPr algn="ctr"/>
                <a:r>
                  <a:rPr lang="en-GB" sz="3600" u="sng" dirty="0">
                    <a:solidFill>
                      <a:schemeClr val="bg1"/>
                    </a:solidFill>
                  </a:rPr>
                  <a:t>Further Recommendations</a:t>
                </a:r>
              </a:p>
            </p:txBody>
          </p:sp>
        </p:grpSp>
        <p:sp>
          <p:nvSpPr>
            <p:cNvPr id="43" name="TextBox 42">
              <a:extLst>
                <a:ext uri="{FF2B5EF4-FFF2-40B4-BE49-F238E27FC236}">
                  <a16:creationId xmlns:a16="http://schemas.microsoft.com/office/drawing/2014/main" id="{66CC628A-5EFA-1CDF-4FB7-9517DA6C0D1C}"/>
                </a:ext>
              </a:extLst>
            </p:cNvPr>
            <p:cNvSpPr txBox="1"/>
            <p:nvPr/>
          </p:nvSpPr>
          <p:spPr>
            <a:xfrm>
              <a:off x="12884050" y="24575298"/>
              <a:ext cx="7108682" cy="1815882"/>
            </a:xfrm>
            <a:prstGeom prst="rect">
              <a:avLst/>
            </a:prstGeom>
            <a:noFill/>
          </p:spPr>
          <p:txBody>
            <a:bodyPr wrap="square" rtlCol="0">
              <a:spAutoFit/>
            </a:bodyPr>
            <a:lstStyle/>
            <a:p>
              <a:r>
                <a:rPr lang="en-US" sz="2800" dirty="0">
                  <a:solidFill>
                    <a:schemeClr val="bg1"/>
                  </a:solidFill>
                </a:rPr>
                <a:t>Future development should improve the accessibility and ease of use of the game. Increasing the suitability of the game to stroke patients by addressing usability challenges and supporting modular customizable gameplay.</a:t>
              </a:r>
              <a:endParaRPr lang="en-GB" sz="2800" dirty="0">
                <a:solidFill>
                  <a:schemeClr val="bg1"/>
                </a:solidFill>
              </a:endParaRPr>
            </a:p>
          </p:txBody>
        </p:sp>
      </p:grpSp>
      <p:sp>
        <p:nvSpPr>
          <p:cNvPr id="36" name="Rectangle: Diagonal Corners Rounded 35">
            <a:extLst>
              <a:ext uri="{FF2B5EF4-FFF2-40B4-BE49-F238E27FC236}">
                <a16:creationId xmlns:a16="http://schemas.microsoft.com/office/drawing/2014/main" id="{AEC36F16-2B1B-9023-ED47-595BBC7C8F4E}"/>
              </a:ext>
            </a:extLst>
          </p:cNvPr>
          <p:cNvSpPr/>
          <p:nvPr/>
        </p:nvSpPr>
        <p:spPr>
          <a:xfrm>
            <a:off x="-4267199" y="27643520"/>
            <a:ext cx="28440184" cy="3750880"/>
          </a:xfrm>
          <a:prstGeom prst="rect">
            <a:avLst/>
          </a:prstGeom>
          <a:solidFill>
            <a:srgbClr val="2516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E756B836-7E10-9860-1CA6-58071662A1DE}"/>
              </a:ext>
            </a:extLst>
          </p:cNvPr>
          <p:cNvSpPr txBox="1"/>
          <p:nvPr/>
        </p:nvSpPr>
        <p:spPr>
          <a:xfrm>
            <a:off x="537907" y="27672477"/>
            <a:ext cx="20307803" cy="523220"/>
          </a:xfrm>
          <a:prstGeom prst="rect">
            <a:avLst/>
          </a:prstGeom>
          <a:noFill/>
        </p:spPr>
        <p:txBody>
          <a:bodyPr wrap="square" rtlCol="0">
            <a:spAutoFit/>
          </a:bodyPr>
          <a:lstStyle/>
          <a:p>
            <a:pPr algn="ctr"/>
            <a:r>
              <a:rPr lang="en-GB" sz="2800" u="sng" dirty="0">
                <a:solidFill>
                  <a:schemeClr val="bg1"/>
                </a:solidFill>
              </a:rPr>
              <a:t>References</a:t>
            </a:r>
          </a:p>
        </p:txBody>
      </p:sp>
      <p:sp>
        <p:nvSpPr>
          <p:cNvPr id="45" name="TextBox 44">
            <a:extLst>
              <a:ext uri="{FF2B5EF4-FFF2-40B4-BE49-F238E27FC236}">
                <a16:creationId xmlns:a16="http://schemas.microsoft.com/office/drawing/2014/main" id="{BAEFE9B8-E0C6-BE8E-8385-4D6EACA0A8D6}"/>
              </a:ext>
            </a:extLst>
          </p:cNvPr>
          <p:cNvSpPr txBox="1"/>
          <p:nvPr/>
        </p:nvSpPr>
        <p:spPr>
          <a:xfrm>
            <a:off x="654193" y="28224654"/>
            <a:ext cx="19992107" cy="1757720"/>
          </a:xfrm>
          <a:prstGeom prst="rect">
            <a:avLst/>
          </a:prstGeom>
          <a:noFill/>
        </p:spPr>
        <p:txBody>
          <a:bodyPr wrap="square" rtlCol="0">
            <a:spAutoFit/>
          </a:bodyPr>
          <a:lstStyle/>
          <a:p>
            <a:r>
              <a:rPr lang="en-GB" dirty="0">
                <a:solidFill>
                  <a:schemeClr val="bg1"/>
                </a:solidFill>
              </a:rPr>
              <a:t>Burke, J.W., McNeill, M.D.J., Charles, D.K., Morrow, P.J., Crosbie, J.H. and McDonough, S.M., 2009. Serious games for upper limb rehabilitation following stroke. In: 2009 Conference in Games and Virtual Worlds for Serious Applications. IEEE, pp.103–110. </a:t>
            </a:r>
            <a:r>
              <a:rPr lang="en-US" dirty="0">
                <a:solidFill>
                  <a:schemeClr val="bg1"/>
                </a:solidFill>
              </a:rPr>
              <a:t>Choi, Y.H., Lee, H., Kim, H. and </a:t>
            </a:r>
            <a:r>
              <a:rPr lang="en-US" dirty="0" err="1">
                <a:solidFill>
                  <a:schemeClr val="bg1"/>
                </a:solidFill>
              </a:rPr>
              <a:t>Rhiu</a:t>
            </a:r>
            <a:r>
              <a:rPr lang="en-US" dirty="0">
                <a:solidFill>
                  <a:schemeClr val="bg1"/>
                </a:solidFill>
              </a:rPr>
              <a:t>, I., 2020. Effect of multiplayer virtual reality games on motivation and enjoyment in stroke rehabilitation. Journal of </a:t>
            </a:r>
            <a:r>
              <a:rPr lang="en-US" dirty="0" err="1">
                <a:solidFill>
                  <a:schemeClr val="bg1"/>
                </a:solidFill>
              </a:rPr>
              <a:t>NeuroEngineering</a:t>
            </a:r>
            <a:r>
              <a:rPr lang="en-US" dirty="0">
                <a:solidFill>
                  <a:schemeClr val="bg1"/>
                </a:solidFill>
              </a:rPr>
              <a:t> and Rehabilitation, 17(1), pp.1–9. Lange, B., Flynn, S., Rizzo, A.S., 2009. Initial usability assessment of off-the-shelf video game consoles for clinical game-based motor rehabilitation. Physical Therapy Reviews, 14(5), pp.355–363. Proffitt, R. and Lange, B., 2015. Considerations in the efficacy and effectiveness of virtual reality interventions for stroke rehabilitation: Moving the field forward. Physical Therapy, 95(3), pp.441–448. Sweetser, P. and Wyeth, P., 2005. </a:t>
            </a:r>
            <a:r>
              <a:rPr lang="en-US" dirty="0" err="1">
                <a:solidFill>
                  <a:schemeClr val="bg1"/>
                </a:solidFill>
              </a:rPr>
              <a:t>GameFlow</a:t>
            </a:r>
            <a:r>
              <a:rPr lang="en-US" dirty="0">
                <a:solidFill>
                  <a:schemeClr val="bg1"/>
                </a:solidFill>
              </a:rPr>
              <a:t>: a model for evaluating player enjoyment in games. Computers in Entertainment (CIE), 3(3), pp.1–24. </a:t>
            </a:r>
            <a:r>
              <a:rPr lang="en-US" dirty="0" err="1">
                <a:solidFill>
                  <a:schemeClr val="bg1"/>
                </a:solidFill>
              </a:rPr>
              <a:t>Yannakakis</a:t>
            </a:r>
            <a:r>
              <a:rPr lang="en-US" dirty="0">
                <a:solidFill>
                  <a:schemeClr val="bg1"/>
                </a:solidFill>
              </a:rPr>
              <a:t>, G.N. and Hallam, J., 2008. Entertainment modeling through physiology in physical play. International Journal of Human-Computer Studies, 66(10), pp.741–755.</a:t>
            </a:r>
            <a:endParaRPr lang="en-GB" dirty="0">
              <a:solidFill>
                <a:schemeClr val="bg1"/>
              </a:solidFill>
            </a:endParaRPr>
          </a:p>
        </p:txBody>
      </p:sp>
      <p:grpSp>
        <p:nvGrpSpPr>
          <p:cNvPr id="59" name="Group 58">
            <a:extLst>
              <a:ext uri="{FF2B5EF4-FFF2-40B4-BE49-F238E27FC236}">
                <a16:creationId xmlns:a16="http://schemas.microsoft.com/office/drawing/2014/main" id="{8187147D-9850-3266-4E51-AAED06E34EE2}"/>
              </a:ext>
            </a:extLst>
          </p:cNvPr>
          <p:cNvGrpSpPr/>
          <p:nvPr/>
        </p:nvGrpSpPr>
        <p:grpSpPr>
          <a:xfrm>
            <a:off x="594251" y="10099948"/>
            <a:ext cx="9700478" cy="12847897"/>
            <a:chOff x="9655064" y="13106652"/>
            <a:chExt cx="9700478" cy="12955227"/>
          </a:xfrm>
        </p:grpSpPr>
        <p:sp>
          <p:nvSpPr>
            <p:cNvPr id="58" name="Rectangle: Top Corners Rounded 57">
              <a:extLst>
                <a:ext uri="{FF2B5EF4-FFF2-40B4-BE49-F238E27FC236}">
                  <a16:creationId xmlns:a16="http://schemas.microsoft.com/office/drawing/2014/main" id="{69DD6D6D-E3E0-0465-80CD-330542722FE1}"/>
                </a:ext>
              </a:extLst>
            </p:cNvPr>
            <p:cNvSpPr/>
            <p:nvPr/>
          </p:nvSpPr>
          <p:spPr>
            <a:xfrm>
              <a:off x="9655064" y="13106652"/>
              <a:ext cx="9700478" cy="12955227"/>
            </a:xfrm>
            <a:prstGeom prst="round2DiagRect">
              <a:avLst/>
            </a:prstGeom>
            <a:solidFill>
              <a:srgbClr val="E98A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D6007854-3E60-8DB3-506A-6FB30F14624C}"/>
                </a:ext>
              </a:extLst>
            </p:cNvPr>
            <p:cNvSpPr txBox="1"/>
            <p:nvPr/>
          </p:nvSpPr>
          <p:spPr>
            <a:xfrm>
              <a:off x="12787690" y="13195253"/>
              <a:ext cx="3377424" cy="721063"/>
            </a:xfrm>
            <a:prstGeom prst="round2DiagRect">
              <a:avLst/>
            </a:prstGeom>
            <a:noFill/>
          </p:spPr>
          <p:txBody>
            <a:bodyPr wrap="square" rtlCol="0">
              <a:spAutoFit/>
            </a:bodyPr>
            <a:lstStyle/>
            <a:p>
              <a:pPr algn="ctr"/>
              <a:r>
                <a:rPr lang="en-GB" sz="3600" u="sng" dirty="0">
                  <a:solidFill>
                    <a:schemeClr val="bg1"/>
                  </a:solidFill>
                </a:rPr>
                <a:t>Implementation</a:t>
              </a:r>
            </a:p>
          </p:txBody>
        </p:sp>
        <p:sp>
          <p:nvSpPr>
            <p:cNvPr id="40" name="TextBox 39">
              <a:extLst>
                <a:ext uri="{FF2B5EF4-FFF2-40B4-BE49-F238E27FC236}">
                  <a16:creationId xmlns:a16="http://schemas.microsoft.com/office/drawing/2014/main" id="{973003B1-42B4-2FCA-16AE-4AC6C8D0E48E}"/>
                </a:ext>
              </a:extLst>
            </p:cNvPr>
            <p:cNvSpPr txBox="1"/>
            <p:nvPr/>
          </p:nvSpPr>
          <p:spPr>
            <a:xfrm>
              <a:off x="9966892" y="14236428"/>
              <a:ext cx="9363339" cy="6352223"/>
            </a:xfrm>
            <a:prstGeom prst="round2DiagRect">
              <a:avLst/>
            </a:prstGeom>
            <a:noFill/>
          </p:spPr>
          <p:txBody>
            <a:bodyPr wrap="square" rtlCol="0">
              <a:spAutoFit/>
            </a:bodyPr>
            <a:lstStyle/>
            <a:p>
              <a:r>
                <a:rPr lang="en-US" sz="2800" dirty="0">
                  <a:solidFill>
                    <a:schemeClr val="bg1"/>
                  </a:solidFill>
                </a:rPr>
                <a:t>The project was developed using an Agile methodology split into two sprints. Sprint 1 involved creating a prototype for early testing. Following this pilot tests were initiated. Sprint 2 focused on integrating feedback, integrating multiplayer finalizing features, and adding polish such as UI, art, and sound. </a:t>
              </a:r>
            </a:p>
            <a:p>
              <a:endParaRPr lang="en-US" sz="2800" dirty="0">
                <a:solidFill>
                  <a:schemeClr val="bg1"/>
                </a:solidFill>
              </a:endParaRPr>
            </a:p>
            <a:p>
              <a:r>
                <a:rPr lang="en-US" sz="2800" dirty="0">
                  <a:solidFill>
                    <a:schemeClr val="bg1"/>
                  </a:solidFill>
                </a:rPr>
                <a:t>The game was built in Unity. Each player follows a gameplay pipeline composed of small tasks. </a:t>
              </a:r>
            </a:p>
            <a:p>
              <a:endParaRPr lang="en-US" sz="2800" dirty="0">
                <a:solidFill>
                  <a:schemeClr val="bg1"/>
                </a:solidFill>
              </a:endParaRPr>
            </a:p>
            <a:p>
              <a:r>
                <a:rPr lang="en-US" sz="2800" dirty="0">
                  <a:solidFill>
                    <a:schemeClr val="bg1"/>
                  </a:solidFill>
                </a:rPr>
                <a:t>These features were guided by design decisions rooted in the literature review, ensuring that gameplay facilitated rehabilitation through engaging and purposeful motion</a:t>
              </a:r>
              <a:endParaRPr lang="en-GB" sz="2800" dirty="0">
                <a:solidFill>
                  <a:schemeClr val="bg1"/>
                </a:solidFill>
              </a:endParaRPr>
            </a:p>
          </p:txBody>
        </p:sp>
        <p:pic>
          <p:nvPicPr>
            <p:cNvPr id="54" name="Picture 53" descr="A screenshot of a video game&#10;&#10;AI-generated content may be incorrect.">
              <a:extLst>
                <a:ext uri="{FF2B5EF4-FFF2-40B4-BE49-F238E27FC236}">
                  <a16:creationId xmlns:a16="http://schemas.microsoft.com/office/drawing/2014/main" id="{9BF3BFEC-AD94-CCA7-8ACD-D6456F949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6892" y="20678256"/>
              <a:ext cx="9046138" cy="5088452"/>
            </a:xfrm>
            <a:prstGeom prst="round2DiagRect">
              <a:avLst>
                <a:gd name="adj1" fmla="val 31777"/>
                <a:gd name="adj2" fmla="val 0"/>
              </a:avLst>
            </a:prstGeom>
          </p:spPr>
        </p:pic>
      </p:grpSp>
      <p:grpSp>
        <p:nvGrpSpPr>
          <p:cNvPr id="64" name="Group 63">
            <a:extLst>
              <a:ext uri="{FF2B5EF4-FFF2-40B4-BE49-F238E27FC236}">
                <a16:creationId xmlns:a16="http://schemas.microsoft.com/office/drawing/2014/main" id="{6C26C9F2-3235-DF2B-09A0-F5C759CF4CF8}"/>
              </a:ext>
            </a:extLst>
          </p:cNvPr>
          <p:cNvGrpSpPr/>
          <p:nvPr/>
        </p:nvGrpSpPr>
        <p:grpSpPr>
          <a:xfrm>
            <a:off x="10647637" y="17785392"/>
            <a:ext cx="9998663" cy="6182520"/>
            <a:chOff x="10647638" y="9996165"/>
            <a:chExt cx="9943680" cy="13963014"/>
          </a:xfrm>
        </p:grpSpPr>
        <p:grpSp>
          <p:nvGrpSpPr>
            <p:cNvPr id="65" name="Group 64">
              <a:extLst>
                <a:ext uri="{FF2B5EF4-FFF2-40B4-BE49-F238E27FC236}">
                  <a16:creationId xmlns:a16="http://schemas.microsoft.com/office/drawing/2014/main" id="{545A712A-39F3-D553-6965-FC8C4F6317FB}"/>
                </a:ext>
              </a:extLst>
            </p:cNvPr>
            <p:cNvGrpSpPr/>
            <p:nvPr/>
          </p:nvGrpSpPr>
          <p:grpSpPr>
            <a:xfrm>
              <a:off x="10647638" y="9996165"/>
              <a:ext cx="9943680" cy="13963014"/>
              <a:chOff x="516081" y="15674313"/>
              <a:chExt cx="20075237" cy="7097664"/>
            </a:xfrm>
          </p:grpSpPr>
          <p:sp>
            <p:nvSpPr>
              <p:cNvPr id="68" name="Rectangle: Rounded Corners 67">
                <a:extLst>
                  <a:ext uri="{FF2B5EF4-FFF2-40B4-BE49-F238E27FC236}">
                    <a16:creationId xmlns:a16="http://schemas.microsoft.com/office/drawing/2014/main" id="{E3C5F618-3C11-AD93-0085-4CD730BEBFEF}"/>
                  </a:ext>
                </a:extLst>
              </p:cNvPr>
              <p:cNvSpPr/>
              <p:nvPr/>
            </p:nvSpPr>
            <p:spPr>
              <a:xfrm>
                <a:off x="516081" y="15674313"/>
                <a:ext cx="20075237" cy="7097664"/>
              </a:xfrm>
              <a:prstGeom prst="roundRect">
                <a:avLst/>
              </a:prstGeom>
              <a:solidFill>
                <a:srgbClr val="E98A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4000" dirty="0"/>
              </a:p>
            </p:txBody>
          </p:sp>
          <p:sp>
            <p:nvSpPr>
              <p:cNvPr id="69" name="TextBox 68">
                <a:extLst>
                  <a:ext uri="{FF2B5EF4-FFF2-40B4-BE49-F238E27FC236}">
                    <a16:creationId xmlns:a16="http://schemas.microsoft.com/office/drawing/2014/main" id="{D6329BA7-F566-B27C-F9C8-C8110EB9D9FC}"/>
                  </a:ext>
                </a:extLst>
              </p:cNvPr>
              <p:cNvSpPr txBox="1"/>
              <p:nvPr/>
            </p:nvSpPr>
            <p:spPr>
              <a:xfrm>
                <a:off x="5730389" y="15684079"/>
                <a:ext cx="9646616" cy="328541"/>
              </a:xfrm>
              <a:prstGeom prst="rect">
                <a:avLst/>
              </a:prstGeom>
              <a:noFill/>
            </p:spPr>
            <p:txBody>
              <a:bodyPr wrap="square" rtlCol="0">
                <a:spAutoFit/>
              </a:bodyPr>
              <a:lstStyle/>
              <a:p>
                <a:pPr algn="ctr"/>
                <a:r>
                  <a:rPr lang="en-GB" sz="3600" u="sng" dirty="0">
                    <a:solidFill>
                      <a:schemeClr val="bg1"/>
                    </a:solidFill>
                  </a:rPr>
                  <a:t>Results</a:t>
                </a:r>
              </a:p>
            </p:txBody>
          </p:sp>
        </p:grpSp>
        <p:sp>
          <p:nvSpPr>
            <p:cNvPr id="66" name="TextBox 65">
              <a:extLst>
                <a:ext uri="{FF2B5EF4-FFF2-40B4-BE49-F238E27FC236}">
                  <a16:creationId xmlns:a16="http://schemas.microsoft.com/office/drawing/2014/main" id="{603C669D-AB2A-A130-C70A-7DC8B9C3A89D}"/>
                </a:ext>
              </a:extLst>
            </p:cNvPr>
            <p:cNvSpPr txBox="1"/>
            <p:nvPr/>
          </p:nvSpPr>
          <p:spPr>
            <a:xfrm>
              <a:off x="10768867" y="11555574"/>
              <a:ext cx="9701220" cy="5218482"/>
            </a:xfrm>
            <a:prstGeom prst="rect">
              <a:avLst/>
            </a:prstGeom>
            <a:noFill/>
          </p:spPr>
          <p:txBody>
            <a:bodyPr wrap="square" rtlCol="0">
              <a:spAutoFit/>
            </a:bodyPr>
            <a:lstStyle/>
            <a:p>
              <a:r>
                <a:rPr lang="en-US" sz="2800" dirty="0">
                  <a:solidFill>
                    <a:schemeClr val="bg1"/>
                  </a:solidFill>
                </a:rPr>
                <a:t>Results showed high ratings in enjoyment, engagement, and social connectivity. Usability scored well but highlighted areas for improvement, such as more intuitive UI controls. Overall, the game was effective in promoting upper limb use and player motivation, validating its core design choices.</a:t>
              </a:r>
              <a:endParaRPr lang="en-GB" sz="2800" dirty="0">
                <a:solidFill>
                  <a:schemeClr val="bg1"/>
                </a:solidFill>
              </a:endParaRPr>
            </a:p>
          </p:txBody>
        </p:sp>
      </p:grpSp>
      <p:grpSp>
        <p:nvGrpSpPr>
          <p:cNvPr id="63" name="Group 62">
            <a:extLst>
              <a:ext uri="{FF2B5EF4-FFF2-40B4-BE49-F238E27FC236}">
                <a16:creationId xmlns:a16="http://schemas.microsoft.com/office/drawing/2014/main" id="{0B3CE746-0181-F951-4FFC-41B4DEF49281}"/>
              </a:ext>
            </a:extLst>
          </p:cNvPr>
          <p:cNvGrpSpPr/>
          <p:nvPr/>
        </p:nvGrpSpPr>
        <p:grpSpPr>
          <a:xfrm>
            <a:off x="10647637" y="10099947"/>
            <a:ext cx="9943680" cy="7464162"/>
            <a:chOff x="10647638" y="9996165"/>
            <a:chExt cx="9943680" cy="7791292"/>
          </a:xfrm>
        </p:grpSpPr>
        <p:grpSp>
          <p:nvGrpSpPr>
            <p:cNvPr id="27" name="Group 26">
              <a:extLst>
                <a:ext uri="{FF2B5EF4-FFF2-40B4-BE49-F238E27FC236}">
                  <a16:creationId xmlns:a16="http://schemas.microsoft.com/office/drawing/2014/main" id="{6741F05F-FA66-0E11-44F4-D842005AF6CC}"/>
                </a:ext>
              </a:extLst>
            </p:cNvPr>
            <p:cNvGrpSpPr/>
            <p:nvPr/>
          </p:nvGrpSpPr>
          <p:grpSpPr>
            <a:xfrm>
              <a:off x="10647638" y="9996165"/>
              <a:ext cx="9943680" cy="7791292"/>
              <a:chOff x="516081" y="15674313"/>
              <a:chExt cx="20075237" cy="3960461"/>
            </a:xfrm>
          </p:grpSpPr>
          <p:sp>
            <p:nvSpPr>
              <p:cNvPr id="23" name="Rectangle: Rounded Corners 22">
                <a:extLst>
                  <a:ext uri="{FF2B5EF4-FFF2-40B4-BE49-F238E27FC236}">
                    <a16:creationId xmlns:a16="http://schemas.microsoft.com/office/drawing/2014/main" id="{7395B853-8EF3-BA24-DF7C-9581D511072F}"/>
                  </a:ext>
                </a:extLst>
              </p:cNvPr>
              <p:cNvSpPr/>
              <p:nvPr/>
            </p:nvSpPr>
            <p:spPr>
              <a:xfrm>
                <a:off x="516081" y="15674313"/>
                <a:ext cx="20075237" cy="3960461"/>
              </a:xfrm>
              <a:prstGeom prst="roundRect">
                <a:avLst/>
              </a:prstGeom>
              <a:solidFill>
                <a:srgbClr val="E98A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4000" dirty="0"/>
              </a:p>
            </p:txBody>
          </p:sp>
          <p:sp>
            <p:nvSpPr>
              <p:cNvPr id="24" name="TextBox 23">
                <a:extLst>
                  <a:ext uri="{FF2B5EF4-FFF2-40B4-BE49-F238E27FC236}">
                    <a16:creationId xmlns:a16="http://schemas.microsoft.com/office/drawing/2014/main" id="{E8083C20-FC13-D864-8F8F-4782A9010B8B}"/>
                  </a:ext>
                </a:extLst>
              </p:cNvPr>
              <p:cNvSpPr txBox="1"/>
              <p:nvPr/>
            </p:nvSpPr>
            <p:spPr>
              <a:xfrm>
                <a:off x="5574697" y="15748428"/>
                <a:ext cx="9646617" cy="328542"/>
              </a:xfrm>
              <a:prstGeom prst="rect">
                <a:avLst/>
              </a:prstGeom>
              <a:noFill/>
            </p:spPr>
            <p:txBody>
              <a:bodyPr wrap="square" rtlCol="0">
                <a:spAutoFit/>
              </a:bodyPr>
              <a:lstStyle/>
              <a:p>
                <a:pPr algn="ctr"/>
                <a:r>
                  <a:rPr lang="en-GB" sz="3600" u="sng" dirty="0">
                    <a:solidFill>
                      <a:schemeClr val="bg1"/>
                    </a:solidFill>
                  </a:rPr>
                  <a:t>Testing</a:t>
                </a:r>
              </a:p>
            </p:txBody>
          </p:sp>
        </p:grpSp>
        <p:sp>
          <p:nvSpPr>
            <p:cNvPr id="41" name="TextBox 40">
              <a:extLst>
                <a:ext uri="{FF2B5EF4-FFF2-40B4-BE49-F238E27FC236}">
                  <a16:creationId xmlns:a16="http://schemas.microsoft.com/office/drawing/2014/main" id="{88930CB7-51C1-AD2A-8BC4-3A9E396EB8BC}"/>
                </a:ext>
              </a:extLst>
            </p:cNvPr>
            <p:cNvSpPr txBox="1"/>
            <p:nvPr/>
          </p:nvSpPr>
          <p:spPr>
            <a:xfrm>
              <a:off x="11125201" y="11100921"/>
              <a:ext cx="9102531" cy="6278109"/>
            </a:xfrm>
            <a:prstGeom prst="rect">
              <a:avLst/>
            </a:prstGeom>
            <a:noFill/>
          </p:spPr>
          <p:txBody>
            <a:bodyPr wrap="square" rtlCol="0">
              <a:spAutoFit/>
            </a:bodyPr>
            <a:lstStyle/>
            <a:p>
              <a:r>
                <a:rPr lang="en-US" sz="2800" dirty="0">
                  <a:solidFill>
                    <a:schemeClr val="bg1"/>
                  </a:solidFill>
                </a:rPr>
                <a:t>Twenty participants (mostly male, aged 18–24) tested both single and multiplayer modes in a controlled environment. They played while standing to simulate a therapeutic context and completed pre- and post-play questionnaires. </a:t>
              </a: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p:txBody>
        </p:sp>
      </p:grpSp>
      <p:pic>
        <p:nvPicPr>
          <p:cNvPr id="55" name="Picture 54" descr="A green bar chart with black text&#10;&#10;AI-generated content may be incorrect.">
            <a:extLst>
              <a:ext uri="{FF2B5EF4-FFF2-40B4-BE49-F238E27FC236}">
                <a16:creationId xmlns:a16="http://schemas.microsoft.com/office/drawing/2014/main" id="{700532EB-5947-E60C-538E-DA7736E0E05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31180" y="20877362"/>
            <a:ext cx="4200526" cy="2743693"/>
          </a:xfrm>
          <a:prstGeom prst="rect">
            <a:avLst/>
          </a:prstGeom>
          <a:noFill/>
          <a:ln>
            <a:noFill/>
          </a:ln>
        </p:spPr>
      </p:pic>
      <p:pic>
        <p:nvPicPr>
          <p:cNvPr id="70" name="Picture 69" descr="A green and yellow bar chart&#10;&#10;AI-generated content may be incorrect.">
            <a:extLst>
              <a:ext uri="{FF2B5EF4-FFF2-40B4-BE49-F238E27FC236}">
                <a16:creationId xmlns:a16="http://schemas.microsoft.com/office/drawing/2014/main" id="{BB87A3B5-8286-E95C-B64F-0A77C4F1F2D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29878" y="20877364"/>
            <a:ext cx="4249239" cy="2743692"/>
          </a:xfrm>
          <a:prstGeom prst="rect">
            <a:avLst/>
          </a:prstGeom>
          <a:noFill/>
          <a:ln>
            <a:noFill/>
          </a:ln>
        </p:spPr>
      </p:pic>
      <p:sp>
        <p:nvSpPr>
          <p:cNvPr id="82" name="Rectangle: Single Corner Rounded 81">
            <a:extLst>
              <a:ext uri="{FF2B5EF4-FFF2-40B4-BE49-F238E27FC236}">
                <a16:creationId xmlns:a16="http://schemas.microsoft.com/office/drawing/2014/main" id="{01BA775A-A7F3-14B6-C914-0B2242FAD877}"/>
              </a:ext>
            </a:extLst>
          </p:cNvPr>
          <p:cNvSpPr/>
          <p:nvPr/>
        </p:nvSpPr>
        <p:spPr>
          <a:xfrm flipH="1" flipV="1">
            <a:off x="10968012" y="13966957"/>
            <a:ext cx="4548027" cy="3259310"/>
          </a:xfrm>
          <a:prstGeom prst="round1Rect">
            <a:avLst>
              <a:gd name="adj" fmla="val 29145"/>
            </a:avLst>
          </a:prstGeom>
          <a:blipFill dpi="0" rotWithShape="0">
            <a:blip r:embed="rId6"/>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Single Corner Rounded 82">
            <a:extLst>
              <a:ext uri="{FF2B5EF4-FFF2-40B4-BE49-F238E27FC236}">
                <a16:creationId xmlns:a16="http://schemas.microsoft.com/office/drawing/2014/main" id="{C6D067AA-48BA-A5DF-F85F-E64B429A740A}"/>
              </a:ext>
            </a:extLst>
          </p:cNvPr>
          <p:cNvSpPr/>
          <p:nvPr/>
        </p:nvSpPr>
        <p:spPr>
          <a:xfrm flipV="1">
            <a:off x="15752259" y="13966957"/>
            <a:ext cx="4594005" cy="3259310"/>
          </a:xfrm>
          <a:prstGeom prst="round1Rect">
            <a:avLst>
              <a:gd name="adj" fmla="val 29145"/>
            </a:avLst>
          </a:prstGeom>
          <a:blipFill dpi="0" rotWithShape="0">
            <a:blip r:embed="rId7"/>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a:extLst>
              <a:ext uri="{FF2B5EF4-FFF2-40B4-BE49-F238E27FC236}">
                <a16:creationId xmlns:a16="http://schemas.microsoft.com/office/drawing/2014/main" id="{6B828BA7-1FAD-0D2F-ED1D-FCC032DE805A}"/>
              </a:ext>
            </a:extLst>
          </p:cNvPr>
          <p:cNvSpPr txBox="1"/>
          <p:nvPr/>
        </p:nvSpPr>
        <p:spPr>
          <a:xfrm>
            <a:off x="16148226" y="1936468"/>
            <a:ext cx="5385309" cy="584775"/>
          </a:xfrm>
          <a:prstGeom prst="rect">
            <a:avLst/>
          </a:prstGeom>
          <a:noFill/>
        </p:spPr>
        <p:txBody>
          <a:bodyPr wrap="square" rtlCol="0">
            <a:spAutoFit/>
          </a:bodyPr>
          <a:lstStyle/>
          <a:p>
            <a:pPr algn="ctr"/>
            <a:r>
              <a:rPr lang="en-GB" sz="3200" dirty="0">
                <a:solidFill>
                  <a:schemeClr val="bg1"/>
                </a:solidFill>
              </a:rPr>
              <a:t>2214284</a:t>
            </a:r>
          </a:p>
        </p:txBody>
      </p:sp>
    </p:spTree>
    <p:extLst>
      <p:ext uri="{BB962C8B-B14F-4D97-AF65-F5344CB8AC3E}">
        <p14:creationId xmlns:p14="http://schemas.microsoft.com/office/powerpoint/2010/main" val="3103423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TotalTime>
  <Words>722</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Birmingham City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Gough</dc:creator>
  <cp:lastModifiedBy>James Bland</cp:lastModifiedBy>
  <cp:revision>82</cp:revision>
  <cp:lastPrinted>2025-05-06T13:48:55Z</cp:lastPrinted>
  <dcterms:created xsi:type="dcterms:W3CDTF">2023-03-28T14:31:49Z</dcterms:created>
  <dcterms:modified xsi:type="dcterms:W3CDTF">2025-05-06T13:56:44Z</dcterms:modified>
</cp:coreProperties>
</file>