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9" r:id="rId3"/>
    <p:sldId id="384" r:id="rId4"/>
    <p:sldId id="288" r:id="rId5"/>
    <p:sldId id="289" r:id="rId6"/>
    <p:sldId id="312" r:id="rId7"/>
    <p:sldId id="387" r:id="rId8"/>
    <p:sldId id="315" r:id="rId9"/>
    <p:sldId id="295" r:id="rId10"/>
    <p:sldId id="296" r:id="rId11"/>
    <p:sldId id="316" r:id="rId12"/>
    <p:sldId id="317" r:id="rId13"/>
    <p:sldId id="388" r:id="rId14"/>
    <p:sldId id="383" r:id="rId15"/>
    <p:sldId id="257" r:id="rId16"/>
    <p:sldId id="258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7F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0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89013"/>
            <a:ext cx="7991476" cy="1944687"/>
          </a:xfrm>
        </p:spPr>
        <p:txBody>
          <a:bodyPr anchor="b"/>
          <a:lstStyle>
            <a:lvl1pPr algn="l"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89263"/>
            <a:ext cx="7991476" cy="9540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78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1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225" y="1412875"/>
            <a:ext cx="9725025" cy="5308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7882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pos="41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4" y="1709738"/>
            <a:ext cx="95472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4" y="4589463"/>
            <a:ext cx="95472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633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00225" y="1495425"/>
            <a:ext cx="4680000" cy="5226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5724" y="1495425"/>
            <a:ext cx="4680000" cy="5226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83990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4306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9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4" y="457200"/>
            <a:ext cx="3514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57850" y="987425"/>
            <a:ext cx="5697538" cy="5734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4" y="2057399"/>
            <a:ext cx="3514725" cy="46640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879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1428750"/>
            <a:ext cx="9725025" cy="5292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0225" y="365126"/>
            <a:ext cx="9725025" cy="873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740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50000"/>
            </a:schemeClr>
          </a:solidFill>
          <a:latin typeface="Gotham Office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b="1" kern="1200">
          <a:solidFill>
            <a:schemeClr val="accent5">
              <a:lumMod val="50000"/>
            </a:schemeClr>
          </a:solidFill>
          <a:latin typeface="Gotham Office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1" kern="1200">
          <a:solidFill>
            <a:schemeClr val="accent5">
              <a:lumMod val="50000"/>
            </a:schemeClr>
          </a:solidFill>
          <a:latin typeface="Gotham Office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1" kern="1200">
          <a:solidFill>
            <a:schemeClr val="accent5">
              <a:lumMod val="50000"/>
            </a:schemeClr>
          </a:solidFill>
          <a:latin typeface="Gotham Office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1" kern="1200">
          <a:solidFill>
            <a:schemeClr val="accent5">
              <a:lumMod val="50000"/>
            </a:schemeClr>
          </a:solidFill>
          <a:latin typeface="Gotham Office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1" kern="1200">
          <a:solidFill>
            <a:schemeClr val="accent5">
              <a:lumMod val="50000"/>
            </a:schemeClr>
          </a:solidFill>
          <a:latin typeface="Gotham Office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esBOPRC/aquarius2018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esBOPRC/BoPRC2025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dirty="0" err="1"/>
              <a:t>BoPRC</a:t>
            </a:r>
            <a:r>
              <a:rPr lang="en-NZ" dirty="0"/>
              <a:t> R Course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Lesson 2 – Introduction to Internal Packages</a:t>
            </a:r>
          </a:p>
        </p:txBody>
      </p:sp>
    </p:spTree>
    <p:extLst>
      <p:ext uri="{BB962C8B-B14F-4D97-AF65-F5344CB8AC3E}">
        <p14:creationId xmlns:p14="http://schemas.microsoft.com/office/powerpoint/2010/main" val="3208892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Tibbles are nicer </a:t>
            </a:r>
            <a:r>
              <a:rPr lang="en-GB" dirty="0" err="1"/>
              <a:t>dataframes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580071" y="2111232"/>
            <a:ext cx="10856686" cy="3651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&gt; head(</a:t>
            </a:r>
            <a:r>
              <a:rPr lang="en-GB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as_tibble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(data))</a:t>
            </a:r>
          </a:p>
          <a:p>
            <a:pPr latinLnBrk="1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# A tibble: 6 x 12</a:t>
            </a:r>
          </a:p>
          <a:p>
            <a:pPr latinLnBrk="1"/>
            <a:r>
              <a:rPr lang="en-GB" dirty="0">
                <a:latin typeface="Lucida Console" panose="020B0609040504020204" pitchFamily="49" charset="0"/>
              </a:rPr>
              <a:t>  Probe Chromosome  Start    End `Probe Strand` Feature ID    Description</a:t>
            </a:r>
          </a:p>
          <a:p>
            <a:pPr latinLnBrk="1"/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&lt;</a:t>
            </a:r>
            <a:r>
              <a:rPr lang="en-GB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chr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   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&lt;</a:t>
            </a:r>
            <a:r>
              <a:rPr lang="en-GB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dbl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&lt;</a:t>
            </a:r>
            <a:r>
              <a:rPr lang="en-GB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dbl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&lt;</a:t>
            </a:r>
            <a:r>
              <a:rPr lang="en-GB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dbl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&lt;</a:t>
            </a:r>
            <a:r>
              <a:rPr lang="en-GB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chr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       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&lt;</a:t>
            </a:r>
            <a:r>
              <a:rPr lang="en-GB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chr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&lt;</a:t>
            </a:r>
            <a:r>
              <a:rPr lang="en-GB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chr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&lt;</a:t>
            </a:r>
            <a:r>
              <a:rPr lang="en-GB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chr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    </a:t>
            </a:r>
          </a:p>
          <a:p>
            <a:pPr latinLnBrk="1"/>
            <a:r>
              <a:rPr lang="en-GB" dirty="0">
                <a:latin typeface="Lucida Console" panose="020B0609040504020204" pitchFamily="49" charset="0"/>
              </a:rPr>
              <a:t>1 AL64~          1 9.11e5 9.15e5 +              AL6456~ ENSG~ novel </a:t>
            </a:r>
            <a:r>
              <a:rPr lang="en-GB" dirty="0" err="1">
                <a:latin typeface="Lucida Console" panose="020B0609040504020204" pitchFamily="49" charset="0"/>
              </a:rPr>
              <a:t>tran</a:t>
            </a:r>
            <a:r>
              <a:rPr lang="en-GB" dirty="0">
                <a:latin typeface="Lucida Console" panose="020B0609040504020204" pitchFamily="49" charset="0"/>
              </a:rPr>
              <a:t>~</a:t>
            </a:r>
          </a:p>
          <a:p>
            <a:pPr latinLnBrk="1"/>
            <a:r>
              <a:rPr lang="en-GB" dirty="0">
                <a:latin typeface="Lucida Console" panose="020B0609040504020204" pitchFamily="49" charset="0"/>
              </a:rPr>
              <a:t>2 LINC~          1 9.17e5 9.21e5 -              LINC02~ ENSG~ long inter~</a:t>
            </a:r>
          </a:p>
          <a:p>
            <a:pPr latinLnBrk="1"/>
            <a:r>
              <a:rPr lang="en-GB" dirty="0">
                <a:latin typeface="Lucida Console" panose="020B0609040504020204" pitchFamily="49" charset="0"/>
              </a:rPr>
              <a:t>3 SAMD~          1 9.24e5 9.45e5 +              SAMD11  ENSG~ sterile al~</a:t>
            </a:r>
          </a:p>
          <a:p>
            <a:pPr latinLnBrk="1"/>
            <a:r>
              <a:rPr lang="en-GB" dirty="0">
                <a:latin typeface="Lucida Console" panose="020B0609040504020204" pitchFamily="49" charset="0"/>
              </a:rPr>
              <a:t>4 TMEM~          1 1.51e7 1.52e7 -              TMEM51~ ENSG~ TMEM51 ant~</a:t>
            </a:r>
          </a:p>
          <a:p>
            <a:pPr latinLnBrk="1"/>
            <a:r>
              <a:rPr lang="en-GB" dirty="0">
                <a:latin typeface="Lucida Console" panose="020B0609040504020204" pitchFamily="49" charset="0"/>
              </a:rPr>
              <a:t>5 TMEM~          1 1.52e7 </a:t>
            </a:r>
            <a:r>
              <a:rPr lang="en-GB" dirty="0" err="1">
                <a:latin typeface="Lucida Console" panose="020B0609040504020204" pitchFamily="49" charset="0"/>
              </a:rPr>
              <a:t>1.52e7</a:t>
            </a:r>
            <a:r>
              <a:rPr lang="en-GB" dirty="0">
                <a:latin typeface="Lucida Console" panose="020B0609040504020204" pitchFamily="49" charset="0"/>
              </a:rPr>
              <a:t> +              TMEM51  ENSG~ </a:t>
            </a:r>
            <a:r>
              <a:rPr lang="en-GB" dirty="0" err="1">
                <a:latin typeface="Lucida Console" panose="020B0609040504020204" pitchFamily="49" charset="0"/>
              </a:rPr>
              <a:t>transmembr</a:t>
            </a:r>
            <a:r>
              <a:rPr lang="en-GB" dirty="0">
                <a:latin typeface="Lucida Console" panose="020B0609040504020204" pitchFamily="49" charset="0"/>
              </a:rPr>
              <a:t>~</a:t>
            </a:r>
          </a:p>
          <a:p>
            <a:pPr latinLnBrk="1"/>
            <a:r>
              <a:rPr lang="en-GB" dirty="0">
                <a:latin typeface="Lucida Console" panose="020B0609040504020204" pitchFamily="49" charset="0"/>
              </a:rPr>
              <a:t>6 FHAD1          1 1.52e7 1.54e7 +              FHAD1   ENSG~ </a:t>
            </a:r>
            <a:r>
              <a:rPr lang="en-GB" dirty="0" err="1">
                <a:latin typeface="Lucida Console" panose="020B0609040504020204" pitchFamily="49" charset="0"/>
              </a:rPr>
              <a:t>forkhead</a:t>
            </a:r>
            <a:r>
              <a:rPr lang="en-GB" dirty="0">
                <a:latin typeface="Lucida Console" panose="020B0609040504020204" pitchFamily="49" charset="0"/>
              </a:rPr>
              <a:t> a~</a:t>
            </a:r>
          </a:p>
          <a:p>
            <a:pPr latinLnBrk="1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# ... with 4 more variables: `Feature Strand`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&lt;</a:t>
            </a:r>
            <a:r>
              <a:rPr lang="en-GB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chr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Type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&lt;</a:t>
            </a:r>
            <a:r>
              <a:rPr lang="en-GB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chr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`Feature</a:t>
            </a:r>
          </a:p>
          <a:p>
            <a:pPr latinLnBrk="1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#   Orientation`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&lt;</a:t>
            </a:r>
            <a:r>
              <a:rPr lang="en-GB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chr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Distance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&lt;</a:t>
            </a:r>
            <a:r>
              <a:rPr lang="en-GB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dbl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pPr latinLnBrk="1"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sz="1400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159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Code structure of a ggplot graph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with a call to </a:t>
            </a:r>
            <a:r>
              <a:rPr lang="en-GB" dirty="0">
                <a:latin typeface="Lucida Console" panose="020B0609040504020204" pitchFamily="49" charset="0"/>
              </a:rPr>
              <a:t>ggplot()</a:t>
            </a:r>
          </a:p>
          <a:p>
            <a:pPr lvl="1"/>
            <a:r>
              <a:rPr lang="en-GB" dirty="0"/>
              <a:t>Pass the tibble of data</a:t>
            </a:r>
          </a:p>
          <a:p>
            <a:pPr lvl="1"/>
            <a:r>
              <a:rPr lang="en-GB" dirty="0"/>
              <a:t>Say which columns you want to use</a:t>
            </a:r>
          </a:p>
          <a:p>
            <a:endParaRPr lang="en-GB" dirty="0"/>
          </a:p>
          <a:p>
            <a:r>
              <a:rPr lang="en-GB" dirty="0"/>
              <a:t>Say which graphical representation you want to use</a:t>
            </a:r>
          </a:p>
          <a:p>
            <a:pPr lvl="1"/>
            <a:r>
              <a:rPr lang="en-GB" dirty="0"/>
              <a:t>Points, lines, </a:t>
            </a:r>
            <a:r>
              <a:rPr lang="en-GB" dirty="0" err="1"/>
              <a:t>barplots</a:t>
            </a:r>
            <a:r>
              <a:rPr lang="en-GB" dirty="0"/>
              <a:t> </a:t>
            </a:r>
            <a:r>
              <a:rPr lang="en-GB" dirty="0" err="1"/>
              <a:t>etc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Customise labels, colours annotations etc.</a:t>
            </a:r>
          </a:p>
        </p:txBody>
      </p:sp>
    </p:spTree>
    <p:extLst>
      <p:ext uri="{BB962C8B-B14F-4D97-AF65-F5344CB8AC3E}">
        <p14:creationId xmlns:p14="http://schemas.microsoft.com/office/powerpoint/2010/main" val="318183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Geometries and Aesthetics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000" dirty="0"/>
          </a:p>
          <a:p>
            <a:r>
              <a:rPr lang="en-GB" sz="2000" dirty="0"/>
              <a:t>Geometries are types of plot</a:t>
            </a:r>
          </a:p>
          <a:p>
            <a:pPr marL="457200" lvl="1" indent="0">
              <a:buNone/>
            </a:pPr>
            <a:r>
              <a:rPr lang="en-GB" sz="2000" dirty="0" err="1">
                <a:latin typeface="Lucida Console" panose="020B0609040504020204" pitchFamily="49" charset="0"/>
              </a:rPr>
              <a:t>geom_point</a:t>
            </a:r>
            <a:r>
              <a:rPr lang="en-GB" sz="2000" dirty="0">
                <a:latin typeface="Lucida Console" panose="020B0609040504020204" pitchFamily="49" charset="0"/>
              </a:rPr>
              <a:t>() </a:t>
            </a:r>
            <a:r>
              <a:rPr lang="en-GB" sz="2000" dirty="0"/>
              <a:t>	Point geometry, (x/y plots, </a:t>
            </a:r>
            <a:r>
              <a:rPr lang="en-GB" sz="2000" dirty="0" err="1"/>
              <a:t>stripcharts</a:t>
            </a:r>
            <a:r>
              <a:rPr lang="en-GB" sz="2000" dirty="0"/>
              <a:t> </a:t>
            </a:r>
            <a:r>
              <a:rPr lang="en-GB" sz="2000" dirty="0" err="1"/>
              <a:t>etc</a:t>
            </a:r>
            <a:r>
              <a:rPr lang="en-GB" sz="2000" dirty="0"/>
              <a:t>)</a:t>
            </a:r>
          </a:p>
          <a:p>
            <a:pPr marL="457200" lvl="1" indent="0">
              <a:buNone/>
            </a:pPr>
            <a:r>
              <a:rPr lang="en-GB" sz="2000" dirty="0" err="1">
                <a:latin typeface="Lucida Console" panose="020B0609040504020204" pitchFamily="49" charset="0"/>
              </a:rPr>
              <a:t>geom_line</a:t>
            </a:r>
            <a:r>
              <a:rPr lang="en-GB" sz="2000" dirty="0">
                <a:latin typeface="Lucida Console" panose="020B0609040504020204" pitchFamily="49" charset="0"/>
              </a:rPr>
              <a:t>() </a:t>
            </a:r>
            <a:r>
              <a:rPr lang="en-GB" sz="2000" dirty="0"/>
              <a:t>		Line graphs</a:t>
            </a:r>
          </a:p>
          <a:p>
            <a:pPr marL="457200" lvl="1" indent="0">
              <a:buNone/>
            </a:pPr>
            <a:r>
              <a:rPr lang="en-GB" sz="2000" dirty="0" err="1">
                <a:latin typeface="Lucida Console" panose="020B0609040504020204" pitchFamily="49" charset="0"/>
              </a:rPr>
              <a:t>geom_bar</a:t>
            </a:r>
            <a:r>
              <a:rPr lang="en-GB" sz="2000" dirty="0">
                <a:latin typeface="Lucida Console" panose="020B0609040504020204" pitchFamily="49" charset="0"/>
              </a:rPr>
              <a:t>()  </a:t>
            </a:r>
            <a:r>
              <a:rPr lang="en-GB" sz="2000" dirty="0"/>
              <a:t>		</a:t>
            </a:r>
            <a:r>
              <a:rPr lang="en-GB" sz="2000" dirty="0" err="1"/>
              <a:t>Barplots</a:t>
            </a:r>
            <a:endParaRPr lang="en-GB" sz="2000" dirty="0"/>
          </a:p>
          <a:p>
            <a:pPr marL="457200" lvl="1" indent="0">
              <a:buNone/>
            </a:pPr>
            <a:r>
              <a:rPr lang="en-GB" sz="2000" dirty="0" err="1">
                <a:latin typeface="Lucida Console" panose="020B0609040504020204" pitchFamily="49" charset="0"/>
              </a:rPr>
              <a:t>geom_boxplot</a:t>
            </a:r>
            <a:r>
              <a:rPr lang="en-GB" sz="2000" dirty="0">
                <a:latin typeface="Lucida Console" panose="020B0609040504020204" pitchFamily="49" charset="0"/>
              </a:rPr>
              <a:t>()</a:t>
            </a:r>
            <a:r>
              <a:rPr lang="en-GB" sz="2000" dirty="0"/>
              <a:t>  	Box plots</a:t>
            </a:r>
          </a:p>
          <a:p>
            <a:pPr marL="457200" lvl="1" indent="0">
              <a:buNone/>
            </a:pPr>
            <a:r>
              <a:rPr lang="en-GB" sz="2000" dirty="0" err="1">
                <a:latin typeface="Lucida Console" panose="020B0609040504020204" pitchFamily="49" charset="0"/>
              </a:rPr>
              <a:t>geom_histogram</a:t>
            </a:r>
            <a:r>
              <a:rPr lang="en-GB" sz="2000" dirty="0">
                <a:latin typeface="Lucida Console" panose="020B0609040504020204" pitchFamily="49" charset="0"/>
              </a:rPr>
              <a:t>() </a:t>
            </a:r>
            <a:r>
              <a:rPr lang="en-GB" sz="2000" dirty="0"/>
              <a:t>	Histogram plots</a:t>
            </a:r>
          </a:p>
          <a:p>
            <a:pPr lvl="2"/>
            <a:endParaRPr lang="en-GB" sz="2000" dirty="0"/>
          </a:p>
          <a:p>
            <a:pPr lvl="2"/>
            <a:endParaRPr lang="en-GB" sz="2000" dirty="0"/>
          </a:p>
          <a:p>
            <a:r>
              <a:rPr lang="en-GB" sz="2000" dirty="0"/>
              <a:t>Aesthetics are ways to change the appearance of data in a plot</a:t>
            </a:r>
          </a:p>
          <a:p>
            <a:pPr lvl="1"/>
            <a:endParaRPr lang="en-GB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33A15E-5731-8417-20FE-BB5654C8CF9C}"/>
              </a:ext>
            </a:extLst>
          </p:cNvPr>
          <p:cNvGrpSpPr/>
          <p:nvPr/>
        </p:nvGrpSpPr>
        <p:grpSpPr>
          <a:xfrm>
            <a:off x="3222546" y="5213669"/>
            <a:ext cx="7272590" cy="1150639"/>
            <a:chOff x="3222546" y="5487989"/>
            <a:chExt cx="7272590" cy="115063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4D0CF04-E2CD-4825-8664-7A10719C617B}"/>
                </a:ext>
              </a:extLst>
            </p:cNvPr>
            <p:cNvGrpSpPr/>
            <p:nvPr/>
          </p:nvGrpSpPr>
          <p:grpSpPr>
            <a:xfrm>
              <a:off x="3222546" y="5487989"/>
              <a:ext cx="1011815" cy="1150639"/>
              <a:chOff x="3222546" y="5487989"/>
              <a:chExt cx="1011815" cy="115063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7D16A4B-0226-4157-BBE7-2C8878E5FAE4}"/>
                  </a:ext>
                </a:extLst>
              </p:cNvPr>
              <p:cNvSpPr/>
              <p:nvPr/>
            </p:nvSpPr>
            <p:spPr>
              <a:xfrm>
                <a:off x="3440422" y="5487989"/>
                <a:ext cx="576064" cy="576064"/>
              </a:xfrm>
              <a:prstGeom prst="rect">
                <a:avLst/>
              </a:prstGeom>
              <a:ln w="381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82917C-6038-4FF3-8815-354FC808EB1E}"/>
                  </a:ext>
                </a:extLst>
              </p:cNvPr>
              <p:cNvSpPr txBox="1"/>
              <p:nvPr/>
            </p:nvSpPr>
            <p:spPr>
              <a:xfrm>
                <a:off x="3222546" y="6176963"/>
                <a:ext cx="10118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Colour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5BA449-D209-4ED1-8BD1-907D8EF60BAA}"/>
                </a:ext>
              </a:extLst>
            </p:cNvPr>
            <p:cNvGrpSpPr/>
            <p:nvPr/>
          </p:nvGrpSpPr>
          <p:grpSpPr>
            <a:xfrm>
              <a:off x="5446301" y="5636867"/>
              <a:ext cx="665054" cy="1001761"/>
              <a:chOff x="5446301" y="5636867"/>
              <a:chExt cx="665054" cy="100176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D437AAC-B32E-48E1-B94B-80F86D3AB081}"/>
                  </a:ext>
                </a:extLst>
              </p:cNvPr>
              <p:cNvSpPr/>
              <p:nvPr/>
            </p:nvSpPr>
            <p:spPr>
              <a:xfrm>
                <a:off x="5633510" y="5636867"/>
                <a:ext cx="288032" cy="278308"/>
              </a:xfrm>
              <a:prstGeom prst="rect">
                <a:avLst/>
              </a:prstGeom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9E66E8-EFE4-4A68-80F8-97FF013CA648}"/>
                  </a:ext>
                </a:extLst>
              </p:cNvPr>
              <p:cNvSpPr txBox="1"/>
              <p:nvPr/>
            </p:nvSpPr>
            <p:spPr>
              <a:xfrm>
                <a:off x="5446301" y="6176963"/>
                <a:ext cx="6650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Size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0DCB16D-9C62-4EA7-B020-7113BFA5BBCA}"/>
                </a:ext>
              </a:extLst>
            </p:cNvPr>
            <p:cNvGrpSpPr/>
            <p:nvPr/>
          </p:nvGrpSpPr>
          <p:grpSpPr>
            <a:xfrm>
              <a:off x="7392788" y="5487989"/>
              <a:ext cx="893193" cy="1150639"/>
              <a:chOff x="7392788" y="5487989"/>
              <a:chExt cx="893193" cy="115063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53BD3BE-82A7-4DD5-80BC-22AC772F0F36}"/>
                  </a:ext>
                </a:extLst>
              </p:cNvPr>
              <p:cNvSpPr/>
              <p:nvPr/>
            </p:nvSpPr>
            <p:spPr>
              <a:xfrm rot="1800000">
                <a:off x="7538566" y="5487989"/>
                <a:ext cx="576064" cy="576064"/>
              </a:xfrm>
              <a:prstGeom prst="rect">
                <a:avLst/>
              </a:prstGeom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599D57E-A417-4FE7-A59E-2578531C622B}"/>
                  </a:ext>
                </a:extLst>
              </p:cNvPr>
              <p:cNvSpPr txBox="1"/>
              <p:nvPr/>
            </p:nvSpPr>
            <p:spPr>
              <a:xfrm>
                <a:off x="7392788" y="6176963"/>
                <a:ext cx="8931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Angle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D99A2EC-D145-4642-AAEF-A8A74300AB96}"/>
                </a:ext>
              </a:extLst>
            </p:cNvPr>
            <p:cNvGrpSpPr/>
            <p:nvPr/>
          </p:nvGrpSpPr>
          <p:grpSpPr>
            <a:xfrm>
              <a:off x="9544235" y="5487989"/>
              <a:ext cx="950901" cy="1150639"/>
              <a:chOff x="9544235" y="5487989"/>
              <a:chExt cx="950901" cy="1150639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F0E5E0F-50AE-4795-B833-B42CDB30F2D0}"/>
                  </a:ext>
                </a:extLst>
              </p:cNvPr>
              <p:cNvSpPr/>
              <p:nvPr/>
            </p:nvSpPr>
            <p:spPr>
              <a:xfrm>
                <a:off x="9731654" y="5487989"/>
                <a:ext cx="576064" cy="576064"/>
              </a:xfrm>
              <a:prstGeom prst="ellipse">
                <a:avLst/>
              </a:prstGeom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19BEEE-1ADC-4F26-BAB3-C06E99589661}"/>
                  </a:ext>
                </a:extLst>
              </p:cNvPr>
              <p:cNvSpPr txBox="1"/>
              <p:nvPr/>
            </p:nvSpPr>
            <p:spPr>
              <a:xfrm>
                <a:off x="9544235" y="6176963"/>
                <a:ext cx="9509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Shape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293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2AC15C-C0EF-68C3-735B-2AC78F8C1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225" y="1412875"/>
            <a:ext cx="8111871" cy="530859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Data</a:t>
            </a:r>
            <a:r>
              <a:rPr lang="en-US" sz="1600" dirty="0"/>
              <a:t> </a:t>
            </a:r>
            <a:r>
              <a:rPr lang="en-US" sz="1400" dirty="0">
                <a:solidFill>
                  <a:srgbClr val="7F0055"/>
                </a:solidFill>
                <a:latin typeface="Lucida Console" panose="020B0609040504020204" pitchFamily="49" charset="0"/>
                <a:ea typeface="+mj-ea"/>
                <a:cs typeface="+mj-cs"/>
              </a:rPr>
              <a:t>%&gt;%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/>
              <a:t>	filter(</a:t>
            </a:r>
            <a:r>
              <a:rPr lang="en-US" sz="1600" dirty="0">
                <a:solidFill>
                  <a:srgbClr val="00B050"/>
                </a:solidFill>
              </a:rPr>
              <a:t>column1</a:t>
            </a:r>
            <a:r>
              <a:rPr lang="en-US" sz="1600" dirty="0"/>
              <a:t> == “X”) </a:t>
            </a:r>
            <a:r>
              <a:rPr lang="en-US" sz="1400" dirty="0">
                <a:solidFill>
                  <a:srgbClr val="7F0055"/>
                </a:solidFill>
                <a:latin typeface="Lucida Console" panose="020B0609040504020204" pitchFamily="49" charset="0"/>
                <a:ea typeface="+mj-ea"/>
                <a:cs typeface="+mj-cs"/>
              </a:rPr>
              <a:t>%&gt;%</a:t>
            </a:r>
          </a:p>
          <a:p>
            <a:pPr marL="0" indent="0">
              <a:buNone/>
            </a:pPr>
            <a:r>
              <a:rPr lang="en-US" sz="1600" dirty="0"/>
              <a:t>	select(</a:t>
            </a:r>
            <a:r>
              <a:rPr lang="en-US" sz="1600" dirty="0">
                <a:solidFill>
                  <a:srgbClr val="00B050"/>
                </a:solidFill>
              </a:rPr>
              <a:t>column1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column3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column5</a:t>
            </a:r>
            <a:r>
              <a:rPr lang="en-US" sz="1600" dirty="0"/>
              <a:t>) </a:t>
            </a:r>
            <a:r>
              <a:rPr lang="en-US" sz="1400" dirty="0">
                <a:solidFill>
                  <a:srgbClr val="7F0055"/>
                </a:solidFill>
                <a:latin typeface="Lucida Console" panose="020B0609040504020204" pitchFamily="49" charset="0"/>
                <a:ea typeface="+mj-ea"/>
                <a:cs typeface="+mj-cs"/>
              </a:rPr>
              <a:t>%&gt;%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ggplot</a:t>
            </a:r>
            <a:r>
              <a:rPr lang="en-US" sz="1600" dirty="0"/>
              <a:t>(</a:t>
            </a:r>
            <a:r>
              <a:rPr lang="en-US" sz="1600" dirty="0" err="1"/>
              <a:t>aes</a:t>
            </a:r>
            <a:r>
              <a:rPr lang="en-US" sz="1600" dirty="0"/>
              <a:t>(x=</a:t>
            </a:r>
            <a:r>
              <a:rPr lang="en-US" sz="1600" dirty="0">
                <a:solidFill>
                  <a:srgbClr val="00B050"/>
                </a:solidFill>
              </a:rPr>
              <a:t> column1,</a:t>
            </a:r>
            <a:r>
              <a:rPr lang="en-US" sz="1600" dirty="0"/>
              <a:t> y=</a:t>
            </a:r>
            <a:r>
              <a:rPr lang="en-US" sz="1600" dirty="0">
                <a:solidFill>
                  <a:srgbClr val="00B050"/>
                </a:solidFill>
              </a:rPr>
              <a:t> column5, </a:t>
            </a:r>
            <a:r>
              <a:rPr lang="en-US" sz="1600" dirty="0" err="1"/>
              <a:t>colour</a:t>
            </a:r>
            <a:r>
              <a:rPr lang="en-US" sz="1600" dirty="0"/>
              <a:t>= </a:t>
            </a:r>
            <a:r>
              <a:rPr lang="en-US" sz="1600" dirty="0">
                <a:solidFill>
                  <a:srgbClr val="00B050"/>
                </a:solidFill>
              </a:rPr>
              <a:t>column3</a:t>
            </a:r>
            <a:r>
              <a:rPr lang="en-US" sz="1600" dirty="0"/>
              <a:t>)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+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geom_point</a:t>
            </a:r>
            <a:r>
              <a:rPr lang="en-US" sz="1600" dirty="0"/>
              <a:t>()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+</a:t>
            </a:r>
          </a:p>
          <a:p>
            <a:pPr marL="0" indent="0">
              <a:buNone/>
            </a:pPr>
            <a:r>
              <a:rPr lang="en-US" sz="1600" dirty="0"/>
              <a:t>	scale_y_log10()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+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theme_bw</a:t>
            </a:r>
            <a:r>
              <a:rPr lang="en-US" sz="1600" dirty="0"/>
              <a:t>()</a:t>
            </a:r>
            <a:endParaRPr lang="en-NZ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EC9F41-16C5-F4EB-7242-BE13511A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 structure</a:t>
            </a:r>
            <a:endParaRPr lang="en-NZ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61D5612-0893-2F7E-C1B3-BB15A4EA7E0F}"/>
              </a:ext>
            </a:extLst>
          </p:cNvPr>
          <p:cNvSpPr/>
          <p:nvPr/>
        </p:nvSpPr>
        <p:spPr>
          <a:xfrm>
            <a:off x="9079992" y="3648456"/>
            <a:ext cx="210312" cy="1216152"/>
          </a:xfrm>
          <a:prstGeom prst="rightBrace">
            <a:avLst/>
          </a:prstGeom>
          <a:ln w="285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28EB3F22-ABA5-CBEB-D9EC-DED68BDB2366}"/>
              </a:ext>
            </a:extLst>
          </p:cNvPr>
          <p:cNvSpPr/>
          <p:nvPr/>
        </p:nvSpPr>
        <p:spPr>
          <a:xfrm>
            <a:off x="9086088" y="2633472"/>
            <a:ext cx="204216" cy="957072"/>
          </a:xfrm>
          <a:prstGeom prst="rightBrace">
            <a:avLst/>
          </a:prstGeom>
          <a:ln w="28575">
            <a:solidFill>
              <a:srgbClr val="7F00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5924F-BEBA-BD4A-557B-AB566A1053DC}"/>
              </a:ext>
            </a:extLst>
          </p:cNvPr>
          <p:cNvSpPr txBox="1"/>
          <p:nvPr/>
        </p:nvSpPr>
        <p:spPr>
          <a:xfrm>
            <a:off x="9390888" y="292608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F0055"/>
                </a:solidFill>
              </a:rPr>
              <a:t>dplyr</a:t>
            </a:r>
            <a:endParaRPr lang="en-NZ" dirty="0">
              <a:solidFill>
                <a:srgbClr val="7F0055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BA1F1-B79F-6555-A116-E27263B81534}"/>
              </a:ext>
            </a:extLst>
          </p:cNvPr>
          <p:cNvSpPr txBox="1"/>
          <p:nvPr/>
        </p:nvSpPr>
        <p:spPr>
          <a:xfrm>
            <a:off x="9390887" y="4067174"/>
            <a:ext cx="89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F9000"/>
                </a:solidFill>
              </a:rPr>
              <a:t>ggplot2</a:t>
            </a:r>
            <a:endParaRPr lang="en-NZ" dirty="0">
              <a:solidFill>
                <a:srgbClr val="BF9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9ABE82-5652-142D-27AD-CF8DC1D1EE65}"/>
              </a:ext>
            </a:extLst>
          </p:cNvPr>
          <p:cNvSpPr txBox="1"/>
          <p:nvPr/>
        </p:nvSpPr>
        <p:spPr>
          <a:xfrm>
            <a:off x="10391775" y="5662671"/>
            <a:ext cx="1488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Visualise</a:t>
            </a:r>
            <a:endParaRPr lang="en-NZ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C58264-23CE-CDF8-B382-83810FD845B7}"/>
              </a:ext>
            </a:extLst>
          </p:cNvPr>
          <p:cNvCxnSpPr>
            <a:cxnSpLocks/>
          </p:cNvCxnSpPr>
          <p:nvPr/>
        </p:nvCxnSpPr>
        <p:spPr>
          <a:xfrm flipH="1" flipV="1">
            <a:off x="9912096" y="4611131"/>
            <a:ext cx="1069330" cy="1051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161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4F6C-37AC-98AC-C93A-118A61C2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5620" y="1877325"/>
            <a:ext cx="5753585" cy="2852737"/>
          </a:xfrm>
        </p:spPr>
        <p:txBody>
          <a:bodyPr/>
          <a:lstStyle/>
          <a:p>
            <a:r>
              <a:rPr lang="en-US" dirty="0" err="1"/>
              <a:t>BoPRC’s</a:t>
            </a:r>
            <a:r>
              <a:rPr lang="en-US" dirty="0"/>
              <a:t> Internal Packages</a:t>
            </a:r>
            <a:endParaRPr lang="en-NZ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0966966-A27C-219D-C5E9-FEF742858BCF}"/>
              </a:ext>
            </a:extLst>
          </p:cNvPr>
          <p:cNvGrpSpPr/>
          <p:nvPr/>
        </p:nvGrpSpPr>
        <p:grpSpPr>
          <a:xfrm>
            <a:off x="7075932" y="465859"/>
            <a:ext cx="5050270" cy="6175247"/>
            <a:chOff x="1333500" y="237259"/>
            <a:chExt cx="5050270" cy="6175247"/>
          </a:xfrm>
        </p:grpSpPr>
        <p:pic>
          <p:nvPicPr>
            <p:cNvPr id="5" name="Picture 4" descr="A hexagon with a logo and a sun&#10;&#10;AI-generated content may be incorrect.">
              <a:extLst>
                <a:ext uri="{FF2B5EF4-FFF2-40B4-BE49-F238E27FC236}">
                  <a16:creationId xmlns:a16="http://schemas.microsoft.com/office/drawing/2014/main" id="{D11E93D1-5975-DC96-241E-17C86D9EF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1029" y="2839765"/>
              <a:ext cx="3572741" cy="3572741"/>
            </a:xfrm>
            <a:prstGeom prst="rect">
              <a:avLst/>
            </a:prstGeom>
          </p:spPr>
        </p:pic>
        <p:pic>
          <p:nvPicPr>
            <p:cNvPr id="6" name="Picture 5" descr="A hexagon with a logo and numbers&#10;&#10;AI-generated content may be incorrect.">
              <a:extLst>
                <a:ext uri="{FF2B5EF4-FFF2-40B4-BE49-F238E27FC236}">
                  <a16:creationId xmlns:a16="http://schemas.microsoft.com/office/drawing/2014/main" id="{4E60CE9A-66E1-AF1D-88F3-E40A516AA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500" y="237259"/>
              <a:ext cx="3572741" cy="35727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6096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is an Internal Package?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800225" y="1330579"/>
            <a:ext cx="9725025" cy="5308599"/>
          </a:xfrm>
        </p:spPr>
        <p:txBody>
          <a:bodyPr>
            <a:normAutofit/>
          </a:bodyPr>
          <a:lstStyle/>
          <a:p>
            <a:r>
              <a:rPr lang="en-US" sz="2400" dirty="0"/>
              <a:t>A package is a collection of functions, data, and documentation bundled together to extend the capabilities of R (e.g., ggplot2).</a:t>
            </a:r>
          </a:p>
          <a:p>
            <a:pPr lvl="2"/>
            <a:endParaRPr lang="en-US" sz="2400" dirty="0"/>
          </a:p>
          <a:p>
            <a:r>
              <a:rPr lang="en-US" sz="2400" dirty="0"/>
              <a:t>An internal package is a package that has been built by </a:t>
            </a:r>
            <a:r>
              <a:rPr lang="en-US" sz="2400" dirty="0" err="1"/>
              <a:t>BoPRC</a:t>
            </a:r>
            <a:r>
              <a:rPr lang="en-US" sz="2400" dirty="0"/>
              <a:t> staff for use within the </a:t>
            </a:r>
            <a:r>
              <a:rPr lang="en-US" sz="2400" dirty="0" err="1"/>
              <a:t>organisation</a:t>
            </a:r>
            <a:r>
              <a:rPr lang="en-US" sz="2400" dirty="0"/>
              <a:t>.</a:t>
            </a:r>
          </a:p>
          <a:p>
            <a:pPr lvl="2"/>
            <a:r>
              <a:rPr lang="en-US" sz="2400" b="0" dirty="0"/>
              <a:t>Not publicly available.  </a:t>
            </a:r>
          </a:p>
          <a:p>
            <a:pPr lvl="2"/>
            <a:r>
              <a:rPr lang="en-US" sz="2400" b="0" dirty="0"/>
              <a:t>Can be amended or developed further.</a:t>
            </a:r>
          </a:p>
          <a:p>
            <a:pPr lvl="2"/>
            <a:r>
              <a:rPr lang="en-US" sz="2400" b="0" dirty="0"/>
              <a:t>Can have bugs due to lack of maintenance.</a:t>
            </a:r>
          </a:p>
          <a:p>
            <a:pPr lvl="2"/>
            <a:endParaRPr lang="en-US" sz="2400" b="0" dirty="0"/>
          </a:p>
          <a:p>
            <a:r>
              <a:rPr lang="en-US" sz="2400" dirty="0"/>
              <a:t>There are five internal packages: </a:t>
            </a:r>
          </a:p>
          <a:p>
            <a:pPr lvl="2"/>
            <a:r>
              <a:rPr lang="en-US" sz="2000" i="1" dirty="0"/>
              <a:t>aquarius2018</a:t>
            </a:r>
            <a:r>
              <a:rPr lang="en-US" sz="2000" b="0" dirty="0"/>
              <a:t>, </a:t>
            </a:r>
            <a:r>
              <a:rPr lang="en-US" sz="2000" i="1" dirty="0"/>
              <a:t>BoPRC2025</a:t>
            </a:r>
            <a:r>
              <a:rPr lang="en-US" sz="2000" b="0" dirty="0"/>
              <a:t>, </a:t>
            </a:r>
            <a:r>
              <a:rPr lang="en-US" sz="2000" dirty="0" err="1"/>
              <a:t>LWPTrends</a:t>
            </a:r>
            <a:r>
              <a:rPr lang="en-US" sz="2000" b="0" dirty="0"/>
              <a:t>, </a:t>
            </a:r>
          </a:p>
          <a:p>
            <a:pPr lvl="2"/>
            <a:r>
              <a:rPr lang="en-US" sz="2000" b="0" dirty="0" err="1"/>
              <a:t>Dataservices</a:t>
            </a:r>
            <a:r>
              <a:rPr lang="en-US" sz="2000" b="0" dirty="0"/>
              <a:t>,</a:t>
            </a:r>
            <a:r>
              <a:rPr lang="en-US" sz="2000" dirty="0"/>
              <a:t> </a:t>
            </a:r>
            <a:r>
              <a:rPr lang="en-US" sz="2000" b="0" dirty="0" err="1"/>
              <a:t>hydrotel</a:t>
            </a:r>
            <a:r>
              <a:rPr lang="en-US" sz="2000" b="0" dirty="0"/>
              <a:t>.</a:t>
            </a:r>
            <a:endParaRPr lang="en-US" sz="2000" dirty="0"/>
          </a:p>
          <a:p>
            <a:pPr lvl="2"/>
            <a:endParaRPr lang="en-US" sz="2400" b="0" dirty="0"/>
          </a:p>
          <a:p>
            <a:pPr marL="914400" lvl="2" indent="0">
              <a:buNone/>
            </a:pP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674111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31A0A6-D802-2CF0-D78A-FAB06F8DD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225" y="1595755"/>
            <a:ext cx="4835525" cy="5308599"/>
          </a:xfrm>
        </p:spPr>
        <p:txBody>
          <a:bodyPr>
            <a:normAutofit/>
          </a:bodyPr>
          <a:lstStyle/>
          <a:p>
            <a:r>
              <a:rPr lang="en-NZ" sz="2000" dirty="0"/>
              <a:t>Designed and built by Darren </a:t>
            </a:r>
            <a:r>
              <a:rPr lang="en-NZ" sz="2000" dirty="0" err="1"/>
              <a:t>Gerretzen</a:t>
            </a:r>
            <a:r>
              <a:rPr lang="en-NZ" sz="2000" dirty="0"/>
              <a:t> and James Dare in 2018.  </a:t>
            </a:r>
          </a:p>
          <a:p>
            <a:r>
              <a:rPr lang="en-NZ" sz="2000" dirty="0"/>
              <a:t>Maintained by James Dare and Max Mackay.</a:t>
            </a:r>
          </a:p>
          <a:p>
            <a:r>
              <a:rPr lang="en-NZ" sz="2000" dirty="0"/>
              <a:t>Provides access to </a:t>
            </a:r>
            <a:r>
              <a:rPr lang="en-NZ" sz="2000" dirty="0" err="1"/>
              <a:t>BoPRC’s</a:t>
            </a:r>
            <a:r>
              <a:rPr lang="en-NZ" sz="2000" dirty="0"/>
              <a:t> Aquarius database.</a:t>
            </a:r>
          </a:p>
          <a:p>
            <a:r>
              <a:rPr lang="en-NZ" sz="2000" dirty="0"/>
              <a:t>Primary functions include:</a:t>
            </a:r>
          </a:p>
          <a:p>
            <a:pPr lvl="1"/>
            <a:r>
              <a:rPr lang="en-NZ" sz="2000" b="0" i="1" dirty="0" err="1"/>
              <a:t>AQMultiExtractFlat</a:t>
            </a:r>
            <a:r>
              <a:rPr lang="en-NZ" sz="2000" b="0" i="1" dirty="0"/>
              <a:t>()</a:t>
            </a:r>
          </a:p>
          <a:p>
            <a:pPr lvl="1"/>
            <a:r>
              <a:rPr lang="en-NZ" sz="2000" b="0" i="1" dirty="0" err="1"/>
              <a:t>getdata</a:t>
            </a:r>
            <a:r>
              <a:rPr lang="en-NZ" sz="2000" b="0" i="1" dirty="0"/>
              <a:t>()</a:t>
            </a:r>
          </a:p>
          <a:p>
            <a:pPr lvl="1"/>
            <a:r>
              <a:rPr lang="en-NZ" sz="2000" b="0" i="1" dirty="0" err="1"/>
              <a:t>searchlocationid</a:t>
            </a:r>
            <a:r>
              <a:rPr lang="en-NZ" sz="2000" b="0" i="1" dirty="0"/>
              <a:t>() </a:t>
            </a:r>
          </a:p>
          <a:p>
            <a:pPr lvl="1"/>
            <a:r>
              <a:rPr lang="en-NZ" sz="2000" b="0" i="1" dirty="0"/>
              <a:t>datasets()</a:t>
            </a:r>
          </a:p>
          <a:p>
            <a:pPr lvl="1"/>
            <a:r>
              <a:rPr lang="en-NZ" sz="2000" b="0" i="1" dirty="0" err="1"/>
              <a:t>LocationWQParameters</a:t>
            </a:r>
            <a:r>
              <a:rPr lang="en-NZ" sz="2000" b="0" i="1" dirty="0"/>
              <a:t>().</a:t>
            </a:r>
          </a:p>
          <a:p>
            <a:pPr lvl="1"/>
            <a:endParaRPr lang="en-NZ" b="0" i="1" dirty="0"/>
          </a:p>
          <a:p>
            <a:pPr marL="457200" lvl="1" indent="0">
              <a:buNone/>
            </a:pPr>
            <a:endParaRPr lang="en-NZ" b="0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555EA3-084E-707B-7CDF-45135AEF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aquarius2018</a:t>
            </a:r>
          </a:p>
        </p:txBody>
      </p:sp>
      <p:pic>
        <p:nvPicPr>
          <p:cNvPr id="4" name="Picture 3" descr="A hexagon with a logo and numbers&#10;&#10;AI-generated content may be incorrect.">
            <a:extLst>
              <a:ext uri="{FF2B5EF4-FFF2-40B4-BE49-F238E27FC236}">
                <a16:creationId xmlns:a16="http://schemas.microsoft.com/office/drawing/2014/main" id="{29D8CD04-5DD1-C571-2A5F-5E882970B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907" y="1224000"/>
            <a:ext cx="4410000" cy="441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4757C4-02D4-6832-5DED-DE7257C6685E}"/>
              </a:ext>
            </a:extLst>
          </p:cNvPr>
          <p:cNvSpPr txBox="1"/>
          <p:nvPr/>
        </p:nvSpPr>
        <p:spPr>
          <a:xfrm>
            <a:off x="6970014" y="5841230"/>
            <a:ext cx="50726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200" b="1" dirty="0" err="1">
                <a:latin typeface="Gotham Office" panose="02000000000000000000" pitchFamily="2" charset="0"/>
              </a:rPr>
              <a:t>Github</a:t>
            </a:r>
            <a:r>
              <a:rPr lang="en-NZ" sz="1200" b="1" dirty="0">
                <a:latin typeface="Gotham Office" panose="02000000000000000000" pitchFamily="2" charset="0"/>
              </a:rPr>
              <a:t> link</a:t>
            </a:r>
            <a:r>
              <a:rPr lang="en-NZ" sz="1200" dirty="0">
                <a:latin typeface="Gotham Office" panose="02000000000000000000" pitchFamily="2" charset="0"/>
              </a:rPr>
              <a:t>: </a:t>
            </a:r>
            <a:r>
              <a:rPr lang="en-NZ" sz="1200" dirty="0">
                <a:latin typeface="Gotham Office" panose="02000000000000000000" pitchFamily="2" charset="0"/>
                <a:hlinkClick r:id="rId3"/>
              </a:rPr>
              <a:t>https://github.com/JamesBOPRC/aquarius2018</a:t>
            </a:r>
            <a:endParaRPr lang="en-NZ" sz="1200" dirty="0">
              <a:latin typeface="Gotham Offi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876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555EA3-084E-707B-7CDF-45135AEF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BoPRC2025</a:t>
            </a:r>
          </a:p>
        </p:txBody>
      </p:sp>
      <p:pic>
        <p:nvPicPr>
          <p:cNvPr id="5" name="Picture 4" descr="A hexagon with a logo and a sun&#10;&#10;AI-generated content may be incorrect.">
            <a:extLst>
              <a:ext uri="{FF2B5EF4-FFF2-40B4-BE49-F238E27FC236}">
                <a16:creationId xmlns:a16="http://schemas.microsoft.com/office/drawing/2014/main" id="{F793E90C-4BAC-8B05-3C5A-E2368F8AC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352" y="1354053"/>
            <a:ext cx="4408062" cy="4408062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DE0CDF7C-767F-2AAC-65B0-CD72BC4E0CF8}"/>
              </a:ext>
            </a:extLst>
          </p:cNvPr>
          <p:cNvSpPr txBox="1">
            <a:spLocks/>
          </p:cNvSpPr>
          <p:nvPr/>
        </p:nvSpPr>
        <p:spPr>
          <a:xfrm>
            <a:off x="1800225" y="1440583"/>
            <a:ext cx="5588127" cy="5308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accent5">
                    <a:lumMod val="50000"/>
                  </a:schemeClr>
                </a:solidFill>
                <a:latin typeface="Gotham Office" panose="020000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accent5">
                    <a:lumMod val="50000"/>
                  </a:schemeClr>
                </a:solidFill>
                <a:latin typeface="Gotham Office" panose="020000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accent5">
                    <a:lumMod val="50000"/>
                  </a:schemeClr>
                </a:solidFill>
                <a:latin typeface="Gotham Office" panose="020000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accent5">
                    <a:lumMod val="50000"/>
                  </a:schemeClr>
                </a:solidFill>
                <a:latin typeface="Gotham Office" panose="020000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accent5">
                    <a:lumMod val="50000"/>
                  </a:schemeClr>
                </a:solidFill>
                <a:latin typeface="Gotham Office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2000" dirty="0"/>
              <a:t>Designed and built by James Dare and Melissa Goldsworthy.</a:t>
            </a:r>
          </a:p>
          <a:p>
            <a:r>
              <a:rPr lang="en-NZ" sz="2000" dirty="0"/>
              <a:t>Numerous revisions: 2018, 2022, 2025.  </a:t>
            </a:r>
          </a:p>
          <a:p>
            <a:r>
              <a:rPr lang="en-NZ" sz="2000" dirty="0"/>
              <a:t>Maintained by James Dare.</a:t>
            </a:r>
          </a:p>
          <a:p>
            <a:r>
              <a:rPr lang="en-NZ" sz="2000" dirty="0"/>
              <a:t>Provides a series of functions that are core to </a:t>
            </a:r>
            <a:r>
              <a:rPr lang="en-NZ" sz="2000" dirty="0" err="1"/>
              <a:t>BoPRC’s</a:t>
            </a:r>
            <a:r>
              <a:rPr lang="en-NZ" sz="2000" dirty="0"/>
              <a:t> BAU.</a:t>
            </a:r>
          </a:p>
          <a:p>
            <a:r>
              <a:rPr lang="en-NZ" sz="2000" dirty="0"/>
              <a:t>Functions are broadly grouped into:</a:t>
            </a:r>
          </a:p>
          <a:p>
            <a:pPr lvl="1"/>
            <a:r>
              <a:rPr lang="en-NZ" sz="2000" i="1" dirty="0"/>
              <a:t>Generic</a:t>
            </a:r>
            <a:r>
              <a:rPr lang="en-NZ" sz="2000" b="0" i="1" dirty="0"/>
              <a:t> - </a:t>
            </a:r>
            <a:r>
              <a:rPr lang="en-US" sz="2000" b="0" i="1" dirty="0"/>
              <a:t>not specific to any analysis.</a:t>
            </a:r>
            <a:endParaRPr lang="en-NZ" sz="2000" b="0" i="1" dirty="0"/>
          </a:p>
          <a:p>
            <a:pPr lvl="1"/>
            <a:r>
              <a:rPr lang="en-NZ" sz="2000" i="1" dirty="0"/>
              <a:t>Bathing</a:t>
            </a:r>
            <a:r>
              <a:rPr lang="en-NZ" sz="2000" b="0" i="1" dirty="0"/>
              <a:t> - </a:t>
            </a:r>
            <a:r>
              <a:rPr lang="en-US" sz="2000" b="0" i="1" dirty="0" err="1"/>
              <a:t>analysing</a:t>
            </a:r>
            <a:r>
              <a:rPr lang="en-US" sz="2000" b="0" i="1" dirty="0"/>
              <a:t> bathing WQ.</a:t>
            </a:r>
            <a:endParaRPr lang="en-NZ" sz="2000" b="0" i="1" dirty="0"/>
          </a:p>
          <a:p>
            <a:pPr lvl="1"/>
            <a:r>
              <a:rPr lang="en-NZ" sz="2000" i="1" dirty="0"/>
              <a:t>Site Look-up </a:t>
            </a:r>
            <a:r>
              <a:rPr lang="en-NZ" sz="2000" b="0" i="1" dirty="0"/>
              <a:t>– </a:t>
            </a:r>
            <a:r>
              <a:rPr lang="en-US" sz="2000" b="0" i="1" dirty="0"/>
              <a:t>returns </a:t>
            </a:r>
            <a:r>
              <a:rPr lang="en-US" sz="2000" b="0" i="1" dirty="0" err="1"/>
              <a:t>SiteID’s</a:t>
            </a:r>
            <a:r>
              <a:rPr lang="en-US" sz="2000" b="0" i="1" dirty="0"/>
              <a:t> for a project type.</a:t>
            </a:r>
            <a:endParaRPr lang="en-NZ" sz="2000" b="0" i="1" dirty="0"/>
          </a:p>
          <a:p>
            <a:pPr lvl="1"/>
            <a:r>
              <a:rPr lang="en-NZ" sz="2000" i="1" dirty="0"/>
              <a:t>NPS-FM</a:t>
            </a:r>
            <a:r>
              <a:rPr lang="en-NZ" sz="2000" b="0" i="1" dirty="0"/>
              <a:t> – </a:t>
            </a:r>
            <a:r>
              <a:rPr lang="en-US" sz="2000" b="0" i="1" dirty="0"/>
              <a:t>assesses against the NPS-FM.</a:t>
            </a:r>
            <a:endParaRPr lang="en-NZ" b="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NZ" b="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CE56AB-FCA1-A410-AFEB-6B5B367D4ADA}"/>
              </a:ext>
            </a:extLst>
          </p:cNvPr>
          <p:cNvSpPr txBox="1"/>
          <p:nvPr/>
        </p:nvSpPr>
        <p:spPr>
          <a:xfrm>
            <a:off x="7105647" y="5849427"/>
            <a:ext cx="60944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200" b="1" dirty="0" err="1">
                <a:latin typeface="Gotham Office" panose="02000000000000000000" pitchFamily="2" charset="0"/>
              </a:rPr>
              <a:t>Github</a:t>
            </a:r>
            <a:r>
              <a:rPr lang="en-NZ" sz="1200" dirty="0">
                <a:latin typeface="Gotham Office" panose="02000000000000000000" pitchFamily="2" charset="0"/>
              </a:rPr>
              <a:t> </a:t>
            </a:r>
            <a:r>
              <a:rPr lang="en-NZ" sz="1200" b="1" dirty="0">
                <a:latin typeface="Gotham Office" panose="02000000000000000000" pitchFamily="2" charset="0"/>
              </a:rPr>
              <a:t>link</a:t>
            </a:r>
            <a:r>
              <a:rPr lang="en-NZ" sz="1200" dirty="0">
                <a:latin typeface="Gotham Office" panose="02000000000000000000" pitchFamily="2" charset="0"/>
              </a:rPr>
              <a:t>: </a:t>
            </a:r>
            <a:r>
              <a:rPr lang="en-NZ" sz="1200" dirty="0">
                <a:latin typeface="Gotham Office" panose="02000000000000000000" pitchFamily="2" charset="0"/>
                <a:hlinkClick r:id="rId3"/>
              </a:rPr>
              <a:t>https://github.com/JamesBOPRC/BoPRC2025</a:t>
            </a:r>
            <a:endParaRPr lang="en-NZ" sz="1200" dirty="0">
              <a:latin typeface="Gotham Offi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737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71206-CD41-514F-E5C1-093EC4B1A15F}"/>
              </a:ext>
            </a:extLst>
          </p:cNvPr>
          <p:cNvSpPr txBox="1">
            <a:spLocks/>
          </p:cNvSpPr>
          <p:nvPr/>
        </p:nvSpPr>
        <p:spPr>
          <a:xfrm>
            <a:off x="2316420" y="2032774"/>
            <a:ext cx="8582640" cy="28057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5">
                    <a:lumMod val="50000"/>
                  </a:schemeClr>
                </a:solidFill>
                <a:latin typeface="Gotham Office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en-GB" dirty="0"/>
              <a:t>Any questions, comments, or feedback from session 1? </a:t>
            </a:r>
          </a:p>
        </p:txBody>
      </p:sp>
      <p:pic>
        <p:nvPicPr>
          <p:cNvPr id="4" name="Picture 3" descr="Thinking Gummy Monsters">
            <a:extLst>
              <a:ext uri="{FF2B5EF4-FFF2-40B4-BE49-F238E27FC236}">
                <a16:creationId xmlns:a16="http://schemas.microsoft.com/office/drawing/2014/main" id="{7BBEFA8C-7686-AF2E-3243-8A6B47CE95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849" y="3139068"/>
            <a:ext cx="2553629" cy="255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40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45C7D8-F1FA-BD6C-BA35-0446B354D0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714" y="1439889"/>
            <a:ext cx="3445923" cy="397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01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Tidyverse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Collection of R packages</a:t>
            </a:r>
          </a:p>
          <a:p>
            <a:pPr lvl="1"/>
            <a:r>
              <a:rPr lang="en-GB" sz="2800" b="0" dirty="0"/>
              <a:t>Aims to fix many of core R's structural problems</a:t>
            </a:r>
          </a:p>
          <a:p>
            <a:pPr lvl="1"/>
            <a:r>
              <a:rPr lang="en-GB" sz="2800" b="0" dirty="0"/>
              <a:t>Common design and data philosophy</a:t>
            </a:r>
          </a:p>
          <a:p>
            <a:pPr lvl="1"/>
            <a:r>
              <a:rPr lang="en-GB" sz="2800" b="0" dirty="0"/>
              <a:t>Designed to work together, but integrate seamlessly with other parts of 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5029200"/>
            <a:ext cx="12192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797" y="308642"/>
            <a:ext cx="1314006" cy="15169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27093" y="956231"/>
            <a:ext cx="276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https://www.tidyverse.org/</a:t>
            </a:r>
          </a:p>
        </p:txBody>
      </p:sp>
      <p:pic>
        <p:nvPicPr>
          <p:cNvPr id="8" name="Picture 7" descr="A diagram of a model&#10;&#10;AI-generated content may be incorrect.">
            <a:extLst>
              <a:ext uri="{FF2B5EF4-FFF2-40B4-BE49-F238E27FC236}">
                <a16:creationId xmlns:a16="http://schemas.microsoft.com/office/drawing/2014/main" id="{C99736EA-B719-8516-57EE-8BD7CEED7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7" y="4271777"/>
            <a:ext cx="6311091" cy="25862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FA630D-9C6B-CA84-C4BD-C9F7A3F37416}"/>
              </a:ext>
            </a:extLst>
          </p:cNvPr>
          <p:cNvSpPr txBox="1"/>
          <p:nvPr/>
        </p:nvSpPr>
        <p:spPr>
          <a:xfrm>
            <a:off x="10091725" y="4387890"/>
            <a:ext cx="1762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Hadley Wickham</a:t>
            </a:r>
            <a:endParaRPr lang="en-NZ" dirty="0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7226318E-1F28-E524-E8E3-958926F4F585}"/>
              </a:ext>
            </a:extLst>
          </p:cNvPr>
          <p:cNvCxnSpPr>
            <a:stCxn id="9" idx="2"/>
            <a:endCxn id="4" idx="0"/>
          </p:cNvCxnSpPr>
          <p:nvPr/>
        </p:nvCxnSpPr>
        <p:spPr>
          <a:xfrm rot="16200000" flipH="1">
            <a:off x="11141611" y="4588411"/>
            <a:ext cx="271978" cy="609600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921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0767" y="117362"/>
            <a:ext cx="10515600" cy="1325563"/>
          </a:xfrm>
        </p:spPr>
        <p:txBody>
          <a:bodyPr/>
          <a:lstStyle/>
          <a:p>
            <a:r>
              <a:rPr lang="en-GB" dirty="0" err="1"/>
              <a:t>Tidyverse</a:t>
            </a:r>
            <a:r>
              <a:rPr lang="en-GB" dirty="0"/>
              <a:t> Packages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182266" y="1442926"/>
            <a:ext cx="7148716" cy="5298443"/>
          </a:xfrm>
        </p:spPr>
        <p:txBody>
          <a:bodyPr>
            <a:normAutofit fontScale="92500" lnSpcReduction="10000"/>
          </a:bodyPr>
          <a:lstStyle/>
          <a:p>
            <a:r>
              <a:rPr lang="en-GB" sz="3200" dirty="0"/>
              <a:t>Tibble - data storage</a:t>
            </a:r>
          </a:p>
          <a:p>
            <a:endParaRPr lang="en-GB" sz="3200" dirty="0"/>
          </a:p>
          <a:p>
            <a:r>
              <a:rPr lang="en-GB" sz="3200" dirty="0" err="1"/>
              <a:t>ReadR</a:t>
            </a:r>
            <a:r>
              <a:rPr lang="en-GB" sz="3200" dirty="0"/>
              <a:t> - reading data from files</a:t>
            </a:r>
          </a:p>
          <a:p>
            <a:endParaRPr lang="en-GB" sz="3200" dirty="0"/>
          </a:p>
          <a:p>
            <a:r>
              <a:rPr lang="en-GB" sz="3200" dirty="0" err="1"/>
              <a:t>TidyR</a:t>
            </a:r>
            <a:r>
              <a:rPr lang="en-GB" sz="3200" dirty="0"/>
              <a:t> - Model data correctly</a:t>
            </a:r>
          </a:p>
          <a:p>
            <a:endParaRPr lang="en-GB" sz="3200" dirty="0"/>
          </a:p>
          <a:p>
            <a:r>
              <a:rPr lang="en-GB" sz="3200" dirty="0" err="1"/>
              <a:t>DplyR</a:t>
            </a:r>
            <a:r>
              <a:rPr lang="en-GB" sz="3200" dirty="0"/>
              <a:t> - Manipulate and filter data</a:t>
            </a:r>
          </a:p>
          <a:p>
            <a:endParaRPr lang="en-GB" sz="3200" dirty="0"/>
          </a:p>
          <a:p>
            <a:r>
              <a:rPr lang="en-GB" sz="3200" dirty="0"/>
              <a:t>Ggplot2 - Draw figures and graphs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382" y="4600508"/>
            <a:ext cx="960702" cy="11134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382" y="1268761"/>
            <a:ext cx="960702" cy="11128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382" y="2374272"/>
            <a:ext cx="960702" cy="11128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382" y="3487085"/>
            <a:ext cx="960702" cy="11134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816" y="5713930"/>
            <a:ext cx="960703" cy="111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77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43" y="270033"/>
            <a:ext cx="10515600" cy="1325563"/>
          </a:xfrm>
        </p:spPr>
        <p:txBody>
          <a:bodyPr/>
          <a:lstStyle/>
          <a:p>
            <a:r>
              <a:rPr lang="en-GB" dirty="0"/>
              <a:t>The pipe operator: </a:t>
            </a:r>
            <a:r>
              <a:rPr lang="en-GB" dirty="0">
                <a:solidFill>
                  <a:srgbClr val="7F0055"/>
                </a:solidFill>
                <a:latin typeface="Lucida Console" panose="020B0609040504020204" pitchFamily="49" charset="0"/>
              </a:rPr>
              <a:t>%&gt;%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8008" y="1880123"/>
            <a:ext cx="10290048" cy="1048204"/>
          </a:xfrm>
        </p:spPr>
        <p:txBody>
          <a:bodyPr/>
          <a:lstStyle/>
          <a:p>
            <a:r>
              <a:rPr lang="en-GB" dirty="0"/>
              <a:t>Takes the data on its left and makes it the first argument to a function on its right.</a:t>
            </a:r>
          </a:p>
        </p:txBody>
      </p:sp>
      <p:sp>
        <p:nvSpPr>
          <p:cNvPr id="4" name="Rectangle 3"/>
          <p:cNvSpPr/>
          <p:nvPr/>
        </p:nvSpPr>
        <p:spPr>
          <a:xfrm>
            <a:off x="1743166" y="3225534"/>
            <a:ext cx="47352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</a:tabLst>
            </a:pPr>
            <a:r>
              <a:rPr lang="en-GB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 select(</a:t>
            </a:r>
            <a:r>
              <a:rPr lang="en-GB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trumpton</a:t>
            </a:r>
            <a:r>
              <a:rPr lang="en-GB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,-</a:t>
            </a:r>
            <a:r>
              <a:rPr lang="en-GB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LastName</a:t>
            </a:r>
            <a:r>
              <a:rPr lang="en-GB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A tibble: 7 x 4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FirstName</a:t>
            </a: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Age Weight Height</a:t>
            </a:r>
            <a:endParaRPr lang="en-GB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GB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chr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GB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dbl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GB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dbl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GB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dbl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 Chris        26     90    175</a:t>
            </a:r>
            <a:endParaRPr lang="en-GB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 Adam         32    102    183</a:t>
            </a:r>
            <a:endParaRPr lang="en-GB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 Daniel       18     88    168</a:t>
            </a:r>
            <a:endParaRPr lang="en-GB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 Chris        48     97    155</a:t>
            </a:r>
            <a:endParaRPr lang="en-GB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 Carl         28     91    188</a:t>
            </a:r>
            <a:endParaRPr lang="en-GB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6 Liam         35     94    145</a:t>
            </a:r>
            <a:endParaRPr lang="en-GB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7 Doug         31     89    164</a:t>
            </a:r>
            <a:endParaRPr lang="en-GB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86171" y="3180963"/>
            <a:ext cx="50255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</a:tabLst>
            </a:pPr>
            <a:r>
              <a:rPr lang="en-GB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 </a:t>
            </a:r>
            <a:r>
              <a:rPr lang="en-GB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trumpton</a:t>
            </a:r>
            <a:r>
              <a:rPr lang="en-GB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%&gt;% select(-</a:t>
            </a:r>
            <a:r>
              <a:rPr lang="en-GB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LastName</a:t>
            </a:r>
            <a:r>
              <a:rPr lang="en-GB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</a:tabLst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</a:rPr>
              <a:t># A tibble: 7 x 4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FirstName</a:t>
            </a: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Age Weight Height</a:t>
            </a:r>
            <a:endParaRPr lang="en-GB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GB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chr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GB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dbl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GB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dbl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GB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dbl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 Chris        26     90    175</a:t>
            </a:r>
            <a:endParaRPr lang="en-GB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 Adam         32    102    183</a:t>
            </a:r>
            <a:endParaRPr lang="en-GB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 Daniel       18     88    168</a:t>
            </a:r>
            <a:endParaRPr lang="en-GB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 Chris        48     97    155</a:t>
            </a:r>
            <a:endParaRPr lang="en-GB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 Carl         28     91    188</a:t>
            </a:r>
            <a:endParaRPr lang="en-GB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6 Liam         35     94    145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7 Doug         31     89    164</a:t>
            </a:r>
            <a:endParaRPr lang="en-GB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235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2AC15C-C0EF-68C3-735B-2AC78F8C1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8641" y="1904580"/>
            <a:ext cx="6403496" cy="530859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Data</a:t>
            </a:r>
            <a:r>
              <a:rPr lang="en-US" sz="1600" dirty="0"/>
              <a:t> </a:t>
            </a:r>
            <a:r>
              <a:rPr lang="en-US" sz="1400" dirty="0">
                <a:solidFill>
                  <a:srgbClr val="7F0055"/>
                </a:solidFill>
                <a:latin typeface="Lucida Console" panose="020B0609040504020204" pitchFamily="49" charset="0"/>
                <a:ea typeface="+mj-ea"/>
                <a:cs typeface="+mj-cs"/>
              </a:rPr>
              <a:t>%&gt;%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	filter(</a:t>
            </a:r>
            <a:r>
              <a:rPr lang="en-US" sz="1600" dirty="0">
                <a:solidFill>
                  <a:srgbClr val="00B050"/>
                </a:solidFill>
              </a:rPr>
              <a:t>column1</a:t>
            </a:r>
            <a:r>
              <a:rPr lang="en-US" sz="1600" dirty="0"/>
              <a:t> == “X”) </a:t>
            </a:r>
            <a:r>
              <a:rPr lang="en-US" sz="1400" dirty="0">
                <a:solidFill>
                  <a:srgbClr val="7F0055"/>
                </a:solidFill>
                <a:latin typeface="Lucida Console" panose="020B0609040504020204" pitchFamily="49" charset="0"/>
                <a:ea typeface="+mj-ea"/>
                <a:cs typeface="+mj-cs"/>
              </a:rPr>
              <a:t>%&gt;%</a:t>
            </a:r>
          </a:p>
          <a:p>
            <a:pPr marL="0" indent="0">
              <a:buNone/>
            </a:pPr>
            <a:r>
              <a:rPr lang="en-US" sz="1600" dirty="0"/>
              <a:t>	select(</a:t>
            </a:r>
            <a:r>
              <a:rPr lang="en-US" sz="1600" dirty="0">
                <a:solidFill>
                  <a:srgbClr val="00B050"/>
                </a:solidFill>
              </a:rPr>
              <a:t>column1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column3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column5</a:t>
            </a:r>
            <a:r>
              <a:rPr lang="en-US" sz="1600" dirty="0"/>
              <a:t>) </a:t>
            </a:r>
            <a:r>
              <a:rPr lang="en-US" sz="1400" dirty="0">
                <a:solidFill>
                  <a:srgbClr val="7F0055"/>
                </a:solidFill>
                <a:latin typeface="Lucida Console" panose="020B0609040504020204" pitchFamily="49" charset="0"/>
                <a:ea typeface="+mj-ea"/>
                <a:cs typeface="+mj-cs"/>
              </a:rPr>
              <a:t>%&gt;%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u="sng" dirty="0"/>
              <a:t>DO SOMETHING ELSE (e.g., create a plot)…</a:t>
            </a:r>
          </a:p>
          <a:p>
            <a:pPr marL="0" indent="0">
              <a:buNone/>
            </a:pPr>
            <a:endParaRPr lang="en-NZ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EC9F41-16C5-F4EB-7242-BE13511A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 structure</a:t>
            </a:r>
            <a:endParaRPr lang="en-N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7622DE-0F3F-01D4-BE93-2862BD661319}"/>
              </a:ext>
            </a:extLst>
          </p:cNvPr>
          <p:cNvSpPr txBox="1"/>
          <p:nvPr/>
        </p:nvSpPr>
        <p:spPr>
          <a:xfrm>
            <a:off x="5791792" y="2034337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Import</a:t>
            </a:r>
            <a:endParaRPr lang="en-NZ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4C596-5FA4-70E0-B7AA-C319585CA737}"/>
              </a:ext>
            </a:extLst>
          </p:cNvPr>
          <p:cNvSpPr txBox="1"/>
          <p:nvPr/>
        </p:nvSpPr>
        <p:spPr>
          <a:xfrm>
            <a:off x="9566695" y="3198167"/>
            <a:ext cx="2150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Tidy/Transform</a:t>
            </a:r>
            <a:endParaRPr lang="en-NZ" sz="2400" b="1" dirty="0"/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22D23A60-CF4E-EA6B-4652-E0209CA39090}"/>
              </a:ext>
            </a:extLst>
          </p:cNvPr>
          <p:cNvCxnSpPr>
            <a:stCxn id="4" idx="1"/>
          </p:cNvCxnSpPr>
          <p:nvPr/>
        </p:nvCxnSpPr>
        <p:spPr>
          <a:xfrm rot="10800000" flipV="1">
            <a:off x="4796288" y="2265170"/>
            <a:ext cx="995505" cy="90072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0C298B-7394-8B5B-0266-400B19410419}"/>
              </a:ext>
            </a:extLst>
          </p:cNvPr>
          <p:cNvCxnSpPr>
            <a:stCxn id="5" idx="1"/>
          </p:cNvCxnSpPr>
          <p:nvPr/>
        </p:nvCxnSpPr>
        <p:spPr>
          <a:xfrm flipH="1">
            <a:off x="8807570" y="3429000"/>
            <a:ext cx="759125" cy="230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798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474854"/>
            <a:ext cx="9725025" cy="873124"/>
          </a:xfrm>
        </p:spPr>
        <p:txBody>
          <a:bodyPr>
            <a:normAutofit fontScale="90000"/>
          </a:bodyPr>
          <a:lstStyle/>
          <a:p>
            <a:r>
              <a:rPr lang="en-GB" dirty="0"/>
              <a:t>Plotting figures and graphs with ggplot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2800" dirty="0"/>
          </a:p>
          <a:p>
            <a:r>
              <a:rPr lang="en-GB" sz="2800" dirty="0" err="1"/>
              <a:t>ggplot</a:t>
            </a:r>
            <a:r>
              <a:rPr lang="en-GB" sz="2800" dirty="0"/>
              <a:t> is the plotting library for tidyverse</a:t>
            </a:r>
          </a:p>
          <a:p>
            <a:pPr lvl="1"/>
            <a:r>
              <a:rPr lang="en-GB" sz="2800" dirty="0"/>
              <a:t>Powerful</a:t>
            </a:r>
          </a:p>
          <a:p>
            <a:pPr lvl="1"/>
            <a:r>
              <a:rPr lang="en-GB" sz="2800" dirty="0"/>
              <a:t>Flexible</a:t>
            </a:r>
          </a:p>
          <a:p>
            <a:endParaRPr lang="en-GB" sz="2800" dirty="0"/>
          </a:p>
          <a:p>
            <a:r>
              <a:rPr lang="en-GB" sz="2800" dirty="0"/>
              <a:t>Follows the same conventions as the rest of tidyverse</a:t>
            </a:r>
          </a:p>
          <a:p>
            <a:pPr lvl="1"/>
            <a:r>
              <a:rPr lang="en-GB" sz="2800" dirty="0"/>
              <a:t>Data stored in tibbles</a:t>
            </a:r>
          </a:p>
          <a:p>
            <a:pPr lvl="1"/>
            <a:r>
              <a:rPr lang="en-GB" sz="2800" dirty="0"/>
              <a:t>Data is arranged in 'tidy' format</a:t>
            </a:r>
          </a:p>
          <a:p>
            <a:pPr lvl="1"/>
            <a:r>
              <a:rPr lang="en-GB" sz="2800" dirty="0"/>
              <a:t>Tibble is the first argument to each function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759" y="471194"/>
            <a:ext cx="960703" cy="111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62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Tibbles are nicer </a:t>
            </a:r>
            <a:r>
              <a:rPr lang="en-GB" dirty="0" err="1"/>
              <a:t>dataframes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985513" y="1861065"/>
            <a:ext cx="10856686" cy="3950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head(</a:t>
            </a:r>
            <a:r>
              <a:rPr lang="en-GB" sz="14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as.data.frame</a:t>
            </a:r>
            <a:r>
              <a:rPr lang="en-GB" sz="14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(data))</a:t>
            </a:r>
            <a:endParaRPr lang="en-GB" sz="1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Probe Chromosome    Start      End Probe Strand    Feature</a:t>
            </a:r>
            <a:endParaRPr lang="en-GB" sz="1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 AL645608.2          1   911435   914948            + AL645608.2</a:t>
            </a:r>
            <a:endParaRPr lang="en-GB" sz="1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  LINC02593          1   916865   921016            -  LINC02593</a:t>
            </a:r>
            <a:endParaRPr lang="en-GB" sz="1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     SAMD11          1   923928   944581            +     SAMD11</a:t>
            </a:r>
            <a:endParaRPr lang="en-GB" sz="1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 TMEM51-AS1          1 15111815 15153618            - TMEM51-AS1</a:t>
            </a:r>
            <a:endParaRPr lang="en-GB" sz="1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     TMEM51          1 15152532 15220478            +     TMEM51</a:t>
            </a:r>
            <a:endParaRPr lang="en-GB" sz="1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6      FHAD1          1 15247272 15400283            +      FHAD1</a:t>
            </a:r>
            <a:endParaRPr lang="en-GB" sz="1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                                          Description</a:t>
            </a:r>
            <a:endParaRPr lang="en-GB" sz="1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                                                                        novel transcript</a:t>
            </a:r>
            <a:endParaRPr lang="en-GB" sz="1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         long intergenic non-protein coding RNA 2593 [</a:t>
            </a:r>
            <a:r>
              <a:rPr lang="en-GB" sz="1400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Source:HGNC</a:t>
            </a:r>
            <a:r>
              <a:rPr lang="en-GB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Symbol;Acc:HGNC:53933]</a:t>
            </a:r>
            <a:endParaRPr lang="en-GB" sz="1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            sterile alpha motif domain containing 11 [</a:t>
            </a:r>
            <a:r>
              <a:rPr lang="en-GB" sz="1400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Source:HGNC</a:t>
            </a:r>
            <a:r>
              <a:rPr lang="en-GB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Symbol;Acc:HGNC:28706]</a:t>
            </a:r>
            <a:endParaRPr lang="en-GB" sz="1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                              TMEM51 antisense RNA 1 [</a:t>
            </a:r>
            <a:r>
              <a:rPr lang="en-GB" sz="1400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Source:HGNC</a:t>
            </a:r>
            <a:r>
              <a:rPr lang="en-GB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Symbol;Acc:HGNC:26301]</a:t>
            </a:r>
            <a:endParaRPr lang="en-GB" sz="1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                            transmembrane protein 51 [</a:t>
            </a:r>
            <a:r>
              <a:rPr lang="en-GB" sz="1400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Source:HGNC</a:t>
            </a:r>
            <a:r>
              <a:rPr lang="en-GB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Symbol;Acc:HGNC:25488]</a:t>
            </a:r>
            <a:endParaRPr lang="en-GB" sz="1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6 </a:t>
            </a:r>
            <a:r>
              <a:rPr lang="en-GB" sz="1400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forkhead</a:t>
            </a:r>
            <a:r>
              <a:rPr lang="en-GB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associated </a:t>
            </a:r>
            <a:r>
              <a:rPr lang="en-GB" sz="1400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phosphopeptide</a:t>
            </a:r>
            <a:r>
              <a:rPr lang="en-GB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binding domain 1 [</a:t>
            </a:r>
            <a:r>
              <a:rPr lang="en-GB" sz="1400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Source:HGNC</a:t>
            </a:r>
            <a:r>
              <a:rPr lang="en-GB" sz="14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Symbol;Acc:HGN</a:t>
            </a:r>
            <a:endParaRPr lang="en-GB" sz="1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746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BOPRC - Blue</Template>
  <TotalTime>219</TotalTime>
  <Words>1069</Words>
  <Application>Microsoft Office PowerPoint</Application>
  <PresentationFormat>Widescreen</PresentationFormat>
  <Paragraphs>163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Courier New</vt:lpstr>
      <vt:lpstr>Gotham Office</vt:lpstr>
      <vt:lpstr>Lucida Console</vt:lpstr>
      <vt:lpstr>Office Theme</vt:lpstr>
      <vt:lpstr>BoPRC R Course </vt:lpstr>
      <vt:lpstr>PowerPoint Presentation</vt:lpstr>
      <vt:lpstr>PowerPoint Presentation</vt:lpstr>
      <vt:lpstr>Tidyverse</vt:lpstr>
      <vt:lpstr>Tidyverse Packages</vt:lpstr>
      <vt:lpstr>The pipe operator: %&gt;%</vt:lpstr>
      <vt:lpstr>Example code structure</vt:lpstr>
      <vt:lpstr>Plotting figures and graphs with ggplot</vt:lpstr>
      <vt:lpstr>Tibbles are nicer dataframes</vt:lpstr>
      <vt:lpstr>Tibbles are nicer dataframes</vt:lpstr>
      <vt:lpstr>Code structure of a ggplot graph</vt:lpstr>
      <vt:lpstr>Geometries and Aesthetics</vt:lpstr>
      <vt:lpstr>Example code structure</vt:lpstr>
      <vt:lpstr>BoPRC’s Internal Packages</vt:lpstr>
      <vt:lpstr>What is an Internal Package?</vt:lpstr>
      <vt:lpstr>aquarius2018</vt:lpstr>
      <vt:lpstr>BoPRC2025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Dare</dc:creator>
  <cp:lastModifiedBy>James Dare</cp:lastModifiedBy>
  <cp:revision>4</cp:revision>
  <dcterms:created xsi:type="dcterms:W3CDTF">2025-05-18T20:16:03Z</dcterms:created>
  <dcterms:modified xsi:type="dcterms:W3CDTF">2025-05-19T21:40:08Z</dcterms:modified>
</cp:coreProperties>
</file>