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9" r:id="rId3"/>
    <p:sldId id="384" r:id="rId4"/>
    <p:sldId id="288" r:id="rId5"/>
    <p:sldId id="289" r:id="rId6"/>
    <p:sldId id="312" r:id="rId7"/>
    <p:sldId id="387" r:id="rId8"/>
    <p:sldId id="315" r:id="rId9"/>
    <p:sldId id="316" r:id="rId10"/>
    <p:sldId id="317" r:id="rId11"/>
    <p:sldId id="388" r:id="rId12"/>
    <p:sldId id="383" r:id="rId13"/>
    <p:sldId id="257" r:id="rId14"/>
    <p:sldId id="25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7F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20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9013"/>
            <a:ext cx="7991476" cy="1944687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89263"/>
            <a:ext cx="7991476" cy="9540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78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1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225" y="1412875"/>
            <a:ext cx="9725025" cy="5308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7882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41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4" y="1709738"/>
            <a:ext cx="95472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4" y="4589463"/>
            <a:ext cx="95472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33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0225" y="1495425"/>
            <a:ext cx="4680000" cy="5226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724" y="1495425"/>
            <a:ext cx="4680000" cy="5226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83990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306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9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4" y="457200"/>
            <a:ext cx="3514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57850" y="987425"/>
            <a:ext cx="5697538" cy="5734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4" y="2057399"/>
            <a:ext cx="3514725" cy="46640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879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1428750"/>
            <a:ext cx="9725025" cy="529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25" y="365126"/>
            <a:ext cx="9725025" cy="873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40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50000"/>
            </a:schemeClr>
          </a:solidFill>
          <a:latin typeface="Gotham Office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1" kern="1200">
          <a:solidFill>
            <a:schemeClr val="accent5">
              <a:lumMod val="50000"/>
            </a:schemeClr>
          </a:solidFill>
          <a:latin typeface="Gotham Office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accent5">
              <a:lumMod val="50000"/>
            </a:schemeClr>
          </a:solidFill>
          <a:latin typeface="Gotham Office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accent5">
              <a:lumMod val="50000"/>
            </a:schemeClr>
          </a:solidFill>
          <a:latin typeface="Gotham Office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accent5">
              <a:lumMod val="50000"/>
            </a:schemeClr>
          </a:solidFill>
          <a:latin typeface="Gotham Office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accent5">
              <a:lumMod val="50000"/>
            </a:schemeClr>
          </a:solidFill>
          <a:latin typeface="Gotham Office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BOPRC/aquarius2018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BOPRC/BoPRC2025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dirty="0" err="1"/>
              <a:t>BoPRC</a:t>
            </a:r>
            <a:r>
              <a:rPr lang="en-NZ" dirty="0"/>
              <a:t> R Course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Lesson 2 – Introduction to Internal Packages</a:t>
            </a:r>
          </a:p>
        </p:txBody>
      </p:sp>
    </p:spTree>
    <p:extLst>
      <p:ext uri="{BB962C8B-B14F-4D97-AF65-F5344CB8AC3E}">
        <p14:creationId xmlns:p14="http://schemas.microsoft.com/office/powerpoint/2010/main" val="320889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Geometries and 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000" dirty="0"/>
          </a:p>
          <a:p>
            <a:r>
              <a:rPr lang="en-GB" sz="2000" dirty="0"/>
              <a:t>Geometries are types of plot</a:t>
            </a:r>
          </a:p>
          <a:p>
            <a:pPr marL="457200" lvl="1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geom_point</a:t>
            </a:r>
            <a:r>
              <a:rPr lang="en-GB" sz="2000" dirty="0">
                <a:latin typeface="Lucida Console" panose="020B0609040504020204" pitchFamily="49" charset="0"/>
              </a:rPr>
              <a:t>() </a:t>
            </a:r>
            <a:r>
              <a:rPr lang="en-GB" sz="2000" dirty="0"/>
              <a:t>	Point geometry, (x/y plots, </a:t>
            </a:r>
            <a:r>
              <a:rPr lang="en-GB" sz="2000" dirty="0" err="1"/>
              <a:t>stripcharts</a:t>
            </a:r>
            <a:r>
              <a:rPr lang="en-GB" sz="2000" dirty="0"/>
              <a:t> </a:t>
            </a:r>
            <a:r>
              <a:rPr lang="en-GB" sz="2000" dirty="0" err="1"/>
              <a:t>etc</a:t>
            </a:r>
            <a:r>
              <a:rPr lang="en-GB" sz="2000" dirty="0"/>
              <a:t>)</a:t>
            </a:r>
          </a:p>
          <a:p>
            <a:pPr marL="457200" lvl="1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geom_line</a:t>
            </a:r>
            <a:r>
              <a:rPr lang="en-GB" sz="2000" dirty="0">
                <a:latin typeface="Lucida Console" panose="020B0609040504020204" pitchFamily="49" charset="0"/>
              </a:rPr>
              <a:t>() </a:t>
            </a:r>
            <a:r>
              <a:rPr lang="en-GB" sz="2000" dirty="0"/>
              <a:t>		Line graphs</a:t>
            </a:r>
          </a:p>
          <a:p>
            <a:pPr marL="457200" lvl="1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geom_bar</a:t>
            </a:r>
            <a:r>
              <a:rPr lang="en-GB" sz="2000" dirty="0">
                <a:latin typeface="Lucida Console" panose="020B0609040504020204" pitchFamily="49" charset="0"/>
              </a:rPr>
              <a:t>()  </a:t>
            </a:r>
            <a:r>
              <a:rPr lang="en-GB" sz="2000" dirty="0"/>
              <a:t>		</a:t>
            </a:r>
            <a:r>
              <a:rPr lang="en-GB" sz="2000" dirty="0" err="1"/>
              <a:t>Barplots</a:t>
            </a:r>
            <a:endParaRPr lang="en-GB" sz="2000" dirty="0"/>
          </a:p>
          <a:p>
            <a:pPr marL="457200" lvl="1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geom_boxplot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  <a:r>
              <a:rPr lang="en-GB" sz="2000" dirty="0"/>
              <a:t>  	Box plots</a:t>
            </a:r>
          </a:p>
          <a:p>
            <a:pPr marL="457200" lvl="1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geom_histogram</a:t>
            </a:r>
            <a:r>
              <a:rPr lang="en-GB" sz="2000" dirty="0">
                <a:latin typeface="Lucida Console" panose="020B0609040504020204" pitchFamily="49" charset="0"/>
              </a:rPr>
              <a:t>() </a:t>
            </a:r>
            <a:r>
              <a:rPr lang="en-GB" sz="2000" dirty="0"/>
              <a:t>	Histogram plots</a:t>
            </a:r>
          </a:p>
          <a:p>
            <a:pPr lvl="2"/>
            <a:endParaRPr lang="en-GB" sz="2000" dirty="0"/>
          </a:p>
          <a:p>
            <a:pPr lvl="2"/>
            <a:endParaRPr lang="en-GB" sz="2000" dirty="0"/>
          </a:p>
          <a:p>
            <a:r>
              <a:rPr lang="en-GB" sz="2000" dirty="0"/>
              <a:t>Aesthetics are ways to change the appearance of data in a plot</a:t>
            </a:r>
          </a:p>
          <a:p>
            <a:pPr lvl="1"/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33A15E-5731-8417-20FE-BB5654C8CF9C}"/>
              </a:ext>
            </a:extLst>
          </p:cNvPr>
          <p:cNvGrpSpPr/>
          <p:nvPr/>
        </p:nvGrpSpPr>
        <p:grpSpPr>
          <a:xfrm>
            <a:off x="3222546" y="5213669"/>
            <a:ext cx="7272590" cy="1150639"/>
            <a:chOff x="3222546" y="5487989"/>
            <a:chExt cx="7272590" cy="115063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D0CF04-E2CD-4825-8664-7A10719C617B}"/>
                </a:ext>
              </a:extLst>
            </p:cNvPr>
            <p:cNvGrpSpPr/>
            <p:nvPr/>
          </p:nvGrpSpPr>
          <p:grpSpPr>
            <a:xfrm>
              <a:off x="3222546" y="5487989"/>
              <a:ext cx="1011815" cy="1150639"/>
              <a:chOff x="3222546" y="5487989"/>
              <a:chExt cx="1011815" cy="115063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7D16A4B-0226-4157-BBE7-2C8878E5FAE4}"/>
                  </a:ext>
                </a:extLst>
              </p:cNvPr>
              <p:cNvSpPr/>
              <p:nvPr/>
            </p:nvSpPr>
            <p:spPr>
              <a:xfrm>
                <a:off x="3440422" y="5487989"/>
                <a:ext cx="576064" cy="576064"/>
              </a:xfrm>
              <a:prstGeom prst="rect">
                <a:avLst/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82917C-6038-4FF3-8815-354FC808EB1E}"/>
                  </a:ext>
                </a:extLst>
              </p:cNvPr>
              <p:cNvSpPr txBox="1"/>
              <p:nvPr/>
            </p:nvSpPr>
            <p:spPr>
              <a:xfrm>
                <a:off x="3222546" y="6176963"/>
                <a:ext cx="10118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Colour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5BA449-D209-4ED1-8BD1-907D8EF60BAA}"/>
                </a:ext>
              </a:extLst>
            </p:cNvPr>
            <p:cNvGrpSpPr/>
            <p:nvPr/>
          </p:nvGrpSpPr>
          <p:grpSpPr>
            <a:xfrm>
              <a:off x="5446301" y="5636867"/>
              <a:ext cx="665054" cy="1001761"/>
              <a:chOff x="5446301" y="5636867"/>
              <a:chExt cx="665054" cy="100176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D437AAC-B32E-48E1-B94B-80F86D3AB081}"/>
                  </a:ext>
                </a:extLst>
              </p:cNvPr>
              <p:cNvSpPr/>
              <p:nvPr/>
            </p:nvSpPr>
            <p:spPr>
              <a:xfrm>
                <a:off x="5633510" y="5636867"/>
                <a:ext cx="288032" cy="278308"/>
              </a:xfrm>
              <a:prstGeom prst="rect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9E66E8-EFE4-4A68-80F8-97FF013CA648}"/>
                  </a:ext>
                </a:extLst>
              </p:cNvPr>
              <p:cNvSpPr txBox="1"/>
              <p:nvPr/>
            </p:nvSpPr>
            <p:spPr>
              <a:xfrm>
                <a:off x="5446301" y="6176963"/>
                <a:ext cx="6650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Size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0DCB16D-9C62-4EA7-B020-7113BFA5BBCA}"/>
                </a:ext>
              </a:extLst>
            </p:cNvPr>
            <p:cNvGrpSpPr/>
            <p:nvPr/>
          </p:nvGrpSpPr>
          <p:grpSpPr>
            <a:xfrm>
              <a:off x="7392788" y="5487989"/>
              <a:ext cx="893193" cy="1150639"/>
              <a:chOff x="7392788" y="5487989"/>
              <a:chExt cx="893193" cy="115063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3BD3BE-82A7-4DD5-80BC-22AC772F0F36}"/>
                  </a:ext>
                </a:extLst>
              </p:cNvPr>
              <p:cNvSpPr/>
              <p:nvPr/>
            </p:nvSpPr>
            <p:spPr>
              <a:xfrm rot="1800000">
                <a:off x="7538566" y="5487989"/>
                <a:ext cx="576064" cy="576064"/>
              </a:xfrm>
              <a:prstGeom prst="rect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99D57E-A417-4FE7-A59E-2578531C622B}"/>
                  </a:ext>
                </a:extLst>
              </p:cNvPr>
              <p:cNvSpPr txBox="1"/>
              <p:nvPr/>
            </p:nvSpPr>
            <p:spPr>
              <a:xfrm>
                <a:off x="7392788" y="6176963"/>
                <a:ext cx="8931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Angle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D99A2EC-D145-4642-AAEF-A8A74300AB96}"/>
                </a:ext>
              </a:extLst>
            </p:cNvPr>
            <p:cNvGrpSpPr/>
            <p:nvPr/>
          </p:nvGrpSpPr>
          <p:grpSpPr>
            <a:xfrm>
              <a:off x="9544235" y="5487989"/>
              <a:ext cx="950901" cy="1150639"/>
              <a:chOff x="9544235" y="5487989"/>
              <a:chExt cx="950901" cy="115063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F0E5E0F-50AE-4795-B833-B42CDB30F2D0}"/>
                  </a:ext>
                </a:extLst>
              </p:cNvPr>
              <p:cNvSpPr/>
              <p:nvPr/>
            </p:nvSpPr>
            <p:spPr>
              <a:xfrm>
                <a:off x="9731654" y="5487989"/>
                <a:ext cx="576064" cy="576064"/>
              </a:xfrm>
              <a:prstGeom prst="ellipse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19BEEE-1ADC-4F26-BAB3-C06E99589661}"/>
                  </a:ext>
                </a:extLst>
              </p:cNvPr>
              <p:cNvSpPr txBox="1"/>
              <p:nvPr/>
            </p:nvSpPr>
            <p:spPr>
              <a:xfrm>
                <a:off x="9544235" y="6176963"/>
                <a:ext cx="9509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Shape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29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2AC15C-C0EF-68C3-735B-2AC78F8C1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225" y="1412875"/>
            <a:ext cx="8111871" cy="53085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Data</a:t>
            </a:r>
            <a:r>
              <a:rPr lang="en-US" sz="1600" dirty="0"/>
              <a:t> </a:t>
            </a:r>
            <a:r>
              <a:rPr lang="en-US" sz="1400" dirty="0">
                <a:solidFill>
                  <a:srgbClr val="7F0055"/>
                </a:solidFill>
                <a:latin typeface="Lucida Console" panose="020B0609040504020204" pitchFamily="49" charset="0"/>
                <a:ea typeface="+mj-ea"/>
                <a:cs typeface="+mj-cs"/>
              </a:rPr>
              <a:t>%&gt;%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	filter(</a:t>
            </a:r>
            <a:r>
              <a:rPr lang="en-US" sz="1600" dirty="0">
                <a:solidFill>
                  <a:srgbClr val="00B050"/>
                </a:solidFill>
              </a:rPr>
              <a:t>column1</a:t>
            </a:r>
            <a:r>
              <a:rPr lang="en-US" sz="1600" dirty="0"/>
              <a:t> == “X”) </a:t>
            </a:r>
            <a:r>
              <a:rPr lang="en-US" sz="1400" dirty="0">
                <a:solidFill>
                  <a:srgbClr val="7F0055"/>
                </a:solidFill>
                <a:latin typeface="Lucida Console" panose="020B0609040504020204" pitchFamily="49" charset="0"/>
                <a:ea typeface="+mj-ea"/>
                <a:cs typeface="+mj-cs"/>
              </a:rPr>
              <a:t>%&gt;%</a:t>
            </a:r>
          </a:p>
          <a:p>
            <a:pPr marL="0" indent="0">
              <a:buNone/>
            </a:pPr>
            <a:r>
              <a:rPr lang="en-US" sz="1600" dirty="0"/>
              <a:t>	select(</a:t>
            </a:r>
            <a:r>
              <a:rPr lang="en-US" sz="1600" dirty="0">
                <a:solidFill>
                  <a:srgbClr val="00B050"/>
                </a:solidFill>
              </a:rPr>
              <a:t>column1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column3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column5</a:t>
            </a:r>
            <a:r>
              <a:rPr lang="en-US" sz="1600" dirty="0"/>
              <a:t>) </a:t>
            </a:r>
            <a:r>
              <a:rPr lang="en-US" sz="1400" dirty="0">
                <a:solidFill>
                  <a:srgbClr val="7F0055"/>
                </a:solidFill>
                <a:latin typeface="Lucida Console" panose="020B0609040504020204" pitchFamily="49" charset="0"/>
                <a:ea typeface="+mj-ea"/>
                <a:cs typeface="+mj-cs"/>
              </a:rPr>
              <a:t>%&gt;%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aes</a:t>
            </a:r>
            <a:r>
              <a:rPr lang="en-US" sz="1600" dirty="0"/>
              <a:t>(x=</a:t>
            </a:r>
            <a:r>
              <a:rPr lang="en-US" sz="1600" dirty="0">
                <a:solidFill>
                  <a:srgbClr val="00B050"/>
                </a:solidFill>
              </a:rPr>
              <a:t> column1,</a:t>
            </a:r>
            <a:r>
              <a:rPr lang="en-US" sz="1600" dirty="0"/>
              <a:t> y=</a:t>
            </a:r>
            <a:r>
              <a:rPr lang="en-US" sz="1600" dirty="0">
                <a:solidFill>
                  <a:srgbClr val="00B050"/>
                </a:solidFill>
              </a:rPr>
              <a:t> column5, </a:t>
            </a:r>
            <a:r>
              <a:rPr lang="en-US" sz="1600" dirty="0" err="1"/>
              <a:t>colour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00B050"/>
                </a:solidFill>
              </a:rPr>
              <a:t>column3</a:t>
            </a:r>
            <a:r>
              <a:rPr lang="en-US" sz="1600" dirty="0"/>
              <a:t>)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+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geom_point</a:t>
            </a:r>
            <a:r>
              <a:rPr lang="en-US" sz="1600" dirty="0"/>
              <a:t>()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+</a:t>
            </a:r>
          </a:p>
          <a:p>
            <a:pPr marL="0" indent="0">
              <a:buNone/>
            </a:pPr>
            <a:r>
              <a:rPr lang="en-US" sz="1600" dirty="0"/>
              <a:t>	scale_y_log10()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theme_bw</a:t>
            </a:r>
            <a:r>
              <a:rPr lang="en-US" sz="1600" dirty="0"/>
              <a:t>()</a:t>
            </a:r>
            <a:endParaRPr lang="en-NZ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EC9F41-16C5-F4EB-7242-BE13511A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structure</a:t>
            </a:r>
            <a:endParaRPr lang="en-NZ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61D5612-0893-2F7E-C1B3-BB15A4EA7E0F}"/>
              </a:ext>
            </a:extLst>
          </p:cNvPr>
          <p:cNvSpPr/>
          <p:nvPr/>
        </p:nvSpPr>
        <p:spPr>
          <a:xfrm>
            <a:off x="9079992" y="3648456"/>
            <a:ext cx="210312" cy="1216152"/>
          </a:xfrm>
          <a:prstGeom prst="rightBrace">
            <a:avLst/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8EB3F22-ABA5-CBEB-D9EC-DED68BDB2366}"/>
              </a:ext>
            </a:extLst>
          </p:cNvPr>
          <p:cNvSpPr/>
          <p:nvPr/>
        </p:nvSpPr>
        <p:spPr>
          <a:xfrm>
            <a:off x="9086088" y="2633472"/>
            <a:ext cx="204216" cy="957072"/>
          </a:xfrm>
          <a:prstGeom prst="rightBrace">
            <a:avLst/>
          </a:prstGeom>
          <a:ln w="28575">
            <a:solidFill>
              <a:srgbClr val="7F00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5924F-BEBA-BD4A-557B-AB566A1053DC}"/>
              </a:ext>
            </a:extLst>
          </p:cNvPr>
          <p:cNvSpPr txBox="1"/>
          <p:nvPr/>
        </p:nvSpPr>
        <p:spPr>
          <a:xfrm>
            <a:off x="9390888" y="292608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0055"/>
                </a:solidFill>
              </a:rPr>
              <a:t>dplyr</a:t>
            </a:r>
            <a:endParaRPr lang="en-NZ" dirty="0">
              <a:solidFill>
                <a:srgbClr val="7F005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BA1F1-B79F-6555-A116-E27263B81534}"/>
              </a:ext>
            </a:extLst>
          </p:cNvPr>
          <p:cNvSpPr txBox="1"/>
          <p:nvPr/>
        </p:nvSpPr>
        <p:spPr>
          <a:xfrm>
            <a:off x="9390887" y="4067174"/>
            <a:ext cx="8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9000"/>
                </a:solidFill>
              </a:rPr>
              <a:t>ggplot2</a:t>
            </a:r>
            <a:endParaRPr lang="en-NZ" dirty="0">
              <a:solidFill>
                <a:srgbClr val="BF9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6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4F6C-37AC-98AC-C93A-118A61C2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620" y="1877325"/>
            <a:ext cx="5753585" cy="2852737"/>
          </a:xfrm>
        </p:spPr>
        <p:txBody>
          <a:bodyPr/>
          <a:lstStyle/>
          <a:p>
            <a:r>
              <a:rPr lang="en-US" dirty="0" err="1"/>
              <a:t>BoPRC’s</a:t>
            </a:r>
            <a:r>
              <a:rPr lang="en-US" dirty="0"/>
              <a:t> Internal Packages</a:t>
            </a:r>
            <a:endParaRPr lang="en-NZ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966966-A27C-219D-C5E9-FEF742858BCF}"/>
              </a:ext>
            </a:extLst>
          </p:cNvPr>
          <p:cNvGrpSpPr/>
          <p:nvPr/>
        </p:nvGrpSpPr>
        <p:grpSpPr>
          <a:xfrm>
            <a:off x="7075932" y="465859"/>
            <a:ext cx="5050270" cy="6175247"/>
            <a:chOff x="1333500" y="237259"/>
            <a:chExt cx="5050270" cy="6175247"/>
          </a:xfrm>
        </p:grpSpPr>
        <p:pic>
          <p:nvPicPr>
            <p:cNvPr id="5" name="Picture 4" descr="A hexagon with a logo and a sun&#10;&#10;AI-generated content may be incorrect.">
              <a:extLst>
                <a:ext uri="{FF2B5EF4-FFF2-40B4-BE49-F238E27FC236}">
                  <a16:creationId xmlns:a16="http://schemas.microsoft.com/office/drawing/2014/main" id="{D11E93D1-5975-DC96-241E-17C86D9EF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029" y="2839765"/>
              <a:ext cx="3572741" cy="3572741"/>
            </a:xfrm>
            <a:prstGeom prst="rect">
              <a:avLst/>
            </a:prstGeom>
          </p:spPr>
        </p:pic>
        <p:pic>
          <p:nvPicPr>
            <p:cNvPr id="6" name="Picture 5" descr="A hexagon with a logo and numbers&#10;&#10;AI-generated content may be incorrect.">
              <a:extLst>
                <a:ext uri="{FF2B5EF4-FFF2-40B4-BE49-F238E27FC236}">
                  <a16:creationId xmlns:a16="http://schemas.microsoft.com/office/drawing/2014/main" id="{4E60CE9A-66E1-AF1D-88F3-E40A516AA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500" y="237259"/>
              <a:ext cx="3572741" cy="3572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6096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an Internal Package?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800225" y="1330579"/>
            <a:ext cx="9725025" cy="5308599"/>
          </a:xfrm>
        </p:spPr>
        <p:txBody>
          <a:bodyPr>
            <a:normAutofit/>
          </a:bodyPr>
          <a:lstStyle/>
          <a:p>
            <a:r>
              <a:rPr lang="en-US" sz="2400" dirty="0"/>
              <a:t>A package is a collection of functions, data, and documentation bundled together to extend the capabilities of R (e.g., ggplot2).</a:t>
            </a:r>
          </a:p>
          <a:p>
            <a:pPr lvl="2"/>
            <a:endParaRPr lang="en-US" sz="2400" dirty="0"/>
          </a:p>
          <a:p>
            <a:r>
              <a:rPr lang="en-US" sz="2400" dirty="0"/>
              <a:t>An internal package is a package that has been built by </a:t>
            </a:r>
            <a:r>
              <a:rPr lang="en-US" sz="2400" dirty="0" err="1"/>
              <a:t>BoPRC</a:t>
            </a:r>
            <a:r>
              <a:rPr lang="en-US" sz="2400" dirty="0"/>
              <a:t> staff for use within the </a:t>
            </a:r>
            <a:r>
              <a:rPr lang="en-US" sz="2400" dirty="0" err="1"/>
              <a:t>organisation</a:t>
            </a:r>
            <a:r>
              <a:rPr lang="en-US" sz="2400" dirty="0"/>
              <a:t>.</a:t>
            </a:r>
          </a:p>
          <a:p>
            <a:pPr lvl="2"/>
            <a:r>
              <a:rPr lang="en-US" sz="2400" b="0" dirty="0"/>
              <a:t>Not publicly available.  </a:t>
            </a:r>
          </a:p>
          <a:p>
            <a:pPr lvl="2"/>
            <a:r>
              <a:rPr lang="en-US" sz="2400" b="0" dirty="0"/>
              <a:t>Can be amended or developed further.</a:t>
            </a:r>
          </a:p>
          <a:p>
            <a:pPr lvl="2"/>
            <a:r>
              <a:rPr lang="en-US" sz="2400" b="0" dirty="0"/>
              <a:t>Can have bugs due to lack of maintenance.</a:t>
            </a:r>
          </a:p>
          <a:p>
            <a:pPr lvl="2"/>
            <a:endParaRPr lang="en-US" sz="2400" b="0" dirty="0"/>
          </a:p>
          <a:p>
            <a:r>
              <a:rPr lang="en-US" sz="2400" dirty="0"/>
              <a:t>There are five internal packages: </a:t>
            </a:r>
          </a:p>
          <a:p>
            <a:pPr lvl="2"/>
            <a:r>
              <a:rPr lang="en-US" sz="2000" i="1" dirty="0"/>
              <a:t>aquarius2018</a:t>
            </a:r>
            <a:r>
              <a:rPr lang="en-US" sz="2000" b="0" dirty="0"/>
              <a:t>, </a:t>
            </a:r>
            <a:r>
              <a:rPr lang="en-US" sz="2000" i="1" dirty="0"/>
              <a:t>BoPRC2025</a:t>
            </a:r>
            <a:r>
              <a:rPr lang="en-US" sz="2000" b="0" dirty="0"/>
              <a:t>, </a:t>
            </a:r>
            <a:r>
              <a:rPr lang="en-US" sz="2000" dirty="0" err="1"/>
              <a:t>LWPTrends</a:t>
            </a:r>
            <a:r>
              <a:rPr lang="en-US" sz="2000" b="0" dirty="0"/>
              <a:t>, </a:t>
            </a:r>
          </a:p>
          <a:p>
            <a:pPr lvl="2"/>
            <a:r>
              <a:rPr lang="en-US" sz="2000" b="0" dirty="0" err="1"/>
              <a:t>Dataservices</a:t>
            </a:r>
            <a:r>
              <a:rPr lang="en-US" sz="2000" b="0" dirty="0"/>
              <a:t>,</a:t>
            </a:r>
            <a:r>
              <a:rPr lang="en-US" sz="2000" dirty="0"/>
              <a:t> </a:t>
            </a:r>
            <a:r>
              <a:rPr lang="en-US" sz="2000" b="0" dirty="0" err="1"/>
              <a:t>hydrotel</a:t>
            </a:r>
            <a:r>
              <a:rPr lang="en-US" sz="2000" b="0" dirty="0"/>
              <a:t>.</a:t>
            </a:r>
            <a:endParaRPr lang="en-US" sz="2000" dirty="0"/>
          </a:p>
          <a:p>
            <a:pPr lvl="2"/>
            <a:endParaRPr lang="en-US" sz="2400" b="0" dirty="0"/>
          </a:p>
          <a:p>
            <a:pPr marL="914400" lvl="2" indent="0">
              <a:buNone/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67411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31A0A6-D802-2CF0-D78A-FAB06F8DD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225" y="1595755"/>
            <a:ext cx="4835525" cy="5308599"/>
          </a:xfrm>
        </p:spPr>
        <p:txBody>
          <a:bodyPr>
            <a:normAutofit/>
          </a:bodyPr>
          <a:lstStyle/>
          <a:p>
            <a:r>
              <a:rPr lang="en-NZ" sz="2000" dirty="0"/>
              <a:t>Designed and built by Darren </a:t>
            </a:r>
            <a:r>
              <a:rPr lang="en-NZ" sz="2000" dirty="0" err="1"/>
              <a:t>Gerretzen</a:t>
            </a:r>
            <a:r>
              <a:rPr lang="en-NZ" sz="2000" dirty="0"/>
              <a:t> and James Dare in 2018.  </a:t>
            </a:r>
          </a:p>
          <a:p>
            <a:r>
              <a:rPr lang="en-NZ" sz="2000" dirty="0"/>
              <a:t>Maintained by James Dare and Max Mackay.</a:t>
            </a:r>
          </a:p>
          <a:p>
            <a:r>
              <a:rPr lang="en-NZ" sz="2000" dirty="0"/>
              <a:t>Provides access to </a:t>
            </a:r>
            <a:r>
              <a:rPr lang="en-NZ" sz="2000" dirty="0" err="1"/>
              <a:t>BoPRC’s</a:t>
            </a:r>
            <a:r>
              <a:rPr lang="en-NZ" sz="2000" dirty="0"/>
              <a:t> Aquarius database.</a:t>
            </a:r>
          </a:p>
          <a:p>
            <a:r>
              <a:rPr lang="en-NZ" sz="2000" dirty="0"/>
              <a:t>Primary functions include:</a:t>
            </a:r>
          </a:p>
          <a:p>
            <a:pPr lvl="1"/>
            <a:r>
              <a:rPr lang="en-NZ" sz="2000" b="0" i="1" dirty="0" err="1"/>
              <a:t>AQMultiExtractFlat</a:t>
            </a:r>
            <a:r>
              <a:rPr lang="en-NZ" sz="2000" b="0" i="1" dirty="0"/>
              <a:t>()</a:t>
            </a:r>
          </a:p>
          <a:p>
            <a:pPr lvl="1"/>
            <a:r>
              <a:rPr lang="en-NZ" sz="2000" b="0" i="1" dirty="0" err="1"/>
              <a:t>getdata</a:t>
            </a:r>
            <a:r>
              <a:rPr lang="en-NZ" sz="2000" b="0" i="1" dirty="0"/>
              <a:t>()</a:t>
            </a:r>
          </a:p>
          <a:p>
            <a:pPr lvl="1"/>
            <a:r>
              <a:rPr lang="en-NZ" sz="2000" b="0" i="1" dirty="0" err="1"/>
              <a:t>searchlocationid</a:t>
            </a:r>
            <a:r>
              <a:rPr lang="en-NZ" sz="2000" b="0" i="1" dirty="0"/>
              <a:t>() </a:t>
            </a:r>
          </a:p>
          <a:p>
            <a:pPr lvl="1"/>
            <a:r>
              <a:rPr lang="en-NZ" sz="2000" b="0" i="1" dirty="0"/>
              <a:t>datasets()</a:t>
            </a:r>
          </a:p>
          <a:p>
            <a:pPr lvl="1"/>
            <a:r>
              <a:rPr lang="en-NZ" sz="2000" b="0" i="1" dirty="0" err="1"/>
              <a:t>LocationWQParameters</a:t>
            </a:r>
            <a:r>
              <a:rPr lang="en-NZ" sz="2000" b="0" i="1" dirty="0"/>
              <a:t>().</a:t>
            </a:r>
          </a:p>
          <a:p>
            <a:pPr lvl="1"/>
            <a:endParaRPr lang="en-NZ" b="0" i="1" dirty="0"/>
          </a:p>
          <a:p>
            <a:pPr marL="457200" lvl="1" indent="0">
              <a:buNone/>
            </a:pPr>
            <a:endParaRPr lang="en-NZ" b="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555EA3-084E-707B-7CDF-45135AEF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aquarius2018</a:t>
            </a:r>
          </a:p>
        </p:txBody>
      </p:sp>
      <p:pic>
        <p:nvPicPr>
          <p:cNvPr id="4" name="Picture 3" descr="A hexagon with a logo and numbers&#10;&#10;AI-generated content may be incorrect.">
            <a:extLst>
              <a:ext uri="{FF2B5EF4-FFF2-40B4-BE49-F238E27FC236}">
                <a16:creationId xmlns:a16="http://schemas.microsoft.com/office/drawing/2014/main" id="{29D8CD04-5DD1-C571-2A5F-5E882970B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907" y="1224000"/>
            <a:ext cx="4410000" cy="44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4757C4-02D4-6832-5DED-DE7257C6685E}"/>
              </a:ext>
            </a:extLst>
          </p:cNvPr>
          <p:cNvSpPr txBox="1"/>
          <p:nvPr/>
        </p:nvSpPr>
        <p:spPr>
          <a:xfrm>
            <a:off x="6970014" y="5841230"/>
            <a:ext cx="5072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b="1" dirty="0" err="1">
                <a:latin typeface="Gotham Office" panose="02000000000000000000" pitchFamily="2" charset="0"/>
              </a:rPr>
              <a:t>Github</a:t>
            </a:r>
            <a:r>
              <a:rPr lang="en-NZ" sz="1200" b="1" dirty="0">
                <a:latin typeface="Gotham Office" panose="02000000000000000000" pitchFamily="2" charset="0"/>
              </a:rPr>
              <a:t> link</a:t>
            </a:r>
            <a:r>
              <a:rPr lang="en-NZ" sz="1200" dirty="0">
                <a:latin typeface="Gotham Office" panose="02000000000000000000" pitchFamily="2" charset="0"/>
              </a:rPr>
              <a:t>: </a:t>
            </a:r>
            <a:r>
              <a:rPr lang="en-NZ" sz="1200" dirty="0">
                <a:latin typeface="Gotham Office" panose="02000000000000000000" pitchFamily="2" charset="0"/>
                <a:hlinkClick r:id="rId3"/>
              </a:rPr>
              <a:t>https://github.com/JamesBOPRC/aquarius2018</a:t>
            </a:r>
            <a:endParaRPr lang="en-NZ" sz="1200" dirty="0">
              <a:latin typeface="Gotham Offi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87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55EA3-084E-707B-7CDF-45135AEF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BoPRC2025</a:t>
            </a:r>
          </a:p>
        </p:txBody>
      </p:sp>
      <p:pic>
        <p:nvPicPr>
          <p:cNvPr id="5" name="Picture 4" descr="A hexagon with a logo and a sun&#10;&#10;AI-generated content may be incorrect.">
            <a:extLst>
              <a:ext uri="{FF2B5EF4-FFF2-40B4-BE49-F238E27FC236}">
                <a16:creationId xmlns:a16="http://schemas.microsoft.com/office/drawing/2014/main" id="{F793E90C-4BAC-8B05-3C5A-E2368F8AC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352" y="1354053"/>
            <a:ext cx="4408062" cy="4408062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DE0CDF7C-767F-2AAC-65B0-CD72BC4E0CF8}"/>
              </a:ext>
            </a:extLst>
          </p:cNvPr>
          <p:cNvSpPr txBox="1">
            <a:spLocks/>
          </p:cNvSpPr>
          <p:nvPr/>
        </p:nvSpPr>
        <p:spPr>
          <a:xfrm>
            <a:off x="1800225" y="1440583"/>
            <a:ext cx="5588127" cy="530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accent5">
                    <a:lumMod val="50000"/>
                  </a:schemeClr>
                </a:solidFill>
                <a:latin typeface="Gotham Office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accent5">
                    <a:lumMod val="50000"/>
                  </a:schemeClr>
                </a:solidFill>
                <a:latin typeface="Gotham Office" panose="020000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accent5">
                    <a:lumMod val="50000"/>
                  </a:schemeClr>
                </a:solidFill>
                <a:latin typeface="Gotham Office" panose="020000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accent5">
                    <a:lumMod val="50000"/>
                  </a:schemeClr>
                </a:solidFill>
                <a:latin typeface="Gotham Office" panose="020000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accent5">
                    <a:lumMod val="50000"/>
                  </a:schemeClr>
                </a:solidFill>
                <a:latin typeface="Gotham Office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000" dirty="0"/>
              <a:t>Designed and built by James Dare and Melissa Goldsworthy.</a:t>
            </a:r>
          </a:p>
          <a:p>
            <a:r>
              <a:rPr lang="en-NZ" sz="2000" dirty="0"/>
              <a:t>Numerous revisions: 2018, 2022, 2025.  </a:t>
            </a:r>
          </a:p>
          <a:p>
            <a:r>
              <a:rPr lang="en-NZ" sz="2000" dirty="0"/>
              <a:t>Maintained by James Dare.</a:t>
            </a:r>
          </a:p>
          <a:p>
            <a:r>
              <a:rPr lang="en-NZ" sz="2000" dirty="0"/>
              <a:t>Provides a series of functions that are core to </a:t>
            </a:r>
            <a:r>
              <a:rPr lang="en-NZ" sz="2000" dirty="0" err="1"/>
              <a:t>BoPRC’s</a:t>
            </a:r>
            <a:r>
              <a:rPr lang="en-NZ" sz="2000" dirty="0"/>
              <a:t> BAU.</a:t>
            </a:r>
          </a:p>
          <a:p>
            <a:r>
              <a:rPr lang="en-NZ" sz="2000" dirty="0"/>
              <a:t>Functions are broadly grouped into:</a:t>
            </a:r>
          </a:p>
          <a:p>
            <a:pPr lvl="1"/>
            <a:r>
              <a:rPr lang="en-NZ" sz="2000" i="1" dirty="0"/>
              <a:t>Generic</a:t>
            </a:r>
            <a:r>
              <a:rPr lang="en-NZ" sz="2000" b="0" i="1" dirty="0"/>
              <a:t> - </a:t>
            </a:r>
            <a:r>
              <a:rPr lang="en-US" sz="2000" b="0" i="1" dirty="0"/>
              <a:t>not specific to any analysis.</a:t>
            </a:r>
            <a:endParaRPr lang="en-NZ" sz="2000" b="0" i="1" dirty="0"/>
          </a:p>
          <a:p>
            <a:pPr lvl="1"/>
            <a:r>
              <a:rPr lang="en-NZ" sz="2000" i="1" dirty="0"/>
              <a:t>Bathing</a:t>
            </a:r>
            <a:r>
              <a:rPr lang="en-NZ" sz="2000" b="0" i="1" dirty="0"/>
              <a:t> - </a:t>
            </a:r>
            <a:r>
              <a:rPr lang="en-US" sz="2000" b="0" i="1" dirty="0" err="1"/>
              <a:t>analysing</a:t>
            </a:r>
            <a:r>
              <a:rPr lang="en-US" sz="2000" b="0" i="1" dirty="0"/>
              <a:t> bathing WQ.</a:t>
            </a:r>
            <a:endParaRPr lang="en-NZ" sz="2000" b="0" i="1" dirty="0"/>
          </a:p>
          <a:p>
            <a:pPr lvl="1"/>
            <a:r>
              <a:rPr lang="en-NZ" sz="2000" i="1" dirty="0"/>
              <a:t>Site Look-up </a:t>
            </a:r>
            <a:r>
              <a:rPr lang="en-NZ" sz="2000" b="0" i="1" dirty="0"/>
              <a:t>– </a:t>
            </a:r>
            <a:r>
              <a:rPr lang="en-US" sz="2000" b="0" i="1" dirty="0"/>
              <a:t>returns </a:t>
            </a:r>
            <a:r>
              <a:rPr lang="en-US" sz="2000" b="0" i="1" dirty="0" err="1"/>
              <a:t>SiteID’s</a:t>
            </a:r>
            <a:r>
              <a:rPr lang="en-US" sz="2000" b="0" i="1" dirty="0"/>
              <a:t> for a project type.</a:t>
            </a:r>
            <a:endParaRPr lang="en-NZ" sz="2000" b="0" i="1" dirty="0"/>
          </a:p>
          <a:p>
            <a:pPr lvl="1"/>
            <a:r>
              <a:rPr lang="en-NZ" sz="2000" i="1" dirty="0"/>
              <a:t>NPS-FM</a:t>
            </a:r>
            <a:r>
              <a:rPr lang="en-NZ" sz="2000" b="0" i="1" dirty="0"/>
              <a:t> – </a:t>
            </a:r>
            <a:r>
              <a:rPr lang="en-US" sz="2000" b="0" i="1" dirty="0"/>
              <a:t>assesses against the NPS-FM.</a:t>
            </a:r>
            <a:endParaRPr lang="en-NZ" b="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NZ" b="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CE56AB-FCA1-A410-AFEB-6B5B367D4ADA}"/>
              </a:ext>
            </a:extLst>
          </p:cNvPr>
          <p:cNvSpPr txBox="1"/>
          <p:nvPr/>
        </p:nvSpPr>
        <p:spPr>
          <a:xfrm>
            <a:off x="7105647" y="5849427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b="1" dirty="0" err="1">
                <a:latin typeface="Gotham Office" panose="02000000000000000000" pitchFamily="2" charset="0"/>
              </a:rPr>
              <a:t>Github</a:t>
            </a:r>
            <a:r>
              <a:rPr lang="en-NZ" sz="1200" dirty="0">
                <a:latin typeface="Gotham Office" panose="02000000000000000000" pitchFamily="2" charset="0"/>
              </a:rPr>
              <a:t> </a:t>
            </a:r>
            <a:r>
              <a:rPr lang="en-NZ" sz="1200" b="1" dirty="0">
                <a:latin typeface="Gotham Office" panose="02000000000000000000" pitchFamily="2" charset="0"/>
              </a:rPr>
              <a:t>link</a:t>
            </a:r>
            <a:r>
              <a:rPr lang="en-NZ" sz="1200" dirty="0">
                <a:latin typeface="Gotham Office" panose="02000000000000000000" pitchFamily="2" charset="0"/>
              </a:rPr>
              <a:t>: </a:t>
            </a:r>
            <a:r>
              <a:rPr lang="en-NZ" sz="1200" dirty="0">
                <a:latin typeface="Gotham Office" panose="02000000000000000000" pitchFamily="2" charset="0"/>
                <a:hlinkClick r:id="rId3"/>
              </a:rPr>
              <a:t>https://github.com/JamesBOPRC/BoPRC2025</a:t>
            </a:r>
            <a:endParaRPr lang="en-NZ" sz="1200" dirty="0">
              <a:latin typeface="Gotham Offi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3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1206-CD41-514F-E5C1-093EC4B1A15F}"/>
              </a:ext>
            </a:extLst>
          </p:cNvPr>
          <p:cNvSpPr txBox="1">
            <a:spLocks/>
          </p:cNvSpPr>
          <p:nvPr/>
        </p:nvSpPr>
        <p:spPr>
          <a:xfrm>
            <a:off x="2316420" y="2032774"/>
            <a:ext cx="8582640" cy="28057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50000"/>
                  </a:schemeClr>
                </a:solidFill>
                <a:latin typeface="Gotham Office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GB" dirty="0"/>
              <a:t>Any questions, comments, or feedback from session 1? </a:t>
            </a:r>
          </a:p>
        </p:txBody>
      </p:sp>
      <p:pic>
        <p:nvPicPr>
          <p:cNvPr id="4" name="Picture 3" descr="Thinking Gummy Monsters">
            <a:extLst>
              <a:ext uri="{FF2B5EF4-FFF2-40B4-BE49-F238E27FC236}">
                <a16:creationId xmlns:a16="http://schemas.microsoft.com/office/drawing/2014/main" id="{7BBEFA8C-7686-AF2E-3243-8A6B47CE95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849" y="3139068"/>
            <a:ext cx="2553629" cy="255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4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45C7D8-F1FA-BD6C-BA35-0446B354D0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714" y="1439889"/>
            <a:ext cx="3445923" cy="39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0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Tidyverse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Collection of R packages</a:t>
            </a:r>
          </a:p>
          <a:p>
            <a:pPr lvl="1"/>
            <a:r>
              <a:rPr lang="en-GB" dirty="0"/>
              <a:t>Aims to fix many of core R's structural problems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Common design and data philosophy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Designed to work together, but integrate seamlessly with other parts of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5029200"/>
            <a:ext cx="12192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97" y="308642"/>
            <a:ext cx="1314006" cy="15169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14949" y="1139587"/>
            <a:ext cx="276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https://www.tidyverse.org/</a:t>
            </a:r>
          </a:p>
        </p:txBody>
      </p:sp>
    </p:spTree>
    <p:extLst>
      <p:ext uri="{BB962C8B-B14F-4D97-AF65-F5344CB8AC3E}">
        <p14:creationId xmlns:p14="http://schemas.microsoft.com/office/powerpoint/2010/main" val="166092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767" y="117362"/>
            <a:ext cx="10515600" cy="1325563"/>
          </a:xfrm>
        </p:spPr>
        <p:txBody>
          <a:bodyPr/>
          <a:lstStyle/>
          <a:p>
            <a:r>
              <a:rPr lang="en-GB" dirty="0" err="1"/>
              <a:t>Tidyverse</a:t>
            </a:r>
            <a:r>
              <a:rPr lang="en-GB" dirty="0"/>
              <a:t> Packages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182266" y="1442926"/>
            <a:ext cx="7148716" cy="5298443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/>
              <a:t>Tibble - data storage</a:t>
            </a:r>
          </a:p>
          <a:p>
            <a:endParaRPr lang="en-GB" sz="3200" dirty="0"/>
          </a:p>
          <a:p>
            <a:r>
              <a:rPr lang="en-GB" sz="3200" dirty="0" err="1"/>
              <a:t>ReadR</a:t>
            </a:r>
            <a:r>
              <a:rPr lang="en-GB" sz="3200" dirty="0"/>
              <a:t> - reading data from files</a:t>
            </a:r>
          </a:p>
          <a:p>
            <a:endParaRPr lang="en-GB" sz="3200" dirty="0"/>
          </a:p>
          <a:p>
            <a:r>
              <a:rPr lang="en-GB" sz="3200" dirty="0" err="1"/>
              <a:t>TidyR</a:t>
            </a:r>
            <a:r>
              <a:rPr lang="en-GB" sz="3200" dirty="0"/>
              <a:t> - Model data correctly</a:t>
            </a:r>
          </a:p>
          <a:p>
            <a:endParaRPr lang="en-GB" sz="3200" dirty="0"/>
          </a:p>
          <a:p>
            <a:r>
              <a:rPr lang="en-GB" sz="3200" dirty="0" err="1"/>
              <a:t>DplyR</a:t>
            </a:r>
            <a:r>
              <a:rPr lang="en-GB" sz="3200" dirty="0"/>
              <a:t> - Manipulate and filter data</a:t>
            </a:r>
          </a:p>
          <a:p>
            <a:endParaRPr lang="en-GB" sz="3200" dirty="0"/>
          </a:p>
          <a:p>
            <a:r>
              <a:rPr lang="en-GB" sz="3200" dirty="0"/>
              <a:t>Ggplot2 - Draw figures and graphs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82" y="4600508"/>
            <a:ext cx="960702" cy="1113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82" y="1268761"/>
            <a:ext cx="960702" cy="1112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82" y="2374272"/>
            <a:ext cx="960702" cy="11128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82" y="3487085"/>
            <a:ext cx="960702" cy="1113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816" y="5713930"/>
            <a:ext cx="960703" cy="111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7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43" y="270033"/>
            <a:ext cx="10515600" cy="1325563"/>
          </a:xfrm>
        </p:spPr>
        <p:txBody>
          <a:bodyPr/>
          <a:lstStyle/>
          <a:p>
            <a:r>
              <a:rPr lang="en-GB" dirty="0"/>
              <a:t>The pipe operator: </a:t>
            </a:r>
            <a:r>
              <a:rPr lang="en-GB" dirty="0">
                <a:solidFill>
                  <a:srgbClr val="7F0055"/>
                </a:solidFill>
                <a:latin typeface="Lucida Console" panose="020B0609040504020204" pitchFamily="49" charset="0"/>
              </a:rPr>
              <a:t>%&gt;%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8008" y="1880123"/>
            <a:ext cx="10290048" cy="1048204"/>
          </a:xfrm>
        </p:spPr>
        <p:txBody>
          <a:bodyPr/>
          <a:lstStyle/>
          <a:p>
            <a:r>
              <a:rPr lang="en-GB" dirty="0"/>
              <a:t>Takes the data on its left and makes it the first argument to a function on its right.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3166" y="3225534"/>
            <a:ext cx="47352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</a:tabLst>
            </a:pPr>
            <a:r>
              <a:rPr lang="en-GB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select(</a:t>
            </a:r>
            <a:r>
              <a:rPr lang="en-GB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trumpton</a:t>
            </a:r>
            <a:r>
              <a:rPr lang="en-GB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,-</a:t>
            </a:r>
            <a:r>
              <a:rPr lang="en-GB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LastName</a:t>
            </a:r>
            <a:r>
              <a:rPr lang="en-GB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A tibble: 7 x 4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FirstName</a:t>
            </a: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Age Weight Height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chr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 Chris        26     90    175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 Adam         32    102    183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 Daniel       18     88    168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 Chris        48     97    155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 Carl         28     91    188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 Liam         35     94    145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 Doug         31     89    164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6171" y="3180963"/>
            <a:ext cx="50255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</a:tabLst>
            </a:pPr>
            <a:r>
              <a:rPr lang="en-GB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GB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trumpton</a:t>
            </a:r>
            <a:r>
              <a:rPr lang="en-GB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%&gt;% select(-</a:t>
            </a:r>
            <a:r>
              <a:rPr lang="en-GB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LastName</a:t>
            </a:r>
            <a:r>
              <a:rPr lang="en-GB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</a:rPr>
              <a:t># A tibble: 7 x 4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FirstName</a:t>
            </a: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Age Weight Height</a:t>
            </a:r>
            <a:endParaRPr lang="en-GB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chr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 Chris        26     90    175</a:t>
            </a:r>
            <a:endParaRPr lang="en-GB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 Adam         32    102    183</a:t>
            </a:r>
            <a:endParaRPr lang="en-GB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 Daniel       18     88    168</a:t>
            </a:r>
            <a:endParaRPr lang="en-GB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 Chris        48     97    155</a:t>
            </a:r>
            <a:endParaRPr lang="en-GB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 Carl         28     91    188</a:t>
            </a:r>
            <a:endParaRPr lang="en-GB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 Liam         35     94    145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 Doug         31     89    164</a:t>
            </a:r>
            <a:endParaRPr lang="en-GB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3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2AC15C-C0EF-68C3-735B-2AC78F8C1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Data</a:t>
            </a:r>
            <a:r>
              <a:rPr lang="en-US" sz="1600" dirty="0"/>
              <a:t> </a:t>
            </a:r>
            <a:r>
              <a:rPr lang="en-US" sz="1400" dirty="0">
                <a:solidFill>
                  <a:srgbClr val="7F0055"/>
                </a:solidFill>
                <a:latin typeface="Lucida Console" panose="020B0609040504020204" pitchFamily="49" charset="0"/>
                <a:ea typeface="+mj-ea"/>
                <a:cs typeface="+mj-cs"/>
              </a:rPr>
              <a:t>%&gt;%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	filter(</a:t>
            </a:r>
            <a:r>
              <a:rPr lang="en-US" sz="1600" dirty="0">
                <a:solidFill>
                  <a:srgbClr val="00B050"/>
                </a:solidFill>
              </a:rPr>
              <a:t>column1</a:t>
            </a:r>
            <a:r>
              <a:rPr lang="en-US" sz="1600" dirty="0"/>
              <a:t> == “X”) </a:t>
            </a:r>
            <a:r>
              <a:rPr lang="en-US" sz="1400" dirty="0">
                <a:solidFill>
                  <a:srgbClr val="7F0055"/>
                </a:solidFill>
                <a:latin typeface="Lucida Console" panose="020B0609040504020204" pitchFamily="49" charset="0"/>
                <a:ea typeface="+mj-ea"/>
                <a:cs typeface="+mj-cs"/>
              </a:rPr>
              <a:t>%&gt;%</a:t>
            </a:r>
          </a:p>
          <a:p>
            <a:pPr marL="0" indent="0">
              <a:buNone/>
            </a:pPr>
            <a:r>
              <a:rPr lang="en-US" sz="1600" dirty="0"/>
              <a:t>	select(</a:t>
            </a:r>
            <a:r>
              <a:rPr lang="en-US" sz="1600" dirty="0">
                <a:solidFill>
                  <a:srgbClr val="00B050"/>
                </a:solidFill>
              </a:rPr>
              <a:t>column1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column3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column5</a:t>
            </a:r>
            <a:r>
              <a:rPr lang="en-US" sz="1600" dirty="0"/>
              <a:t>) </a:t>
            </a:r>
            <a:r>
              <a:rPr lang="en-US" sz="1400" dirty="0">
                <a:solidFill>
                  <a:srgbClr val="7F0055"/>
                </a:solidFill>
                <a:latin typeface="Lucida Console" panose="020B0609040504020204" pitchFamily="49" charset="0"/>
                <a:ea typeface="+mj-ea"/>
                <a:cs typeface="+mj-cs"/>
              </a:rPr>
              <a:t>%&gt;%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u="sng" dirty="0"/>
              <a:t>DO SOMETHING ELSE (e.g., create a plot)…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EC9F41-16C5-F4EB-7242-BE13511A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structure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0879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474854"/>
            <a:ext cx="9725025" cy="873124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figures and graphs with 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800" dirty="0"/>
          </a:p>
          <a:p>
            <a:r>
              <a:rPr lang="en-GB" sz="2800" dirty="0" err="1"/>
              <a:t>ggplot</a:t>
            </a:r>
            <a:r>
              <a:rPr lang="en-GB" sz="2800" dirty="0"/>
              <a:t> is the plotting library for tidyverse</a:t>
            </a:r>
          </a:p>
          <a:p>
            <a:pPr lvl="1"/>
            <a:r>
              <a:rPr lang="en-GB" sz="2800" dirty="0"/>
              <a:t>Powerful</a:t>
            </a:r>
          </a:p>
          <a:p>
            <a:pPr lvl="1"/>
            <a:r>
              <a:rPr lang="en-GB" sz="2800" dirty="0"/>
              <a:t>Flexible</a:t>
            </a:r>
          </a:p>
          <a:p>
            <a:endParaRPr lang="en-GB" sz="2800" dirty="0"/>
          </a:p>
          <a:p>
            <a:r>
              <a:rPr lang="en-GB" sz="2800" dirty="0"/>
              <a:t>Follows the same conventions as the rest of tidyverse</a:t>
            </a:r>
          </a:p>
          <a:p>
            <a:pPr lvl="1"/>
            <a:r>
              <a:rPr lang="en-GB" sz="2800" dirty="0"/>
              <a:t>Data stored in tibbles</a:t>
            </a:r>
          </a:p>
          <a:p>
            <a:pPr lvl="1"/>
            <a:r>
              <a:rPr lang="en-GB" sz="2800" dirty="0"/>
              <a:t>Data is arranged in 'tidy' format</a:t>
            </a:r>
          </a:p>
          <a:p>
            <a:pPr lvl="1"/>
            <a:r>
              <a:rPr lang="en-GB" sz="2800" dirty="0"/>
              <a:t>Tibble is the first argument to each function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759" y="471194"/>
            <a:ext cx="960703" cy="111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6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Code structure of a ggplot graph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with a call to </a:t>
            </a:r>
            <a:r>
              <a:rPr lang="en-GB" dirty="0">
                <a:latin typeface="Lucida Console" panose="020B0609040504020204" pitchFamily="49" charset="0"/>
              </a:rPr>
              <a:t>ggplot()</a:t>
            </a:r>
          </a:p>
          <a:p>
            <a:pPr lvl="1"/>
            <a:r>
              <a:rPr lang="en-GB" dirty="0"/>
              <a:t>Pass the tibble of data</a:t>
            </a:r>
          </a:p>
          <a:p>
            <a:pPr lvl="1"/>
            <a:r>
              <a:rPr lang="en-GB" dirty="0"/>
              <a:t>Say which columns you want to use</a:t>
            </a:r>
          </a:p>
          <a:p>
            <a:endParaRPr lang="en-GB" dirty="0"/>
          </a:p>
          <a:p>
            <a:r>
              <a:rPr lang="en-GB" dirty="0"/>
              <a:t>Say which graphical representation you want to use</a:t>
            </a:r>
          </a:p>
          <a:p>
            <a:pPr lvl="1"/>
            <a:r>
              <a:rPr lang="en-GB" dirty="0"/>
              <a:t>Points, lines, </a:t>
            </a:r>
            <a:r>
              <a:rPr lang="en-GB" dirty="0" err="1"/>
              <a:t>barplots</a:t>
            </a:r>
            <a:r>
              <a:rPr lang="en-GB" dirty="0"/>
              <a:t> </a:t>
            </a:r>
            <a:r>
              <a:rPr lang="en-GB" dirty="0" err="1"/>
              <a:t>etc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Customise labels, colours annotations etc.</a:t>
            </a:r>
          </a:p>
        </p:txBody>
      </p:sp>
    </p:spTree>
    <p:extLst>
      <p:ext uri="{BB962C8B-B14F-4D97-AF65-F5344CB8AC3E}">
        <p14:creationId xmlns:p14="http://schemas.microsoft.com/office/powerpoint/2010/main" val="31818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BOPRC - Blue</Template>
  <TotalTime>203</TotalTime>
  <Words>739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Gotham Office</vt:lpstr>
      <vt:lpstr>Lucida Console</vt:lpstr>
      <vt:lpstr>Office Theme</vt:lpstr>
      <vt:lpstr>BoPRC R Course </vt:lpstr>
      <vt:lpstr>PowerPoint Presentation</vt:lpstr>
      <vt:lpstr>PowerPoint Presentation</vt:lpstr>
      <vt:lpstr>Tidyverse</vt:lpstr>
      <vt:lpstr>Tidyverse Packages</vt:lpstr>
      <vt:lpstr>The pipe operator: %&gt;%</vt:lpstr>
      <vt:lpstr>Example code structure</vt:lpstr>
      <vt:lpstr>Plotting figures and graphs with ggplot</vt:lpstr>
      <vt:lpstr>Code structure of a ggplot graph</vt:lpstr>
      <vt:lpstr>Geometries and Aesthetics</vt:lpstr>
      <vt:lpstr>Example code structure</vt:lpstr>
      <vt:lpstr>BoPRC’s Internal Packages</vt:lpstr>
      <vt:lpstr>What is an Internal Package?</vt:lpstr>
      <vt:lpstr>aquarius2018</vt:lpstr>
      <vt:lpstr>BoPRC2025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Dare</dc:creator>
  <cp:lastModifiedBy>James Dare</cp:lastModifiedBy>
  <cp:revision>2</cp:revision>
  <dcterms:created xsi:type="dcterms:W3CDTF">2025-05-18T20:16:03Z</dcterms:created>
  <dcterms:modified xsi:type="dcterms:W3CDTF">2025-05-19T04:32:32Z</dcterms:modified>
</cp:coreProperties>
</file>