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70" r:id="rId4"/>
    <p:sldId id="258" r:id="rId5"/>
    <p:sldId id="259" r:id="rId6"/>
    <p:sldId id="272" r:id="rId7"/>
    <p:sldId id="273" r:id="rId8"/>
    <p:sldId id="267" r:id="rId9"/>
    <p:sldId id="268" r:id="rId10"/>
    <p:sldId id="262" r:id="rId11"/>
    <p:sldId id="266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5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0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3122102"/>
            <a:ext cx="9144000" cy="1673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43000" y="5505330"/>
            <a:ext cx="3482800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369" y="2419990"/>
            <a:ext cx="6858000" cy="1790700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AngularJS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69" y="4156654"/>
            <a:ext cx="6858000" cy="1241822"/>
          </a:xfrm>
        </p:spPr>
        <p:txBody>
          <a:bodyPr>
            <a:normAutofit/>
          </a:bodyPr>
          <a:lstStyle/>
          <a:p>
            <a:pPr algn="r"/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</a:rPr>
              <a:t>For the .Net Developer</a:t>
            </a:r>
            <a:endParaRPr 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7165" y="434709"/>
            <a:ext cx="3834515" cy="5381862"/>
            <a:chOff x="837165" y="434709"/>
            <a:chExt cx="3834515" cy="538186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 bwMode="auto">
            <a:xfrm rot="20606820">
              <a:off x="837165" y="434709"/>
              <a:ext cx="3834515" cy="5381862"/>
              <a:chOff x="434" y="326"/>
              <a:chExt cx="2322" cy="3259"/>
            </a:xfrm>
            <a:effectLst/>
            <a:scene3d>
              <a:camera prst="perspectiveContrastingRightFacing" fov="2400000">
                <a:rot lat="20463305" lon="19441849" rev="21256711"/>
              </a:camera>
              <a:lightRig rig="threePt" dir="t"/>
            </a:scene3d>
          </p:grpSpPr>
          <p:sp>
            <p:nvSpPr>
              <p:cNvPr id="21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20574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jamesbender</a:t>
                </a:r>
                <a:endParaRPr lang="en-US" sz="2400" dirty="0" smtClean="0">
                  <a:solidFill>
                    <a:srgbClr val="44546A"/>
                  </a:solidFill>
                </a:endParaRPr>
              </a:p>
              <a:p>
                <a:pPr algn="ctr"/>
                <a:endParaRPr lang="en-US" sz="2400" dirty="0">
                  <a:solidFill>
                    <a:srgbClr val="44546A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careypayette</a:t>
                </a:r>
                <a:endParaRPr lang="en-US" sz="2400" dirty="0">
                  <a:solidFill>
                    <a:srgbClr val="44546A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666" y="1217825"/>
              <a:ext cx="1133290" cy="90663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2" y="1819598"/>
            <a:ext cx="3648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45" y="1428894"/>
            <a:ext cx="1924050" cy="285750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-14735" y="5100625"/>
            <a:ext cx="9144000" cy="12196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133656" y="658283"/>
            <a:ext cx="3108107" cy="3976118"/>
            <a:chOff x="1129575" y="1431881"/>
            <a:chExt cx="3969813" cy="5078477"/>
          </a:xfrm>
        </p:grpSpPr>
        <p:sp>
          <p:nvSpPr>
            <p:cNvPr id="46" name="Oval 45"/>
            <p:cNvSpPr/>
            <p:nvPr/>
          </p:nvSpPr>
          <p:spPr>
            <a:xfrm>
              <a:off x="1200487" y="5898355"/>
              <a:ext cx="3898901" cy="612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 rot="21071689">
              <a:off x="1129575" y="1431881"/>
              <a:ext cx="3285750" cy="4611654"/>
              <a:chOff x="434" y="326"/>
              <a:chExt cx="2322" cy="3259"/>
            </a:xfrm>
            <a:effectLst/>
            <a:scene3d>
              <a:camera prst="orthographicFront"/>
              <a:lightRig rig="threePt" dir="t"/>
            </a:scene3d>
          </p:grpSpPr>
          <p:sp>
            <p:nvSpPr>
              <p:cNvPr id="5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500" b="1" dirty="0">
                  <a:solidFill>
                    <a:srgbClr val="44546A"/>
                  </a:solidFill>
                </a:endParaRPr>
              </a:p>
            </p:txBody>
          </p:sp>
        </p:grpSp>
      </p:grpSp>
      <p:sp>
        <p:nvSpPr>
          <p:cNvPr id="69" name="Oval Callout 68"/>
          <p:cNvSpPr/>
          <p:nvPr/>
        </p:nvSpPr>
        <p:spPr>
          <a:xfrm>
            <a:off x="2776395" y="729236"/>
            <a:ext cx="1943100" cy="845235"/>
          </a:xfrm>
          <a:prstGeom prst="wedgeEllipseCallout">
            <a:avLst>
              <a:gd name="adj1" fmla="val -71936"/>
              <a:gd name="adj2" fmla="val 109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white"/>
                </a:solidFill>
              </a:rPr>
              <a:t>Update Textbox Value bound to model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0" name="Oval Callout 69"/>
          <p:cNvSpPr/>
          <p:nvPr/>
        </p:nvSpPr>
        <p:spPr>
          <a:xfrm>
            <a:off x="188220" y="1821202"/>
            <a:ext cx="1943100" cy="845235"/>
          </a:xfrm>
          <a:prstGeom prst="wedgeEllipseCallout">
            <a:avLst>
              <a:gd name="adj1" fmla="val 71983"/>
              <a:gd name="adj2" fmla="val 61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white"/>
                </a:solidFill>
              </a:rPr>
              <a:t>User clicks a button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1" name="Oval Callout 70"/>
          <p:cNvSpPr/>
          <p:nvPr/>
        </p:nvSpPr>
        <p:spPr>
          <a:xfrm>
            <a:off x="5070143" y="634237"/>
            <a:ext cx="2148279" cy="918000"/>
          </a:xfrm>
          <a:prstGeom prst="wedgeEllipseCallout">
            <a:avLst>
              <a:gd name="adj1" fmla="val 53432"/>
              <a:gd name="adj2" fmla="val 12757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 property updates automatically</a:t>
            </a:r>
            <a:endParaRPr lang="en-US" sz="13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2" name="Oval Callout 71"/>
          <p:cNvSpPr/>
          <p:nvPr/>
        </p:nvSpPr>
        <p:spPr>
          <a:xfrm>
            <a:off x="4446007" y="2592940"/>
            <a:ext cx="2065925" cy="845235"/>
          </a:xfrm>
          <a:prstGeom prst="wedgeEllipseCallout">
            <a:avLst>
              <a:gd name="adj1" fmla="val 80921"/>
              <a:gd name="adj2" fmla="val -4581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Click logic results in model property change</a:t>
            </a:r>
            <a:endParaRPr lang="en-US" sz="13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3" name="Oval Callout 72"/>
          <p:cNvSpPr/>
          <p:nvPr/>
        </p:nvSpPr>
        <p:spPr>
          <a:xfrm>
            <a:off x="2777126" y="3567911"/>
            <a:ext cx="2918938" cy="1395242"/>
          </a:xfrm>
          <a:prstGeom prst="wedgeEllipseCallout">
            <a:avLst>
              <a:gd name="adj1" fmla="val -72813"/>
              <a:gd name="adj2" fmla="val -92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white"/>
                </a:solidFill>
              </a:rPr>
              <a:t>A </a:t>
            </a:r>
            <a:r>
              <a:rPr lang="en-US" sz="1350" dirty="0" smtClean="0">
                <a:solidFill>
                  <a:prstClr val="white"/>
                </a:solidFill>
              </a:rPr>
              <a:t>declarative binding to </a:t>
            </a:r>
            <a:r>
              <a:rPr lang="en-US" sz="1350" dirty="0" smtClean="0">
                <a:solidFill>
                  <a:prstClr val="white"/>
                </a:solidFill>
              </a:rPr>
              <a:t>the changed property updates </a:t>
            </a:r>
            <a:r>
              <a:rPr lang="en-US" sz="1350" dirty="0" smtClean="0">
                <a:solidFill>
                  <a:prstClr val="white"/>
                </a:solidFill>
              </a:rPr>
              <a:t>automatically in the View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0683" y="5318097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Two Way Data Binding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Live binding between DOM and Scope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2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ChangeAspect="1"/>
          </p:cNvGrpSpPr>
          <p:nvPr/>
        </p:nvGrpSpPr>
        <p:grpSpPr bwMode="auto">
          <a:xfrm>
            <a:off x="3845466" y="2325282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33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 bwMode="auto">
          <a:xfrm>
            <a:off x="245066" y="2969425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1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514613" y="770208"/>
            <a:ext cx="6114775" cy="8582279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5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28850" y="1569210"/>
            <a:ext cx="471487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 smtClean="0">
                <a:solidFill>
                  <a:prstClr val="black"/>
                </a:solidFill>
              </a:rPr>
              <a:t>What is Scope?</a:t>
            </a:r>
            <a:endParaRPr lang="en-US" sz="3300" b="1" dirty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smtClean="0">
                <a:solidFill>
                  <a:prstClr val="black"/>
                </a:solidFill>
              </a:rPr>
              <a:t>When you think about the MVC pattern, scope is responsible for the model.</a:t>
            </a:r>
          </a:p>
          <a:p>
            <a:endParaRPr lang="en-US" sz="3300" dirty="0">
              <a:solidFill>
                <a:prstClr val="black"/>
              </a:solidFill>
            </a:endParaRPr>
          </a:p>
          <a:p>
            <a:endParaRPr lang="en-US" sz="3300" dirty="0" smtClean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smtClean="0">
                <a:solidFill>
                  <a:prstClr val="black"/>
                </a:solidFill>
              </a:rPr>
              <a:t/>
            </a:r>
            <a:br>
              <a:rPr lang="en-US" sz="3300" dirty="0" smtClean="0">
                <a:solidFill>
                  <a:prstClr val="black"/>
                </a:solidFill>
              </a:rPr>
            </a:br>
            <a:endParaRPr lang="en-US" sz="3300" dirty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err="1" smtClean="0">
                <a:solidFill>
                  <a:prstClr val="black"/>
                </a:solidFill>
              </a:rPr>
              <a:t>AngularJS</a:t>
            </a:r>
            <a:r>
              <a:rPr lang="en-US" sz="3300" dirty="0" smtClean="0">
                <a:solidFill>
                  <a:prstClr val="black"/>
                </a:solidFill>
              </a:rPr>
              <a:t> provides API’s in $scope that $watch for changes and  $apply changes</a:t>
            </a:r>
            <a:endParaRPr lang="en-US" sz="33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9725" y="0"/>
            <a:ext cx="9144000" cy="10638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1514475" y="746522"/>
            <a:ext cx="6115050" cy="822722"/>
            <a:chOff x="1272" y="-93"/>
            <a:chExt cx="5136" cy="691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72" y="-93"/>
              <a:ext cx="5136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272" y="3042"/>
              <a:ext cx="427" cy="466"/>
            </a:xfrm>
            <a:custGeom>
              <a:avLst/>
              <a:gdLst>
                <a:gd name="T0" fmla="*/ 0 w 427"/>
                <a:gd name="T1" fmla="*/ 74 h 466"/>
                <a:gd name="T2" fmla="*/ 0 w 427"/>
                <a:gd name="T3" fmla="*/ 466 h 466"/>
                <a:gd name="T4" fmla="*/ 427 w 427"/>
                <a:gd name="T5" fmla="*/ 392 h 466"/>
                <a:gd name="T6" fmla="*/ 427 w 427"/>
                <a:gd name="T7" fmla="*/ 0 h 466"/>
                <a:gd name="T8" fmla="*/ 0 w 427"/>
                <a:gd name="T9" fmla="*/ 7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66">
                  <a:moveTo>
                    <a:pt x="0" y="74"/>
                  </a:moveTo>
                  <a:lnTo>
                    <a:pt x="0" y="466"/>
                  </a:lnTo>
                  <a:lnTo>
                    <a:pt x="427" y="392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5981" y="2222"/>
              <a:ext cx="427" cy="453"/>
            </a:xfrm>
            <a:custGeom>
              <a:avLst/>
              <a:gdLst>
                <a:gd name="T0" fmla="*/ 427 w 427"/>
                <a:gd name="T1" fmla="*/ 0 h 453"/>
                <a:gd name="T2" fmla="*/ 0 w 427"/>
                <a:gd name="T3" fmla="*/ 73 h 453"/>
                <a:gd name="T4" fmla="*/ 0 w 427"/>
                <a:gd name="T5" fmla="*/ 453 h 453"/>
                <a:gd name="T6" fmla="*/ 427 w 427"/>
                <a:gd name="T7" fmla="*/ 379 h 453"/>
                <a:gd name="T8" fmla="*/ 427 w 427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53">
                  <a:moveTo>
                    <a:pt x="427" y="0"/>
                  </a:moveTo>
                  <a:lnTo>
                    <a:pt x="0" y="73"/>
                  </a:lnTo>
                  <a:lnTo>
                    <a:pt x="0" y="453"/>
                  </a:lnTo>
                  <a:lnTo>
                    <a:pt x="427" y="3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1272" y="5639"/>
              <a:ext cx="5136" cy="1506"/>
            </a:xfrm>
            <a:custGeom>
              <a:avLst/>
              <a:gdLst>
                <a:gd name="T0" fmla="*/ 4709 w 5136"/>
                <a:gd name="T1" fmla="*/ 73 h 1506"/>
                <a:gd name="T2" fmla="*/ 4709 w 5136"/>
                <a:gd name="T3" fmla="*/ 673 h 1506"/>
                <a:gd name="T4" fmla="*/ 4709 w 5136"/>
                <a:gd name="T5" fmla="*/ 722 h 1506"/>
                <a:gd name="T6" fmla="*/ 4685 w 5136"/>
                <a:gd name="T7" fmla="*/ 783 h 1506"/>
                <a:gd name="T8" fmla="*/ 4648 w 5136"/>
                <a:gd name="T9" fmla="*/ 820 h 1506"/>
                <a:gd name="T10" fmla="*/ 4611 w 5136"/>
                <a:gd name="T11" fmla="*/ 857 h 1506"/>
                <a:gd name="T12" fmla="*/ 4550 w 5136"/>
                <a:gd name="T13" fmla="*/ 881 h 1506"/>
                <a:gd name="T14" fmla="*/ 4502 w 5136"/>
                <a:gd name="T15" fmla="*/ 881 h 1506"/>
                <a:gd name="T16" fmla="*/ 647 w 5136"/>
                <a:gd name="T17" fmla="*/ 894 h 1506"/>
                <a:gd name="T18" fmla="*/ 610 w 5136"/>
                <a:gd name="T19" fmla="*/ 894 h 1506"/>
                <a:gd name="T20" fmla="*/ 561 w 5136"/>
                <a:gd name="T21" fmla="*/ 881 h 1506"/>
                <a:gd name="T22" fmla="*/ 537 w 5136"/>
                <a:gd name="T23" fmla="*/ 857 h 1506"/>
                <a:gd name="T24" fmla="*/ 500 w 5136"/>
                <a:gd name="T25" fmla="*/ 832 h 1506"/>
                <a:gd name="T26" fmla="*/ 488 w 5136"/>
                <a:gd name="T27" fmla="*/ 820 h 1506"/>
                <a:gd name="T28" fmla="*/ 0 w 5136"/>
                <a:gd name="T29" fmla="*/ 906 h 1506"/>
                <a:gd name="T30" fmla="*/ 24 w 5136"/>
                <a:gd name="T31" fmla="*/ 1028 h 1506"/>
                <a:gd name="T32" fmla="*/ 61 w 5136"/>
                <a:gd name="T33" fmla="*/ 1139 h 1506"/>
                <a:gd name="T34" fmla="*/ 122 w 5136"/>
                <a:gd name="T35" fmla="*/ 1249 h 1506"/>
                <a:gd name="T36" fmla="*/ 207 w 5136"/>
                <a:gd name="T37" fmla="*/ 1335 h 1506"/>
                <a:gd name="T38" fmla="*/ 293 w 5136"/>
                <a:gd name="T39" fmla="*/ 1408 h 1506"/>
                <a:gd name="T40" fmla="*/ 403 w 5136"/>
                <a:gd name="T41" fmla="*/ 1469 h 1506"/>
                <a:gd name="T42" fmla="*/ 525 w 5136"/>
                <a:gd name="T43" fmla="*/ 1494 h 1506"/>
                <a:gd name="T44" fmla="*/ 647 w 5136"/>
                <a:gd name="T45" fmla="*/ 1506 h 1506"/>
                <a:gd name="T46" fmla="*/ 4489 w 5136"/>
                <a:gd name="T47" fmla="*/ 1506 h 1506"/>
                <a:gd name="T48" fmla="*/ 4624 w 5136"/>
                <a:gd name="T49" fmla="*/ 1494 h 1506"/>
                <a:gd name="T50" fmla="*/ 4746 w 5136"/>
                <a:gd name="T51" fmla="*/ 1457 h 1506"/>
                <a:gd name="T52" fmla="*/ 4855 w 5136"/>
                <a:gd name="T53" fmla="*/ 1396 h 1506"/>
                <a:gd name="T54" fmla="*/ 4953 w 5136"/>
                <a:gd name="T55" fmla="*/ 1322 h 1506"/>
                <a:gd name="T56" fmla="*/ 5026 w 5136"/>
                <a:gd name="T57" fmla="*/ 1224 h 1506"/>
                <a:gd name="T58" fmla="*/ 5087 w 5136"/>
                <a:gd name="T59" fmla="*/ 1114 h 1506"/>
                <a:gd name="T60" fmla="*/ 5124 w 5136"/>
                <a:gd name="T61" fmla="*/ 992 h 1506"/>
                <a:gd name="T62" fmla="*/ 5136 w 5136"/>
                <a:gd name="T63" fmla="*/ 869 h 1506"/>
                <a:gd name="T64" fmla="*/ 5136 w 5136"/>
                <a:gd name="T65" fmla="*/ 0 h 1506"/>
                <a:gd name="T66" fmla="*/ 4709 w 5136"/>
                <a:gd name="T67" fmla="*/ 73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36" h="1506">
                  <a:moveTo>
                    <a:pt x="4709" y="73"/>
                  </a:moveTo>
                  <a:lnTo>
                    <a:pt x="4709" y="673"/>
                  </a:lnTo>
                  <a:lnTo>
                    <a:pt x="4709" y="722"/>
                  </a:lnTo>
                  <a:lnTo>
                    <a:pt x="4685" y="783"/>
                  </a:lnTo>
                  <a:lnTo>
                    <a:pt x="4648" y="820"/>
                  </a:lnTo>
                  <a:lnTo>
                    <a:pt x="4611" y="857"/>
                  </a:lnTo>
                  <a:lnTo>
                    <a:pt x="4550" y="881"/>
                  </a:lnTo>
                  <a:lnTo>
                    <a:pt x="4502" y="881"/>
                  </a:lnTo>
                  <a:lnTo>
                    <a:pt x="647" y="894"/>
                  </a:lnTo>
                  <a:lnTo>
                    <a:pt x="610" y="894"/>
                  </a:lnTo>
                  <a:lnTo>
                    <a:pt x="561" y="881"/>
                  </a:lnTo>
                  <a:lnTo>
                    <a:pt x="537" y="857"/>
                  </a:lnTo>
                  <a:lnTo>
                    <a:pt x="500" y="832"/>
                  </a:lnTo>
                  <a:lnTo>
                    <a:pt x="488" y="820"/>
                  </a:lnTo>
                  <a:lnTo>
                    <a:pt x="0" y="906"/>
                  </a:lnTo>
                  <a:lnTo>
                    <a:pt x="24" y="1028"/>
                  </a:lnTo>
                  <a:lnTo>
                    <a:pt x="61" y="1139"/>
                  </a:lnTo>
                  <a:lnTo>
                    <a:pt x="122" y="1249"/>
                  </a:lnTo>
                  <a:lnTo>
                    <a:pt x="207" y="1335"/>
                  </a:lnTo>
                  <a:lnTo>
                    <a:pt x="293" y="1408"/>
                  </a:lnTo>
                  <a:lnTo>
                    <a:pt x="403" y="1469"/>
                  </a:lnTo>
                  <a:lnTo>
                    <a:pt x="525" y="1494"/>
                  </a:lnTo>
                  <a:lnTo>
                    <a:pt x="647" y="1506"/>
                  </a:lnTo>
                  <a:lnTo>
                    <a:pt x="4489" y="1506"/>
                  </a:lnTo>
                  <a:lnTo>
                    <a:pt x="4624" y="1494"/>
                  </a:lnTo>
                  <a:lnTo>
                    <a:pt x="4746" y="1457"/>
                  </a:lnTo>
                  <a:lnTo>
                    <a:pt x="4855" y="1396"/>
                  </a:lnTo>
                  <a:lnTo>
                    <a:pt x="4953" y="1322"/>
                  </a:lnTo>
                  <a:lnTo>
                    <a:pt x="5026" y="1224"/>
                  </a:lnTo>
                  <a:lnTo>
                    <a:pt x="5087" y="1114"/>
                  </a:lnTo>
                  <a:lnTo>
                    <a:pt x="5124" y="992"/>
                  </a:lnTo>
                  <a:lnTo>
                    <a:pt x="5136" y="869"/>
                  </a:lnTo>
                  <a:lnTo>
                    <a:pt x="5136" y="0"/>
                  </a:lnTo>
                  <a:lnTo>
                    <a:pt x="4709" y="7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1272" y="5136"/>
              <a:ext cx="427" cy="772"/>
            </a:xfrm>
            <a:custGeom>
              <a:avLst/>
              <a:gdLst>
                <a:gd name="T0" fmla="*/ 0 w 427"/>
                <a:gd name="T1" fmla="*/ 74 h 772"/>
                <a:gd name="T2" fmla="*/ 0 w 427"/>
                <a:gd name="T3" fmla="*/ 772 h 772"/>
                <a:gd name="T4" fmla="*/ 427 w 427"/>
                <a:gd name="T5" fmla="*/ 699 h 772"/>
                <a:gd name="T6" fmla="*/ 427 w 427"/>
                <a:gd name="T7" fmla="*/ 0 h 772"/>
                <a:gd name="T8" fmla="*/ 0 w 427"/>
                <a:gd name="T9" fmla="*/ 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2">
                  <a:moveTo>
                    <a:pt x="0" y="74"/>
                  </a:moveTo>
                  <a:lnTo>
                    <a:pt x="0" y="772"/>
                  </a:lnTo>
                  <a:lnTo>
                    <a:pt x="427" y="699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5981" y="4304"/>
              <a:ext cx="427" cy="771"/>
            </a:xfrm>
            <a:custGeom>
              <a:avLst/>
              <a:gdLst>
                <a:gd name="T0" fmla="*/ 427 w 427"/>
                <a:gd name="T1" fmla="*/ 0 h 771"/>
                <a:gd name="T2" fmla="*/ 0 w 427"/>
                <a:gd name="T3" fmla="*/ 73 h 771"/>
                <a:gd name="T4" fmla="*/ 0 w 427"/>
                <a:gd name="T5" fmla="*/ 771 h 771"/>
                <a:gd name="T6" fmla="*/ 427 w 427"/>
                <a:gd name="T7" fmla="*/ 698 h 771"/>
                <a:gd name="T8" fmla="*/ 427 w 427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1">
                  <a:moveTo>
                    <a:pt x="427" y="0"/>
                  </a:moveTo>
                  <a:lnTo>
                    <a:pt x="0" y="73"/>
                  </a:lnTo>
                  <a:lnTo>
                    <a:pt x="0" y="771"/>
                  </a:lnTo>
                  <a:lnTo>
                    <a:pt x="427" y="69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272" y="-93"/>
              <a:ext cx="5136" cy="1739"/>
            </a:xfrm>
            <a:custGeom>
              <a:avLst/>
              <a:gdLst>
                <a:gd name="T0" fmla="*/ 5136 w 5136"/>
                <a:gd name="T1" fmla="*/ 649 h 1739"/>
                <a:gd name="T2" fmla="*/ 5124 w 5136"/>
                <a:gd name="T3" fmla="*/ 514 h 1739"/>
                <a:gd name="T4" fmla="*/ 5087 w 5136"/>
                <a:gd name="T5" fmla="*/ 392 h 1739"/>
                <a:gd name="T6" fmla="*/ 5026 w 5136"/>
                <a:gd name="T7" fmla="*/ 282 h 1739"/>
                <a:gd name="T8" fmla="*/ 4953 w 5136"/>
                <a:gd name="T9" fmla="*/ 196 h 1739"/>
                <a:gd name="T10" fmla="*/ 4855 w 5136"/>
                <a:gd name="T11" fmla="*/ 110 h 1739"/>
                <a:gd name="T12" fmla="*/ 4746 w 5136"/>
                <a:gd name="T13" fmla="*/ 49 h 1739"/>
                <a:gd name="T14" fmla="*/ 4624 w 5136"/>
                <a:gd name="T15" fmla="*/ 12 h 1739"/>
                <a:gd name="T16" fmla="*/ 4489 w 5136"/>
                <a:gd name="T17" fmla="*/ 0 h 1739"/>
                <a:gd name="T18" fmla="*/ 647 w 5136"/>
                <a:gd name="T19" fmla="*/ 0 h 1739"/>
                <a:gd name="T20" fmla="*/ 512 w 5136"/>
                <a:gd name="T21" fmla="*/ 12 h 1739"/>
                <a:gd name="T22" fmla="*/ 390 w 5136"/>
                <a:gd name="T23" fmla="*/ 49 h 1739"/>
                <a:gd name="T24" fmla="*/ 281 w 5136"/>
                <a:gd name="T25" fmla="*/ 110 h 1739"/>
                <a:gd name="T26" fmla="*/ 195 w 5136"/>
                <a:gd name="T27" fmla="*/ 196 h 1739"/>
                <a:gd name="T28" fmla="*/ 110 w 5136"/>
                <a:gd name="T29" fmla="*/ 282 h 1739"/>
                <a:gd name="T30" fmla="*/ 49 w 5136"/>
                <a:gd name="T31" fmla="*/ 392 h 1739"/>
                <a:gd name="T32" fmla="*/ 12 w 5136"/>
                <a:gd name="T33" fmla="*/ 514 h 1739"/>
                <a:gd name="T34" fmla="*/ 0 w 5136"/>
                <a:gd name="T35" fmla="*/ 649 h 1739"/>
                <a:gd name="T36" fmla="*/ 0 w 5136"/>
                <a:gd name="T37" fmla="*/ 1739 h 1739"/>
                <a:gd name="T38" fmla="*/ 427 w 5136"/>
                <a:gd name="T39" fmla="*/ 1666 h 1739"/>
                <a:gd name="T40" fmla="*/ 427 w 5136"/>
                <a:gd name="T41" fmla="*/ 821 h 1739"/>
                <a:gd name="T42" fmla="*/ 427 w 5136"/>
                <a:gd name="T43" fmla="*/ 649 h 1739"/>
                <a:gd name="T44" fmla="*/ 439 w 5136"/>
                <a:gd name="T45" fmla="*/ 612 h 1739"/>
                <a:gd name="T46" fmla="*/ 451 w 5136"/>
                <a:gd name="T47" fmla="*/ 563 h 1739"/>
                <a:gd name="T48" fmla="*/ 464 w 5136"/>
                <a:gd name="T49" fmla="*/ 527 h 1739"/>
                <a:gd name="T50" fmla="*/ 488 w 5136"/>
                <a:gd name="T51" fmla="*/ 502 h 1739"/>
                <a:gd name="T52" fmla="*/ 525 w 5136"/>
                <a:gd name="T53" fmla="*/ 465 h 1739"/>
                <a:gd name="T54" fmla="*/ 561 w 5136"/>
                <a:gd name="T55" fmla="*/ 453 h 1739"/>
                <a:gd name="T56" fmla="*/ 598 w 5136"/>
                <a:gd name="T57" fmla="*/ 441 h 1739"/>
                <a:gd name="T58" fmla="*/ 647 w 5136"/>
                <a:gd name="T59" fmla="*/ 429 h 1739"/>
                <a:gd name="T60" fmla="*/ 4489 w 5136"/>
                <a:gd name="T61" fmla="*/ 441 h 1739"/>
                <a:gd name="T62" fmla="*/ 4550 w 5136"/>
                <a:gd name="T63" fmla="*/ 441 h 1739"/>
                <a:gd name="T64" fmla="*/ 4599 w 5136"/>
                <a:gd name="T65" fmla="*/ 465 h 1739"/>
                <a:gd name="T66" fmla="*/ 4648 w 5136"/>
                <a:gd name="T67" fmla="*/ 502 h 1739"/>
                <a:gd name="T68" fmla="*/ 4672 w 5136"/>
                <a:gd name="T69" fmla="*/ 539 h 1739"/>
                <a:gd name="T70" fmla="*/ 4697 w 5136"/>
                <a:gd name="T71" fmla="*/ 588 h 1739"/>
                <a:gd name="T72" fmla="*/ 4709 w 5136"/>
                <a:gd name="T73" fmla="*/ 649 h 1739"/>
                <a:gd name="T74" fmla="*/ 4709 w 5136"/>
                <a:gd name="T75" fmla="*/ 906 h 1739"/>
                <a:gd name="T76" fmla="*/ 5136 w 5136"/>
                <a:gd name="T77" fmla="*/ 833 h 1739"/>
                <a:gd name="T78" fmla="*/ 5136 w 5136"/>
                <a:gd name="T79" fmla="*/ 649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6" h="1739">
                  <a:moveTo>
                    <a:pt x="5136" y="649"/>
                  </a:moveTo>
                  <a:lnTo>
                    <a:pt x="5124" y="514"/>
                  </a:lnTo>
                  <a:lnTo>
                    <a:pt x="5087" y="392"/>
                  </a:lnTo>
                  <a:lnTo>
                    <a:pt x="5026" y="282"/>
                  </a:lnTo>
                  <a:lnTo>
                    <a:pt x="4953" y="196"/>
                  </a:lnTo>
                  <a:lnTo>
                    <a:pt x="4855" y="110"/>
                  </a:lnTo>
                  <a:lnTo>
                    <a:pt x="4746" y="49"/>
                  </a:lnTo>
                  <a:lnTo>
                    <a:pt x="4624" y="12"/>
                  </a:lnTo>
                  <a:lnTo>
                    <a:pt x="4489" y="0"/>
                  </a:lnTo>
                  <a:lnTo>
                    <a:pt x="647" y="0"/>
                  </a:lnTo>
                  <a:lnTo>
                    <a:pt x="512" y="12"/>
                  </a:lnTo>
                  <a:lnTo>
                    <a:pt x="390" y="49"/>
                  </a:lnTo>
                  <a:lnTo>
                    <a:pt x="281" y="110"/>
                  </a:lnTo>
                  <a:lnTo>
                    <a:pt x="195" y="196"/>
                  </a:lnTo>
                  <a:lnTo>
                    <a:pt x="110" y="282"/>
                  </a:lnTo>
                  <a:lnTo>
                    <a:pt x="49" y="392"/>
                  </a:lnTo>
                  <a:lnTo>
                    <a:pt x="12" y="514"/>
                  </a:lnTo>
                  <a:lnTo>
                    <a:pt x="0" y="649"/>
                  </a:lnTo>
                  <a:lnTo>
                    <a:pt x="0" y="1739"/>
                  </a:lnTo>
                  <a:lnTo>
                    <a:pt x="427" y="1666"/>
                  </a:lnTo>
                  <a:lnTo>
                    <a:pt x="427" y="821"/>
                  </a:lnTo>
                  <a:lnTo>
                    <a:pt x="427" y="649"/>
                  </a:lnTo>
                  <a:lnTo>
                    <a:pt x="439" y="612"/>
                  </a:lnTo>
                  <a:lnTo>
                    <a:pt x="451" y="563"/>
                  </a:lnTo>
                  <a:lnTo>
                    <a:pt x="464" y="527"/>
                  </a:lnTo>
                  <a:lnTo>
                    <a:pt x="488" y="502"/>
                  </a:lnTo>
                  <a:lnTo>
                    <a:pt x="525" y="465"/>
                  </a:lnTo>
                  <a:lnTo>
                    <a:pt x="561" y="453"/>
                  </a:lnTo>
                  <a:lnTo>
                    <a:pt x="598" y="441"/>
                  </a:lnTo>
                  <a:lnTo>
                    <a:pt x="647" y="429"/>
                  </a:lnTo>
                  <a:lnTo>
                    <a:pt x="4489" y="441"/>
                  </a:lnTo>
                  <a:lnTo>
                    <a:pt x="4550" y="441"/>
                  </a:lnTo>
                  <a:lnTo>
                    <a:pt x="4599" y="465"/>
                  </a:lnTo>
                  <a:lnTo>
                    <a:pt x="4648" y="502"/>
                  </a:lnTo>
                  <a:lnTo>
                    <a:pt x="4672" y="539"/>
                  </a:lnTo>
                  <a:lnTo>
                    <a:pt x="4697" y="588"/>
                  </a:lnTo>
                  <a:lnTo>
                    <a:pt x="4709" y="649"/>
                  </a:lnTo>
                  <a:lnTo>
                    <a:pt x="4709" y="906"/>
                  </a:lnTo>
                  <a:lnTo>
                    <a:pt x="5136" y="833"/>
                  </a:lnTo>
                  <a:lnTo>
                    <a:pt x="5136" y="649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1272" y="1573"/>
              <a:ext cx="427" cy="1543"/>
            </a:xfrm>
            <a:custGeom>
              <a:avLst/>
              <a:gdLst>
                <a:gd name="T0" fmla="*/ 427 w 427"/>
                <a:gd name="T1" fmla="*/ 0 h 1543"/>
                <a:gd name="T2" fmla="*/ 0 w 427"/>
                <a:gd name="T3" fmla="*/ 73 h 1543"/>
                <a:gd name="T4" fmla="*/ 0 w 427"/>
                <a:gd name="T5" fmla="*/ 1543 h 1543"/>
                <a:gd name="T6" fmla="*/ 427 w 427"/>
                <a:gd name="T7" fmla="*/ 1469 h 1543"/>
                <a:gd name="T8" fmla="*/ 427 w 427"/>
                <a:gd name="T9" fmla="*/ 1335 h 1543"/>
                <a:gd name="T10" fmla="*/ 427 w 427"/>
                <a:gd name="T1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543">
                  <a:moveTo>
                    <a:pt x="427" y="0"/>
                  </a:moveTo>
                  <a:lnTo>
                    <a:pt x="0" y="73"/>
                  </a:lnTo>
                  <a:lnTo>
                    <a:pt x="0" y="1543"/>
                  </a:lnTo>
                  <a:lnTo>
                    <a:pt x="427" y="1469"/>
                  </a:lnTo>
                  <a:lnTo>
                    <a:pt x="427" y="133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5981" y="740"/>
              <a:ext cx="427" cy="1555"/>
            </a:xfrm>
            <a:custGeom>
              <a:avLst/>
              <a:gdLst>
                <a:gd name="T0" fmla="*/ 427 w 427"/>
                <a:gd name="T1" fmla="*/ 0 h 1555"/>
                <a:gd name="T2" fmla="*/ 0 w 427"/>
                <a:gd name="T3" fmla="*/ 73 h 1555"/>
                <a:gd name="T4" fmla="*/ 0 w 427"/>
                <a:gd name="T5" fmla="*/ 1555 h 1555"/>
                <a:gd name="T6" fmla="*/ 427 w 427"/>
                <a:gd name="T7" fmla="*/ 1482 h 1555"/>
                <a:gd name="T8" fmla="*/ 427 w 427"/>
                <a:gd name="T9" fmla="*/ 0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1555">
                  <a:moveTo>
                    <a:pt x="427" y="0"/>
                  </a:moveTo>
                  <a:lnTo>
                    <a:pt x="0" y="73"/>
                  </a:lnTo>
                  <a:lnTo>
                    <a:pt x="0" y="1555"/>
                  </a:lnTo>
                  <a:lnTo>
                    <a:pt x="427" y="14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5981" y="5002"/>
              <a:ext cx="427" cy="710"/>
            </a:xfrm>
            <a:custGeom>
              <a:avLst/>
              <a:gdLst>
                <a:gd name="T0" fmla="*/ 427 w 427"/>
                <a:gd name="T1" fmla="*/ 0 h 710"/>
                <a:gd name="T2" fmla="*/ 0 w 427"/>
                <a:gd name="T3" fmla="*/ 73 h 710"/>
                <a:gd name="T4" fmla="*/ 0 w 427"/>
                <a:gd name="T5" fmla="*/ 710 h 710"/>
                <a:gd name="T6" fmla="*/ 427 w 427"/>
                <a:gd name="T7" fmla="*/ 637 h 710"/>
                <a:gd name="T8" fmla="*/ 427 w 427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10">
                  <a:moveTo>
                    <a:pt x="427" y="0"/>
                  </a:moveTo>
                  <a:lnTo>
                    <a:pt x="0" y="73"/>
                  </a:lnTo>
                  <a:lnTo>
                    <a:pt x="0" y="710"/>
                  </a:lnTo>
                  <a:lnTo>
                    <a:pt x="427" y="63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1272" y="5835"/>
              <a:ext cx="488" cy="710"/>
            </a:xfrm>
            <a:custGeom>
              <a:avLst/>
              <a:gdLst>
                <a:gd name="T0" fmla="*/ 451 w 488"/>
                <a:gd name="T1" fmla="*/ 563 h 710"/>
                <a:gd name="T2" fmla="*/ 439 w 488"/>
                <a:gd name="T3" fmla="*/ 526 h 710"/>
                <a:gd name="T4" fmla="*/ 439 w 488"/>
                <a:gd name="T5" fmla="*/ 489 h 710"/>
                <a:gd name="T6" fmla="*/ 439 w 488"/>
                <a:gd name="T7" fmla="*/ 318 h 710"/>
                <a:gd name="T8" fmla="*/ 427 w 488"/>
                <a:gd name="T9" fmla="*/ 318 h 710"/>
                <a:gd name="T10" fmla="*/ 427 w 488"/>
                <a:gd name="T11" fmla="*/ 0 h 710"/>
                <a:gd name="T12" fmla="*/ 0 w 488"/>
                <a:gd name="T13" fmla="*/ 73 h 710"/>
                <a:gd name="T14" fmla="*/ 0 w 488"/>
                <a:gd name="T15" fmla="*/ 673 h 710"/>
                <a:gd name="T16" fmla="*/ 0 w 488"/>
                <a:gd name="T17" fmla="*/ 710 h 710"/>
                <a:gd name="T18" fmla="*/ 488 w 488"/>
                <a:gd name="T19" fmla="*/ 624 h 710"/>
                <a:gd name="T20" fmla="*/ 476 w 488"/>
                <a:gd name="T21" fmla="*/ 600 h 710"/>
                <a:gd name="T22" fmla="*/ 451 w 488"/>
                <a:gd name="T23" fmla="*/ 563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710">
                  <a:moveTo>
                    <a:pt x="451" y="563"/>
                  </a:moveTo>
                  <a:lnTo>
                    <a:pt x="439" y="526"/>
                  </a:lnTo>
                  <a:lnTo>
                    <a:pt x="439" y="489"/>
                  </a:lnTo>
                  <a:lnTo>
                    <a:pt x="439" y="318"/>
                  </a:lnTo>
                  <a:lnTo>
                    <a:pt x="427" y="318"/>
                  </a:lnTo>
                  <a:lnTo>
                    <a:pt x="427" y="0"/>
                  </a:lnTo>
                  <a:lnTo>
                    <a:pt x="0" y="73"/>
                  </a:lnTo>
                  <a:lnTo>
                    <a:pt x="0" y="673"/>
                  </a:lnTo>
                  <a:lnTo>
                    <a:pt x="0" y="710"/>
                  </a:lnTo>
                  <a:lnTo>
                    <a:pt x="488" y="624"/>
                  </a:lnTo>
                  <a:lnTo>
                    <a:pt x="476" y="600"/>
                  </a:lnTo>
                  <a:lnTo>
                    <a:pt x="451" y="56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1272" y="3434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1776 h 1776"/>
                <a:gd name="T6" fmla="*/ 427 w 427"/>
                <a:gd name="T7" fmla="*/ 1702 h 1776"/>
                <a:gd name="T8" fmla="*/ 427 w 427"/>
                <a:gd name="T9" fmla="*/ 0 h 1776"/>
                <a:gd name="T10" fmla="*/ 427 w 427"/>
                <a:gd name="T11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1776"/>
                  </a:lnTo>
                  <a:lnTo>
                    <a:pt x="427" y="1702"/>
                  </a:lnTo>
                  <a:lnTo>
                    <a:pt x="427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5981" y="2601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209 h 1776"/>
                <a:gd name="T6" fmla="*/ 0 w 427"/>
                <a:gd name="T7" fmla="*/ 833 h 1776"/>
                <a:gd name="T8" fmla="*/ 0 w 427"/>
                <a:gd name="T9" fmla="*/ 1776 h 1776"/>
                <a:gd name="T10" fmla="*/ 427 w 427"/>
                <a:gd name="T11" fmla="*/ 1703 h 1776"/>
                <a:gd name="T12" fmla="*/ 427 w 427"/>
                <a:gd name="T13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209"/>
                  </a:lnTo>
                  <a:lnTo>
                    <a:pt x="0" y="833"/>
                  </a:lnTo>
                  <a:lnTo>
                    <a:pt x="0" y="1776"/>
                  </a:lnTo>
                  <a:lnTo>
                    <a:pt x="427" y="170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663" y="6827"/>
              <a:ext cx="354" cy="220"/>
            </a:xfrm>
            <a:custGeom>
              <a:avLst/>
              <a:gdLst>
                <a:gd name="T0" fmla="*/ 183 w 354"/>
                <a:gd name="T1" fmla="*/ 85 h 220"/>
                <a:gd name="T2" fmla="*/ 183 w 354"/>
                <a:gd name="T3" fmla="*/ 85 h 220"/>
                <a:gd name="T4" fmla="*/ 122 w 354"/>
                <a:gd name="T5" fmla="*/ 85 h 220"/>
                <a:gd name="T6" fmla="*/ 86 w 354"/>
                <a:gd name="T7" fmla="*/ 61 h 220"/>
                <a:gd name="T8" fmla="*/ 37 w 354"/>
                <a:gd name="T9" fmla="*/ 36 h 220"/>
                <a:gd name="T10" fmla="*/ 12 w 354"/>
                <a:gd name="T11" fmla="*/ 0 h 220"/>
                <a:gd name="T12" fmla="*/ 12 w 354"/>
                <a:gd name="T13" fmla="*/ 0 h 220"/>
                <a:gd name="T14" fmla="*/ 0 w 354"/>
                <a:gd name="T15" fmla="*/ 49 h 220"/>
                <a:gd name="T16" fmla="*/ 0 w 354"/>
                <a:gd name="T17" fmla="*/ 49 h 220"/>
                <a:gd name="T18" fmla="*/ 12 w 354"/>
                <a:gd name="T19" fmla="*/ 110 h 220"/>
                <a:gd name="T20" fmla="*/ 49 w 354"/>
                <a:gd name="T21" fmla="*/ 171 h 220"/>
                <a:gd name="T22" fmla="*/ 110 w 354"/>
                <a:gd name="T23" fmla="*/ 208 h 220"/>
                <a:gd name="T24" fmla="*/ 183 w 354"/>
                <a:gd name="T25" fmla="*/ 220 h 220"/>
                <a:gd name="T26" fmla="*/ 183 w 354"/>
                <a:gd name="T27" fmla="*/ 220 h 220"/>
                <a:gd name="T28" fmla="*/ 244 w 354"/>
                <a:gd name="T29" fmla="*/ 208 h 220"/>
                <a:gd name="T30" fmla="*/ 305 w 354"/>
                <a:gd name="T31" fmla="*/ 171 h 220"/>
                <a:gd name="T32" fmla="*/ 342 w 354"/>
                <a:gd name="T33" fmla="*/ 110 h 220"/>
                <a:gd name="T34" fmla="*/ 354 w 354"/>
                <a:gd name="T35" fmla="*/ 49 h 220"/>
                <a:gd name="T36" fmla="*/ 354 w 354"/>
                <a:gd name="T37" fmla="*/ 49 h 220"/>
                <a:gd name="T38" fmla="*/ 342 w 354"/>
                <a:gd name="T39" fmla="*/ 0 h 220"/>
                <a:gd name="T40" fmla="*/ 342 w 354"/>
                <a:gd name="T41" fmla="*/ 0 h 220"/>
                <a:gd name="T42" fmla="*/ 317 w 354"/>
                <a:gd name="T43" fmla="*/ 36 h 220"/>
                <a:gd name="T44" fmla="*/ 268 w 354"/>
                <a:gd name="T45" fmla="*/ 61 h 220"/>
                <a:gd name="T46" fmla="*/ 232 w 354"/>
                <a:gd name="T47" fmla="*/ 85 h 220"/>
                <a:gd name="T48" fmla="*/ 183 w 354"/>
                <a:gd name="T49" fmla="*/ 85 h 220"/>
                <a:gd name="T50" fmla="*/ 183 w 354"/>
                <a:gd name="T51" fmla="*/ 85 h 220"/>
                <a:gd name="T52" fmla="*/ 183 w 354"/>
                <a:gd name="T53" fmla="*/ 8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20">
                  <a:moveTo>
                    <a:pt x="183" y="85"/>
                  </a:moveTo>
                  <a:lnTo>
                    <a:pt x="183" y="85"/>
                  </a:lnTo>
                  <a:lnTo>
                    <a:pt x="122" y="85"/>
                  </a:lnTo>
                  <a:lnTo>
                    <a:pt x="86" y="61"/>
                  </a:lnTo>
                  <a:lnTo>
                    <a:pt x="37" y="3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2" y="110"/>
                  </a:lnTo>
                  <a:lnTo>
                    <a:pt x="49" y="171"/>
                  </a:lnTo>
                  <a:lnTo>
                    <a:pt x="110" y="208"/>
                  </a:lnTo>
                  <a:lnTo>
                    <a:pt x="183" y="220"/>
                  </a:lnTo>
                  <a:lnTo>
                    <a:pt x="183" y="220"/>
                  </a:lnTo>
                  <a:lnTo>
                    <a:pt x="244" y="208"/>
                  </a:lnTo>
                  <a:lnTo>
                    <a:pt x="305" y="171"/>
                  </a:lnTo>
                  <a:lnTo>
                    <a:pt x="342" y="110"/>
                  </a:lnTo>
                  <a:lnTo>
                    <a:pt x="354" y="49"/>
                  </a:lnTo>
                  <a:lnTo>
                    <a:pt x="354" y="49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17" y="36"/>
                  </a:lnTo>
                  <a:lnTo>
                    <a:pt x="268" y="61"/>
                  </a:lnTo>
                  <a:lnTo>
                    <a:pt x="232" y="85"/>
                  </a:lnTo>
                  <a:lnTo>
                    <a:pt x="183" y="85"/>
                  </a:lnTo>
                  <a:lnTo>
                    <a:pt x="183" y="85"/>
                  </a:lnTo>
                  <a:lnTo>
                    <a:pt x="183" y="85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675" y="6692"/>
              <a:ext cx="330" cy="220"/>
            </a:xfrm>
            <a:custGeom>
              <a:avLst/>
              <a:gdLst>
                <a:gd name="T0" fmla="*/ 171 w 330"/>
                <a:gd name="T1" fmla="*/ 220 h 220"/>
                <a:gd name="T2" fmla="*/ 171 w 330"/>
                <a:gd name="T3" fmla="*/ 220 h 220"/>
                <a:gd name="T4" fmla="*/ 220 w 330"/>
                <a:gd name="T5" fmla="*/ 220 h 220"/>
                <a:gd name="T6" fmla="*/ 256 w 330"/>
                <a:gd name="T7" fmla="*/ 196 h 220"/>
                <a:gd name="T8" fmla="*/ 305 w 330"/>
                <a:gd name="T9" fmla="*/ 171 h 220"/>
                <a:gd name="T10" fmla="*/ 330 w 330"/>
                <a:gd name="T11" fmla="*/ 135 h 220"/>
                <a:gd name="T12" fmla="*/ 330 w 330"/>
                <a:gd name="T13" fmla="*/ 135 h 220"/>
                <a:gd name="T14" fmla="*/ 305 w 330"/>
                <a:gd name="T15" fmla="*/ 86 h 220"/>
                <a:gd name="T16" fmla="*/ 269 w 330"/>
                <a:gd name="T17" fmla="*/ 49 h 220"/>
                <a:gd name="T18" fmla="*/ 220 w 330"/>
                <a:gd name="T19" fmla="*/ 12 h 220"/>
                <a:gd name="T20" fmla="*/ 171 w 330"/>
                <a:gd name="T21" fmla="*/ 0 h 220"/>
                <a:gd name="T22" fmla="*/ 171 w 330"/>
                <a:gd name="T23" fmla="*/ 0 h 220"/>
                <a:gd name="T24" fmla="*/ 110 w 330"/>
                <a:gd name="T25" fmla="*/ 12 h 220"/>
                <a:gd name="T26" fmla="*/ 61 w 330"/>
                <a:gd name="T27" fmla="*/ 49 h 220"/>
                <a:gd name="T28" fmla="*/ 25 w 330"/>
                <a:gd name="T29" fmla="*/ 86 h 220"/>
                <a:gd name="T30" fmla="*/ 0 w 330"/>
                <a:gd name="T31" fmla="*/ 135 h 220"/>
                <a:gd name="T32" fmla="*/ 0 w 330"/>
                <a:gd name="T33" fmla="*/ 135 h 220"/>
                <a:gd name="T34" fmla="*/ 25 w 330"/>
                <a:gd name="T35" fmla="*/ 171 h 220"/>
                <a:gd name="T36" fmla="*/ 74 w 330"/>
                <a:gd name="T37" fmla="*/ 196 h 220"/>
                <a:gd name="T38" fmla="*/ 110 w 330"/>
                <a:gd name="T39" fmla="*/ 220 h 220"/>
                <a:gd name="T40" fmla="*/ 171 w 330"/>
                <a:gd name="T41" fmla="*/ 220 h 220"/>
                <a:gd name="T42" fmla="*/ 171 w 330"/>
                <a:gd name="T43" fmla="*/ 220 h 220"/>
                <a:gd name="T44" fmla="*/ 171 w 330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0" h="220">
                  <a:moveTo>
                    <a:pt x="171" y="220"/>
                  </a:moveTo>
                  <a:lnTo>
                    <a:pt x="171" y="220"/>
                  </a:lnTo>
                  <a:lnTo>
                    <a:pt x="220" y="220"/>
                  </a:lnTo>
                  <a:lnTo>
                    <a:pt x="256" y="196"/>
                  </a:lnTo>
                  <a:lnTo>
                    <a:pt x="305" y="171"/>
                  </a:lnTo>
                  <a:lnTo>
                    <a:pt x="330" y="135"/>
                  </a:lnTo>
                  <a:lnTo>
                    <a:pt x="330" y="135"/>
                  </a:lnTo>
                  <a:lnTo>
                    <a:pt x="305" y="86"/>
                  </a:lnTo>
                  <a:lnTo>
                    <a:pt x="269" y="49"/>
                  </a:lnTo>
                  <a:lnTo>
                    <a:pt x="220" y="1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10" y="12"/>
                  </a:lnTo>
                  <a:lnTo>
                    <a:pt x="61" y="49"/>
                  </a:lnTo>
                  <a:lnTo>
                    <a:pt x="25" y="86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25" y="171"/>
                  </a:lnTo>
                  <a:lnTo>
                    <a:pt x="74" y="196"/>
                  </a:lnTo>
                  <a:lnTo>
                    <a:pt x="110" y="220"/>
                  </a:lnTo>
                  <a:lnTo>
                    <a:pt x="171" y="220"/>
                  </a:lnTo>
                  <a:lnTo>
                    <a:pt x="171" y="220"/>
                  </a:lnTo>
                  <a:lnTo>
                    <a:pt x="171" y="2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94" y="6443942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00538 -0.75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3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00295 -0.7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Let’s see some of the power of </a:t>
            </a:r>
            <a:r>
              <a:rPr lang="en-US" sz="1800" dirty="0" err="1" smtClean="0">
                <a:solidFill>
                  <a:prstClr val="black"/>
                </a:solidFill>
              </a:rPr>
              <a:t>AngularJS</a:t>
            </a:r>
            <a:r>
              <a:rPr lang="en-US" sz="1800" dirty="0" smtClean="0">
                <a:solidFill>
                  <a:prstClr val="black"/>
                </a:solidFill>
              </a:rPr>
              <a:t> two way data binding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2715" y="3943327"/>
            <a:ext cx="4181422" cy="830997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Demo</a:t>
            </a:r>
          </a:p>
          <a:p>
            <a:r>
              <a:rPr lang="en-US" sz="2100" dirty="0" smtClean="0">
                <a:solidFill>
                  <a:prstClr val="black"/>
                </a:solidFill>
              </a:rPr>
              <a:t>Overview of $scope</a:t>
            </a:r>
            <a:endParaRPr lang="en-US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9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0.00602 L 0.38837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13" y="1569519"/>
            <a:ext cx="5330100" cy="612961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0104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00" y="1516615"/>
            <a:ext cx="6027951" cy="535234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0105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Why </a:t>
            </a:r>
            <a:r>
              <a:rPr lang="en-US" b="1" dirty="0" err="1" smtClean="0">
                <a:solidFill>
                  <a:prstClr val="black"/>
                </a:solidFill>
              </a:rPr>
              <a:t>AngularJS</a:t>
            </a:r>
            <a:r>
              <a:rPr lang="en-US" b="1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Common UI Patterns</a:t>
            </a:r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400" dirty="0" err="1">
                <a:solidFill>
                  <a:prstClr val="black"/>
                </a:solidFill>
              </a:rPr>
              <a:t>AngularJS</a:t>
            </a:r>
            <a:r>
              <a:rPr lang="en-US" sz="2400" dirty="0">
                <a:solidFill>
                  <a:prstClr val="black"/>
                </a:solidFill>
              </a:rPr>
              <a:t> enables you to implement common UI patterns such as MVC or MVVM in a modular way.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F</a:t>
            </a: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Common UI Patterns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dirty="0" err="1">
                <a:solidFill>
                  <a:prstClr val="black"/>
                </a:solidFill>
              </a:rPr>
              <a:t>AngularJS</a:t>
            </a:r>
            <a:r>
              <a:rPr lang="en-US" dirty="0">
                <a:solidFill>
                  <a:prstClr val="black"/>
                </a:solidFill>
              </a:rPr>
              <a:t> enables you to </a:t>
            </a:r>
            <a:r>
              <a:rPr lang="en-US" dirty="0" smtClean="0">
                <a:solidFill>
                  <a:prstClr val="black"/>
                </a:solidFill>
              </a:rPr>
              <a:t>implement </a:t>
            </a:r>
            <a:r>
              <a:rPr lang="en-US" dirty="0">
                <a:solidFill>
                  <a:prstClr val="black"/>
                </a:solidFill>
              </a:rPr>
              <a:t>common UI patterns such as MVC </a:t>
            </a:r>
            <a:r>
              <a:rPr lang="en-US" dirty="0" smtClean="0">
                <a:solidFill>
                  <a:prstClr val="black"/>
                </a:solidFill>
              </a:rPr>
              <a:t>in a modular way.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Two-way data binding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Uncomplicated, readable.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Two-way data binding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Uncomplicated, readable.</a:t>
            </a: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Dependency Injection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sz="2100" dirty="0" err="1" smtClean="0">
                <a:solidFill>
                  <a:prstClr val="black"/>
                </a:solidFill>
              </a:rPr>
              <a:t>async</a:t>
            </a:r>
            <a:r>
              <a:rPr lang="en-US" sz="2100" dirty="0" smtClean="0">
                <a:solidFill>
                  <a:prstClr val="black"/>
                </a:solidFill>
              </a:rPr>
              <a:t> functions, $location for browser address.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Dependency Injection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dirty="0" err="1">
                <a:solidFill>
                  <a:prstClr val="black"/>
                </a:solidFill>
              </a:rPr>
              <a:t>async</a:t>
            </a:r>
            <a:r>
              <a:rPr lang="en-US" dirty="0">
                <a:solidFill>
                  <a:prstClr val="black"/>
                </a:solidFill>
              </a:rPr>
              <a:t> functions, $location for browser address.</a:t>
            </a: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Testability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Unit test your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code using frameworks like Jasmine or </a:t>
            </a:r>
            <a:r>
              <a:rPr lang="en-US" sz="2100" dirty="0" err="1" smtClean="0">
                <a:solidFill>
                  <a:prstClr val="black"/>
                </a:solidFill>
              </a:rPr>
              <a:t>QUnit</a:t>
            </a:r>
            <a:r>
              <a:rPr lang="en-US" sz="2100" dirty="0" smtClean="0">
                <a:solidFill>
                  <a:prstClr val="black"/>
                </a:solidFill>
              </a:rPr>
              <a:t> and tools like the Karma test runner.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99287" y="1627934"/>
            <a:ext cx="220774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prstClr val="black"/>
                </a:solidFill>
              </a:rPr>
              <a:t>AngularJS</a:t>
            </a:r>
            <a:r>
              <a:rPr lang="en-US" sz="2400" dirty="0" smtClean="0">
                <a:solidFill>
                  <a:prstClr val="black"/>
                </a:solidFill>
              </a:rPr>
              <a:t> is available on </a:t>
            </a:r>
            <a:r>
              <a:rPr lang="en-US" sz="2400" dirty="0" err="1" smtClean="0">
                <a:solidFill>
                  <a:srgbClr val="FF0000"/>
                </a:solidFill>
              </a:rPr>
              <a:t>NuGet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prstClr val="black"/>
                </a:solidFill>
              </a:rPr>
              <a:t>Alternatively you can download it on the project website </a:t>
            </a:r>
            <a:r>
              <a:rPr lang="en-US" sz="1800" dirty="0">
                <a:solidFill>
                  <a:srgbClr val="FF0000"/>
                </a:solidFill>
              </a:rPr>
              <a:t>angularjs.org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2715" y="3943327"/>
            <a:ext cx="4181422" cy="507831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Getting Started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7" y="1152503"/>
            <a:ext cx="3651821" cy="1030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36" y="2368970"/>
            <a:ext cx="1565780" cy="4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prstClr val="black"/>
                </a:solidFill>
              </a:rPr>
              <a:t>Alternatively you can download it on the project website </a:t>
            </a:r>
            <a:r>
              <a:rPr lang="en-US" sz="1800" dirty="0">
                <a:solidFill>
                  <a:srgbClr val="FF0000"/>
                </a:solidFill>
              </a:rPr>
              <a:t>angularjs.org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2715" y="3943327"/>
            <a:ext cx="4181422" cy="830997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Demo</a:t>
            </a:r>
          </a:p>
          <a:p>
            <a:r>
              <a:rPr lang="en-US" sz="2100" dirty="0" smtClean="0">
                <a:solidFill>
                  <a:prstClr val="black"/>
                </a:solidFill>
              </a:rPr>
              <a:t>Our first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Application</a:t>
            </a:r>
            <a:endParaRPr lang="en-US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0.00602 L 0.38837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231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1_Office Theme</vt:lpstr>
      <vt:lpstr>AngularJS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 Tool Kit</dc:title>
  <dc:creator>PresenterMedia.com</dc:creator>
  <cp:lastModifiedBy>Carey Payette</cp:lastModifiedBy>
  <cp:revision>22</cp:revision>
  <dcterms:created xsi:type="dcterms:W3CDTF">2013-08-08T16:44:11Z</dcterms:created>
  <dcterms:modified xsi:type="dcterms:W3CDTF">2014-11-21T15:44:49Z</dcterms:modified>
</cp:coreProperties>
</file>