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78" r:id="rId4"/>
    <p:sldId id="257" r:id="rId5"/>
    <p:sldId id="286" r:id="rId6"/>
    <p:sldId id="287" r:id="rId7"/>
    <p:sldId id="288" r:id="rId8"/>
    <p:sldId id="289" r:id="rId9"/>
    <p:sldId id="258" r:id="rId10"/>
    <p:sldId id="259" r:id="rId11"/>
    <p:sldId id="260" r:id="rId12"/>
    <p:sldId id="261" r:id="rId13"/>
    <p:sldId id="262" r:id="rId14"/>
    <p:sldId id="269" r:id="rId15"/>
    <p:sldId id="264" r:id="rId16"/>
    <p:sldId id="263" r:id="rId17"/>
    <p:sldId id="266" r:id="rId18"/>
    <p:sldId id="265" r:id="rId19"/>
    <p:sldId id="275" r:id="rId20"/>
    <p:sldId id="274" r:id="rId21"/>
    <p:sldId id="267" r:id="rId22"/>
    <p:sldId id="268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200" b="0" smtClean="0">
                <a:latin typeface="Franklin Gothic Medium" pitchFamily="34" charset="0"/>
              </a:rPr>
              <a:t>Visual Studio Live! Las Vegas 2011MGB 2003</a:t>
            </a: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800" b="0" smtClean="0">
                <a:latin typeface="Franklin Gothic Medium" pitchFamily="34" charset="0"/>
              </a:rPr>
              <a:t>© 2003 Microsoft Corporation. All rights reserved.</a:t>
            </a:r>
          </a:p>
          <a:p>
            <a:pPr eaLnBrk="0" hangingPunct="0"/>
            <a:r>
              <a:rPr lang="en-US" sz="800" b="0" smtClean="0">
                <a:latin typeface="Franklin Gothic Medium" pitchFamily="34" charset="0"/>
              </a:rPr>
              <a:t>This presentation is for informational purposes only. Microsoft makes no warranties, express or implied, in this summary.</a:t>
            </a:r>
            <a:endParaRPr lang="en-US" sz="1200" b="0" smtClean="0">
              <a:latin typeface="Franklin Gothic Medium" pitchFamily="34" charset="0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fld id="{77C58281-515D-4718-8473-8A0C8B323C9E}" type="slidenum">
              <a:rPr lang="en-US" sz="1200" b="0" smtClean="0">
                <a:latin typeface="Franklin Gothic Medium" pitchFamily="34" charset="0"/>
              </a:rPr>
              <a:pPr/>
              <a:t>23</a:t>
            </a:fld>
            <a:endParaRPr lang="en-US" sz="1200" b="0" smtClean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200" b="0" smtClean="0">
                <a:latin typeface="Franklin Gothic Medium" pitchFamily="34" charset="0"/>
              </a:rPr>
              <a:t>Visual Studio Live! Las Vegas 2011MGB 2003</a:t>
            </a: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800" b="0" smtClean="0">
                <a:latin typeface="Franklin Gothic Medium" pitchFamily="34" charset="0"/>
              </a:rPr>
              <a:t>© 2003 Microsoft Corporation. All rights reserved.</a:t>
            </a:r>
          </a:p>
          <a:p>
            <a:pPr eaLnBrk="0" hangingPunct="0"/>
            <a:r>
              <a:rPr lang="en-US" sz="800" b="0" smtClean="0">
                <a:latin typeface="Franklin Gothic Medium" pitchFamily="34" charset="0"/>
              </a:rPr>
              <a:t>This presentation is for informational purposes only. Microsoft makes no warranties, express or implied, in this summary.</a:t>
            </a:r>
            <a:endParaRPr lang="en-US" sz="1200" b="0" smtClean="0">
              <a:latin typeface="Franklin Gothic Medium" pitchFamily="34" charset="0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fld id="{77C58281-515D-4718-8473-8A0C8B323C9E}" type="slidenum">
              <a:rPr lang="en-US" sz="1200" b="0" smtClean="0">
                <a:latin typeface="Franklin Gothic Medium" pitchFamily="34" charset="0"/>
              </a:rPr>
              <a:pPr/>
              <a:t>24</a:t>
            </a:fld>
            <a:endParaRPr lang="en-US" sz="1200" b="0" smtClean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8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I learned to love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Bender</a:t>
            </a: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James@JamesCBender.com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https://github.com/JamesBender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Times New Roman" pitchFamily="8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3200" y="228600"/>
            <a:ext cx="251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Doesn’t promote reusability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Creates brittle systems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Difficult to “mock” makes testing difficult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29" cy="47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30" cy="148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815492_303566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7380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52400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Better….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52400"/>
            <a:ext cx="251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… but still a lot of work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715000" y="3657600"/>
            <a:ext cx="3048000" cy="2743200"/>
          </a:xfrm>
          <a:prstGeom prst="wedgeEllipseCallout">
            <a:avLst>
              <a:gd name="adj1" fmla="val -69888"/>
              <a:gd name="adj2" fmla="val -10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There are so many dependencies in this system, how do I manage them all?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Dependency Injection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With a Factory 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828800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endParaRPr lang="en-US" dirty="0" smtClean="0"/>
          </a:p>
          <a:p>
            <a:r>
              <a:rPr lang="en-US" dirty="0" smtClean="0"/>
              <a:t>“I need to be created, including have all my services crated and given to me.”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828800"/>
            <a:ext cx="251460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Factory </a:t>
            </a:r>
          </a:p>
          <a:p>
            <a:endParaRPr lang="en-US" dirty="0" smtClean="0"/>
          </a:p>
          <a:p>
            <a:r>
              <a:rPr lang="en-US" dirty="0" smtClean="0"/>
              <a:t>“ I know how to build all of this stuff.”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50292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an Domain Service but I don’t how to create it.”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8946932">
            <a:off x="4750338" y="3561147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</a:t>
            </a:r>
          </a:p>
          <a:p>
            <a:pPr algn="ctr"/>
            <a:r>
              <a:rPr lang="en-US" dirty="0" smtClean="0"/>
              <a:t>Entity for me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3426689" y="1922734"/>
            <a:ext cx="2337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</a:t>
            </a:r>
          </a:p>
          <a:p>
            <a:pPr algn="ctr"/>
            <a:r>
              <a:rPr lang="en-US" dirty="0" smtClean="0"/>
              <a:t>Concrete instance</a:t>
            </a:r>
          </a:p>
        </p:txBody>
      </p:sp>
      <p:sp>
        <p:nvSpPr>
          <p:cNvPr id="11" name="Right Arrow 10"/>
          <p:cNvSpPr/>
          <p:nvPr/>
        </p:nvSpPr>
        <p:spPr>
          <a:xfrm rot="1806909">
            <a:off x="1510659" y="4013692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for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19275"/>
            <a:ext cx="88566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umb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2817" y="0"/>
            <a:ext cx="347118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7620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 want to spend my day writing functional business code, NOT being a  plumber…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Dependency </a:t>
            </a:r>
            <a:r>
              <a:rPr lang="en-US" sz="8000" dirty="0" smtClean="0">
                <a:solidFill>
                  <a:schemeClr val="bg1"/>
                </a:solidFill>
              </a:rPr>
              <a:t>Injection Frameworks </a:t>
            </a:r>
            <a:r>
              <a:rPr lang="en-US" sz="8000" dirty="0">
                <a:solidFill>
                  <a:schemeClr val="bg1"/>
                </a:solidFill>
              </a:rPr>
              <a:t/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to the Rescue!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 Dependency Injection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036874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endParaRPr lang="en-US" dirty="0" smtClean="0"/>
          </a:p>
          <a:p>
            <a:r>
              <a:rPr lang="en-US" dirty="0" smtClean="0"/>
              <a:t>“You ask me for objects, I create them based on the provided mappings and rules”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86200"/>
            <a:ext cx="2514600" cy="2031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Provider</a:t>
            </a:r>
          </a:p>
          <a:p>
            <a:endParaRPr lang="en-US" dirty="0" smtClean="0"/>
          </a:p>
          <a:p>
            <a:r>
              <a:rPr lang="en-US" dirty="0" smtClean="0"/>
              <a:t>“You tell me what type of object you want, I give you the object you need:”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 concrete instance of a Service…”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19300" y="3153728"/>
            <a:ext cx="0" cy="8831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276600" y="4901863"/>
            <a:ext cx="2667000" cy="1217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2"/>
          </p:cNvCxnSpPr>
          <p:nvPr/>
        </p:nvCxnSpPr>
        <p:spPr>
          <a:xfrm rot="5400000" flipH="1" flipV="1">
            <a:off x="6834664" y="3519964"/>
            <a:ext cx="73247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905506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DEMO TIME!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does the Provider know what to create?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PPTB26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8666" y="1572228"/>
            <a:ext cx="6466667" cy="48285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52600" y="2767314"/>
            <a:ext cx="59436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4596114"/>
            <a:ext cx="64008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7918888">
            <a:off x="6483291" y="3192320"/>
            <a:ext cx="1106553" cy="304800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905506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DEMO TIME!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Who the heck is this guy?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153400" cy="5029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600" dirty="0" smtClean="0">
                <a:solidFill>
                  <a:schemeClr val="bg2"/>
                </a:solidFill>
              </a:rPr>
              <a:t>James Bender</a:t>
            </a:r>
          </a:p>
          <a:p>
            <a:pPr algn="l"/>
            <a:endParaRPr lang="en-US" sz="2000" dirty="0" smtClean="0">
              <a:solidFill>
                <a:schemeClr val="bg2"/>
              </a:solidFill>
            </a:endParaRPr>
          </a:p>
          <a:p>
            <a:pPr algn="l"/>
            <a:r>
              <a:rPr lang="en-US" sz="2400" dirty="0" smtClean="0">
                <a:solidFill>
                  <a:schemeClr val="bg2"/>
                </a:solidFill>
              </a:rPr>
              <a:t>Principal Technology Evangelist, The Sophic Group</a:t>
            </a:r>
          </a:p>
          <a:p>
            <a:pPr algn="l"/>
            <a:r>
              <a:rPr lang="en-US" sz="2400" dirty="0" smtClean="0">
                <a:solidFill>
                  <a:schemeClr val="bg2"/>
                </a:solidFill>
              </a:rPr>
              <a:t>Microsoft MVP</a:t>
            </a:r>
          </a:p>
          <a:p>
            <a:pPr algn="l"/>
            <a:r>
              <a:rPr lang="en-US" sz="2400" dirty="0" smtClean="0">
                <a:solidFill>
                  <a:schemeClr val="bg2"/>
                </a:solidFill>
              </a:rPr>
              <a:t>President, Central Ohio .NET Developers Group</a:t>
            </a:r>
          </a:p>
          <a:p>
            <a:pPr algn="l"/>
            <a:r>
              <a:rPr lang="en-US" sz="2400" dirty="0" smtClean="0">
                <a:solidFill>
                  <a:schemeClr val="bg2"/>
                </a:solidFill>
              </a:rPr>
              <a:t>Senior Editor of First Party Content, NPlus1.org</a:t>
            </a:r>
          </a:p>
          <a:p>
            <a:pPr algn="l"/>
            <a:r>
              <a:rPr lang="en-US" sz="2400" dirty="0" smtClean="0">
                <a:solidFill>
                  <a:schemeClr val="bg2"/>
                </a:solidFill>
              </a:rPr>
              <a:t>President and Chief Nerd-Herder, Columbus Architects Group</a:t>
            </a:r>
          </a:p>
          <a:p>
            <a:pPr algn="l"/>
            <a:r>
              <a:rPr lang="en-US" sz="2400" dirty="0" smtClean="0">
                <a:solidFill>
                  <a:schemeClr val="bg2"/>
                </a:solidFill>
              </a:rPr>
              <a:t>Author for </a:t>
            </a:r>
            <a:r>
              <a:rPr lang="en-US" sz="2400" dirty="0" err="1" smtClean="0">
                <a:solidFill>
                  <a:schemeClr val="bg2"/>
                </a:solidFill>
              </a:rPr>
              <a:t>Wrox</a:t>
            </a:r>
            <a:r>
              <a:rPr lang="en-US" sz="2400" smtClean="0">
                <a:solidFill>
                  <a:schemeClr val="bg2"/>
                </a:solidFill>
              </a:rPr>
              <a:t> Publishing</a:t>
            </a:r>
            <a:endParaRPr lang="en-US" sz="2400" dirty="0" smtClean="0">
              <a:solidFill>
                <a:schemeClr val="bg2"/>
              </a:solidFill>
            </a:endParaRPr>
          </a:p>
          <a:p>
            <a:pPr algn="l"/>
            <a:endParaRPr lang="en-US" sz="2400" dirty="0" smtClean="0">
              <a:solidFill>
                <a:schemeClr val="bg2"/>
              </a:solidFill>
            </a:endParaRPr>
          </a:p>
          <a:p>
            <a:pPr algn="l"/>
            <a:r>
              <a:rPr lang="en-US" sz="2400" dirty="0" smtClean="0">
                <a:solidFill>
                  <a:schemeClr val="bg2"/>
                </a:solidFill>
              </a:rPr>
              <a:t>www.JamesCBender.com</a:t>
            </a:r>
          </a:p>
          <a:p>
            <a:pPr algn="l"/>
            <a:r>
              <a:rPr lang="en-US" sz="2400" dirty="0" smtClean="0">
                <a:solidFill>
                  <a:schemeClr val="bg2"/>
                </a:solidFill>
              </a:rPr>
              <a:t>james@jamescbender.com</a:t>
            </a:r>
          </a:p>
          <a:p>
            <a:pPr algn="l"/>
            <a:r>
              <a:rPr lang="en-US" sz="2400" dirty="0" smtClean="0">
                <a:solidFill>
                  <a:schemeClr val="bg2"/>
                </a:solidFill>
              </a:rPr>
              <a:t>Twitter: </a:t>
            </a:r>
            <a:r>
              <a:rPr lang="en-US" sz="2400" dirty="0" err="1" smtClean="0">
                <a:solidFill>
                  <a:schemeClr val="bg2"/>
                </a:solidFill>
              </a:rPr>
              <a:t>JamesBender</a:t>
            </a:r>
            <a:endParaRPr lang="en-US" sz="2400" dirty="0" smtClean="0">
              <a:solidFill>
                <a:schemeClr val="bg2"/>
              </a:solidFill>
            </a:endParaRPr>
          </a:p>
          <a:p>
            <a:pPr algn="l"/>
            <a:endParaRPr lang="en-US" sz="2000" dirty="0" smtClean="0">
              <a:solidFill>
                <a:schemeClr val="bg2"/>
              </a:solidFill>
            </a:endParaRPr>
          </a:p>
        </p:txBody>
      </p:sp>
      <p:pic>
        <p:nvPicPr>
          <p:cNvPr id="1027" name="Picture 3" descr="C:\Users\James\Desktop\MyStuff\MVP\MVP_Logo_Kit\MVP Logo Kit\MVP_Horizontal_Full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25210"/>
            <a:ext cx="2400305" cy="97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Popular .NET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8000" dirty="0" err="1" smtClean="0">
                <a:solidFill>
                  <a:schemeClr val="bg1"/>
                </a:solidFill>
              </a:rPr>
              <a:t>Ninject</a:t>
            </a:r>
            <a:endParaRPr lang="en-US" sz="8000" dirty="0" smtClean="0">
              <a:solidFill>
                <a:schemeClr val="bg1"/>
              </a:solidFill>
            </a:endParaRPr>
          </a:p>
          <a:p>
            <a:r>
              <a:rPr lang="en-US" sz="8000" dirty="0" smtClean="0">
                <a:solidFill>
                  <a:schemeClr val="bg1"/>
                </a:solidFill>
              </a:rPr>
              <a:t>Windsor </a:t>
            </a:r>
          </a:p>
          <a:p>
            <a:r>
              <a:rPr lang="en-US" sz="8000" dirty="0" smtClean="0">
                <a:solidFill>
                  <a:schemeClr val="bg1"/>
                </a:solidFill>
              </a:rPr>
              <a:t>Microsoft Unity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helpful links…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 Frameworks: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Ninject.org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StructureMap.Sourceforge.net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www.castleproject.org/container/index.html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Unity (tinyurl.com/cm9pe3)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helpful links…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Martin Fowler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martinfowler.com/articles/injection.html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MSDN Article on Dependency Injection pattern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http://tinyurl.com/bm8wm5</a:t>
            </a:r>
          </a:p>
          <a:p>
            <a:r>
              <a:rPr lang="en-US" smtClean="0">
                <a:solidFill>
                  <a:schemeClr val="bg1"/>
                </a:solidFill>
              </a:rPr>
              <a:t>Dependency </a:t>
            </a:r>
            <a:r>
              <a:rPr lang="en-US" dirty="0" smtClean="0">
                <a:solidFill>
                  <a:schemeClr val="bg1"/>
                </a:solidFill>
              </a:rPr>
              <a:t>Injection tutorial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http://tinyurl.com/5fysrq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49" y="407988"/>
            <a:ext cx="8782051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Professional Test Driven Development with C#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257300"/>
            <a:ext cx="4343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0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www.JamesCBender.com</a:t>
            </a:r>
          </a:p>
          <a:p>
            <a:r>
              <a:rPr lang="en-US" dirty="0">
                <a:solidFill>
                  <a:schemeClr val="bg1"/>
                </a:solidFill>
              </a:rPr>
              <a:t>https://github.com/JamesBender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james@jamescbender.com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Twitter: @</a:t>
            </a:r>
            <a:r>
              <a:rPr lang="en-US" dirty="0" err="1" smtClean="0">
                <a:solidFill>
                  <a:schemeClr val="bg1"/>
                </a:solidFill>
              </a:rPr>
              <a:t>JamesBender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2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Dependency Injection?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31838"/>
            <a:ext cx="4038600" cy="1477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Pursuit of the </a:t>
            </a:r>
            <a:br>
              <a:rPr lang="en-US" b="1" dirty="0" smtClean="0"/>
            </a:br>
            <a:r>
              <a:rPr lang="en-US" b="1" dirty="0" smtClean="0"/>
              <a:t>Loosely Coupled System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8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Liskov</a:t>
            </a:r>
            <a:r>
              <a:rPr lang="en-US" dirty="0" smtClean="0">
                <a:solidFill>
                  <a:schemeClr val="bg1"/>
                </a:solidFill>
              </a:rPr>
              <a:t> Substitution Principle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Any </a:t>
            </a:r>
            <a:r>
              <a:rPr lang="en-US" dirty="0"/>
              <a:t>object in your application should be able to be replaced with a type derived from it without breaking the </a:t>
            </a:r>
            <a:r>
              <a:rPr lang="en-US" dirty="0" smtClean="0"/>
              <a:t>application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</a:t>
            </a:r>
            <a:r>
              <a:rPr lang="en-US" b="1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Dependency Inversion Principle</a:t>
            </a:r>
          </a:p>
          <a:p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/>
              <a:t>Code </a:t>
            </a:r>
            <a:r>
              <a:rPr lang="en-US" sz="3000" dirty="0"/>
              <a:t>should depend on abstractions; not concrete implementations. Furthermore, the </a:t>
            </a:r>
            <a:r>
              <a:rPr lang="en-US" sz="3000" dirty="0" smtClean="0"/>
              <a:t>abstractions </a:t>
            </a:r>
            <a:r>
              <a:rPr lang="en-US" sz="3000" dirty="0"/>
              <a:t>should not depend on the details; the details should depend on the abstractions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32" y="3828972"/>
            <a:ext cx="671353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Entity-Based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Database Access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21336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Service Proxy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27432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Logging Service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200400" y="1708666"/>
            <a:ext cx="2590800" cy="7825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 flipV="1">
            <a:off x="3200400" y="2318266"/>
            <a:ext cx="2590800" cy="1729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0" idx="1"/>
          </p:cNvCxnSpPr>
          <p:nvPr/>
        </p:nvCxnSpPr>
        <p:spPr>
          <a:xfrm>
            <a:off x="3200400" y="2491264"/>
            <a:ext cx="2590800" cy="43660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5867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Tightly coupled services!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rot="5400000" flipH="1" flipV="1">
            <a:off x="3390900" y="5143500"/>
            <a:ext cx="838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8585</TotalTime>
  <Words>512</Words>
  <Application>Microsoft Office PowerPoint</Application>
  <PresentationFormat>On-screen Show (4:3)</PresentationFormat>
  <Paragraphs>115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Franklin Gothic Medium</vt:lpstr>
      <vt:lpstr>Times New Roman</vt:lpstr>
      <vt:lpstr>Office Theme</vt:lpstr>
      <vt:lpstr>How I learned to love Dependency Injection</vt:lpstr>
      <vt:lpstr>PowerPoint Presentation</vt:lpstr>
      <vt:lpstr>Why Dependency Injection?</vt:lpstr>
      <vt:lpstr>The Pursuit of the  Loosely Coupled System</vt:lpstr>
      <vt:lpstr>PowerPoint Presentation</vt:lpstr>
      <vt:lpstr>SOLID Princples</vt:lpstr>
      <vt:lpstr>SOLID Princples</vt:lpstr>
      <vt:lpstr>SOLID Princples</vt:lpstr>
      <vt:lpstr>Basic Entity-Based Architecture</vt:lpstr>
      <vt:lpstr>PowerPoint Presentation</vt:lpstr>
      <vt:lpstr>With Dependency Injection</vt:lpstr>
      <vt:lpstr>PowerPoint Presentation</vt:lpstr>
      <vt:lpstr>Dependency Injection With a Factory Pattern</vt:lpstr>
      <vt:lpstr>PowerPoint Presentation</vt:lpstr>
      <vt:lpstr>PowerPoint Presentation</vt:lpstr>
      <vt:lpstr>With a Dependency Injection Framework</vt:lpstr>
      <vt:lpstr>PowerPoint Presentation</vt:lpstr>
      <vt:lpstr>How does the Provider know what to create?</vt:lpstr>
      <vt:lpstr>PowerPoint Presentation</vt:lpstr>
      <vt:lpstr>Some Popular .NET  Dependency Injection Frameworks</vt:lpstr>
      <vt:lpstr>Some helpful links…</vt:lpstr>
      <vt:lpstr>Some helpful links…</vt:lpstr>
      <vt:lpstr>Professional Test Driven Development with C#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James Bender</cp:lastModifiedBy>
  <cp:revision>116</cp:revision>
  <dcterms:created xsi:type="dcterms:W3CDTF">2009-04-11T19:36:42Z</dcterms:created>
  <dcterms:modified xsi:type="dcterms:W3CDTF">2014-04-05T15:54:19Z</dcterms:modified>
</cp:coreProperties>
</file>