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91" r:id="rId3"/>
    <p:sldId id="292" r:id="rId4"/>
    <p:sldId id="298" r:id="rId5"/>
    <p:sldId id="299" r:id="rId6"/>
    <p:sldId id="300" r:id="rId7"/>
    <p:sldId id="305" r:id="rId8"/>
    <p:sldId id="306" r:id="rId9"/>
    <p:sldId id="307" r:id="rId10"/>
    <p:sldId id="301" r:id="rId11"/>
    <p:sldId id="303" r:id="rId12"/>
    <p:sldId id="302" r:id="rId13"/>
    <p:sldId id="304" r:id="rId14"/>
    <p:sldId id="308" r:id="rId15"/>
    <p:sldId id="309" r:id="rId16"/>
    <p:sldId id="310" r:id="rId17"/>
    <p:sldId id="311" r:id="rId18"/>
    <p:sldId id="312" r:id="rId19"/>
    <p:sldId id="313" r:id="rId20"/>
    <p:sldId id="316" r:id="rId21"/>
    <p:sldId id="314" r:id="rId22"/>
    <p:sldId id="315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81534" autoAdjust="0"/>
  </p:normalViewPr>
  <p:slideViewPr>
    <p:cSldViewPr>
      <p:cViewPr varScale="1">
        <p:scale>
          <a:sx n="65" d="100"/>
          <a:sy n="65" d="100"/>
        </p:scale>
        <p:origin x="-2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9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2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40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24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7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6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38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88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5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4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 credit : https://www.flickr.com/photos/pong/288491653/in/photolist-ruAw2-6MWqp8-jMHNz2-bwyam-4zaHBg-5GPhty-eestzj-sUGGa-5wLkhi-buSRHk-kMbckP-5vkrNG-NmzF8-b9JXAB-41x2VZ-7QM9Nq-4DZsap-ffqsLr-h7hioW-9NENXp-5QTyo3-etWrxK-aM49tH-brBma1-aFh4bj-bsSHtw-bUqWdg-mKo7vt-6qFQHM-mgL3J-sTrR-aV2peB-4UNKGG-2w5zX-eX8Ep2-9ssVZH-83xwm3-8Wi41s-4QDvdx-6ByYYg-6uK4KW-5jdeXU-e8KumD-abEKw8-3yigw-fMWQEe-ZepPP-gaRCV5-2aSqKR-77A6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6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5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05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4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3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4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8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Git Your .NET On!</a:t>
            </a:r>
            <a:endParaRPr lang="en-US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Bender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James@JamesCBender.com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github.com/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JamesBender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Times New Roman" pitchFamily="8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4785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Branches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Creates a separate commit history independent of the </a:t>
            </a:r>
            <a:r>
              <a:rPr lang="en-US" sz="4000" dirty="0" smtClean="0">
                <a:solidFill>
                  <a:schemeClr val="bg1"/>
                </a:solidFill>
              </a:rPr>
              <a:t>main history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Can be merged back into the main history at a later time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5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Branches</a:t>
            </a:r>
            <a:endParaRPr lang="en-US" sz="6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2971800"/>
            <a:ext cx="6553200" cy="2819400"/>
            <a:chOff x="838200" y="2971800"/>
            <a:chExt cx="6553200" cy="2819400"/>
          </a:xfrm>
        </p:grpSpPr>
        <p:sp>
          <p:nvSpPr>
            <p:cNvPr id="6" name="Rectangle 5"/>
            <p:cNvSpPr/>
            <p:nvPr/>
          </p:nvSpPr>
          <p:spPr>
            <a:xfrm>
              <a:off x="838200" y="2971800"/>
              <a:ext cx="6553200" cy="281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95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719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1015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695950" y="3344562"/>
              <a:ext cx="1238250" cy="685800"/>
              <a:chOff x="5695950" y="3344562"/>
              <a:chExt cx="1238250" cy="685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248400" y="334456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5695950" y="3679745"/>
                <a:ext cx="552450" cy="154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 flipH="1" flipV="1">
              <a:off x="4447403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320040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98120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219450" y="3679745"/>
              <a:ext cx="1276350" cy="1570337"/>
              <a:chOff x="5637907" y="2460025"/>
              <a:chExt cx="1296293" cy="157033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6248400" y="334456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5637907" y="2460025"/>
                <a:ext cx="610494" cy="12351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495800" y="4572000"/>
              <a:ext cx="1238250" cy="685800"/>
              <a:chOff x="5695950" y="3344562"/>
              <a:chExt cx="123825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248400" y="334456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5695950" y="3679745"/>
                <a:ext cx="552450" cy="154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>
              <a:stCxn id="11" idx="2"/>
              <a:endCxn id="24" idx="6"/>
            </p:cNvCxnSpPr>
            <p:nvPr/>
          </p:nvCxnSpPr>
          <p:spPr>
            <a:xfrm flipH="1">
              <a:off x="5734050" y="3687462"/>
              <a:ext cx="514350" cy="12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70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Why use Branches?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Separate code by release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71680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Enables you to develop specific features independent of main branch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229761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Allows you to isolate the work of contributors pending a code review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Branches</a:t>
            </a:r>
            <a:endParaRPr lang="en-US" sz="6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2971800"/>
            <a:ext cx="6553200" cy="2819400"/>
            <a:chOff x="838200" y="2971800"/>
            <a:chExt cx="6553200" cy="2819400"/>
          </a:xfrm>
        </p:grpSpPr>
        <p:sp>
          <p:nvSpPr>
            <p:cNvPr id="6" name="Rectangle 5"/>
            <p:cNvSpPr/>
            <p:nvPr/>
          </p:nvSpPr>
          <p:spPr>
            <a:xfrm>
              <a:off x="838200" y="2971800"/>
              <a:ext cx="6553200" cy="281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95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719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1015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695950" y="3344562"/>
              <a:ext cx="1238250" cy="685800"/>
              <a:chOff x="5695950" y="3344562"/>
              <a:chExt cx="1238250" cy="685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248400" y="334456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5695950" y="3679745"/>
                <a:ext cx="552450" cy="154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 flipH="1" flipV="1">
              <a:off x="4447403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320040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98120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219450" y="3679745"/>
              <a:ext cx="1276350" cy="1570337"/>
              <a:chOff x="5637907" y="2460025"/>
              <a:chExt cx="1296293" cy="157033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6248400" y="334456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5637907" y="2460025"/>
                <a:ext cx="610494" cy="12351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495800" y="4572000"/>
              <a:ext cx="1238250" cy="685800"/>
              <a:chOff x="5695950" y="3344562"/>
              <a:chExt cx="123825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248400" y="334456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5695950" y="3679745"/>
                <a:ext cx="552450" cy="154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>
              <a:stCxn id="11" idx="2"/>
              <a:endCxn id="24" idx="6"/>
            </p:cNvCxnSpPr>
            <p:nvPr/>
          </p:nvCxnSpPr>
          <p:spPr>
            <a:xfrm flipH="1">
              <a:off x="5734050" y="3687462"/>
              <a:ext cx="514350" cy="12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56" y="2800705"/>
            <a:ext cx="7601688" cy="29932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28" y="2768263"/>
            <a:ext cx="8106144" cy="30529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04" y="2764208"/>
            <a:ext cx="8097517" cy="30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Rebase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Allows you to alter where a sequence of commits is based from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Provides a clean, linear, easier to understand commit history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5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Rebasing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971800"/>
            <a:ext cx="655320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47800" y="33445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86050" y="33445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24300" y="33445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10100" y="3344562"/>
            <a:ext cx="1238250" cy="685800"/>
            <a:chOff x="5695950" y="3344562"/>
            <a:chExt cx="1238250" cy="685800"/>
          </a:xfrm>
        </p:grpSpPr>
        <p:sp>
          <p:nvSpPr>
            <p:cNvPr id="11" name="Oval 10"/>
            <p:cNvSpPr/>
            <p:nvPr/>
          </p:nvSpPr>
          <p:spPr>
            <a:xfrm>
              <a:off x="6248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569595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H="1" flipV="1">
            <a:off x="3361553" y="36797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114550" y="36797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133600" y="3679745"/>
            <a:ext cx="1276350" cy="1570337"/>
            <a:chOff x="5637907" y="2460025"/>
            <a:chExt cx="1296293" cy="1570337"/>
          </a:xfrm>
        </p:grpSpPr>
        <p:sp>
          <p:nvSpPr>
            <p:cNvPr id="21" name="Oval 20"/>
            <p:cNvSpPr/>
            <p:nvPr/>
          </p:nvSpPr>
          <p:spPr>
            <a:xfrm>
              <a:off x="6248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5637907" y="2460025"/>
              <a:ext cx="610494" cy="12351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09950" y="4572000"/>
            <a:ext cx="1238250" cy="685800"/>
            <a:chOff x="5695950" y="3344562"/>
            <a:chExt cx="1238250" cy="685800"/>
          </a:xfrm>
        </p:grpSpPr>
        <p:sp>
          <p:nvSpPr>
            <p:cNvPr id="24" name="Oval 23"/>
            <p:cNvSpPr/>
            <p:nvPr/>
          </p:nvSpPr>
          <p:spPr>
            <a:xfrm>
              <a:off x="6248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569595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stCxn id="11" idx="2"/>
            <a:endCxn id="24" idx="6"/>
          </p:cNvCxnSpPr>
          <p:nvPr/>
        </p:nvCxnSpPr>
        <p:spPr>
          <a:xfrm flipH="1">
            <a:off x="4648200" y="3687462"/>
            <a:ext cx="514350" cy="122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6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Rebasing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971800"/>
            <a:ext cx="655320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47800" y="33445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86050" y="33445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24300" y="33445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10100" y="3344562"/>
            <a:ext cx="1238250" cy="685800"/>
            <a:chOff x="5695950" y="3344562"/>
            <a:chExt cx="1238250" cy="685800"/>
          </a:xfrm>
        </p:grpSpPr>
        <p:sp>
          <p:nvSpPr>
            <p:cNvPr id="11" name="Oval 10"/>
            <p:cNvSpPr/>
            <p:nvPr/>
          </p:nvSpPr>
          <p:spPr>
            <a:xfrm>
              <a:off x="6248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5695950" y="3679745"/>
              <a:ext cx="552450" cy="15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H="1" flipV="1">
            <a:off x="3361553" y="36797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114550" y="36797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06551" y="4564282"/>
            <a:ext cx="67524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11" idx="6"/>
          </p:cNvCxnSpPr>
          <p:nvPr/>
        </p:nvCxnSpPr>
        <p:spPr>
          <a:xfrm flipH="1" flipV="1">
            <a:off x="5848350" y="3687462"/>
            <a:ext cx="258202" cy="1227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81800" y="4572000"/>
            <a:ext cx="990600" cy="685800"/>
            <a:chOff x="5943600" y="3344562"/>
            <a:chExt cx="990600" cy="685800"/>
          </a:xfrm>
        </p:grpSpPr>
        <p:sp>
          <p:nvSpPr>
            <p:cNvPr id="24" name="Oval 23"/>
            <p:cNvSpPr/>
            <p:nvPr/>
          </p:nvSpPr>
          <p:spPr>
            <a:xfrm>
              <a:off x="6248400" y="334456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endCxn id="21" idx="6"/>
            </p:cNvCxnSpPr>
            <p:nvPr/>
          </p:nvCxnSpPr>
          <p:spPr>
            <a:xfrm flipH="1" flipV="1">
              <a:off x="5943600" y="3679744"/>
              <a:ext cx="304800" cy="15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67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Three ways to “Git”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Command Line – Git for Windows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180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Windows App – </a:t>
            </a:r>
            <a:r>
              <a:rPr lang="en-US" sz="4000" dirty="0" err="1" smtClean="0">
                <a:solidFill>
                  <a:schemeClr val="bg1"/>
                </a:solidFill>
              </a:rPr>
              <a:t>Github</a:t>
            </a:r>
            <a:r>
              <a:rPr lang="en-US" sz="4000" dirty="0" smtClean="0">
                <a:solidFill>
                  <a:schemeClr val="bg1"/>
                </a:solidFill>
              </a:rPr>
              <a:t> for Windows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46431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Within Visual Studio – VS Tools for Git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6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2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Three ways to “Git”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Command Line – Git for Windows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2274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Windows App – </a:t>
            </a:r>
            <a:r>
              <a:rPr lang="en-US" sz="4000" dirty="0" err="1" smtClean="0">
                <a:solidFill>
                  <a:schemeClr val="bg1"/>
                </a:solidFill>
              </a:rPr>
              <a:t>Github</a:t>
            </a:r>
            <a:r>
              <a:rPr lang="en-US" sz="4000" dirty="0" smtClean="0">
                <a:solidFill>
                  <a:schemeClr val="bg1"/>
                </a:solidFill>
              </a:rPr>
              <a:t> for Windows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47371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Within Visual Studio – VS Tools for Git or TFS Explorer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6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2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Three ways to “Git”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Command Line – Git for Windows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2274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Windows App – </a:t>
            </a:r>
            <a:r>
              <a:rPr lang="en-US" sz="4000" dirty="0" err="1" smtClean="0">
                <a:solidFill>
                  <a:schemeClr val="bg1"/>
                </a:solidFill>
              </a:rPr>
              <a:t>Github</a:t>
            </a:r>
            <a:r>
              <a:rPr lang="en-US" sz="4000" dirty="0" smtClean="0">
                <a:solidFill>
                  <a:schemeClr val="bg1"/>
                </a:solidFill>
              </a:rPr>
              <a:t> for Windows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47371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Within Visual Studio – VS Tools for Git or TFS Explorer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6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What is Git?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3233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bg1"/>
                </a:solidFill>
              </a:rPr>
              <a:t>Content Tracking</a:t>
            </a:r>
            <a:r>
              <a:rPr lang="en-US" sz="4000" dirty="0" smtClean="0">
                <a:solidFill>
                  <a:schemeClr val="bg1"/>
                </a:solidFill>
              </a:rPr>
              <a:t> System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37836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Non-File Locking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Distributed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0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Where </a:t>
            </a:r>
            <a:r>
              <a:rPr lang="en-US" sz="6000" smtClean="0">
                <a:solidFill>
                  <a:schemeClr val="bg1"/>
                </a:solidFill>
              </a:rPr>
              <a:t>to get Git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Command Line – msysgit.github.io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1512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Windows App – windows.github.com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39751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VS Tools for Git - </a:t>
            </a:r>
            <a:r>
              <a:rPr lang="en-US" sz="4000" dirty="0">
                <a:solidFill>
                  <a:schemeClr val="bg1"/>
                </a:solidFill>
              </a:rPr>
              <a:t>bit.ly/1ih95zC</a:t>
            </a:r>
          </a:p>
        </p:txBody>
      </p:sp>
    </p:spTree>
    <p:extLst>
      <p:ext uri="{BB962C8B-B14F-4D97-AF65-F5344CB8AC3E}">
        <p14:creationId xmlns:p14="http://schemas.microsoft.com/office/powerpoint/2010/main" val="255681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Other Helpful Links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Git Immersion - </a:t>
            </a:r>
            <a:r>
              <a:rPr lang="en-US" sz="4000" dirty="0" smtClean="0">
                <a:solidFill>
                  <a:schemeClr val="bg1"/>
                </a:solidFill>
              </a:rPr>
              <a:t>gitimmersion.com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1512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https://www.atlassian.com/git/tutorial</a:t>
            </a:r>
          </a:p>
        </p:txBody>
      </p:sp>
    </p:spTree>
    <p:extLst>
      <p:ext uri="{BB962C8B-B14F-4D97-AF65-F5344CB8AC3E}">
        <p14:creationId xmlns:p14="http://schemas.microsoft.com/office/powerpoint/2010/main" val="175195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76200" y="838200"/>
            <a:ext cx="49339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Thank you!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48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</a:rPr>
              <a:t>www.JamesCBender.com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github.com/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james@jamescbender.com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Twitter: @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428235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What We Will Cover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3233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Basic Git concepts and terms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37836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Creating a repository on </a:t>
            </a:r>
            <a:r>
              <a:rPr lang="en-US" sz="4000" dirty="0" err="1" smtClean="0">
                <a:solidFill>
                  <a:schemeClr val="bg1"/>
                </a:solidFill>
              </a:rPr>
              <a:t>GitHub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Everyday </a:t>
            </a:r>
            <a:r>
              <a:rPr lang="en-US" sz="4000" dirty="0" err="1" smtClean="0">
                <a:solidFill>
                  <a:schemeClr val="bg1"/>
                </a:solidFill>
              </a:rPr>
              <a:t>Git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smtClean="0">
                <a:solidFill>
                  <a:schemeClr val="bg1"/>
                </a:solidFill>
              </a:rPr>
              <a:t>workflows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5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What We Will </a:t>
            </a:r>
            <a:r>
              <a:rPr lang="en-US" sz="6000" i="1" dirty="0" smtClean="0">
                <a:solidFill>
                  <a:schemeClr val="bg1"/>
                </a:solidFill>
              </a:rPr>
              <a:t>Not</a:t>
            </a:r>
            <a:r>
              <a:rPr lang="en-US" sz="6000" dirty="0" smtClean="0">
                <a:solidFill>
                  <a:schemeClr val="bg1"/>
                </a:solidFill>
              </a:rPr>
              <a:t> Cover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3233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Branching and deployment strategies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37836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All of the Git tools available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Source Control governance or practices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9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Repository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37836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Create locally on your hard drive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Create on </a:t>
            </a:r>
            <a:r>
              <a:rPr lang="en-US" sz="4000" dirty="0" err="1" smtClean="0">
                <a:solidFill>
                  <a:schemeClr val="bg1"/>
                </a:solidFill>
              </a:rPr>
              <a:t>Github</a:t>
            </a:r>
            <a:r>
              <a:rPr lang="en-US" sz="4000" dirty="0" smtClean="0">
                <a:solidFill>
                  <a:schemeClr val="bg1"/>
                </a:solidFill>
              </a:rPr>
              <a:t>, clone to your local drive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3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Remote Repository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Git is distributed; no pre-determined “centralized” repository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Services like </a:t>
            </a:r>
            <a:r>
              <a:rPr lang="en-US" sz="4000" dirty="0" err="1" smtClean="0">
                <a:solidFill>
                  <a:schemeClr val="bg1"/>
                </a:solidFill>
              </a:rPr>
              <a:t>Github</a:t>
            </a:r>
            <a:r>
              <a:rPr lang="en-US" sz="4000" dirty="0" smtClean="0">
                <a:solidFill>
                  <a:schemeClr val="bg1"/>
                </a:solidFill>
              </a:rPr>
              <a:t> and Bit Bucket allows you to create repos in the cloud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Remote Repository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You can “link” your local repository to as many remote repositories as you like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924961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Each repository contains a complete history of the project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37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Remote Repository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971800"/>
            <a:ext cx="86106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4038600" y="3352800"/>
            <a:ext cx="10668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990600" y="4953000"/>
            <a:ext cx="10668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Fred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3005593" y="4952337"/>
            <a:ext cx="10668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Wilma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5020586" y="4952337"/>
            <a:ext cx="10668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Barney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7035579" y="4952337"/>
            <a:ext cx="10668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Betty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 flipH="1">
            <a:off x="3538993" y="4114800"/>
            <a:ext cx="1033007" cy="837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5666629" y="3505200"/>
            <a:ext cx="1371600" cy="2286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63579" y="591067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git@github.com:JamesBender</a:t>
            </a:r>
            <a:r>
              <a:rPr lang="en-US" dirty="0"/>
              <a:t>/</a:t>
            </a:r>
            <a:r>
              <a:rPr lang="en-US" dirty="0" err="1"/>
              <a:t>GitRepoOne.git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1"/>
            <a:endCxn id="7" idx="3"/>
          </p:cNvCxnSpPr>
          <p:nvPr/>
        </p:nvCxnSpPr>
        <p:spPr>
          <a:xfrm flipV="1">
            <a:off x="3538993" y="4114800"/>
            <a:ext cx="1033007" cy="837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</p:cNvCxnSpPr>
          <p:nvPr/>
        </p:nvCxnSpPr>
        <p:spPr>
          <a:xfrm>
            <a:off x="4072393" y="5333337"/>
            <a:ext cx="9481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76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Git Terms and Concepts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Commits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Commit track a series of changes to the directories or files in your repository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5029200"/>
            <a:ext cx="6553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400" y="54019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33650" y="54019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900" y="54019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10150" y="54019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400" y="540196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695950" y="57371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447403" y="57371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200400" y="57371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981200" y="5737145"/>
            <a:ext cx="552450" cy="1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69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27703</TotalTime>
  <Words>2847</Words>
  <Application>Microsoft Macintosh PowerPoint</Application>
  <PresentationFormat>On-screen Show (4:3)</PresentationFormat>
  <Paragraphs>181</Paragraphs>
  <Slides>22</Slides>
  <Notes>20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Git Your .NET On!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Bender, James</cp:lastModifiedBy>
  <cp:revision>189</cp:revision>
  <dcterms:created xsi:type="dcterms:W3CDTF">2009-04-11T19:36:42Z</dcterms:created>
  <dcterms:modified xsi:type="dcterms:W3CDTF">2015-11-14T14:03:20Z</dcterms:modified>
</cp:coreProperties>
</file>