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9"/>
  </p:notesMasterIdLst>
  <p:sldIdLst>
    <p:sldId id="323" r:id="rId6"/>
    <p:sldId id="325" r:id="rId7"/>
    <p:sldId id="326" r:id="rId8"/>
    <p:sldId id="289" r:id="rId9"/>
    <p:sldId id="291" r:id="rId10"/>
    <p:sldId id="292" r:id="rId11"/>
    <p:sldId id="309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0" r:id="rId20"/>
    <p:sldId id="306" r:id="rId21"/>
    <p:sldId id="310" r:id="rId22"/>
    <p:sldId id="311" r:id="rId23"/>
    <p:sldId id="320" r:id="rId24"/>
    <p:sldId id="318" r:id="rId25"/>
    <p:sldId id="319" r:id="rId26"/>
    <p:sldId id="316" r:id="rId27"/>
    <p:sldId id="317" r:id="rId28"/>
    <p:sldId id="288" r:id="rId29"/>
    <p:sldId id="264" r:id="rId30"/>
    <p:sldId id="265" r:id="rId31"/>
    <p:sldId id="266" r:id="rId32"/>
    <p:sldId id="263" r:id="rId33"/>
    <p:sldId id="307" r:id="rId34"/>
    <p:sldId id="321" r:id="rId35"/>
    <p:sldId id="322" r:id="rId36"/>
    <p:sldId id="312" r:id="rId37"/>
    <p:sldId id="32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88810" autoAdjust="0"/>
  </p:normalViewPr>
  <p:slideViewPr>
    <p:cSldViewPr>
      <p:cViewPr varScale="1">
        <p:scale>
          <a:sx n="104" d="100"/>
          <a:sy n="104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B6202-BF5C-4028-B505-834E1EA793C3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2298D-CDEE-4595-BC60-989D9547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flickr.com/photos/dieselbug2007/414348333/sizes/l/in/photostream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www.flickr.com/photos/marklincoln/5435427346/sizes/o/in/photostrea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r>
              <a:rPr lang="en-US" altLang="en-US" sz="1200" b="0" smtClean="0">
                <a:latin typeface="Franklin Gothic Medium" panose="020B0603020102020204" pitchFamily="34" charset="0"/>
              </a:rPr>
              <a:t>Visual Studio Live! Las Vegas 2011MGB 2003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Lucida Console" panose="020B0609040504020204" pitchFamily="49" charset="0"/>
              </a:defRPr>
            </a:lvl9pPr>
          </a:lstStyle>
          <a:p>
            <a:pPr eaLnBrk="1" hangingPunct="1"/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© 2003 Microsoft Corporation. All rights reserved.</a:t>
            </a:r>
          </a:p>
          <a:p>
            <a:r>
              <a:rPr lang="en-US" altLang="en-US" sz="800" b="0" smtClean="0">
                <a:latin typeface="Franklin Gothic Medium" panose="020B0603020102020204" pitchFamily="34" charset="0"/>
                <a:cs typeface="Arial" panose="020B0604020202020204" pitchFamily="34" charset="0"/>
              </a:rPr>
              <a:t>This presentation is for informational purposes only. Microsoft makes no warranties, express or implied, in this summary.</a:t>
            </a:r>
            <a:endParaRPr lang="en-US" altLang="en-US" sz="1200" b="0" smtClean="0"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4278313"/>
            <a:ext cx="5978525" cy="4592637"/>
          </a:xfrm>
          <a:noFill/>
        </p:spPr>
        <p:txBody>
          <a:bodyPr lIns="92614" tIns="47092" rIns="92614" bIns="47092"/>
          <a:lstStyle/>
          <a:p>
            <a:pPr eaLnBrk="1" hangingPunct="1"/>
            <a:endParaRPr lang="en-US" altLang="en-US" smtClean="0"/>
          </a:p>
        </p:txBody>
      </p:sp>
      <p:sp>
        <p:nvSpPr>
          <p:cNvPr id="1741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blackWhite">
          <a:xfrm>
            <a:off x="1100138" y="676275"/>
            <a:ext cx="4605337" cy="3452813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4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you have</a:t>
            </a:r>
            <a:r>
              <a:rPr lang="en-US" baseline="0" dirty="0" smtClean="0"/>
              <a:t> heard of this acronym, most probably know what it stands for.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my experience many developers like the idea of TDD, but don’t really know how to get stared with _true_ TDD.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we are going to talk about the TDD workflow, some characteristics of unit tests, the benefits of unit tests and how to bring management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http://www.flickr.com/photos/dieselbug2007/414348333/sizes/l/in/photostream/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http://www.flickr.com/photos/marklincoln/5435427346/sizes/o/in/photostream/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2298D-CDEE-4595-BC60-989D95478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47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49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17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3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839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25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0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1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31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86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11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52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13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542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3182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963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11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80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855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9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7318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659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01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47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8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41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072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36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31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527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5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766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597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292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133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10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613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063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062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146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01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4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7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4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2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11/10/15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8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3" y="1236663"/>
            <a:ext cx="8993187" cy="1741487"/>
          </a:xfrm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Getting Started with TDD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3028950"/>
            <a:ext cx="914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Bender</a:t>
            </a: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Application Development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Practice </a:t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Manager 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ICC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– Columbus, Ohio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defRPr/>
            </a:pPr>
            <a:endParaRPr lang="en-US" sz="1400" b="0" dirty="0">
              <a:solidFill>
                <a:schemeClr val="bg1"/>
              </a:solidFill>
              <a:latin typeface="Times New Roman" pitchFamily="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7" y="1271162"/>
            <a:ext cx="6662426" cy="44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2192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2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What </a:t>
            </a:r>
            <a:r>
              <a:rPr lang="en-US" i="1" smtClean="0">
                <a:solidFill>
                  <a:schemeClr val="bg1"/>
                </a:solidFill>
              </a:rPr>
              <a:t>is</a:t>
            </a:r>
            <a:r>
              <a:rPr lang="en-US" smtClean="0">
                <a:solidFill>
                  <a:schemeClr val="bg1"/>
                </a:solidFill>
              </a:rPr>
              <a:t> a Unit Test?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4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2" y="1165098"/>
            <a:ext cx="6288616" cy="45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219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3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Characteristics of a unit test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85" y="1219200"/>
            <a:ext cx="2977515" cy="446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NOT Unit Test, but still important…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User Interface Tests</a:t>
            </a:r>
          </a:p>
          <a:p>
            <a:r>
              <a:rPr lang="en-US" smtClean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smtClean="0">
                <a:solidFill>
                  <a:schemeClr val="bg1"/>
                </a:solidFill>
              </a:rPr>
              <a:t>Performance/Stress Tests</a:t>
            </a:r>
          </a:p>
          <a:p>
            <a:r>
              <a:rPr lang="en-US" smtClean="0">
                <a:solidFill>
                  <a:schemeClr val="bg1"/>
                </a:solidFill>
              </a:rPr>
              <a:t>Deployment Tests</a:t>
            </a:r>
          </a:p>
          <a:p>
            <a:r>
              <a:rPr lang="en-US" smtClean="0">
                <a:solidFill>
                  <a:schemeClr val="bg1"/>
                </a:solidFill>
              </a:rPr>
              <a:t>Security Tests</a:t>
            </a:r>
          </a:p>
          <a:p>
            <a:r>
              <a:rPr lang="en-US" smtClean="0">
                <a:solidFill>
                  <a:schemeClr val="bg1"/>
                </a:solidFill>
              </a:rPr>
              <a:t>User Acceptance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057400"/>
            <a:ext cx="81534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6670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276600"/>
            <a:ext cx="81534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8100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495800"/>
            <a:ext cx="8153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2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Demo: Tic-Tac-Toe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Create a library to determine the winner of a Tic-Tac-Toe game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Input is a multidimensional (3 X 3) array of char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Returns the winner token (X || O) as a char or a space (as a char) if no winner. If the game is a stalemate return an ‘S’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9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Supporting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76400"/>
            <a:ext cx="8229600" cy="42973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smtClean="0">
                <a:solidFill>
                  <a:schemeClr val="bg1"/>
                </a:solidFill>
              </a:rPr>
              <a:t>Mocking</a:t>
            </a:r>
          </a:p>
          <a:p>
            <a:pPr marL="0" indent="0">
              <a:buFont typeface="Arial" pitchFamily="34" charset="0"/>
              <a:buNone/>
            </a:pPr>
            <a:endParaRPr lang="en-US" sz="6000" smtClean="0">
              <a:solidFill>
                <a:schemeClr val="bg1"/>
              </a:solidFill>
            </a:endParaRPr>
          </a:p>
          <a:p>
            <a:r>
              <a:rPr lang="en-US" sz="6000" smtClean="0">
                <a:solidFill>
                  <a:schemeClr val="bg1"/>
                </a:solidFill>
              </a:rPr>
              <a:t>Dependency Injection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403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962400"/>
            <a:ext cx="83058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8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59140"/>
            <a:ext cx="487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</a:rPr>
              <a:t>Dependency</a:t>
            </a:r>
          </a:p>
          <a:p>
            <a:pPr algn="ctr"/>
            <a:r>
              <a:rPr lang="en-US" sz="6600" b="1" dirty="0" smtClean="0">
                <a:solidFill>
                  <a:prstClr val="black"/>
                </a:solidFill>
              </a:rPr>
              <a:t>Injection</a:t>
            </a:r>
            <a:endParaRPr lang="en-US" sz="6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1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[Brief] Introduction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Basics of TDD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One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DI Concepts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Mocking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Two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2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828972"/>
            <a:ext cx="6713537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Basic Entity-Based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2514600" cy="147732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Domain Service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Database Access Service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prstClr val="black"/>
                </a:solidFill>
              </a:rPr>
              <a:t> Service Proxy</a:t>
            </a:r>
          </a:p>
          <a:p>
            <a:pPr>
              <a:buFontTx/>
              <a:buChar char="-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Logging Service</a:t>
            </a:r>
          </a:p>
          <a:p>
            <a:pPr>
              <a:buFontTx/>
              <a:buChar char="-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Etc..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Database Access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21336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Service Proxy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2743200"/>
            <a:ext cx="2514600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Logging Service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200400" y="1708666"/>
            <a:ext cx="2590800" cy="7825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9" idx="1"/>
          </p:cNvCxnSpPr>
          <p:nvPr/>
        </p:nvCxnSpPr>
        <p:spPr>
          <a:xfrm flipV="1">
            <a:off x="3200400" y="2318266"/>
            <a:ext cx="2590800" cy="17299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0" idx="1"/>
          </p:cNvCxnSpPr>
          <p:nvPr/>
        </p:nvCxnSpPr>
        <p:spPr>
          <a:xfrm>
            <a:off x="3200400" y="2491264"/>
            <a:ext cx="2590800" cy="43660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58674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Tightly coupled services!</a:t>
            </a:r>
            <a:endParaRPr lang="en-US" sz="3600" b="1" dirty="0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rot="5400000" flipH="1" flipV="1">
            <a:off x="3390900" y="5143500"/>
            <a:ext cx="83820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With Dependency Injection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29" cy="473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" y="1524000"/>
            <a:ext cx="7371430" cy="148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49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800" y="19050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prstClr val="black"/>
                </a:solidFill>
              </a:rPr>
              <a:t>Mocking</a:t>
            </a:r>
            <a:endParaRPr lang="en-US" sz="9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4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239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Business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Library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8800" y="7239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External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Resource</a:t>
            </a:r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3352800" y="1600200"/>
            <a:ext cx="22860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05400" y="4343400"/>
            <a:ext cx="30480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Mocked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External</a:t>
            </a:r>
          </a:p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Resource</a:t>
            </a:r>
          </a:p>
        </p:txBody>
      </p:sp>
      <p:cxnSp>
        <p:nvCxnSpPr>
          <p:cNvPr id="11" name="Straight Arrow Connector 10"/>
          <p:cNvCxnSpPr>
            <a:stCxn id="2" idx="3"/>
            <a:endCxn id="10" idx="1"/>
          </p:cNvCxnSpPr>
          <p:nvPr/>
        </p:nvCxnSpPr>
        <p:spPr>
          <a:xfrm>
            <a:off x="3352800" y="1600200"/>
            <a:ext cx="1752600" cy="36195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Something for the managers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78" y="1393286"/>
            <a:ext cx="4077845" cy="5083714"/>
          </a:xfrm>
        </p:spPr>
      </p:pic>
    </p:spTree>
    <p:extLst>
      <p:ext uri="{BB962C8B-B14F-4D97-AF65-F5344CB8AC3E}">
        <p14:creationId xmlns:p14="http://schemas.microsoft.com/office/powerpoint/2010/main" val="210515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Cost of fixing a defect and when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6" y="1752601"/>
            <a:ext cx="8499229" cy="4419599"/>
          </a:xfrm>
        </p:spPr>
      </p:pic>
    </p:spTree>
    <p:extLst>
      <p:ext uri="{BB962C8B-B14F-4D97-AF65-F5344CB8AC3E}">
        <p14:creationId xmlns:p14="http://schemas.microsoft.com/office/powerpoint/2010/main" val="369248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MS &amp; IBM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" y="1562894"/>
            <a:ext cx="8550595" cy="4609305"/>
          </a:xfrm>
        </p:spPr>
      </p:pic>
    </p:spTree>
    <p:extLst>
      <p:ext uri="{BB962C8B-B14F-4D97-AF65-F5344CB8AC3E}">
        <p14:creationId xmlns:p14="http://schemas.microsoft.com/office/powerpoint/2010/main" val="286951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Overall time is shorter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18" y="1371600"/>
            <a:ext cx="3818165" cy="5102352"/>
          </a:xfrm>
        </p:spPr>
      </p:pic>
    </p:spTree>
    <p:extLst>
      <p:ext uri="{BB962C8B-B14F-4D97-AF65-F5344CB8AC3E}">
        <p14:creationId xmlns:p14="http://schemas.microsoft.com/office/powerpoint/2010/main" val="418560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Working with the QA department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97158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Unit Testing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smtClean="0">
                <a:solidFill>
                  <a:schemeClr val="bg1"/>
                </a:solidFill>
              </a:rPr>
              <a:t>MS Test (Microsoft)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MbUnit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xUnit</a:t>
            </a:r>
          </a:p>
          <a:p>
            <a:r>
              <a:rPr lang="en-US" sz="4000" smtClean="0">
                <a:solidFill>
                  <a:schemeClr val="bg1"/>
                </a:solidFill>
              </a:rPr>
              <a:t>NUnit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2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DI Frameworks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Integration and Other Types of Tests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Workshop Three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Getting Management and QA on Board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Q&amp;A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78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Mocking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</a:rPr>
              <a:t>JustMock</a:t>
            </a:r>
          </a:p>
          <a:p>
            <a:r>
              <a:rPr lang="en-US" sz="4000" dirty="0" err="1" smtClean="0">
                <a:solidFill>
                  <a:schemeClr val="bg1"/>
                </a:solidFill>
              </a:rPr>
              <a:t>Moq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Rhino Mocks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1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Dependency Injection Frameworks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>
                <a:solidFill>
                  <a:schemeClr val="bg1"/>
                </a:solidFill>
              </a:rPr>
              <a:t>Ninject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Structure Map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Unity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Castle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88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Next Actions..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Test drive a few unit test frameworks</a:t>
            </a:r>
          </a:p>
          <a:p>
            <a:r>
              <a:rPr lang="en-US" smtClean="0">
                <a:solidFill>
                  <a:schemeClr val="bg1"/>
                </a:solidFill>
              </a:rPr>
              <a:t>Look at a the different mocking frameworks and dependency injection frameworks</a:t>
            </a:r>
          </a:p>
          <a:p>
            <a:r>
              <a:rPr lang="en-US" smtClean="0">
                <a:solidFill>
                  <a:schemeClr val="bg1"/>
                </a:solidFill>
              </a:rPr>
              <a:t>Start by writing tests for new features and defects</a:t>
            </a:r>
          </a:p>
          <a:p>
            <a:r>
              <a:rPr lang="en-US" smtClean="0">
                <a:solidFill>
                  <a:schemeClr val="bg1"/>
                </a:solidFill>
              </a:rPr>
              <a:t>Be a software janitor</a:t>
            </a:r>
          </a:p>
          <a:p>
            <a:r>
              <a:rPr lang="en-US" smtClean="0">
                <a:solidFill>
                  <a:schemeClr val="bg1"/>
                </a:solidFill>
              </a:rPr>
              <a:t>Share your code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3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 txBox="1">
            <a:spLocks/>
          </p:cNvSpPr>
          <p:nvPr/>
        </p:nvSpPr>
        <p:spPr bwMode="auto">
          <a:xfrm>
            <a:off x="-76200" y="838200"/>
            <a:ext cx="4933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Want to learn more?</a:t>
            </a:r>
          </a:p>
        </p:txBody>
      </p:sp>
      <p:pic>
        <p:nvPicPr>
          <p:cNvPr id="4608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 txBox="1"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 b="0">
                <a:solidFill>
                  <a:srgbClr val="FFFFFF"/>
                </a:solidFill>
                <a:latin typeface="Calibri" panose="020F0502020204030204" pitchFamily="34" charset="0"/>
              </a:rPr>
              <a:t>Thank you!</a:t>
            </a:r>
          </a:p>
        </p:txBody>
      </p:sp>
      <p:sp>
        <p:nvSpPr>
          <p:cNvPr id="46085" name="Rectangle 3"/>
          <p:cNvSpPr txBox="1">
            <a:spLocks noChangeArrowheads="1"/>
          </p:cNvSpPr>
          <p:nvPr/>
        </p:nvSpPr>
        <p:spPr bwMode="auto">
          <a:xfrm>
            <a:off x="41148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ct val="15000"/>
              </a:spcAft>
              <a:buClr>
                <a:srgbClr val="0077B0"/>
              </a:buClr>
              <a:buSzPct val="75000"/>
              <a:buFont typeface="Times" panose="02020603050405020304" pitchFamily="18" charset="0"/>
              <a:buChar char="•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Aft>
                <a:spcPct val="25000"/>
              </a:spcAft>
              <a:buClr>
                <a:srgbClr val="0077B0"/>
              </a:buClr>
              <a:buSzPct val="100000"/>
              <a:buChar char="–"/>
              <a:defRPr sz="2100">
                <a:solidFill>
                  <a:srgbClr val="D4D4D4"/>
                </a:solidFill>
                <a:latin typeface="Arial" panose="020B0604020202020204" pitchFamily="34" charset="0"/>
              </a:defRPr>
            </a:lvl2pPr>
            <a:lvl3pPr marL="1143000" indent="-228600">
              <a:defRPr sz="1900" b="1">
                <a:solidFill>
                  <a:srgbClr val="FFCC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www.JamesCBender.com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github.com/JamesBender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james@jamescbender.com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Twitter: @JamesBender</a:t>
            </a:r>
          </a:p>
          <a:p>
            <a:pPr ea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b="0">
                <a:solidFill>
                  <a:srgbClr val="FFFFFF"/>
                </a:solidFill>
                <a:latin typeface="Calibri" panose="020F0502020204030204" pitchFamily="34" charset="0"/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33162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 as…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development practice.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124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32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8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4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 baseline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365760" algn="l" defTabSz="914400" rtl="0" eaLnBrk="1" latinLnBrk="0" hangingPunct="1">
              <a:spcBef>
                <a:spcPct val="20000"/>
              </a:spcBef>
              <a:buSzPct val="95000"/>
              <a:buFontTx/>
              <a:buBlip>
                <a:blip r:embed="rId3"/>
              </a:buBlip>
              <a:defRPr sz="2000" kern="120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… a design methodology.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Curved Connector 7"/>
          <p:cNvCxnSpPr>
            <a:stCxn id="5" idx="3"/>
            <a:endCxn id="6" idx="1"/>
          </p:cNvCxnSpPr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3"/>
            <a:endCxn id="7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37413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7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TDD as a Development Practice: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2133600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Specifications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6724" y="28575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32448" y="4495800"/>
            <a:ext cx="2130552" cy="1143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Tests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>
            <a:off x="2362200" y="1866900"/>
            <a:ext cx="1144524" cy="15621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4" idx="3"/>
            <a:endCxn id="5" idx="1"/>
          </p:cNvCxnSpPr>
          <p:nvPr/>
        </p:nvCxnSpPr>
        <p:spPr>
          <a:xfrm>
            <a:off x="5637276" y="3429000"/>
            <a:ext cx="995172" cy="1638300"/>
          </a:xfrm>
          <a:prstGeom prst="curvedConnector3">
            <a:avLst>
              <a:gd name="adj1" fmla="val 50000"/>
            </a:avLst>
          </a:prstGeom>
          <a:ln w="15875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6346E-6 L -2.77778E-7 -0.11934 C -2.77778E-7 -0.17299 -0.09444 -0.23867 -0.17118 -0.23867 L -0.34184 -0.23867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-119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3469E-6 L 0 0.12511 C 0 0.18108 0.09392 0.25 0.17083 0.25 L 0.34167 0.25 " pathEditMode="relative" rAng="0" ptsTypes="FfFF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Red, Green, Refactor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0027"/>
            <a:ext cx="4040188" cy="26947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4645025" y="1371600"/>
            <a:ext cx="4041775" cy="4754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Red – Start by writing a failing test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Green – Write just enough code to make test pass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Refactor – Optimize your code for readability, maintainability and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038600" cy="121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2514600"/>
            <a:ext cx="4038600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038600"/>
            <a:ext cx="40386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07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84" y="1143000"/>
            <a:ext cx="67856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The Benefits of TDD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615281"/>
            <a:ext cx="558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17259</TotalTime>
  <Words>555</Words>
  <Application>Microsoft Macintosh PowerPoint</Application>
  <PresentationFormat>On-screen Show (4:3)</PresentationFormat>
  <Paragraphs>123</Paragraphs>
  <Slides>33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Office Theme</vt:lpstr>
      <vt:lpstr>1_Office Theme</vt:lpstr>
      <vt:lpstr>2_Office Theme</vt:lpstr>
      <vt:lpstr>3_Office Theme</vt:lpstr>
      <vt:lpstr>4_Office Theme</vt:lpstr>
      <vt:lpstr>Getting Started with TDD</vt:lpstr>
      <vt:lpstr>Agenda</vt:lpstr>
      <vt:lpstr>Agenda</vt:lpstr>
      <vt:lpstr>TDD as…</vt:lpstr>
      <vt:lpstr>TDD as a Development Practice: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Entity-Based Architecture</vt:lpstr>
      <vt:lpstr>With Dependency Injection</vt:lpstr>
      <vt:lpstr>PowerPoint Presentation</vt:lpstr>
      <vt:lpstr>PowerPoint Presentation</vt:lpstr>
      <vt:lpstr>Something for the managers</vt:lpstr>
      <vt:lpstr>Cost of fixing a defect and when</vt:lpstr>
      <vt:lpstr>MS &amp; IBM</vt:lpstr>
      <vt:lpstr>Overall time is shorter</vt:lpstr>
      <vt:lpstr>Working with the QA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Bender, James</cp:lastModifiedBy>
  <cp:revision>110</cp:revision>
  <dcterms:created xsi:type="dcterms:W3CDTF">2010-09-25T15:53:03Z</dcterms:created>
  <dcterms:modified xsi:type="dcterms:W3CDTF">2015-11-10T18:52:25Z</dcterms:modified>
</cp:coreProperties>
</file>