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25" r:id="rId2"/>
    <p:sldId id="288" r:id="rId3"/>
    <p:sldId id="264" r:id="rId4"/>
    <p:sldId id="265" r:id="rId5"/>
    <p:sldId id="266" r:id="rId6"/>
    <p:sldId id="263" r:id="rId7"/>
    <p:sldId id="307" r:id="rId8"/>
    <p:sldId id="321" r:id="rId9"/>
    <p:sldId id="322" r:id="rId10"/>
    <p:sldId id="32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88810" autoAdjust="0"/>
  </p:normalViewPr>
  <p:slideViewPr>
    <p:cSldViewPr>
      <p:cViewPr varScale="1">
        <p:scale>
          <a:sx n="52" d="100"/>
          <a:sy n="52" d="100"/>
        </p:scale>
        <p:origin x="-200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B6202-BF5C-4028-B505-834E1EA793C3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2298D-CDEE-4595-BC60-989D9547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6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3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0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8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9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1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0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0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3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3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5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6D43A-3188-44A4-9C01-A6AB22738397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5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  <a:solidFill>
            <a:schemeClr val="tx1"/>
          </a:solidFill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NOT Unit Test, but still important…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7800"/>
            <a:ext cx="8229600" cy="452596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User Interface Tests</a:t>
            </a:r>
          </a:p>
          <a:p>
            <a:r>
              <a:rPr lang="en-US" smtClean="0">
                <a:solidFill>
                  <a:schemeClr val="bg1"/>
                </a:solidFill>
              </a:rPr>
              <a:t>Integration Tests</a:t>
            </a:r>
          </a:p>
          <a:p>
            <a:r>
              <a:rPr lang="en-US" smtClean="0">
                <a:solidFill>
                  <a:schemeClr val="bg1"/>
                </a:solidFill>
              </a:rPr>
              <a:t>Performance/Stress Tests</a:t>
            </a:r>
          </a:p>
          <a:p>
            <a:r>
              <a:rPr lang="en-US" smtClean="0">
                <a:solidFill>
                  <a:schemeClr val="bg1"/>
                </a:solidFill>
              </a:rPr>
              <a:t>Deployment Tests</a:t>
            </a:r>
          </a:p>
          <a:p>
            <a:r>
              <a:rPr lang="en-US" smtClean="0">
                <a:solidFill>
                  <a:schemeClr val="bg1"/>
                </a:solidFill>
              </a:rPr>
              <a:t>Security Tests</a:t>
            </a:r>
          </a:p>
          <a:p>
            <a:r>
              <a:rPr lang="en-US" smtClean="0">
                <a:solidFill>
                  <a:schemeClr val="bg1"/>
                </a:solidFill>
              </a:rPr>
              <a:t>User Acceptance Tests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057400"/>
            <a:ext cx="8153400" cy="60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667000"/>
            <a:ext cx="8153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3276600"/>
            <a:ext cx="81534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3810000"/>
            <a:ext cx="8153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4495800"/>
            <a:ext cx="8153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588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 txBox="1">
            <a:spLocks/>
          </p:cNvSpPr>
          <p:nvPr/>
        </p:nvSpPr>
        <p:spPr bwMode="auto">
          <a:xfrm>
            <a:off x="-76200" y="838200"/>
            <a:ext cx="49339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5000"/>
              </a:spcAft>
              <a:buClr>
                <a:srgbClr val="0077B0"/>
              </a:buClr>
              <a:buSzPct val="75000"/>
              <a:buFont typeface="Times" panose="02020603050405020304" pitchFamily="18" charset="0"/>
              <a:buChar char="•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25000"/>
              </a:spcAft>
              <a:buClr>
                <a:srgbClr val="0077B0"/>
              </a:buClr>
              <a:buSzPct val="100000"/>
              <a:buChar char="–"/>
              <a:defRPr sz="2100">
                <a:solidFill>
                  <a:srgbClr val="D4D4D4"/>
                </a:solidFill>
                <a:latin typeface="Arial" panose="020B0604020202020204" pitchFamily="34" charset="0"/>
              </a:defRPr>
            </a:lvl2pPr>
            <a:lvl3pPr marL="1143000" indent="-228600">
              <a:defRPr sz="1900" b="1">
                <a:solidFill>
                  <a:srgbClr val="FFCC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400" b="0">
                <a:solidFill>
                  <a:srgbClr val="FFFFFF"/>
                </a:solidFill>
                <a:latin typeface="Calibri" panose="020F0502020204030204" pitchFamily="34" charset="0"/>
              </a:rPr>
              <a:t>Want to learn more?</a:t>
            </a:r>
          </a:p>
        </p:txBody>
      </p:sp>
      <p:pic>
        <p:nvPicPr>
          <p:cNvPr id="46083" name="Picture 2" descr="http://1.bp.blogspot.com/-aEQOrFLLwyc/TeRO283D-7I/AAAAAAAAFvI/64-L2LTynzg/s1600/Professional%2BTest%2BDriven%2BDevelopment%2Bwith%2BC%25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37909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5000"/>
              </a:spcAft>
              <a:buClr>
                <a:srgbClr val="0077B0"/>
              </a:buClr>
              <a:buSzPct val="75000"/>
              <a:buFont typeface="Times" panose="02020603050405020304" pitchFamily="18" charset="0"/>
              <a:buChar char="•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25000"/>
              </a:spcAft>
              <a:buClr>
                <a:srgbClr val="0077B0"/>
              </a:buClr>
              <a:buSzPct val="100000"/>
              <a:buChar char="–"/>
              <a:defRPr sz="2100">
                <a:solidFill>
                  <a:srgbClr val="D4D4D4"/>
                </a:solidFill>
                <a:latin typeface="Arial" panose="020B0604020202020204" pitchFamily="34" charset="0"/>
              </a:defRPr>
            </a:lvl2pPr>
            <a:lvl3pPr marL="1143000" indent="-228600">
              <a:defRPr sz="1900" b="1">
                <a:solidFill>
                  <a:srgbClr val="FFCC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400" b="0">
                <a:solidFill>
                  <a:srgbClr val="FFFFFF"/>
                </a:solidFill>
                <a:latin typeface="Calibri" panose="020F0502020204030204" pitchFamily="34" charset="0"/>
              </a:rPr>
              <a:t>Thank you!</a:t>
            </a:r>
          </a:p>
        </p:txBody>
      </p:sp>
      <p:sp>
        <p:nvSpPr>
          <p:cNvPr id="46085" name="Rectangle 3"/>
          <p:cNvSpPr txBox="1">
            <a:spLocks noChangeArrowheads="1"/>
          </p:cNvSpPr>
          <p:nvPr/>
        </p:nvSpPr>
        <p:spPr bwMode="auto">
          <a:xfrm>
            <a:off x="41148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0000"/>
              </a:spcBef>
              <a:spcAft>
                <a:spcPct val="15000"/>
              </a:spcAft>
              <a:buClr>
                <a:srgbClr val="0077B0"/>
              </a:buClr>
              <a:buSzPct val="75000"/>
              <a:buFont typeface="Times" panose="02020603050405020304" pitchFamily="18" charset="0"/>
              <a:buChar char="•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25000"/>
              </a:spcAft>
              <a:buClr>
                <a:srgbClr val="0077B0"/>
              </a:buClr>
              <a:buSzPct val="100000"/>
              <a:buChar char="–"/>
              <a:defRPr sz="2100">
                <a:solidFill>
                  <a:srgbClr val="D4D4D4"/>
                </a:solidFill>
                <a:latin typeface="Arial" panose="020B0604020202020204" pitchFamily="34" charset="0"/>
              </a:defRPr>
            </a:lvl2pPr>
            <a:lvl3pPr marL="1143000" indent="-228600">
              <a:defRPr sz="1900" b="1">
                <a:solidFill>
                  <a:srgbClr val="FFCC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0">
                <a:solidFill>
                  <a:srgbClr val="FFFFFF"/>
                </a:solidFill>
                <a:latin typeface="Calibri" panose="020F0502020204030204" pitchFamily="34" charset="0"/>
              </a:rPr>
              <a:t>www.JamesCBender.com</a:t>
            </a: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0">
                <a:solidFill>
                  <a:srgbClr val="FFFFFF"/>
                </a:solidFill>
                <a:latin typeface="Calibri" panose="020F0502020204030204" pitchFamily="34" charset="0"/>
              </a:rPr>
              <a:t>github.com/JamesBender</a:t>
            </a: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0">
                <a:solidFill>
                  <a:srgbClr val="FFFFFF"/>
                </a:solidFill>
                <a:latin typeface="Calibri" panose="020F0502020204030204" pitchFamily="34" charset="0"/>
              </a:rPr>
              <a:t>james@jamescbender.com</a:t>
            </a: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0">
                <a:solidFill>
                  <a:srgbClr val="FFFFFF"/>
                </a:solidFill>
                <a:latin typeface="Calibri" panose="020F0502020204030204" pitchFamily="34" charset="0"/>
              </a:rPr>
              <a:t>Twitter: @JamesBender</a:t>
            </a: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0">
                <a:solidFill>
                  <a:srgbClr val="FFFFFF"/>
                </a:solidFill>
                <a:latin typeface="Calibri" panose="020F0502020204030204" pitchFamily="34" charset="0"/>
              </a:rPr>
              <a:t>hallwayconversations.com</a:t>
            </a:r>
          </a:p>
        </p:txBody>
      </p:sp>
    </p:spTree>
    <p:extLst>
      <p:ext uri="{BB962C8B-B14F-4D97-AF65-F5344CB8AC3E}">
        <p14:creationId xmlns:p14="http://schemas.microsoft.com/office/powerpoint/2010/main" val="331620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Something for the managers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078" y="1393286"/>
            <a:ext cx="4077845" cy="5083714"/>
          </a:xfrm>
        </p:spPr>
      </p:pic>
    </p:spTree>
    <p:extLst>
      <p:ext uri="{BB962C8B-B14F-4D97-AF65-F5344CB8AC3E}">
        <p14:creationId xmlns:p14="http://schemas.microsoft.com/office/powerpoint/2010/main" val="210515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Cost of fixing a defect and when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86" y="1752601"/>
            <a:ext cx="8499229" cy="4419599"/>
          </a:xfrm>
        </p:spPr>
      </p:pic>
    </p:spTree>
    <p:extLst>
      <p:ext uri="{BB962C8B-B14F-4D97-AF65-F5344CB8AC3E}">
        <p14:creationId xmlns:p14="http://schemas.microsoft.com/office/powerpoint/2010/main" val="3692480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MS &amp; IBM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03" y="1562894"/>
            <a:ext cx="8550595" cy="4609305"/>
          </a:xfrm>
        </p:spPr>
      </p:pic>
    </p:spTree>
    <p:extLst>
      <p:ext uri="{BB962C8B-B14F-4D97-AF65-F5344CB8AC3E}">
        <p14:creationId xmlns:p14="http://schemas.microsoft.com/office/powerpoint/2010/main" val="2869515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Overall time is shorter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918" y="1371600"/>
            <a:ext cx="3818165" cy="5102352"/>
          </a:xfrm>
        </p:spPr>
      </p:pic>
    </p:spTree>
    <p:extLst>
      <p:ext uri="{BB962C8B-B14F-4D97-AF65-F5344CB8AC3E}">
        <p14:creationId xmlns:p14="http://schemas.microsoft.com/office/powerpoint/2010/main" val="418560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Working with the QA department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2971588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Unit Testing Frameworks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7800"/>
            <a:ext cx="8229600" cy="4525963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smtClean="0">
                <a:solidFill>
                  <a:schemeClr val="bg1"/>
                </a:solidFill>
              </a:rPr>
              <a:t>MS Test (Microsoft)</a:t>
            </a:r>
          </a:p>
          <a:p>
            <a:r>
              <a:rPr lang="en-US" sz="4000" smtClean="0">
                <a:solidFill>
                  <a:schemeClr val="bg1"/>
                </a:solidFill>
              </a:rPr>
              <a:t>MbUnit</a:t>
            </a:r>
          </a:p>
          <a:p>
            <a:r>
              <a:rPr lang="en-US" sz="4000" smtClean="0">
                <a:solidFill>
                  <a:schemeClr val="bg1"/>
                </a:solidFill>
              </a:rPr>
              <a:t>xUnit</a:t>
            </a:r>
          </a:p>
          <a:p>
            <a:r>
              <a:rPr lang="en-US" sz="4000" smtClean="0">
                <a:solidFill>
                  <a:schemeClr val="bg1"/>
                </a:solidFill>
              </a:rPr>
              <a:t>NUnit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121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Mocking Frameworks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7800"/>
            <a:ext cx="8229600" cy="4525963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 smtClean="0">
              <a:solidFill>
                <a:schemeClr val="bg1"/>
              </a:solidFill>
            </a:endParaRPr>
          </a:p>
          <a:p>
            <a:r>
              <a:rPr lang="en-US" sz="4000" dirty="0" err="1" smtClean="0">
                <a:solidFill>
                  <a:schemeClr val="bg1"/>
                </a:solidFill>
              </a:rPr>
              <a:t>Moq</a:t>
            </a:r>
            <a:endParaRPr lang="en-US" sz="4000" dirty="0" smtClean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Rhino Mocks</a:t>
            </a:r>
          </a:p>
          <a:p>
            <a:r>
              <a:rPr lang="en-US" sz="4000" dirty="0" err="1" smtClean="0">
                <a:solidFill>
                  <a:schemeClr val="bg1"/>
                </a:solidFill>
              </a:rPr>
              <a:t>Typemock</a:t>
            </a:r>
            <a:endParaRPr lang="en-US" sz="4000" dirty="0" smtClean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Just Mock</a:t>
            </a:r>
            <a:endParaRPr lang="en-US" sz="4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210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Dependency Injection Frameworks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7800"/>
            <a:ext cx="8229600" cy="4525963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 smtClean="0">
                <a:solidFill>
                  <a:schemeClr val="bg1"/>
                </a:solidFill>
              </a:rPr>
              <a:t>Ninject</a:t>
            </a:r>
            <a:endParaRPr lang="en-US" sz="4000" dirty="0" smtClean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Structure Map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Unity</a:t>
            </a:r>
          </a:p>
          <a:p>
            <a:r>
              <a:rPr lang="en-US" sz="4000" dirty="0" err="1" smtClean="0">
                <a:solidFill>
                  <a:schemeClr val="bg1"/>
                </a:solidFill>
              </a:rPr>
              <a:t>AutoFac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88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17521</TotalTime>
  <Words>94</Words>
  <Application>Microsoft Macintosh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Something for the managers</vt:lpstr>
      <vt:lpstr>Cost of fixing a defect and when</vt:lpstr>
      <vt:lpstr>MS &amp; IBM</vt:lpstr>
      <vt:lpstr>Overall time is shorter</vt:lpstr>
      <vt:lpstr>Working with the QA department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Bender, James</cp:lastModifiedBy>
  <cp:revision>114</cp:revision>
  <dcterms:created xsi:type="dcterms:W3CDTF">2010-09-25T15:53:03Z</dcterms:created>
  <dcterms:modified xsi:type="dcterms:W3CDTF">2015-11-13T02:15:49Z</dcterms:modified>
</cp:coreProperties>
</file>