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23" r:id="rId2"/>
    <p:sldId id="296" r:id="rId3"/>
    <p:sldId id="325" r:id="rId4"/>
    <p:sldId id="329" r:id="rId5"/>
    <p:sldId id="328" r:id="rId6"/>
    <p:sldId id="292" r:id="rId7"/>
    <p:sldId id="330" r:id="rId8"/>
    <p:sldId id="331" r:id="rId9"/>
    <p:sldId id="332" r:id="rId10"/>
    <p:sldId id="333" r:id="rId11"/>
    <p:sldId id="309" r:id="rId12"/>
    <p:sldId id="334" r:id="rId13"/>
    <p:sldId id="310" r:id="rId14"/>
    <p:sldId id="32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4" autoAdjust="0"/>
    <p:restoredTop sz="88802" autoAdjust="0"/>
  </p:normalViewPr>
  <p:slideViewPr>
    <p:cSldViewPr>
      <p:cViewPr varScale="1">
        <p:scale>
          <a:sx n="76" d="100"/>
          <a:sy n="76" d="100"/>
        </p:scale>
        <p:origin x="236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B6202-BF5C-4028-B505-834E1EA793C3}" type="datetimeFigureOut">
              <a:rPr lang="en-US" smtClean="0"/>
              <a:t>4/3/17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2298D-CDEE-4595-BC60-989D9547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9pPr>
          </a:lstStyle>
          <a:p>
            <a:r>
              <a:rPr lang="en-US" altLang="en-US" sz="1200" b="0" smtClean="0">
                <a:latin typeface="Franklin Gothic Medium" panose="020B0603020102020204" pitchFamily="34" charset="0"/>
              </a:rPr>
              <a:t>Visual Studio Live! Las Vegas 2011MGB 2003</a:t>
            </a: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9pPr>
          </a:lstStyle>
          <a:p>
            <a:pPr eaLnBrk="1" hangingPunct="1"/>
            <a:r>
              <a:rPr lang="en-US" altLang="en-US" sz="800" b="0" smtClean="0">
                <a:latin typeface="Franklin Gothic Medium" panose="020B0603020102020204" pitchFamily="34" charset="0"/>
                <a:cs typeface="Arial" panose="020B0604020202020204" pitchFamily="34" charset="0"/>
              </a:rPr>
              <a:t>© 2003 Microsoft Corporation. All rights reserved.</a:t>
            </a:r>
          </a:p>
          <a:p>
            <a:r>
              <a:rPr lang="en-US" altLang="en-US" sz="800" b="0" smtClean="0">
                <a:latin typeface="Franklin Gothic Medium" panose="020B0603020102020204" pitchFamily="34" charset="0"/>
                <a:cs typeface="Arial" panose="020B0604020202020204" pitchFamily="34" charset="0"/>
              </a:rPr>
              <a:t>This presentation is for informational purposes only. Microsoft makes no warranties, express or implied, in this summary.</a:t>
            </a:r>
            <a:endParaRPr lang="en-US" altLang="en-US" sz="1200" b="0" smtClean="0"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9738" y="4278313"/>
            <a:ext cx="5978525" cy="4592637"/>
          </a:xfrm>
          <a:noFill/>
        </p:spPr>
        <p:txBody>
          <a:bodyPr lIns="92614" tIns="47092" rIns="92614" bIns="47092"/>
          <a:lstStyle/>
          <a:p>
            <a:pPr eaLnBrk="1" hangingPunct="1"/>
            <a:endParaRPr lang="en-US" altLang="en-US" smtClean="0"/>
          </a:p>
        </p:txBody>
      </p:sp>
      <p:sp>
        <p:nvSpPr>
          <p:cNvPr id="1741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blackWhite">
          <a:xfrm>
            <a:off x="1100138" y="676275"/>
            <a:ext cx="4605337" cy="345281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8403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2298D-CDEE-4595-BC60-989D954787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78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2298D-CDEE-4595-BC60-989D954787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6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6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3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0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8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9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1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4/3/17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0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4/3/17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0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4/3/17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3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3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5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6D43A-3188-44A4-9C01-A6AB22738397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5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3663" y="1236663"/>
            <a:ext cx="8993187" cy="1741487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5400" dirty="0" smtClean="0">
                <a:solidFill>
                  <a:schemeClr val="bg1"/>
                </a:solidFill>
              </a:rPr>
              <a:t>Write Better JavaScript with TDD</a:t>
            </a: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0" y="3625850"/>
            <a:ext cx="9144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ctr" eaLnBrk="1" hangingPunct="1"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James Bender</a:t>
            </a:r>
          </a:p>
          <a:p>
            <a:pPr algn="ctr" eaLnBrk="1" hangingPunct="1">
              <a:defRPr/>
            </a:pPr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Product Manager, Infragistics</a:t>
            </a:r>
          </a:p>
          <a:p>
            <a:pPr algn="ctr" eaLnBrk="1" hangingPunct="1">
              <a:defRPr/>
            </a:pPr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@</a:t>
            </a:r>
            <a:r>
              <a:rPr lang="en-US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JamesBender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05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Characteristics of a unit test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685" y="1219200"/>
            <a:ext cx="2977515" cy="446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8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Red, Green, Refactor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20027"/>
            <a:ext cx="4040188" cy="269477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Content Placeholder 5"/>
          <p:cNvSpPr txBox="1">
            <a:spLocks/>
          </p:cNvSpPr>
          <p:nvPr/>
        </p:nvSpPr>
        <p:spPr>
          <a:xfrm>
            <a:off x="4645025" y="1371600"/>
            <a:ext cx="4041775" cy="475456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Red – Start by writing a failing test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Green – Write just enough code to make test pass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Refactor – Optimize your code for readability, maintainability and quality</a:t>
            </a:r>
          </a:p>
        </p:txBody>
      </p:sp>
    </p:spTree>
    <p:extLst>
      <p:ext uri="{BB962C8B-B14F-4D97-AF65-F5344CB8AC3E}">
        <p14:creationId xmlns:p14="http://schemas.microsoft.com/office/powerpoint/2010/main" val="358207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51054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http://</a:t>
            </a:r>
            <a:r>
              <a:rPr lang="en-US" dirty="0" err="1">
                <a:solidFill>
                  <a:schemeClr val="bg1"/>
                </a:solidFill>
              </a:rPr>
              <a:t>facebook.github.io</a:t>
            </a:r>
            <a:r>
              <a:rPr lang="en-US" dirty="0">
                <a:solidFill>
                  <a:schemeClr val="bg1"/>
                </a:solidFill>
              </a:rPr>
              <a:t>/jest/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00" y="762000"/>
            <a:ext cx="3393601" cy="374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8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Demo: Tic-Tac-Toe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7800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Create a library to determine the winner of a Tic-Tac-Toe game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Input is a multidimensional (3 X 3) array of string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Results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Returns the winner token (X || O) as a string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Returns an empty String if no winner but moves still available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If the game is a stalemate return an ‘S’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59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 txBox="1">
            <a:spLocks/>
          </p:cNvSpPr>
          <p:nvPr/>
        </p:nvSpPr>
        <p:spPr bwMode="auto">
          <a:xfrm>
            <a:off x="-76200" y="838200"/>
            <a:ext cx="49339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5000"/>
              </a:spcAft>
              <a:buClr>
                <a:srgbClr val="0077B0"/>
              </a:buClr>
              <a:buSzPct val="75000"/>
              <a:buFont typeface="Times" panose="02020603050405020304" pitchFamily="18" charset="0"/>
              <a:buChar char="•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25000"/>
              </a:spcAft>
              <a:buClr>
                <a:srgbClr val="0077B0"/>
              </a:buClr>
              <a:buSzPct val="100000"/>
              <a:buChar char="–"/>
              <a:defRPr sz="2100">
                <a:solidFill>
                  <a:srgbClr val="D4D4D4"/>
                </a:solidFill>
                <a:latin typeface="Arial" panose="020B0604020202020204" pitchFamily="34" charset="0"/>
              </a:defRPr>
            </a:lvl2pPr>
            <a:lvl3pPr marL="1143000" indent="-228600">
              <a:defRPr sz="1900" b="1">
                <a:solidFill>
                  <a:srgbClr val="FFCC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400" b="0">
                <a:solidFill>
                  <a:srgbClr val="FFFFFF"/>
                </a:solidFill>
                <a:latin typeface="Calibri" panose="020F0502020204030204" pitchFamily="34" charset="0"/>
              </a:rPr>
              <a:t>Want to learn more?</a:t>
            </a:r>
          </a:p>
        </p:txBody>
      </p:sp>
      <p:pic>
        <p:nvPicPr>
          <p:cNvPr id="46083" name="Picture 2" descr="http://1.bp.blogspot.com/-aEQOrFLLwyc/TeRO283D-7I/AAAAAAAAFvI/64-L2LTynzg/s1600/Professional%2BTest%2BDriven%2BDevelopment%2Bwith%2BC%25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379095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5000"/>
              </a:spcAft>
              <a:buClr>
                <a:srgbClr val="0077B0"/>
              </a:buClr>
              <a:buSzPct val="75000"/>
              <a:buFont typeface="Times" panose="02020603050405020304" pitchFamily="18" charset="0"/>
              <a:buChar char="•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25000"/>
              </a:spcAft>
              <a:buClr>
                <a:srgbClr val="0077B0"/>
              </a:buClr>
              <a:buSzPct val="100000"/>
              <a:buChar char="–"/>
              <a:defRPr sz="2100">
                <a:solidFill>
                  <a:srgbClr val="D4D4D4"/>
                </a:solidFill>
                <a:latin typeface="Arial" panose="020B0604020202020204" pitchFamily="34" charset="0"/>
              </a:defRPr>
            </a:lvl2pPr>
            <a:lvl3pPr marL="1143000" indent="-228600">
              <a:defRPr sz="1900" b="1">
                <a:solidFill>
                  <a:srgbClr val="FFCC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400" b="0">
                <a:solidFill>
                  <a:srgbClr val="FFFFFF"/>
                </a:solidFill>
                <a:latin typeface="Calibri" panose="020F0502020204030204" pitchFamily="34" charset="0"/>
              </a:rPr>
              <a:t>Thank you!</a:t>
            </a:r>
          </a:p>
        </p:txBody>
      </p:sp>
      <p:sp>
        <p:nvSpPr>
          <p:cNvPr id="46085" name="Rectangle 3"/>
          <p:cNvSpPr txBox="1">
            <a:spLocks noChangeArrowheads="1"/>
          </p:cNvSpPr>
          <p:nvPr/>
        </p:nvSpPr>
        <p:spPr bwMode="auto">
          <a:xfrm>
            <a:off x="4114800" y="1600200"/>
            <a:ext cx="5029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0000"/>
              </a:spcBef>
              <a:spcAft>
                <a:spcPct val="15000"/>
              </a:spcAft>
              <a:buClr>
                <a:srgbClr val="0077B0"/>
              </a:buClr>
              <a:buSzPct val="75000"/>
              <a:buFont typeface="Times" panose="02020603050405020304" pitchFamily="18" charset="0"/>
              <a:buChar char="•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25000"/>
              </a:spcAft>
              <a:buClr>
                <a:srgbClr val="0077B0"/>
              </a:buClr>
              <a:buSzPct val="100000"/>
              <a:buChar char="–"/>
              <a:defRPr sz="2100">
                <a:solidFill>
                  <a:srgbClr val="D4D4D4"/>
                </a:solidFill>
                <a:latin typeface="Arial" panose="020B0604020202020204" pitchFamily="34" charset="0"/>
              </a:defRPr>
            </a:lvl2pPr>
            <a:lvl3pPr marL="1143000" indent="-228600">
              <a:defRPr sz="1900" b="1">
                <a:solidFill>
                  <a:srgbClr val="FFCC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0" dirty="0" err="1">
                <a:solidFill>
                  <a:srgbClr val="FFFFFF"/>
                </a:solidFill>
                <a:latin typeface="Calibri" panose="020F0502020204030204" pitchFamily="34" charset="0"/>
              </a:rPr>
              <a:t>www.JamesCBender.com</a:t>
            </a:r>
            <a:endParaRPr lang="en-US" altLang="en-US" sz="3200" b="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0" dirty="0" err="1">
                <a:solidFill>
                  <a:srgbClr val="FFFFFF"/>
                </a:solidFill>
                <a:latin typeface="Calibri" panose="020F0502020204030204" pitchFamily="34" charset="0"/>
              </a:rPr>
              <a:t>github.com</a:t>
            </a:r>
            <a:r>
              <a:rPr lang="en-US" altLang="en-US" sz="3200" b="0" dirty="0">
                <a:solidFill>
                  <a:srgbClr val="FFFFFF"/>
                </a:solidFill>
                <a:latin typeface="Calibri" panose="020F0502020204030204" pitchFamily="34" charset="0"/>
              </a:rPr>
              <a:t>/</a:t>
            </a:r>
            <a:r>
              <a:rPr lang="en-US" altLang="en-US" sz="3200" b="0" dirty="0" err="1">
                <a:solidFill>
                  <a:srgbClr val="FFFFFF"/>
                </a:solidFill>
                <a:latin typeface="Calibri" panose="020F0502020204030204" pitchFamily="34" charset="0"/>
              </a:rPr>
              <a:t>JamesBender</a:t>
            </a:r>
            <a:endParaRPr lang="en-US" altLang="en-US" sz="3200" b="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0" dirty="0" err="1">
                <a:solidFill>
                  <a:srgbClr val="FFFFFF"/>
                </a:solidFill>
                <a:latin typeface="Calibri" panose="020F0502020204030204" pitchFamily="34" charset="0"/>
              </a:rPr>
              <a:t>james@jamescbender.com</a:t>
            </a:r>
            <a:endParaRPr lang="en-US" altLang="en-US" sz="3200" b="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0" dirty="0">
                <a:solidFill>
                  <a:srgbClr val="FFFFFF"/>
                </a:solidFill>
                <a:latin typeface="Calibri" panose="020F0502020204030204" pitchFamily="34" charset="0"/>
              </a:rPr>
              <a:t>Twitter: @</a:t>
            </a:r>
            <a:r>
              <a:rPr lang="en-US" altLang="en-US" sz="3200" b="0" dirty="0" err="1">
                <a:solidFill>
                  <a:srgbClr val="FFFFFF"/>
                </a:solidFill>
                <a:latin typeface="Calibri" panose="020F0502020204030204" pitchFamily="34" charset="0"/>
              </a:rPr>
              <a:t>JamesBender</a:t>
            </a:r>
            <a:endParaRPr lang="en-US" altLang="en-US" sz="3200" b="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0" dirty="0" err="1" smtClean="0">
                <a:solidFill>
                  <a:srgbClr val="FFFFFF"/>
                </a:solidFill>
                <a:latin typeface="Calibri" panose="020F0502020204030204" pitchFamily="34" charset="0"/>
              </a:rPr>
              <a:t>hallwayconversations.com</a:t>
            </a:r>
            <a:endParaRPr lang="en-US" altLang="en-US" sz="3200" b="0" dirty="0" smtClean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0" dirty="0" smtClean="0">
                <a:solidFill>
                  <a:srgbClr val="FFFFFF"/>
                </a:solidFill>
                <a:latin typeface="Calibri" panose="020F0502020204030204" pitchFamily="34" charset="0"/>
              </a:rPr>
              <a:t>New Book on Angular/ASP.NET 5 coming </a:t>
            </a:r>
            <a:r>
              <a:rPr lang="en-US" altLang="en-US" sz="3200" b="0" smtClean="0">
                <a:solidFill>
                  <a:srgbClr val="FFFFFF"/>
                </a:solidFill>
                <a:latin typeface="Calibri" panose="020F0502020204030204" pitchFamily="34" charset="0"/>
              </a:rPr>
              <a:t>in 2017!</a:t>
            </a:r>
            <a:endParaRPr lang="en-US" altLang="en-US" sz="3200" b="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20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00" y="1727200"/>
            <a:ext cx="34036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4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0"/>
            <a:ext cx="49801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39899"/>
            <a:ext cx="2590800" cy="2590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95600" y="2373580"/>
            <a:ext cx="335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</a:rPr>
              <a:t>+TDD =</a:t>
            </a:r>
            <a:endParaRPr lang="en-US" sz="80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650999"/>
            <a:ext cx="2768601" cy="276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8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0"/>
            <a:ext cx="66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4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TDD in one poorly drawn picture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1676400"/>
            <a:ext cx="2133600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Specifications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08248" y="1676400"/>
            <a:ext cx="2130552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08648" y="1676400"/>
            <a:ext cx="2130552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Tests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3" idx="3"/>
            <a:endCxn id="4" idx="1"/>
          </p:cNvCxnSpPr>
          <p:nvPr/>
        </p:nvCxnSpPr>
        <p:spPr>
          <a:xfrm>
            <a:off x="2438400" y="2247900"/>
            <a:ext cx="1069848" cy="0"/>
          </a:xfrm>
          <a:prstGeom prst="straightConnector1">
            <a:avLst/>
          </a:prstGeom>
          <a:ln w="1238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38800" y="2241176"/>
            <a:ext cx="1069848" cy="0"/>
          </a:xfrm>
          <a:prstGeom prst="straightConnector1">
            <a:avLst/>
          </a:prstGeom>
          <a:ln w="1238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98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TDD in one poorly drawn picture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1676400"/>
            <a:ext cx="2133600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Specifications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08248" y="1676400"/>
            <a:ext cx="2130552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08648" y="1676400"/>
            <a:ext cx="2130552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Tests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4114800"/>
            <a:ext cx="2133600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Specifications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08248" y="4114800"/>
            <a:ext cx="2130552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Tests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08648" y="4114800"/>
            <a:ext cx="2130552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Code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3" idx="3"/>
            <a:endCxn id="4" idx="1"/>
          </p:cNvCxnSpPr>
          <p:nvPr/>
        </p:nvCxnSpPr>
        <p:spPr>
          <a:xfrm>
            <a:off x="2438400" y="2247900"/>
            <a:ext cx="1069848" cy="0"/>
          </a:xfrm>
          <a:prstGeom prst="straightConnector1">
            <a:avLst/>
          </a:prstGeom>
          <a:ln w="1238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38800" y="2241176"/>
            <a:ext cx="1069848" cy="0"/>
          </a:xfrm>
          <a:prstGeom prst="straightConnector1">
            <a:avLst/>
          </a:prstGeom>
          <a:ln w="1238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438400" y="4639235"/>
            <a:ext cx="1069848" cy="0"/>
          </a:xfrm>
          <a:prstGeom prst="straightConnector1">
            <a:avLst/>
          </a:prstGeom>
          <a:ln w="1238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04465" y="4686300"/>
            <a:ext cx="1069848" cy="0"/>
          </a:xfrm>
          <a:prstGeom prst="straightConnector1">
            <a:avLst/>
          </a:prstGeom>
          <a:ln w="1238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3200" y="1475941"/>
            <a:ext cx="8686800" cy="1732428"/>
          </a:xfrm>
          <a:prstGeom prst="line">
            <a:avLst/>
          </a:prstGeom>
          <a:ln w="146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57200" y="1287432"/>
            <a:ext cx="8432800" cy="1920937"/>
          </a:xfrm>
          <a:prstGeom prst="line">
            <a:avLst/>
          </a:prstGeom>
          <a:ln w="146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85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Characteristics of a unit test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692" y="1165098"/>
            <a:ext cx="6288616" cy="452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4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Characteristics of a unit test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219200"/>
            <a:ext cx="603461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5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22413</TotalTime>
  <Words>216</Words>
  <Application>Microsoft Macintosh PowerPoint</Application>
  <PresentationFormat>On-screen Show (4:3)</PresentationFormat>
  <Paragraphs>44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Franklin Gothic Medium</vt:lpstr>
      <vt:lpstr>Office Theme</vt:lpstr>
      <vt:lpstr>Write Better JavaScript with TDD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 Bender</cp:lastModifiedBy>
  <cp:revision>145</cp:revision>
  <dcterms:created xsi:type="dcterms:W3CDTF">2010-09-25T15:53:03Z</dcterms:created>
  <dcterms:modified xsi:type="dcterms:W3CDTF">2017-04-03T19:36:42Z</dcterms:modified>
</cp:coreProperties>
</file>