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65" r:id="rId2"/>
    <p:sldId id="269" r:id="rId3"/>
    <p:sldId id="318" r:id="rId4"/>
    <p:sldId id="281" r:id="rId5"/>
    <p:sldId id="342" r:id="rId6"/>
    <p:sldId id="314" r:id="rId7"/>
    <p:sldId id="321" r:id="rId8"/>
    <p:sldId id="316" r:id="rId9"/>
    <p:sldId id="279" r:id="rId10"/>
    <p:sldId id="333" r:id="rId11"/>
    <p:sldId id="335" r:id="rId12"/>
    <p:sldId id="336" r:id="rId13"/>
    <p:sldId id="322" r:id="rId14"/>
    <p:sldId id="323" r:id="rId15"/>
    <p:sldId id="332" r:id="rId16"/>
    <p:sldId id="331" r:id="rId17"/>
    <p:sldId id="334" r:id="rId18"/>
    <p:sldId id="324" r:id="rId19"/>
    <p:sldId id="325" r:id="rId20"/>
    <p:sldId id="326" r:id="rId21"/>
    <p:sldId id="327" r:id="rId22"/>
    <p:sldId id="340" r:id="rId23"/>
    <p:sldId id="341" r:id="rId24"/>
    <p:sldId id="337" r:id="rId25"/>
    <p:sldId id="338" r:id="rId26"/>
    <p:sldId id="339" r:id="rId27"/>
    <p:sldId id="328" r:id="rId28"/>
    <p:sldId id="343" r:id="rId29"/>
    <p:sldId id="344" r:id="rId30"/>
    <p:sldId id="345" r:id="rId31"/>
    <p:sldId id="346" r:id="rId32"/>
    <p:sldId id="347" r:id="rId33"/>
    <p:sldId id="348" r:id="rId34"/>
    <p:sldId id="287" r:id="rId35"/>
    <p:sldId id="350" r:id="rId36"/>
    <p:sldId id="351" r:id="rId37"/>
    <p:sldId id="288" r:id="rId38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B662"/>
    <a:srgbClr val="F3F4F4"/>
    <a:srgbClr val="F3F4E0"/>
    <a:srgbClr val="D7F0E0"/>
    <a:srgbClr val="373B3D"/>
    <a:srgbClr val="8D9398"/>
    <a:srgbClr val="C0DCA2"/>
    <a:srgbClr val="D5E6C4"/>
    <a:srgbClr val="B6D791"/>
    <a:srgbClr val="CAE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6" autoAdjust="0"/>
    <p:restoredTop sz="81132" autoAdjust="0"/>
  </p:normalViewPr>
  <p:slideViewPr>
    <p:cSldViewPr>
      <p:cViewPr varScale="1">
        <p:scale>
          <a:sx n="99" d="100"/>
          <a:sy n="99" d="100"/>
        </p:scale>
        <p:origin x="1170" y="78"/>
      </p:cViewPr>
      <p:guideLst>
        <p:guide orient="horz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5DA6B2-69F6-46E7-8C22-53CF0AD17FDB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2261425-8C41-4079-B7B7-8DED8073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31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ECA2C59-648E-4FD6-BC5C-944E4E32AF98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4EEE40B-208E-4E0C-B92A-F5692044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1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5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35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80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69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4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b) New: Better exception messages </a:t>
            </a:r>
          </a:p>
          <a:p>
            <a:r>
              <a:rPr lang="en-US"/>
              <a:t>c) Show new mocking type/feature – Recursive Loose Fakes </a:t>
            </a:r>
          </a:p>
          <a:p>
            <a:r>
              <a:rPr lang="en-US"/>
              <a:t>d) Introspection API </a:t>
            </a:r>
          </a:p>
          <a:p>
            <a:r>
              <a:rPr lang="en-US"/>
              <a:t>e) Ability to mock DLLImport </a:t>
            </a:r>
          </a:p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08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b) New: Better exception messages </a:t>
            </a:r>
          </a:p>
          <a:p>
            <a:r>
              <a:rPr lang="en-US"/>
              <a:t>c) Show new mocking type/feature – Recursive Loose Fakes </a:t>
            </a:r>
          </a:p>
          <a:p>
            <a:r>
              <a:rPr lang="en-US"/>
              <a:t>d) Introspection API </a:t>
            </a:r>
          </a:p>
          <a:p>
            <a:r>
              <a:rPr lang="en-US"/>
              <a:t>e) Ability to mock DLLImport </a:t>
            </a:r>
          </a:p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30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06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8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09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1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7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92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34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55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66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44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63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230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760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400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8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674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b="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570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b="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720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b="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16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6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7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52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51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30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85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sz="quarter" idx="13" hasCustomPrompt="1"/>
          </p:nvPr>
        </p:nvSpPr>
        <p:spPr>
          <a:xfrm>
            <a:off x="399096" y="2038350"/>
            <a:ext cx="7101716" cy="1548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00">
                <a:solidFill>
                  <a:srgbClr val="37B66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72" y="238079"/>
            <a:ext cx="155448" cy="155448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6670550" y="188121"/>
            <a:ext cx="1441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facebook.com/</a:t>
            </a:r>
            <a:r>
              <a:rPr lang="en-US" sz="1000" dirty="0" err="1" smtClean="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telerik</a:t>
            </a:r>
            <a:endParaRPr lang="en-US" sz="1000" dirty="0">
              <a:solidFill>
                <a:srgbClr val="373B3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140" y="242126"/>
            <a:ext cx="155448" cy="155448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8201748" y="196739"/>
            <a:ext cx="720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@</a:t>
            </a:r>
            <a:r>
              <a:rPr lang="en-US" sz="1000" dirty="0" err="1" smtClean="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telerik</a:t>
            </a:r>
            <a:endParaRPr lang="en-US" sz="1000" dirty="0">
              <a:solidFill>
                <a:srgbClr val="373B3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6" y="4462464"/>
            <a:ext cx="979374" cy="336660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6705600" y="666750"/>
            <a:ext cx="2057400" cy="929148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Today’s session will be recorded and available 24/7 on http://tv.telerik.com</a:t>
            </a:r>
            <a:endParaRPr lang="en-US" sz="1200" b="1" dirty="0"/>
          </a:p>
        </p:txBody>
      </p:sp>
      <p:pic>
        <p:nvPicPr>
          <p:cNvPr id="9" name="Picture 2" descr="http://www.deviantart.com/download/86810717/Camstudio_Record_Button_Icon_by_HereticPie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395201"/>
            <a:ext cx="401394" cy="40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645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6"/>
          <p:cNvSpPr>
            <a:spLocks noGrp="1"/>
          </p:cNvSpPr>
          <p:nvPr>
            <p:ph sz="quarter" idx="16" hasCustomPrompt="1"/>
          </p:nvPr>
        </p:nvSpPr>
        <p:spPr>
          <a:xfrm>
            <a:off x="152401" y="201090"/>
            <a:ext cx="6858000" cy="77046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500"/>
              </a:lnSpc>
              <a:buNone/>
              <a:defRPr sz="3600">
                <a:solidFill>
                  <a:srgbClr val="37B66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1" y="4650276"/>
            <a:ext cx="812698" cy="2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38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6"/>
          <p:cNvSpPr>
            <a:spLocks noGrp="1"/>
          </p:cNvSpPr>
          <p:nvPr>
            <p:ph sz="quarter" idx="16" hasCustomPrompt="1"/>
          </p:nvPr>
        </p:nvSpPr>
        <p:spPr>
          <a:xfrm>
            <a:off x="152400" y="201090"/>
            <a:ext cx="6857999" cy="77046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500"/>
              </a:lnSpc>
              <a:buNone/>
              <a:defRPr sz="3600">
                <a:solidFill>
                  <a:srgbClr val="37B66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1" y="4650276"/>
            <a:ext cx="812698" cy="279365"/>
          </a:xfrm>
          <a:prstGeom prst="rect">
            <a:avLst/>
          </a:prstGeom>
        </p:spPr>
      </p:pic>
      <p:sp>
        <p:nvSpPr>
          <p:cNvPr id="16" name="Content Placeholder 26"/>
          <p:cNvSpPr>
            <a:spLocks noGrp="1"/>
          </p:cNvSpPr>
          <p:nvPr>
            <p:ph sz="quarter" idx="17" hasCustomPrompt="1"/>
          </p:nvPr>
        </p:nvSpPr>
        <p:spPr>
          <a:xfrm>
            <a:off x="152401" y="1123951"/>
            <a:ext cx="8534399" cy="38056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>
                <a:solidFill>
                  <a:srgbClr val="37B66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rgbClr val="37B662"/>
                </a:solidFill>
              </a:defRPr>
            </a:lvl2pPr>
            <a:lvl3pPr>
              <a:defRPr>
                <a:solidFill>
                  <a:srgbClr val="37B662"/>
                </a:solidFill>
              </a:defRPr>
            </a:lvl3pPr>
            <a:lvl4pPr>
              <a:defRPr>
                <a:solidFill>
                  <a:srgbClr val="37B662"/>
                </a:solidFill>
              </a:defRPr>
            </a:lvl4pPr>
            <a:lvl5pPr>
              <a:defRPr>
                <a:solidFill>
                  <a:srgbClr val="37B662"/>
                </a:solidFill>
              </a:defRPr>
            </a:lvl5pPr>
          </a:lstStyle>
          <a:p>
            <a:pPr lvl="0"/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Second Line</a:t>
            </a:r>
          </a:p>
          <a:p>
            <a:pPr lvl="2"/>
            <a:r>
              <a:rPr lang="en-US" dirty="0" smtClean="0"/>
              <a:t>Third Line</a:t>
            </a:r>
          </a:p>
          <a:p>
            <a:pPr lvl="3"/>
            <a:r>
              <a:rPr lang="en-US" dirty="0" smtClean="0"/>
              <a:t>Fourth Line</a:t>
            </a:r>
          </a:p>
          <a:p>
            <a:pPr lvl="4"/>
            <a:r>
              <a:rPr lang="en-US" dirty="0" smtClean="0"/>
              <a:t>Fifth Line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5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1" y="4650276"/>
            <a:ext cx="812698" cy="279365"/>
          </a:xfrm>
          <a:prstGeom prst="rect">
            <a:avLst/>
          </a:prstGeom>
        </p:spPr>
      </p:pic>
      <p:sp>
        <p:nvSpPr>
          <p:cNvPr id="29" name="Content Placeholder 26"/>
          <p:cNvSpPr>
            <a:spLocks noGrp="1"/>
          </p:cNvSpPr>
          <p:nvPr>
            <p:ph sz="quarter" idx="16" hasCustomPrompt="1"/>
          </p:nvPr>
        </p:nvSpPr>
        <p:spPr>
          <a:xfrm>
            <a:off x="152400" y="201090"/>
            <a:ext cx="6857999" cy="77046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500"/>
              </a:lnSpc>
              <a:buNone/>
              <a:defRPr sz="3600">
                <a:solidFill>
                  <a:srgbClr val="37B66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0" name="Content Placeholder 25"/>
          <p:cNvSpPr>
            <a:spLocks noGrp="1"/>
          </p:cNvSpPr>
          <p:nvPr>
            <p:ph sz="quarter" idx="13" hasCustomPrompt="1"/>
          </p:nvPr>
        </p:nvSpPr>
        <p:spPr>
          <a:xfrm>
            <a:off x="152400" y="1123950"/>
            <a:ext cx="3886200" cy="304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373B3D"/>
              </a:buClr>
              <a:buSzPct val="75000"/>
              <a:buFont typeface="Arial" pitchFamily="34" charset="0"/>
              <a:buNone/>
              <a:defRPr sz="1500">
                <a:solidFill>
                  <a:srgbClr val="373B3D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defRPr sz="1800">
                <a:solidFill>
                  <a:srgbClr val="373B3D"/>
                </a:solidFill>
                <a:latin typeface="+mn-lt"/>
              </a:defRPr>
            </a:lvl2pPr>
            <a:lvl3pPr>
              <a:defRPr sz="1800">
                <a:solidFill>
                  <a:srgbClr val="373B3D"/>
                </a:solidFill>
                <a:latin typeface="+mn-lt"/>
              </a:defRPr>
            </a:lvl3pPr>
            <a:lvl4pPr>
              <a:defRPr sz="1800">
                <a:solidFill>
                  <a:srgbClr val="373B3D"/>
                </a:solidFill>
                <a:latin typeface="+mn-lt"/>
              </a:defRPr>
            </a:lvl4pPr>
            <a:lvl5pPr>
              <a:defRPr sz="1800">
                <a:solidFill>
                  <a:srgbClr val="373B3D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31" name="Content Placeholder 25"/>
          <p:cNvSpPr>
            <a:spLocks noGrp="1"/>
          </p:cNvSpPr>
          <p:nvPr>
            <p:ph sz="quarter" idx="18" hasCustomPrompt="1"/>
          </p:nvPr>
        </p:nvSpPr>
        <p:spPr>
          <a:xfrm>
            <a:off x="152400" y="1504950"/>
            <a:ext cx="3886200" cy="2971800"/>
          </a:xfrm>
          <a:prstGeom prst="rect">
            <a:avLst/>
          </a:prstGeom>
        </p:spPr>
        <p:txBody>
          <a:bodyPr/>
          <a:lstStyle>
            <a:lvl1pPr marL="3175" indent="0">
              <a:buClr>
                <a:srgbClr val="373B3D"/>
              </a:buClr>
              <a:buSzPct val="75000"/>
              <a:buFont typeface="Arial" pitchFamily="34" charset="0"/>
              <a:buNone/>
              <a:defRPr sz="900">
                <a:solidFill>
                  <a:srgbClr val="373B3D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defRPr sz="1800">
                <a:solidFill>
                  <a:srgbClr val="373B3D"/>
                </a:solidFill>
                <a:latin typeface="+mn-lt"/>
              </a:defRPr>
            </a:lvl2pPr>
            <a:lvl3pPr>
              <a:defRPr sz="1800">
                <a:solidFill>
                  <a:srgbClr val="373B3D"/>
                </a:solidFill>
                <a:latin typeface="+mn-lt"/>
              </a:defRPr>
            </a:lvl3pPr>
            <a:lvl4pPr>
              <a:defRPr sz="1800">
                <a:solidFill>
                  <a:srgbClr val="373B3D"/>
                </a:solidFill>
                <a:latin typeface="+mn-lt"/>
              </a:defRPr>
            </a:lvl4pPr>
            <a:lvl5pPr>
              <a:defRPr sz="1800">
                <a:solidFill>
                  <a:srgbClr val="373B3D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Text Box 1</a:t>
            </a:r>
          </a:p>
        </p:txBody>
      </p:sp>
      <p:sp>
        <p:nvSpPr>
          <p:cNvPr id="34" name="Content Placeholder 25"/>
          <p:cNvSpPr>
            <a:spLocks noGrp="1"/>
          </p:cNvSpPr>
          <p:nvPr>
            <p:ph sz="quarter" idx="19" hasCustomPrompt="1"/>
          </p:nvPr>
        </p:nvSpPr>
        <p:spPr>
          <a:xfrm>
            <a:off x="4343400" y="1123950"/>
            <a:ext cx="4114800" cy="304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373B3D"/>
              </a:buClr>
              <a:buSzPct val="75000"/>
              <a:buFont typeface="Arial" pitchFamily="34" charset="0"/>
              <a:buNone/>
              <a:defRPr sz="1500">
                <a:solidFill>
                  <a:srgbClr val="373B3D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defRPr sz="1800">
                <a:solidFill>
                  <a:srgbClr val="373B3D"/>
                </a:solidFill>
                <a:latin typeface="+mn-lt"/>
              </a:defRPr>
            </a:lvl2pPr>
            <a:lvl3pPr>
              <a:defRPr sz="1800">
                <a:solidFill>
                  <a:srgbClr val="373B3D"/>
                </a:solidFill>
                <a:latin typeface="+mn-lt"/>
              </a:defRPr>
            </a:lvl3pPr>
            <a:lvl4pPr>
              <a:defRPr sz="1800">
                <a:solidFill>
                  <a:srgbClr val="373B3D"/>
                </a:solidFill>
                <a:latin typeface="+mn-lt"/>
              </a:defRPr>
            </a:lvl4pPr>
            <a:lvl5pPr>
              <a:defRPr sz="1800">
                <a:solidFill>
                  <a:srgbClr val="373B3D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35" name="Content Placeholder 25"/>
          <p:cNvSpPr>
            <a:spLocks noGrp="1"/>
          </p:cNvSpPr>
          <p:nvPr>
            <p:ph sz="quarter" idx="20" hasCustomPrompt="1"/>
          </p:nvPr>
        </p:nvSpPr>
        <p:spPr>
          <a:xfrm>
            <a:off x="4343400" y="1504950"/>
            <a:ext cx="4114800" cy="2971800"/>
          </a:xfrm>
          <a:prstGeom prst="rect">
            <a:avLst/>
          </a:prstGeom>
        </p:spPr>
        <p:txBody>
          <a:bodyPr/>
          <a:lstStyle>
            <a:lvl1pPr marL="3175" indent="0">
              <a:buClr>
                <a:srgbClr val="373B3D"/>
              </a:buClr>
              <a:buSzPct val="75000"/>
              <a:buFont typeface="Arial" pitchFamily="34" charset="0"/>
              <a:buNone/>
              <a:defRPr sz="900">
                <a:solidFill>
                  <a:srgbClr val="373B3D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defRPr sz="1800">
                <a:solidFill>
                  <a:srgbClr val="373B3D"/>
                </a:solidFill>
                <a:latin typeface="+mn-lt"/>
              </a:defRPr>
            </a:lvl2pPr>
            <a:lvl3pPr>
              <a:defRPr sz="1800">
                <a:solidFill>
                  <a:srgbClr val="373B3D"/>
                </a:solidFill>
                <a:latin typeface="+mn-lt"/>
              </a:defRPr>
            </a:lvl3pPr>
            <a:lvl4pPr>
              <a:defRPr sz="1800">
                <a:solidFill>
                  <a:srgbClr val="373B3D"/>
                </a:solidFill>
                <a:latin typeface="+mn-lt"/>
              </a:defRPr>
            </a:lvl4pPr>
            <a:lvl5pPr>
              <a:defRPr sz="1800">
                <a:solidFill>
                  <a:srgbClr val="373B3D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Text Box 2</a:t>
            </a:r>
          </a:p>
        </p:txBody>
      </p:sp>
    </p:spTree>
    <p:extLst>
      <p:ext uri="{BB962C8B-B14F-4D97-AF65-F5344CB8AC3E}">
        <p14:creationId xmlns:p14="http://schemas.microsoft.com/office/powerpoint/2010/main" val="3136474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1" y="4650276"/>
            <a:ext cx="812698" cy="279365"/>
          </a:xfrm>
          <a:prstGeom prst="rect">
            <a:avLst/>
          </a:prstGeom>
        </p:spPr>
      </p:pic>
      <p:sp>
        <p:nvSpPr>
          <p:cNvPr id="29" name="Content Placeholder 26"/>
          <p:cNvSpPr>
            <a:spLocks noGrp="1"/>
          </p:cNvSpPr>
          <p:nvPr>
            <p:ph sz="quarter" idx="16" hasCustomPrompt="1"/>
          </p:nvPr>
        </p:nvSpPr>
        <p:spPr>
          <a:xfrm>
            <a:off x="152400" y="201090"/>
            <a:ext cx="6857999" cy="77046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500"/>
              </a:lnSpc>
              <a:buNone/>
              <a:defRPr sz="3600">
                <a:solidFill>
                  <a:srgbClr val="37B66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1" name="Content Placeholder 25"/>
          <p:cNvSpPr>
            <a:spLocks noGrp="1"/>
          </p:cNvSpPr>
          <p:nvPr>
            <p:ph sz="quarter" idx="18" hasCustomPrompt="1"/>
          </p:nvPr>
        </p:nvSpPr>
        <p:spPr>
          <a:xfrm>
            <a:off x="152400" y="1123805"/>
            <a:ext cx="2895600" cy="3352945"/>
          </a:xfrm>
          <a:prstGeom prst="rect">
            <a:avLst/>
          </a:prstGeom>
        </p:spPr>
        <p:txBody>
          <a:bodyPr/>
          <a:lstStyle>
            <a:lvl1pPr marL="3175" indent="0">
              <a:buClr>
                <a:srgbClr val="373B3D"/>
              </a:buClr>
              <a:buSzPct val="75000"/>
              <a:buFont typeface="Arial" pitchFamily="34" charset="0"/>
              <a:buNone/>
              <a:defRPr sz="900">
                <a:solidFill>
                  <a:srgbClr val="373B3D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defRPr sz="1800">
                <a:solidFill>
                  <a:srgbClr val="373B3D"/>
                </a:solidFill>
                <a:latin typeface="+mn-lt"/>
              </a:defRPr>
            </a:lvl2pPr>
            <a:lvl3pPr>
              <a:defRPr sz="1800">
                <a:solidFill>
                  <a:srgbClr val="373B3D"/>
                </a:solidFill>
                <a:latin typeface="+mn-lt"/>
              </a:defRPr>
            </a:lvl3pPr>
            <a:lvl4pPr>
              <a:defRPr sz="1800">
                <a:solidFill>
                  <a:srgbClr val="373B3D"/>
                </a:solidFill>
                <a:latin typeface="+mn-lt"/>
              </a:defRPr>
            </a:lvl4pPr>
            <a:lvl5pPr>
              <a:defRPr sz="1800">
                <a:solidFill>
                  <a:srgbClr val="373B3D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Text Box 1</a:t>
            </a:r>
          </a:p>
        </p:txBody>
      </p:sp>
      <p:sp>
        <p:nvSpPr>
          <p:cNvPr id="35" name="Content Placeholder 25"/>
          <p:cNvSpPr>
            <a:spLocks noGrp="1"/>
          </p:cNvSpPr>
          <p:nvPr>
            <p:ph sz="quarter" idx="20" hasCustomPrompt="1"/>
          </p:nvPr>
        </p:nvSpPr>
        <p:spPr>
          <a:xfrm>
            <a:off x="3352800" y="1123805"/>
            <a:ext cx="5638800" cy="335294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175" indent="0">
              <a:buClr>
                <a:srgbClr val="373B3D"/>
              </a:buClr>
              <a:buSzPct val="75000"/>
              <a:buFont typeface="Arial" pitchFamily="34" charset="0"/>
              <a:buNone/>
              <a:defRPr sz="900">
                <a:solidFill>
                  <a:srgbClr val="373B3D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defRPr sz="1800">
                <a:solidFill>
                  <a:srgbClr val="373B3D"/>
                </a:solidFill>
                <a:latin typeface="+mn-lt"/>
              </a:defRPr>
            </a:lvl2pPr>
            <a:lvl3pPr>
              <a:defRPr sz="1800">
                <a:solidFill>
                  <a:srgbClr val="373B3D"/>
                </a:solidFill>
                <a:latin typeface="+mn-lt"/>
              </a:defRPr>
            </a:lvl3pPr>
            <a:lvl4pPr>
              <a:defRPr sz="1800">
                <a:solidFill>
                  <a:srgbClr val="373B3D"/>
                </a:solidFill>
                <a:latin typeface="+mn-lt"/>
              </a:defRPr>
            </a:lvl4pPr>
            <a:lvl5pPr>
              <a:defRPr sz="1800">
                <a:solidFill>
                  <a:srgbClr val="373B3D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Text Box 2</a:t>
            </a:r>
          </a:p>
        </p:txBody>
      </p:sp>
    </p:spTree>
    <p:extLst>
      <p:ext uri="{BB962C8B-B14F-4D97-AF65-F5344CB8AC3E}">
        <p14:creationId xmlns:p14="http://schemas.microsoft.com/office/powerpoint/2010/main" val="3841648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6"/>
          <p:cNvSpPr>
            <a:spLocks noGrp="1"/>
          </p:cNvSpPr>
          <p:nvPr>
            <p:ph sz="quarter" idx="13" hasCustomPrompt="1"/>
          </p:nvPr>
        </p:nvSpPr>
        <p:spPr>
          <a:xfrm>
            <a:off x="273640" y="2038350"/>
            <a:ext cx="7227172" cy="1548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00">
                <a:solidFill>
                  <a:srgbClr val="37B66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6" y="4462464"/>
            <a:ext cx="979374" cy="33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1" y="4650276"/>
            <a:ext cx="812698" cy="27936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188676" y="1657350"/>
            <a:ext cx="337143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0"/>
                <a:solidFill>
                  <a:srgbClr val="37B662"/>
                </a:solidFill>
                <a:effectLst>
                  <a:reflection blurRad="6350" stA="60000" endA="900" endPos="60000" dist="12700" dir="5400000" sy="-100000" algn="bl" rotWithShape="0"/>
                </a:effectLst>
                <a:latin typeface="Broadway" panose="04040905080B02020502" pitchFamily="82" charset="0"/>
              </a:rPr>
              <a:t>Demo</a:t>
            </a:r>
            <a:endParaRPr lang="en-US" sz="8000" b="1" cap="none" spc="0" dirty="0">
              <a:ln w="0"/>
              <a:solidFill>
                <a:srgbClr val="37B662"/>
              </a:solidFill>
              <a:effectLst>
                <a:reflection blurRad="6350" stA="60000" endA="900" endPos="60000" dist="12700" dir="5400000" sy="-100000" algn="bl" rotWithShape="0"/>
              </a:effectLs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09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1" y="4650276"/>
            <a:ext cx="812698" cy="2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62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07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7" r:id="rId3"/>
    <p:sldLayoutId id="2147483653" r:id="rId4"/>
    <p:sldLayoutId id="2147483658" r:id="rId5"/>
    <p:sldLayoutId id="2147483654" r:id="rId6"/>
    <p:sldLayoutId id="2147483655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0" kern="1200" cap="none" spc="0">
          <a:ln w="18415" cmpd="sng">
            <a:noFill/>
            <a:prstDash val="solid"/>
          </a:ln>
          <a:solidFill>
            <a:srgbClr val="A4E416"/>
          </a:solidFill>
          <a:effectLst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A4E416"/>
        </a:buClr>
        <a:buFont typeface="Wingdings" pitchFamily="2" charset="2"/>
        <a:buChar char="§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Just* Productivity Tools</a:t>
            </a:r>
          </a:p>
          <a:p>
            <a:r>
              <a:rPr lang="en-US" dirty="0" smtClean="0"/>
              <a:t>2013 Q3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0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What’s new in JustCode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Improved Test Runner</a:t>
            </a:r>
          </a:p>
          <a:p>
            <a:pPr marL="857250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Faster!</a:t>
            </a:r>
          </a:p>
          <a:p>
            <a:pPr marL="857250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Ability to navigate to code from the stack trace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745422"/>
            <a:ext cx="4247657" cy="21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28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What’s new in JustCode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Cyclomatic Complexity</a:t>
            </a:r>
          </a:p>
          <a:p>
            <a:pPr marL="857250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Helps keep your code simple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343150"/>
            <a:ext cx="5476419" cy="1658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137151"/>
            <a:ext cx="5552381" cy="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JustMock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1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152400" y="201613"/>
            <a:ext cx="7447772" cy="769937"/>
          </a:xfrm>
        </p:spPr>
        <p:txBody>
          <a:bodyPr/>
          <a:lstStyle/>
          <a:p>
            <a:r>
              <a:rPr lang="en-US" sz="2800" dirty="0">
                <a:cs typeface="Segoe UI Light"/>
              </a:rPr>
              <a:t>Some</a:t>
            </a:r>
            <a:r>
              <a:rPr lang="en-US" sz="2800">
                <a:cs typeface="Segoe UI Light"/>
              </a:rPr>
              <a:t> of </a:t>
            </a:r>
            <a:r>
              <a:rPr lang="en-US" sz="2800"/>
              <a:t>What’s Awesome </a:t>
            </a:r>
            <a:r>
              <a:rPr lang="en-US" sz="2800" smtClean="0"/>
              <a:t>in </a:t>
            </a:r>
            <a:r>
              <a:rPr lang="en-US" sz="2800" dirty="0"/>
              <a:t>JustMock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2400" dirty="0">
                <a:cs typeface="Segoe UI Light"/>
              </a:rPr>
              <a:t>Future </a:t>
            </a:r>
            <a:r>
              <a:rPr lang="en-US" sz="2400" dirty="0" smtClean="0">
                <a:cs typeface="Segoe UI Light"/>
              </a:rPr>
              <a:t>Mocking</a:t>
            </a:r>
          </a:p>
          <a:p>
            <a:pPr marL="857250" lvl="1" indent="-571500"/>
            <a:r>
              <a:rPr lang="en-US" sz="2400" dirty="0" smtClean="0">
                <a:cs typeface="Segoe UI Light"/>
              </a:rPr>
              <a:t>Helps when legacy code doesn’t use Dependency Injection</a:t>
            </a:r>
            <a:endParaRPr lang="en-US" sz="2400" dirty="0">
              <a:cs typeface="Segoe UI Light"/>
            </a:endParaRPr>
          </a:p>
          <a:p>
            <a:pPr marL="571500" indent="-571500"/>
            <a:r>
              <a:rPr lang="en-US" sz="2400" dirty="0" smtClean="0">
                <a:cs typeface="Segoe UI Light"/>
              </a:rPr>
              <a:t>Automocking</a:t>
            </a:r>
          </a:p>
          <a:p>
            <a:pPr marL="857250" lvl="1" indent="-571500"/>
            <a:r>
              <a:rPr lang="en-US" sz="2400" dirty="0" smtClean="0">
                <a:cs typeface="Segoe UI Light"/>
              </a:rPr>
              <a:t>Helps ever changing code bases to make tests less brittle</a:t>
            </a:r>
            <a:endParaRPr lang="en-US" sz="2400" dirty="0">
              <a:cs typeface="Segoe UI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cs typeface="Segoe UI Light"/>
              </a:rPr>
              <a:t>Mock by </a:t>
            </a:r>
            <a:r>
              <a:rPr lang="en-US" sz="2400" dirty="0" smtClean="0">
                <a:cs typeface="Segoe UI Light"/>
              </a:rPr>
              <a:t>Example</a:t>
            </a:r>
          </a:p>
          <a:p>
            <a:pPr marL="857250" lvl="1" indent="-571500"/>
            <a:r>
              <a:rPr lang="en-US" sz="2400" dirty="0" smtClean="0">
                <a:cs typeface="Segoe UI Light"/>
              </a:rPr>
              <a:t>Significantly reduced code needed for complex testing scenarios</a:t>
            </a:r>
          </a:p>
        </p:txBody>
      </p:sp>
    </p:spTree>
    <p:extLst>
      <p:ext uri="{BB962C8B-B14F-4D97-AF65-F5344CB8AC3E}">
        <p14:creationId xmlns:p14="http://schemas.microsoft.com/office/powerpoint/2010/main" val="16394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5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cs typeface="Segoe UI Light"/>
              </a:rPr>
              <a:t>What's New in 2013 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152401" y="1177866"/>
            <a:ext cx="8534399" cy="3805690"/>
          </a:xfrm>
        </p:spPr>
        <p:txBody>
          <a:bodyPr/>
          <a:lstStyle/>
          <a:p>
            <a:r>
              <a:rPr lang="en-US">
                <a:cs typeface="Segoe UI Light"/>
              </a:rPr>
              <a:t>JustCode Integration</a:t>
            </a:r>
          </a:p>
          <a:p>
            <a:pPr lvl="1"/>
            <a:r>
              <a:rPr lang="en-US">
                <a:latin typeface="Segoe UI Light"/>
                <a:cs typeface="Segoe UI Light"/>
              </a:rPr>
              <a:t>Creating and Arranging Mocks</a:t>
            </a:r>
            <a:endParaRPr lang="en-US">
              <a:cs typeface="Segoe UI Light"/>
            </a:endParaRPr>
          </a:p>
          <a:p>
            <a:r>
              <a:rPr lang="en-US">
                <a:latin typeface="Segoe UI Light"/>
                <a:cs typeface="Segoe UI Light"/>
              </a:rPr>
              <a:t>Improved Workflow</a:t>
            </a:r>
          </a:p>
          <a:p>
            <a:pPr lvl="1"/>
            <a:r>
              <a:rPr lang="en-US">
                <a:latin typeface="Segoe UI Light"/>
                <a:cs typeface="Segoe UI Light"/>
              </a:rPr>
              <a:t>Immediate failure </a:t>
            </a:r>
            <a:r>
              <a:rPr lang="en-US" smtClean="0">
                <a:latin typeface="Segoe UI Light"/>
                <a:cs typeface="Segoe UI Light"/>
              </a:rPr>
              <a:t>on</a:t>
            </a:r>
            <a:endParaRPr lang="en-US">
              <a:latin typeface="Segoe UI Light"/>
              <a:cs typeface="Segoe UI Light"/>
            </a:endParaRPr>
          </a:p>
          <a:p>
            <a:pPr lvl="2"/>
            <a:r>
              <a:rPr lang="en-US">
                <a:latin typeface="Segoe UI Light"/>
                <a:cs typeface="Segoe UI Light"/>
              </a:rPr>
              <a:t>InOrder</a:t>
            </a:r>
          </a:p>
          <a:p>
            <a:pPr lvl="2"/>
            <a:r>
              <a:rPr lang="en-US">
                <a:latin typeface="Segoe UI Light"/>
                <a:cs typeface="Segoe UI Light"/>
              </a:rPr>
              <a:t>Upper Bounds violations with Occurs</a:t>
            </a:r>
          </a:p>
          <a:p>
            <a:pPr lvl="1"/>
            <a:r>
              <a:rPr lang="en-US">
                <a:latin typeface="Segoe UI Light"/>
                <a:cs typeface="Segoe UI Light"/>
              </a:rPr>
              <a:t>Better Messaging in Assert()</a:t>
            </a:r>
          </a:p>
        </p:txBody>
      </p:sp>
    </p:spTree>
    <p:extLst>
      <p:ext uri="{BB962C8B-B14F-4D97-AF65-F5344CB8AC3E}">
        <p14:creationId xmlns:p14="http://schemas.microsoft.com/office/powerpoint/2010/main" val="21587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cs typeface="Segoe UI Light"/>
              </a:rPr>
              <a:t>What's New in 2013 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152401" y="1177866"/>
            <a:ext cx="8534399" cy="3805690"/>
          </a:xfrm>
        </p:spPr>
        <p:txBody>
          <a:bodyPr>
            <a:normAutofit/>
          </a:bodyPr>
          <a:lstStyle/>
          <a:p>
            <a:r>
              <a:rPr lang="en-US" dirty="0">
                <a:cs typeface="Segoe UI Light"/>
              </a:rPr>
              <a:t>Introspection API</a:t>
            </a:r>
          </a:p>
          <a:p>
            <a:pPr lvl="1"/>
            <a:r>
              <a:rPr lang="en-US" dirty="0">
                <a:latin typeface="Segoe UI Light"/>
                <a:cs typeface="Segoe UI Light"/>
              </a:rPr>
              <a:t>Know what's happening under the </a:t>
            </a:r>
            <a:r>
              <a:rPr lang="en-US" dirty="0" smtClean="0">
                <a:latin typeface="Segoe UI Light"/>
                <a:cs typeface="Segoe UI Light"/>
              </a:rPr>
              <a:t>hood</a:t>
            </a:r>
          </a:p>
          <a:p>
            <a:pPr lvl="1"/>
            <a:r>
              <a:rPr lang="en-US" dirty="0" smtClean="0">
                <a:latin typeface="Segoe UI Light"/>
                <a:cs typeface="Segoe UI Light"/>
              </a:rPr>
              <a:t>Use </a:t>
            </a:r>
            <a:r>
              <a:rPr lang="en-US" dirty="0" err="1" smtClean="0">
                <a:latin typeface="Segoe UI Light"/>
                <a:cs typeface="Segoe UI Light"/>
              </a:rPr>
              <a:t>Telerik.JustMock.DebugView</a:t>
            </a:r>
            <a:endParaRPr lang="en-US" dirty="0">
              <a:latin typeface="Segoe UI Light"/>
              <a:cs typeface="Segoe UI Light"/>
            </a:endParaRPr>
          </a:p>
          <a:p>
            <a:r>
              <a:rPr lang="en-US" dirty="0" smtClean="0">
                <a:latin typeface="Segoe UI Light"/>
                <a:cs typeface="Segoe UI Light"/>
              </a:rPr>
              <a:t>Instrumentation of DLL Import</a:t>
            </a:r>
          </a:p>
          <a:p>
            <a:pPr lvl="1"/>
            <a:r>
              <a:rPr lang="en-US" dirty="0" smtClean="0">
                <a:latin typeface="Segoe UI Light"/>
                <a:cs typeface="Segoe UI Light"/>
              </a:rPr>
              <a:t>Quickly and easily mock calls involving </a:t>
            </a:r>
            <a:r>
              <a:rPr lang="en-US" dirty="0" err="1" smtClean="0">
                <a:latin typeface="Segoe UI Light"/>
                <a:cs typeface="Segoe UI Light"/>
              </a:rPr>
              <a:t>DllImport</a:t>
            </a:r>
            <a:endParaRPr lang="en-US" dirty="0" smtClean="0">
              <a:latin typeface="Segoe UI Light"/>
              <a:cs typeface="Segoe UI Light"/>
            </a:endParaRPr>
          </a:p>
          <a:p>
            <a:r>
              <a:rPr lang="en-US" dirty="0" smtClean="0">
                <a:latin typeface="Segoe UI Light"/>
                <a:cs typeface="Segoe UI Light"/>
              </a:rPr>
              <a:t>Recursive Loose Mocking</a:t>
            </a:r>
          </a:p>
          <a:p>
            <a:pPr lvl="1"/>
            <a:r>
              <a:rPr lang="en-US" dirty="0" smtClean="0">
                <a:latin typeface="Segoe UI Light"/>
                <a:cs typeface="Segoe UI Light"/>
              </a:rPr>
              <a:t>Now </a:t>
            </a:r>
            <a:r>
              <a:rPr lang="en-US" smtClean="0">
                <a:latin typeface="Segoe UI Light"/>
                <a:cs typeface="Segoe UI Light"/>
              </a:rPr>
              <a:t>the default</a:t>
            </a:r>
            <a:endParaRPr lang="en-US" dirty="0" smtClean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58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71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JustTrace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6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Roadmap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Introductions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Schedule and Housekeeping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JustCode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JustMock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JustTrace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JustDecompile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Resources </a:t>
            </a:r>
            <a:r>
              <a:rPr lang="en-US" dirty="0"/>
              <a:t>/ Q&amp;A</a:t>
            </a:r>
          </a:p>
        </p:txBody>
      </p:sp>
    </p:spTree>
    <p:extLst>
      <p:ext uri="{BB962C8B-B14F-4D97-AF65-F5344CB8AC3E}">
        <p14:creationId xmlns:p14="http://schemas.microsoft.com/office/powerpoint/2010/main" val="1214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What’s new in JustTrace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Event Handler Leak Analysis</a:t>
            </a:r>
          </a:p>
          <a:p>
            <a:pPr marL="857250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Misused event handlers are a common cause or memory leaks</a:t>
            </a:r>
          </a:p>
          <a:p>
            <a:pPr marL="857250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New analysis type helps you find potential event handler leaks quickly</a:t>
            </a:r>
          </a:p>
        </p:txBody>
      </p:sp>
    </p:spTree>
    <p:extLst>
      <p:ext uri="{BB962C8B-B14F-4D97-AF65-F5344CB8AC3E}">
        <p14:creationId xmlns:p14="http://schemas.microsoft.com/office/powerpoint/2010/main" val="3486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What’s new in JustTrace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Source Level Profiling</a:t>
            </a:r>
          </a:p>
          <a:p>
            <a:pPr marL="857250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Helps you find performance issues in code faster</a:t>
            </a:r>
          </a:p>
        </p:txBody>
      </p:sp>
      <p:pic>
        <p:nvPicPr>
          <p:cNvPr id="1026" name="Picture 2" descr="https://blogs.telerik.com/images/default-source/james-bender/image71115B14871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66950"/>
            <a:ext cx="5334000" cy="25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7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09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What’s new in JustTrace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SQL Profiling</a:t>
            </a:r>
          </a:p>
          <a:p>
            <a:pPr marL="857250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Helps find where your SQL is causing a bottleneck</a:t>
            </a:r>
          </a:p>
          <a:p>
            <a:pPr marL="857250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Shows entire query</a:t>
            </a:r>
          </a:p>
          <a:p>
            <a:pPr marL="857250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Works with any database that has an ADO.NET driver</a:t>
            </a:r>
          </a:p>
        </p:txBody>
      </p:sp>
    </p:spTree>
    <p:extLst>
      <p:ext uri="{BB962C8B-B14F-4D97-AF65-F5344CB8AC3E}">
        <p14:creationId xmlns:p14="http://schemas.microsoft.com/office/powerpoint/2010/main" val="47948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What’s new in JustTrace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HTTP Request Profiling</a:t>
            </a:r>
          </a:p>
          <a:p>
            <a:pPr marL="857250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You can see incoming and outgoing requests</a:t>
            </a:r>
          </a:p>
          <a:p>
            <a:pPr marL="857250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Works with your existing ASP.NET apps!</a:t>
            </a:r>
          </a:p>
        </p:txBody>
      </p:sp>
    </p:spTree>
    <p:extLst>
      <p:ext uri="{BB962C8B-B14F-4D97-AF65-F5344CB8AC3E}">
        <p14:creationId xmlns:p14="http://schemas.microsoft.com/office/powerpoint/2010/main" val="300501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69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JustDecompile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What’s new in JustDecompile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152401" y="1123951"/>
            <a:ext cx="4495799" cy="380569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LINQ Queries </a:t>
            </a:r>
          </a:p>
          <a:p>
            <a:pPr marL="857250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Can reconstruct LINQ queries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1733550"/>
            <a:ext cx="4365369" cy="2440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34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86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1962150"/>
            <a:ext cx="4343400" cy="2286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James Bender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Microsoft MVP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Developer Evangelist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Email:</a:t>
            </a:r>
            <a:r>
              <a:rPr lang="en-US" sz="1200" dirty="0" smtClean="0">
                <a:solidFill>
                  <a:schemeClr val="tx1"/>
                </a:solidFill>
              </a:rPr>
              <a:t>  james.bender@telerik.com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Twitter: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@</a:t>
            </a:r>
            <a:r>
              <a:rPr lang="en-US" sz="1200" dirty="0" err="1" smtClean="0">
                <a:solidFill>
                  <a:schemeClr val="tx1"/>
                </a:solidFill>
              </a:rPr>
              <a:t>jamesbender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Blog: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http://www.jamescbender.com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Blog: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http</a:t>
            </a:r>
            <a:r>
              <a:rPr lang="en-US" sz="1200" dirty="0">
                <a:solidFill>
                  <a:schemeClr val="tx1"/>
                </a:solidFill>
              </a:rPr>
              <a:t>://</a:t>
            </a:r>
            <a:r>
              <a:rPr lang="en-US" sz="1200" dirty="0" smtClean="0">
                <a:solidFill>
                  <a:schemeClr val="tx1"/>
                </a:solidFill>
              </a:rPr>
              <a:t>blogs.telerik.com/jamesbender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791007"/>
            <a:ext cx="3476175" cy="28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2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What’s new in JustDecompile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152401" y="1123951"/>
            <a:ext cx="4495799" cy="380569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VB.NET Improvements</a:t>
            </a:r>
          </a:p>
          <a:p>
            <a:pPr marL="857250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Create Project for VB.NET</a:t>
            </a:r>
          </a:p>
          <a:p>
            <a:pPr marL="857250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Projects out of VB.NET code as well</a:t>
            </a:r>
          </a:p>
          <a:p>
            <a:pPr marL="857250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Improved VB.NET decompilation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5" y="1733550"/>
            <a:ext cx="436245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062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5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What’s new in JustDecompile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152401" y="1123951"/>
            <a:ext cx="4495799" cy="380569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Visual Studio Extension</a:t>
            </a:r>
          </a:p>
          <a:p>
            <a:pPr marL="857250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Decompile referenced assemblies from VS</a:t>
            </a:r>
          </a:p>
          <a:p>
            <a:pPr marL="857250" lvl="1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JustDecompile</a:t>
            </a:r>
            <a:r>
              <a:rPr lang="en-US" dirty="0" smtClean="0"/>
              <a:t> Context Command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33550"/>
            <a:ext cx="4364214" cy="2439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05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10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152401" y="1280660"/>
            <a:ext cx="8534399" cy="380569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Visit the Just Product pages and download the trial versions</a:t>
            </a:r>
          </a:p>
          <a:p>
            <a:pPr lvl="1"/>
            <a:r>
              <a:rPr lang="en-US" sz="2400" dirty="0"/>
              <a:t>http://</a:t>
            </a:r>
            <a:r>
              <a:rPr lang="en-US" sz="2400" dirty="0" smtClean="0"/>
              <a:t>www.telerik.com/products/justcode</a:t>
            </a:r>
          </a:p>
          <a:p>
            <a:pPr lvl="1"/>
            <a:r>
              <a:rPr lang="en-US" sz="2400" dirty="0"/>
              <a:t>http://</a:t>
            </a:r>
            <a:r>
              <a:rPr lang="en-US" sz="2400" dirty="0" smtClean="0"/>
              <a:t>www.telerik.com/products/mocking</a:t>
            </a:r>
          </a:p>
          <a:p>
            <a:pPr lvl="1"/>
            <a:r>
              <a:rPr lang="en-US" sz="2400" dirty="0"/>
              <a:t>http://</a:t>
            </a:r>
            <a:r>
              <a:rPr lang="en-US" sz="2400" dirty="0" smtClean="0"/>
              <a:t>www.telerik.com/products/memory-performance-profiler.aspx</a:t>
            </a:r>
          </a:p>
          <a:p>
            <a:pPr lvl="1"/>
            <a:r>
              <a:rPr lang="en-US" sz="2400" dirty="0"/>
              <a:t>http://</a:t>
            </a:r>
            <a:r>
              <a:rPr lang="en-US" sz="2400" dirty="0" smtClean="0"/>
              <a:t>www.telerik.com/products/decompiler.aspx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7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152401" y="1280660"/>
            <a:ext cx="8534399" cy="380569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Read the new release blog posts</a:t>
            </a:r>
          </a:p>
          <a:p>
            <a:pPr lvl="1"/>
            <a:r>
              <a:rPr lang="en-US" sz="2400" dirty="0" smtClean="0"/>
              <a:t>JustCode: </a:t>
            </a:r>
            <a:r>
              <a:rPr lang="en-US" sz="2400" dirty="0"/>
              <a:t>http://</a:t>
            </a:r>
            <a:r>
              <a:rPr lang="en-US" sz="2400" dirty="0" smtClean="0"/>
              <a:t>bit.ly/1f4bI3h</a:t>
            </a:r>
          </a:p>
          <a:p>
            <a:pPr lvl="1"/>
            <a:r>
              <a:rPr lang="en-US" sz="2400" dirty="0" smtClean="0"/>
              <a:t>JustMock</a:t>
            </a:r>
            <a:r>
              <a:rPr lang="en-US" sz="2400" dirty="0"/>
              <a:t>: http://bit.ly/17t3SAR</a:t>
            </a:r>
            <a:endParaRPr lang="en-US" sz="2400" dirty="0" smtClean="0"/>
          </a:p>
          <a:p>
            <a:pPr lvl="1"/>
            <a:r>
              <a:rPr lang="en-US" sz="2400" dirty="0"/>
              <a:t>JustTrace: http://bit.ly/19bmC5K</a:t>
            </a:r>
            <a:endParaRPr lang="en-US" sz="2400" dirty="0" smtClean="0"/>
          </a:p>
          <a:p>
            <a:pPr lvl="1"/>
            <a:r>
              <a:rPr lang="en-US" sz="2400" dirty="0"/>
              <a:t>JustDecompile: http://</a:t>
            </a:r>
            <a:r>
              <a:rPr lang="en-US" sz="2400" dirty="0" smtClean="0"/>
              <a:t>bit.ly/17xudvs</a:t>
            </a:r>
          </a:p>
        </p:txBody>
      </p:sp>
    </p:spTree>
    <p:extLst>
      <p:ext uri="{BB962C8B-B14F-4D97-AF65-F5344CB8AC3E}">
        <p14:creationId xmlns:p14="http://schemas.microsoft.com/office/powerpoint/2010/main" val="28642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152401" y="1280660"/>
            <a:ext cx="8534399" cy="380569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Check out these other interesting posts…</a:t>
            </a:r>
          </a:p>
          <a:p>
            <a:pPr lvl="1"/>
            <a:r>
              <a:rPr lang="en-US" sz="2400" dirty="0" smtClean="0"/>
              <a:t>Top 5 Reasons to Use a Mocking Framework</a:t>
            </a:r>
          </a:p>
          <a:p>
            <a:pPr lvl="2"/>
            <a:r>
              <a:rPr lang="en-US" sz="2000" dirty="0"/>
              <a:t>http://</a:t>
            </a:r>
            <a:r>
              <a:rPr lang="en-US" sz="2000" dirty="0" smtClean="0"/>
              <a:t>bit.ly/17XY1xw</a:t>
            </a:r>
          </a:p>
          <a:p>
            <a:pPr lvl="1"/>
            <a:r>
              <a:rPr lang="en-US" dirty="0" smtClean="0"/>
              <a:t>30 Days of TDD</a:t>
            </a:r>
          </a:p>
          <a:p>
            <a:pPr lvl="2"/>
            <a:r>
              <a:rPr lang="en-US" dirty="0" smtClean="0"/>
              <a:t>Day 1</a:t>
            </a:r>
            <a:r>
              <a:rPr lang="en-US" dirty="0"/>
              <a:t>: http://</a:t>
            </a:r>
            <a:r>
              <a:rPr lang="en-US" dirty="0" smtClean="0"/>
              <a:t>bit.ly/1cqWuHR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Check out Telerik TV!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tv.telerik.com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6117"/>
              </p:ext>
            </p:extLst>
          </p:nvPr>
        </p:nvGraphicFramePr>
        <p:xfrm>
          <a:off x="1143000" y="2343150"/>
          <a:ext cx="6858000" cy="1478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256690"/>
                <a:gridCol w="2601310"/>
              </a:tblGrid>
              <a:tr h="32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Twitter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Phil@Telerik.com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r>
                        <a:rPr lang="en-US" dirty="0" err="1" smtClean="0"/>
                        <a:t>skimedic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James.Bender</a:t>
                      </a:r>
                      <a:r>
                        <a:rPr lang="en-US" baseline="0" dirty="0" smtClean="0"/>
                        <a:t>@Telerik.com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r>
                        <a:rPr lang="en-US" dirty="0" err="1" smtClean="0"/>
                        <a:t>jamescbender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Lohith.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Nagaraj@Telerik.com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r>
                        <a:rPr lang="en-US" dirty="0" err="1" smtClean="0"/>
                        <a:t>kashyapa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1143000" y="1504950"/>
            <a:ext cx="6019800" cy="7620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Download Just* Productivity Tools at</a:t>
            </a:r>
          </a:p>
          <a:p>
            <a:pPr marL="0" indent="0" algn="ctr"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http://www.telerik.com/developer-productivity-tools.aspx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1371600" y="209550"/>
            <a:ext cx="7275225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1962150"/>
            <a:ext cx="4343400" cy="2286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Phil Japikse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Microsoft MVP, MCSD, MCDBA, CSM, CSP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Evangelism Lead-DevTools, Telerik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Email:</a:t>
            </a:r>
            <a:r>
              <a:rPr lang="en-US" sz="1200" dirty="0" smtClean="0">
                <a:solidFill>
                  <a:schemeClr val="tx1"/>
                </a:solidFill>
              </a:rPr>
              <a:t>  phil@telerik.com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Twitter: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@</a:t>
            </a:r>
            <a:r>
              <a:rPr lang="en-US" sz="1200" dirty="0" err="1" smtClean="0">
                <a:solidFill>
                  <a:schemeClr val="tx1"/>
                </a:solidFill>
              </a:rPr>
              <a:t>skimedic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Blog: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http://www.skimedic.com/blog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Blog: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http</a:t>
            </a:r>
            <a:r>
              <a:rPr lang="en-US" sz="1200" dirty="0">
                <a:solidFill>
                  <a:schemeClr val="tx1"/>
                </a:solidFill>
              </a:rPr>
              <a:t>://</a:t>
            </a:r>
            <a:r>
              <a:rPr lang="en-US" sz="1200" dirty="0" smtClean="0">
                <a:solidFill>
                  <a:schemeClr val="tx1"/>
                </a:solidFill>
              </a:rPr>
              <a:t>blogs.telerik.com/skimedic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5" t="7556" r="33869" b="56296"/>
          <a:stretch/>
        </p:blipFill>
        <p:spPr>
          <a:xfrm>
            <a:off x="6172200" y="1745073"/>
            <a:ext cx="2743200" cy="326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5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1962150"/>
            <a:ext cx="4343400" cy="2286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Lohith Goudagere Nagaraj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Microsoft MVP, MCP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Developer Evangelist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Email:</a:t>
            </a:r>
            <a:r>
              <a:rPr lang="en-US" sz="1200" dirty="0" smtClean="0">
                <a:solidFill>
                  <a:schemeClr val="tx1"/>
                </a:solidFill>
              </a:rPr>
              <a:t>  Lohith.nagaraj@telerik.com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Twitter: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@</a:t>
            </a:r>
            <a:r>
              <a:rPr lang="en-US" sz="1200" dirty="0" err="1" smtClean="0">
                <a:solidFill>
                  <a:schemeClr val="tx1"/>
                </a:solidFill>
              </a:rPr>
              <a:t>kashyapa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Blog: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http://www.kashyapas.com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Blog: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http://www.telerikhelper.net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1" y="1800850"/>
            <a:ext cx="1905000" cy="24473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5281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Schedule 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15725822"/>
              </p:ext>
            </p:extLst>
          </p:nvPr>
        </p:nvGraphicFramePr>
        <p:xfrm>
          <a:off x="381000" y="1352550"/>
          <a:ext cx="8382000" cy="338301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28800"/>
                <a:gridCol w="762000"/>
                <a:gridCol w="5791200"/>
              </a:tblGrid>
              <a:tr h="414475">
                <a:tc>
                  <a:txBody>
                    <a:bodyPr/>
                    <a:lstStyle/>
                    <a:p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4B37D"/>
                          </a:solidFill>
                          <a:effectLst/>
                          <a:uLnTx/>
                          <a:uFillTx/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October 28th– Monday </a:t>
                      </a:r>
                      <a:endParaRPr lang="en-US" sz="1100" b="1" dirty="0">
                        <a:solidFill>
                          <a:srgbClr val="14B37D"/>
                        </a:solidFill>
                        <a:latin typeface="+mj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1829" marR="418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373B3D"/>
                          </a:solidFill>
                          <a:latin typeface="+mj-lt"/>
                          <a:ea typeface="Segoe UI" pitchFamily="34" charset="0"/>
                          <a:cs typeface="Segoe UI" pitchFamily="34" charset="0"/>
                        </a:rPr>
                        <a:t>11:00am EDT</a:t>
                      </a:r>
                      <a:endParaRPr lang="en-US" sz="900" dirty="0">
                        <a:solidFill>
                          <a:srgbClr val="373B3D"/>
                        </a:solidFill>
                        <a:latin typeface="+mj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1829" marR="418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ln>
                            <a:noFill/>
                          </a:ln>
                          <a:solidFill>
                            <a:srgbClr val="373B3D"/>
                          </a:solidFill>
                          <a:latin typeface="+mj-lt"/>
                          <a:ea typeface="Segoe UI" pitchFamily="34" charset="0"/>
                          <a:cs typeface="Segoe UI" pitchFamily="34" charset="0"/>
                        </a:rPr>
                        <a:t>New for ASP.NET AJAX: Audio, Video, and Cloud Capabilities </a:t>
                      </a:r>
                      <a:endParaRPr lang="en-US" sz="1100" b="0" dirty="0">
                        <a:ln>
                          <a:noFill/>
                        </a:ln>
                        <a:solidFill>
                          <a:srgbClr val="373B3D"/>
                        </a:solidFill>
                        <a:latin typeface="+mj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1829" marR="418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4F4"/>
                    </a:solidFill>
                  </a:tcPr>
                </a:tc>
              </a:tr>
              <a:tr h="414475"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rgbClr val="14B37D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October 29th– Tuesday</a:t>
                      </a:r>
                      <a:endParaRPr lang="en-US" sz="1100" b="1" kern="1200" dirty="0">
                        <a:solidFill>
                          <a:srgbClr val="14B37D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1829" marR="418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dirty="0" smtClean="0">
                          <a:solidFill>
                            <a:srgbClr val="373B3D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11:00am EDT</a:t>
                      </a:r>
                      <a:endParaRPr lang="en-US" sz="900" kern="1200" dirty="0">
                        <a:solidFill>
                          <a:srgbClr val="373B3D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1829" marR="418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Tuning into XAML - What's New in RadControls for WPF/SL, Windows Phone and Windows 8 Q3 2013</a:t>
                      </a:r>
                      <a:endParaRPr lang="en-US" sz="1100" b="0" dirty="0">
                        <a:ln>
                          <a:noFill/>
                        </a:ln>
                        <a:solidFill>
                          <a:srgbClr val="373B3D"/>
                        </a:solidFill>
                        <a:latin typeface="+mj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1829" marR="418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475"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rgbClr val="14B37D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October 30th– Wednesday </a:t>
                      </a:r>
                      <a:endParaRPr lang="en-US" sz="1100" b="1" kern="1200" dirty="0">
                        <a:solidFill>
                          <a:srgbClr val="14B37D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1829" marR="418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dirty="0" smtClean="0">
                          <a:solidFill>
                            <a:srgbClr val="373B3D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11:00am EDT</a:t>
                      </a:r>
                      <a:endParaRPr lang="en-US" sz="900" kern="1200" dirty="0">
                        <a:solidFill>
                          <a:srgbClr val="373B3D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1829" marR="418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Sneak Peek into the New Test Studio: Load Test Your UI and Web Services</a:t>
                      </a:r>
                    </a:p>
                  </a:txBody>
                  <a:tcPr marL="41829" marR="418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4F4"/>
                    </a:solidFill>
                  </a:tcPr>
                </a:tc>
              </a:tr>
              <a:tr h="414475"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rgbClr val="14B37D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October 30th– Wednesday</a:t>
                      </a:r>
                      <a:endParaRPr lang="en-US" sz="1100" b="1" kern="1200" dirty="0">
                        <a:solidFill>
                          <a:srgbClr val="14B37D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1829" marR="418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dirty="0" smtClean="0">
                          <a:solidFill>
                            <a:srgbClr val="373B3D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1:00pm EDT</a:t>
                      </a:r>
                      <a:endParaRPr lang="en-US" sz="900" kern="1200" dirty="0">
                        <a:solidFill>
                          <a:srgbClr val="373B3D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1829" marR="418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What’s New in RadControls for WinForms Q3 2013</a:t>
                      </a:r>
                    </a:p>
                  </a:txBody>
                  <a:tcPr marL="41829" marR="418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475"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rgbClr val="14B37D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October 31th– Thursday </a:t>
                      </a:r>
                      <a:endParaRPr lang="en-US" sz="1100" b="1" kern="1200" dirty="0">
                        <a:solidFill>
                          <a:srgbClr val="14B37D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1829" marR="418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dirty="0" smtClean="0">
                          <a:solidFill>
                            <a:srgbClr val="373B3D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11:00am EDT</a:t>
                      </a:r>
                      <a:endParaRPr lang="en-US" sz="900" b="1" kern="1200" dirty="0">
                        <a:solidFill>
                          <a:srgbClr val="373B3D"/>
                        </a:solidFill>
                        <a:latin typeface="+mn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1829" marR="418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n>
                            <a:noFill/>
                          </a:ln>
                          <a:solidFill>
                            <a:srgbClr val="373B3D"/>
                          </a:solidFill>
                          <a:latin typeface="+mj-lt"/>
                          <a:ea typeface="Segoe UI" pitchFamily="34" charset="0"/>
                          <a:cs typeface="Segoe UI" pitchFamily="34" charset="0"/>
                        </a:rPr>
                        <a:t>Telerik Just* Tools – What Every Developer Needs</a:t>
                      </a:r>
                      <a:endParaRPr lang="en-US" sz="1100" b="1" dirty="0">
                        <a:ln>
                          <a:noFill/>
                        </a:ln>
                        <a:solidFill>
                          <a:srgbClr val="373B3D"/>
                        </a:solidFill>
                        <a:latin typeface="+mj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1829" marR="418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4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rgbClr val="14B37D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October 31th– Thursday </a:t>
                      </a:r>
                    </a:p>
                  </a:txBody>
                  <a:tcPr marL="41829" marR="418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dirty="0" smtClean="0">
                          <a:solidFill>
                            <a:srgbClr val="373B3D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1:00pm EDT</a:t>
                      </a:r>
                    </a:p>
                  </a:txBody>
                  <a:tcPr marL="41829" marR="418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ln>
                            <a:noFill/>
                          </a:ln>
                          <a:solidFill>
                            <a:srgbClr val="373B3D"/>
                          </a:solidFill>
                          <a:latin typeface="+mj-lt"/>
                          <a:ea typeface="Segoe UI" pitchFamily="34" charset="0"/>
                          <a:cs typeface="Segoe UI" pitchFamily="34" charset="0"/>
                        </a:rPr>
                        <a:t>What’s New for the HTML/JavaScript Developer in RadControls for Windows HTML and the HTML5 Report Viewer</a:t>
                      </a:r>
                      <a:endParaRPr lang="en-US" sz="1100" b="0" dirty="0">
                        <a:ln>
                          <a:noFill/>
                        </a:ln>
                        <a:solidFill>
                          <a:srgbClr val="373B3D"/>
                        </a:solidFill>
                        <a:latin typeface="+mj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1829" marR="418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475"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rgbClr val="14B37D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November 1st– Friday </a:t>
                      </a:r>
                    </a:p>
                  </a:txBody>
                  <a:tcPr marL="41829" marR="418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kern="1200" dirty="0" smtClean="0">
                          <a:solidFill>
                            <a:srgbClr val="373B3D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11:00am EDT</a:t>
                      </a:r>
                    </a:p>
                  </a:txBody>
                  <a:tcPr marL="41829" marR="418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ln>
                            <a:noFill/>
                          </a:ln>
                          <a:solidFill>
                            <a:srgbClr val="373B3D"/>
                          </a:solidFill>
                          <a:latin typeface="+mj-lt"/>
                          <a:ea typeface="Segoe UI" pitchFamily="34" charset="0"/>
                          <a:cs typeface="Segoe UI" pitchFamily="34" charset="0"/>
                        </a:rPr>
                        <a:t>Your PM Tool Shouldn’t Get in Your Way: Introducing the New TeamPulse Integration with </a:t>
                      </a:r>
                      <a:r>
                        <a:rPr lang="en-US" sz="1100" b="0" dirty="0" err="1" smtClean="0">
                          <a:ln>
                            <a:noFill/>
                          </a:ln>
                          <a:solidFill>
                            <a:srgbClr val="373B3D"/>
                          </a:solidFill>
                          <a:latin typeface="+mj-lt"/>
                          <a:ea typeface="Segoe UI" pitchFamily="34" charset="0"/>
                          <a:cs typeface="Segoe UI" pitchFamily="34" charset="0"/>
                        </a:rPr>
                        <a:t>Git</a:t>
                      </a:r>
                      <a:r>
                        <a:rPr lang="en-US" sz="1100" b="0" dirty="0" smtClean="0">
                          <a:ln>
                            <a:noFill/>
                          </a:ln>
                          <a:solidFill>
                            <a:srgbClr val="373B3D"/>
                          </a:solidFill>
                          <a:latin typeface="+mj-lt"/>
                          <a:ea typeface="Segoe UI" pitchFamily="34" charset="0"/>
                          <a:cs typeface="Segoe UI" pitchFamily="34" charset="0"/>
                        </a:rPr>
                        <a:t> and GitHub</a:t>
                      </a:r>
                    </a:p>
                  </a:txBody>
                  <a:tcPr marL="41829" marR="418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4475"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rgbClr val="14B37D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November 1st– Friday </a:t>
                      </a:r>
                    </a:p>
                  </a:txBody>
                  <a:tcPr marL="41829" marR="418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kern="1200" dirty="0" smtClean="0">
                          <a:solidFill>
                            <a:srgbClr val="373B3D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1:00pm EDT</a:t>
                      </a:r>
                    </a:p>
                  </a:txBody>
                  <a:tcPr marL="41829" marR="418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ln>
                            <a:noFill/>
                          </a:ln>
                          <a:solidFill>
                            <a:srgbClr val="373B3D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Icenium Introduces Visual Studio Extension</a:t>
                      </a:r>
                      <a:endParaRPr lang="en-US" sz="1100" b="0" dirty="0" smtClean="0">
                        <a:ln>
                          <a:noFill/>
                        </a:ln>
                        <a:solidFill>
                          <a:srgbClr val="373B3D"/>
                        </a:solidFill>
                        <a:latin typeface="+mj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41829" marR="418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27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JustCode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4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What’s new in JustCode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Improved Code and File Templates</a:t>
            </a:r>
          </a:p>
          <a:p>
            <a:pPr marL="857250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Ability to provide a description of the template</a:t>
            </a:r>
          </a:p>
          <a:p>
            <a:pPr marL="857250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You can define a scope for your template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690950"/>
            <a:ext cx="4614457" cy="22631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3277157"/>
            <a:ext cx="3361962" cy="17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28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3_Whats new">
  <a:themeElements>
    <a:clrScheme name="Custom 2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0000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Telerik_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4955</TotalTime>
  <Words>745</Words>
  <Application>Microsoft Office PowerPoint</Application>
  <PresentationFormat>On-screen Show (16:9)</PresentationFormat>
  <Paragraphs>205</Paragraphs>
  <Slides>37</Slides>
  <Notes>33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Broadway</vt:lpstr>
      <vt:lpstr>Calibri</vt:lpstr>
      <vt:lpstr>Segoe UI</vt:lpstr>
      <vt:lpstr>Segoe UI Light</vt:lpstr>
      <vt:lpstr>Wingdings</vt:lpstr>
      <vt:lpstr>Q3_Whats new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Japikse</dc:creator>
  <cp:lastModifiedBy>James Bender</cp:lastModifiedBy>
  <cp:revision>88</cp:revision>
  <cp:lastPrinted>2012-10-15T18:50:14Z</cp:lastPrinted>
  <dcterms:created xsi:type="dcterms:W3CDTF">2010-03-05T17:51:20Z</dcterms:created>
  <dcterms:modified xsi:type="dcterms:W3CDTF">2013-10-30T17:52:33Z</dcterms:modified>
</cp:coreProperties>
</file>