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3" r:id="rId2"/>
    <p:sldId id="327" r:id="rId3"/>
    <p:sldId id="325" r:id="rId4"/>
    <p:sldId id="326" r:id="rId5"/>
    <p:sldId id="289" r:id="rId6"/>
    <p:sldId id="291" r:id="rId7"/>
    <p:sldId id="292" r:id="rId8"/>
    <p:sldId id="309" r:id="rId9"/>
    <p:sldId id="294" r:id="rId10"/>
    <p:sldId id="295" r:id="rId11"/>
    <p:sldId id="296" r:id="rId12"/>
    <p:sldId id="297" r:id="rId13"/>
    <p:sldId id="298" r:id="rId14"/>
    <p:sldId id="299" r:id="rId15"/>
    <p:sldId id="301" r:id="rId16"/>
    <p:sldId id="300" r:id="rId17"/>
    <p:sldId id="310" r:id="rId18"/>
    <p:sldId id="32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 autoAdjust="0"/>
    <p:restoredTop sz="88802" autoAdjust="0"/>
  </p:normalViewPr>
  <p:slideViewPr>
    <p:cSldViewPr>
      <p:cViewPr varScale="1">
        <p:scale>
          <a:sx n="76" d="100"/>
          <a:sy n="76" d="100"/>
        </p:scale>
        <p:origin x="231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B6202-BF5C-4028-B505-834E1EA793C3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2298D-CDEE-4595-BC60-989D954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www.flickr.com/photos/dieselbug2007/414348333/sizes/l/in/photostream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www.flickr.com/photos/marklincoln/5435427346/sizes/o/in/photostream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r>
              <a:rPr lang="en-US" altLang="en-US" sz="1200" b="0" smtClean="0">
                <a:latin typeface="Franklin Gothic Medium" panose="020B0603020102020204" pitchFamily="34" charset="0"/>
              </a:rPr>
              <a:t>Visual Studio Live! Las Vegas 2011MGB 2003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 eaLnBrk="1" hangingPunct="1"/>
            <a:r>
              <a:rPr lang="en-US" altLang="en-US" sz="800" b="0" smtClean="0">
                <a:latin typeface="Franklin Gothic Medium" panose="020B0603020102020204" pitchFamily="34" charset="0"/>
                <a:cs typeface="Arial" panose="020B0604020202020204" pitchFamily="34" charset="0"/>
              </a:rPr>
              <a:t>© 2003 Microsoft Corporation. All rights reserved.</a:t>
            </a:r>
          </a:p>
          <a:p>
            <a:r>
              <a:rPr lang="en-US" altLang="en-US" sz="800" b="0" smtClean="0">
                <a:latin typeface="Franklin Gothic Medium" panose="020B0603020102020204" pitchFamily="34" charset="0"/>
                <a:cs typeface="Arial" panose="020B0604020202020204" pitchFamily="34" charset="0"/>
              </a:rPr>
              <a:t>This presentation is for informational purposes only. Microsoft makes no warranties, express or implied, in this summary.</a:t>
            </a:r>
            <a:endParaRPr lang="en-US" altLang="en-US" sz="1200" b="0" smtClean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noFill/>
        </p:spPr>
        <p:txBody>
          <a:bodyPr lIns="92614" tIns="47092" rIns="92614" bIns="47092"/>
          <a:lstStyle/>
          <a:p>
            <a:pPr eaLnBrk="1" hangingPunct="1"/>
            <a:endParaRPr lang="en-US" altLang="en-US" smtClean="0"/>
          </a:p>
        </p:txBody>
      </p:sp>
      <p:sp>
        <p:nvSpPr>
          <p:cNvPr id="1741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840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BC4C-DBBA-1A46-BD21-33C27A8934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you have</a:t>
            </a:r>
            <a:r>
              <a:rPr lang="en-US" baseline="0" dirty="0" smtClean="0"/>
              <a:t> heard of this acronym, most probably know what it stands for.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my experience many developers like the idea of TDD, but don’t really know how to get stared with _true_ TDD.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Today we are going to talk about the TDD workflow, some characteristics of unit tests, the benefits of unit tests and how to bring management 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1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http://www.flickr.com/photos/dieselbug2007/414348333/sizes/l/in/photostream/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11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http://www.flickr.com/photos/marklincoln/5435427346/sizes/o/in/photostream/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2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r>
              <a:rPr lang="en-US" altLang="en-US" sz="1200" b="0" smtClean="0">
                <a:latin typeface="Franklin Gothic Medium" panose="020B0603020102020204" pitchFamily="34" charset="0"/>
              </a:rPr>
              <a:t>Visual Studio Live! Las Vegas 2011MGB 2003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 eaLnBrk="1" hangingPunct="1"/>
            <a:r>
              <a:rPr lang="en-US" altLang="en-US" sz="800" b="0" smtClean="0">
                <a:latin typeface="Franklin Gothic Medium" panose="020B0603020102020204" pitchFamily="34" charset="0"/>
                <a:cs typeface="Arial" panose="020B0604020202020204" pitchFamily="34" charset="0"/>
              </a:rPr>
              <a:t>© 2003 Microsoft Corporation. All rights reserved.</a:t>
            </a:r>
          </a:p>
          <a:p>
            <a:r>
              <a:rPr lang="en-US" altLang="en-US" sz="800" b="0" smtClean="0">
                <a:latin typeface="Franklin Gothic Medium" panose="020B0603020102020204" pitchFamily="34" charset="0"/>
                <a:cs typeface="Arial" panose="020B0604020202020204" pitchFamily="34" charset="0"/>
              </a:rPr>
              <a:t>This presentation is for informational purposes only. Microsoft makes no warranties, express or implied, in this summary.</a:t>
            </a:r>
            <a:endParaRPr lang="en-US" altLang="en-US" sz="1200" b="0" smtClean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noFill/>
        </p:spPr>
        <p:txBody>
          <a:bodyPr lIns="92614" tIns="47092" rIns="92614" bIns="47092"/>
          <a:lstStyle/>
          <a:p>
            <a:pPr eaLnBrk="1" hangingPunct="1"/>
            <a:endParaRPr lang="en-US" altLang="en-US" smtClean="0"/>
          </a:p>
        </p:txBody>
      </p:sp>
      <p:sp>
        <p:nvSpPr>
          <p:cNvPr id="1741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7280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9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46" Type="http://schemas.openxmlformats.org/officeDocument/2006/relationships/image" Target="../media/image44.jpeg"/><Relationship Id="rId47" Type="http://schemas.openxmlformats.org/officeDocument/2006/relationships/image" Target="../media/image45.jpg"/><Relationship Id="rId48" Type="http://schemas.openxmlformats.org/officeDocument/2006/relationships/image" Target="../media/image46.png"/><Relationship Id="rId20" Type="http://schemas.openxmlformats.org/officeDocument/2006/relationships/image" Target="../media/image18.png"/><Relationship Id="rId21" Type="http://schemas.openxmlformats.org/officeDocument/2006/relationships/image" Target="../media/image19.jpeg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jpeg"/><Relationship Id="rId28" Type="http://schemas.openxmlformats.org/officeDocument/2006/relationships/image" Target="../media/image26.jpeg"/><Relationship Id="rId29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30" Type="http://schemas.openxmlformats.org/officeDocument/2006/relationships/image" Target="../media/image28.emf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9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33" Type="http://schemas.openxmlformats.org/officeDocument/2006/relationships/image" Target="../media/image31.emf"/><Relationship Id="rId34" Type="http://schemas.openxmlformats.org/officeDocument/2006/relationships/image" Target="../media/image32.png"/><Relationship Id="rId35" Type="http://schemas.openxmlformats.org/officeDocument/2006/relationships/image" Target="../media/image33.png"/><Relationship Id="rId36" Type="http://schemas.openxmlformats.org/officeDocument/2006/relationships/image" Target="../media/image34.emf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37" Type="http://schemas.openxmlformats.org/officeDocument/2006/relationships/image" Target="../media/image35.emf"/><Relationship Id="rId38" Type="http://schemas.openxmlformats.org/officeDocument/2006/relationships/image" Target="../media/image36.emf"/><Relationship Id="rId39" Type="http://schemas.openxmlformats.org/officeDocument/2006/relationships/image" Target="../media/image37.png"/><Relationship Id="rId40" Type="http://schemas.openxmlformats.org/officeDocument/2006/relationships/image" Target="../media/image38.jpeg"/><Relationship Id="rId41" Type="http://schemas.openxmlformats.org/officeDocument/2006/relationships/image" Target="../media/image39.png"/><Relationship Id="rId42" Type="http://schemas.openxmlformats.org/officeDocument/2006/relationships/image" Target="../media/image40.emf"/><Relationship Id="rId43" Type="http://schemas.openxmlformats.org/officeDocument/2006/relationships/image" Target="../media/image41.emf"/><Relationship Id="rId44" Type="http://schemas.openxmlformats.org/officeDocument/2006/relationships/image" Target="../media/image42.png"/><Relationship Id="rId45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663" y="1236663"/>
            <a:ext cx="8993187" cy="1741487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From Zero to TDD in a Day!!!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3028950"/>
            <a:ext cx="914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ctr" eaLnBrk="1" hangingPunct="1"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 Bender</a:t>
            </a:r>
          </a:p>
          <a:p>
            <a:pPr algn="ctr" eaLnBrk="1" hangingPunct="1">
              <a:defRPr/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Columbus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Ohio</a:t>
            </a:r>
          </a:p>
          <a:p>
            <a:pPr algn="ctr" eaLnBrk="1" hangingPunct="1"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@</a:t>
            </a:r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JamesBender</a:t>
            </a:r>
            <a:endParaRPr lang="en-US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>
              <a:defRPr/>
            </a:pPr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WiFi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Password: </a:t>
            </a:r>
            <a:r>
              <a:rPr lang="en-US" sz="4000" dirty="0">
                <a:solidFill>
                  <a:schemeClr val="bg1"/>
                </a:solidFill>
              </a:rPr>
              <a:t>1L0v3KCDC!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sz="4000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defRPr/>
            </a:pPr>
            <a:endParaRPr lang="en-US" sz="4000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defRPr/>
            </a:pPr>
            <a:endParaRPr lang="en-US" sz="4000" b="0" dirty="0">
              <a:solidFill>
                <a:schemeClr val="bg1"/>
              </a:solidFill>
              <a:latin typeface="Times New Roman" pitchFamily="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5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615281"/>
            <a:ext cx="5588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87" y="1271162"/>
            <a:ext cx="6662426" cy="444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84" y="1219200"/>
            <a:ext cx="67856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What </a:t>
            </a:r>
            <a:r>
              <a:rPr lang="en-US" i="1" smtClean="0">
                <a:solidFill>
                  <a:schemeClr val="bg1"/>
                </a:solidFill>
              </a:rPr>
              <a:t>is</a:t>
            </a:r>
            <a:r>
              <a:rPr lang="en-US" smtClean="0">
                <a:solidFill>
                  <a:schemeClr val="bg1"/>
                </a:solidFill>
              </a:rPr>
              <a:t> a Unit Test?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4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92" y="1165098"/>
            <a:ext cx="6288616" cy="45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219200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85" y="1219200"/>
            <a:ext cx="2977515" cy="44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Demo: Tic-Tac-Toe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Create a library to determine the winner of a Tic-Tac-Toe game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Input is a multidimensional (3 X 3) array of char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Returns the winner token (X || O) as a char or a space (as a char) if no winner. If the game is a stalemate return an ‘S’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663" y="2144713"/>
            <a:ext cx="8993187" cy="17414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bg1"/>
                </a:solidFill>
              </a:rPr>
              <a:t>http://</a:t>
            </a:r>
            <a:r>
              <a:rPr lang="en-US" sz="4800" dirty="0" err="1" smtClean="0">
                <a:solidFill>
                  <a:schemeClr val="bg1"/>
                </a:solidFill>
              </a:rPr>
              <a:t>bit.ly</a:t>
            </a:r>
            <a:r>
              <a:rPr lang="en-US" sz="4800" dirty="0" smtClean="0">
                <a:solidFill>
                  <a:schemeClr val="bg1"/>
                </a:solidFill>
              </a:rPr>
              <a:t>/28NA83W 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 http://</a:t>
            </a:r>
            <a:r>
              <a:rPr lang="en-US" sz="4800" dirty="0" err="1" smtClean="0">
                <a:solidFill>
                  <a:schemeClr val="bg1"/>
                </a:solidFill>
              </a:rPr>
              <a:t>bit.ly</a:t>
            </a:r>
            <a:r>
              <a:rPr lang="en-US" sz="4800" dirty="0" smtClean="0">
                <a:solidFill>
                  <a:schemeClr val="bg1"/>
                </a:solidFill>
              </a:rPr>
              <a:t>/28TF9s7 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http://</a:t>
            </a:r>
            <a:r>
              <a:rPr lang="en-US" sz="4800" dirty="0" err="1" smtClean="0">
                <a:solidFill>
                  <a:schemeClr val="bg1"/>
                </a:solidFill>
              </a:rPr>
              <a:t>bit.ly</a:t>
            </a:r>
            <a:r>
              <a:rPr lang="en-US" sz="4800" dirty="0" smtClean="0">
                <a:solidFill>
                  <a:schemeClr val="bg1"/>
                </a:solidFill>
              </a:rPr>
              <a:t>/1QvOMhC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http://</a:t>
            </a:r>
            <a:r>
              <a:rPr lang="en-US" sz="4800" dirty="0" err="1">
                <a:solidFill>
                  <a:schemeClr val="bg1"/>
                </a:solidFill>
              </a:rPr>
              <a:t>bit.ly</a:t>
            </a:r>
            <a:r>
              <a:rPr lang="en-US" sz="4800" dirty="0">
                <a:solidFill>
                  <a:schemeClr val="bg1"/>
                </a:solidFill>
              </a:rPr>
              <a:t>/28PDXKg</a:t>
            </a:r>
            <a:r>
              <a:rPr lang="en-US" sz="48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8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WiFi</a:t>
            </a:r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Password: </a:t>
            </a:r>
            <a:r>
              <a:rPr lang="en-US" sz="4800" dirty="0" smtClean="0">
                <a:solidFill>
                  <a:schemeClr val="bg1"/>
                </a:solidFill>
              </a:rPr>
              <a:t>1L0v3KCDC!</a:t>
            </a:r>
            <a:endParaRPr lang="en-US" sz="4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746" y="76339"/>
          <a:ext cx="8956888" cy="172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1723808">
                <a:tc>
                  <a:txBody>
                    <a:bodyPr/>
                    <a:lstStyle/>
                    <a:p>
                      <a:pPr algn="l"/>
                      <a:r>
                        <a:rPr lang="en-US" sz="2400" u="sng" dirty="0" smtClean="0">
                          <a:solidFill>
                            <a:srgbClr val="106A9A"/>
                          </a:solidFill>
                        </a:rPr>
                        <a:t>TITANIUM SPONSORS</a:t>
                      </a:r>
                      <a:endParaRPr lang="en-US" sz="2400" u="sng" dirty="0">
                        <a:solidFill>
                          <a:srgbClr val="106A9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Paige Technolog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4570" y="422618"/>
            <a:ext cx="2251008" cy="128250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7504" y="1911927"/>
          <a:ext cx="8956888" cy="181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1813414"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rgbClr val="106A9A"/>
                          </a:solidFill>
                        </a:rPr>
                        <a:t>Platinum</a:t>
                      </a:r>
                      <a:r>
                        <a:rPr lang="en-US" sz="2000" u="sng" baseline="0" dirty="0" smtClean="0">
                          <a:solidFill>
                            <a:srgbClr val="106A9A"/>
                          </a:solidFill>
                        </a:rPr>
                        <a:t> Sponsors</a:t>
                      </a:r>
                      <a:endParaRPr lang="en-US" sz="2000" u="sng" dirty="0">
                        <a:solidFill>
                          <a:srgbClr val="106A9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8087" y="79280"/>
            <a:ext cx="3932916" cy="773475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85746" y="3852862"/>
          <a:ext cx="8956888" cy="2903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2903538">
                <a:tc>
                  <a:txBody>
                    <a:bodyPr/>
                    <a:lstStyle/>
                    <a:p>
                      <a:r>
                        <a:rPr lang="en-US" u="sng" baseline="0" dirty="0" smtClean="0">
                          <a:solidFill>
                            <a:srgbClr val="106A9A"/>
                          </a:solidFill>
                        </a:rPr>
                        <a:t>Gold Sponsors</a:t>
                      </a:r>
                      <a:endParaRPr lang="en-US" u="sng" baseline="0" dirty="0">
                        <a:solidFill>
                          <a:srgbClr val="106A9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3" name="Picture 22" descr="Bradford and Galt.png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0339" y="3944782"/>
            <a:ext cx="794074" cy="544508"/>
          </a:xfrm>
          <a:prstGeom prst="rect">
            <a:avLst/>
          </a:prstGeom>
        </p:spPr>
      </p:pic>
      <p:pic>
        <p:nvPicPr>
          <p:cNvPr id="24" name="Picture 23" descr="Centriq Train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2273" y="6155677"/>
            <a:ext cx="1273457" cy="539097"/>
          </a:xfrm>
          <a:prstGeom prst="rect">
            <a:avLst/>
          </a:prstGeom>
        </p:spPr>
      </p:pic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2464" y="4092019"/>
            <a:ext cx="1167630" cy="316929"/>
          </a:xfrm>
          <a:prstGeom prst="rect">
            <a:avLst/>
          </a:prstGeom>
        </p:spPr>
      </p:pic>
      <p:pic>
        <p:nvPicPr>
          <p:cNvPr id="28" name="Picture 27" descr="DSI.png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32" y="4327012"/>
            <a:ext cx="869920" cy="282784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724" y="3929454"/>
            <a:ext cx="1221914" cy="331662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491" y="3965280"/>
            <a:ext cx="1285045" cy="465065"/>
          </a:xfrm>
          <a:prstGeom prst="rect">
            <a:avLst/>
          </a:prstGeom>
        </p:spPr>
      </p:pic>
      <p:pic>
        <p:nvPicPr>
          <p:cNvPr id="32" name="Picture 31" descr="KU Edwards Campus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2423" y="1931731"/>
            <a:ext cx="1468114" cy="1174490"/>
          </a:xfrm>
          <a:prstGeom prst="rect">
            <a:avLst/>
          </a:prstGeom>
        </p:spPr>
      </p:pic>
      <p:pic>
        <p:nvPicPr>
          <p:cNvPr id="33" name="Picture 32" descr="LRS Consulting Service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804" y="4785402"/>
            <a:ext cx="1349747" cy="449915"/>
          </a:xfrm>
          <a:prstGeom prst="rect">
            <a:avLst/>
          </a:prstGeom>
        </p:spPr>
      </p:pic>
      <p:pic>
        <p:nvPicPr>
          <p:cNvPr id="37" name="Picture 36" descr="Oakwood System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9624" y="3903081"/>
            <a:ext cx="1514867" cy="380881"/>
          </a:xfrm>
          <a:prstGeom prst="rect">
            <a:avLst/>
          </a:prstGeom>
        </p:spPr>
      </p:pic>
      <p:pic>
        <p:nvPicPr>
          <p:cNvPr id="39" name="Picture 38" descr="Stackify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5240" y="3085364"/>
            <a:ext cx="1882973" cy="629450"/>
          </a:xfrm>
          <a:prstGeom prst="rect">
            <a:avLst/>
          </a:prstGeom>
        </p:spPr>
      </p:pic>
      <p:pic>
        <p:nvPicPr>
          <p:cNvPr id="42" name="Picture 41" descr="UnitedLex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5068" y="5089641"/>
            <a:ext cx="1314797" cy="323064"/>
          </a:xfrm>
          <a:prstGeom prst="rect">
            <a:avLst/>
          </a:prstGeom>
        </p:spPr>
      </p:pic>
      <p:pic>
        <p:nvPicPr>
          <p:cNvPr id="14" name="Picture 13" descr="DST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747" y="4550550"/>
            <a:ext cx="704469" cy="634023"/>
          </a:xfrm>
          <a:prstGeom prst="rect">
            <a:avLst/>
          </a:prstGeom>
        </p:spPr>
      </p:pic>
      <p:pic>
        <p:nvPicPr>
          <p:cNvPr id="12" name="Picture 11" descr="Balance Innovations.png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999" y="4881451"/>
            <a:ext cx="662388" cy="523797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0882" y="1972756"/>
            <a:ext cx="2278005" cy="540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3219" y="1957097"/>
            <a:ext cx="2218400" cy="534100"/>
          </a:xfrm>
          <a:prstGeom prst="rect">
            <a:avLst/>
          </a:prstGeom>
        </p:spPr>
      </p:pic>
      <p:pic>
        <p:nvPicPr>
          <p:cNvPr id="17" name="Picture 16" descr="2011_Commerce_4C.PNG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4351" y="4623832"/>
            <a:ext cx="1726884" cy="2728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8214" y="932264"/>
            <a:ext cx="3303214" cy="80395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575" y="2442821"/>
            <a:ext cx="2399407" cy="5540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0714" y="3129376"/>
            <a:ext cx="3019886" cy="6688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943" y="3060010"/>
            <a:ext cx="1995608" cy="6472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397000" y="431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8313" y="2556970"/>
            <a:ext cx="2660893" cy="5171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6959" y="2598240"/>
            <a:ext cx="1460961" cy="8075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7247" y="4614023"/>
            <a:ext cx="1182931" cy="43415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7385" y="4502937"/>
            <a:ext cx="972480" cy="4551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064" y="4464202"/>
            <a:ext cx="1208945" cy="3923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324" y="5490808"/>
            <a:ext cx="1383216" cy="24113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2873" y="4282428"/>
            <a:ext cx="1420897" cy="30889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2126" y="3925589"/>
            <a:ext cx="1038135" cy="49744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883" y="5832152"/>
            <a:ext cx="1317088" cy="2438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6024" y="4961126"/>
            <a:ext cx="1278577" cy="38628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968" y="5496448"/>
            <a:ext cx="861350" cy="62643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3734" y="5546819"/>
            <a:ext cx="1176904" cy="47691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9968" y="4992965"/>
            <a:ext cx="1274844" cy="33346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0929" y="5492803"/>
            <a:ext cx="1130970" cy="461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559" y="5513368"/>
            <a:ext cx="624987" cy="624987"/>
          </a:xfrm>
          <a:prstGeom prst="rect">
            <a:avLst/>
          </a:prstGeom>
        </p:spPr>
      </p:pic>
      <p:pic>
        <p:nvPicPr>
          <p:cNvPr id="44" name="Picture 43" descr="CMH KC blue white"/>
          <p:cNvPicPr>
            <a:picLocks noChangeAspect="1"/>
          </p:cNvPicPr>
          <p:nvPr/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158999" y="6289704"/>
            <a:ext cx="1556818" cy="3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041" y="5339221"/>
            <a:ext cx="1377054" cy="4053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1644" y="5773294"/>
            <a:ext cx="1863541" cy="14400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0711" y="5998075"/>
            <a:ext cx="941923" cy="83964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7959" y="5809339"/>
            <a:ext cx="553396" cy="5589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2539" y="6270581"/>
            <a:ext cx="1738527" cy="30928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2109" y="6061585"/>
            <a:ext cx="1110786" cy="60810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864" y="633604"/>
            <a:ext cx="2500066" cy="10693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5639" y="5270494"/>
            <a:ext cx="1081778" cy="72758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0515600" y="392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[Brief] Introduction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Basics of TDD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Workshop One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DI Concepts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Mocking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Workshop Two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DI Frameworks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Integration and Other Types of </a:t>
            </a:r>
            <a:r>
              <a:rPr lang="en-US" dirty="0" smtClean="0">
                <a:solidFill>
                  <a:srgbClr val="FFFFFF"/>
                </a:solidFill>
              </a:rPr>
              <a:t>Tests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Getting Management and QA on Board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Q&amp;A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TDD as…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… a development practice.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3124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3200" kern="120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800" kern="1200" baseline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400" kern="1200" baseline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000" kern="1200" baseline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000" kern="120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… a design methodology.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TDD as a Development Practice: 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Specifications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6724" y="28575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32448" y="44958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Tests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>
            <a:stCxn id="5" idx="3"/>
            <a:endCxn id="6" idx="1"/>
          </p:cNvCxnSpPr>
          <p:nvPr/>
        </p:nvCxnSpPr>
        <p:spPr>
          <a:xfrm>
            <a:off x="2362200" y="1866900"/>
            <a:ext cx="1144524" cy="1562100"/>
          </a:xfrm>
          <a:prstGeom prst="curvedConnector3">
            <a:avLst>
              <a:gd name="adj1" fmla="val 50000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6" idx="3"/>
            <a:endCxn id="7" idx="1"/>
          </p:cNvCxnSpPr>
          <p:nvPr/>
        </p:nvCxnSpPr>
        <p:spPr>
          <a:xfrm>
            <a:off x="5637276" y="3429000"/>
            <a:ext cx="995172" cy="1638300"/>
          </a:xfrm>
          <a:prstGeom prst="curvedConnector3">
            <a:avLst>
              <a:gd name="adj1" fmla="val 37413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7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TDD as a Development Practice: 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295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Specifications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6724" y="28575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32448" y="44958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Tests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>
            <a:off x="2362200" y="1866900"/>
            <a:ext cx="1144524" cy="1562100"/>
          </a:xfrm>
          <a:prstGeom prst="curvedConnector3">
            <a:avLst>
              <a:gd name="adj1" fmla="val 50000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4" idx="3"/>
            <a:endCxn id="5" idx="1"/>
          </p:cNvCxnSpPr>
          <p:nvPr/>
        </p:nvCxnSpPr>
        <p:spPr>
          <a:xfrm>
            <a:off x="5637276" y="3429000"/>
            <a:ext cx="995172" cy="1638300"/>
          </a:xfrm>
          <a:prstGeom prst="curvedConnector3">
            <a:avLst>
              <a:gd name="adj1" fmla="val 50000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8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6346E-6 L -2.77778E-7 -0.11934 C -2.77778E-7 -0.17299 -0.09444 -0.23867 -0.17118 -0.23867 L -0.34184 -0.23867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1" y="-119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3469E-6 L 0 0.12511 C 0 0.18108 0.09392 0.25 0.17083 0.25 L 0.34167 0.25 " pathEditMode="relative" rAng="0" ptsTypes="FfFF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Red, Green, Refactor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0027"/>
            <a:ext cx="4040188" cy="269477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Content Placeholder 5"/>
          <p:cNvSpPr txBox="1">
            <a:spLocks/>
          </p:cNvSpPr>
          <p:nvPr/>
        </p:nvSpPr>
        <p:spPr>
          <a:xfrm>
            <a:off x="4645025" y="1371600"/>
            <a:ext cx="4041775" cy="4754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Red – Start by writing a failing test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Green – Write just enough code to make test pass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Refactor – Optimize your code for readability, maintainability and 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219200"/>
            <a:ext cx="4038600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2514600"/>
            <a:ext cx="4038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4038600"/>
            <a:ext cx="40386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7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84" y="1143000"/>
            <a:ext cx="67856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21215</TotalTime>
  <Words>383</Words>
  <Application>Microsoft Macintosh PowerPoint</Application>
  <PresentationFormat>On-screen Show (4:3)</PresentationFormat>
  <Paragraphs>67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Franklin Gothic Medium</vt:lpstr>
      <vt:lpstr>Times New Roman</vt:lpstr>
      <vt:lpstr>Arial</vt:lpstr>
      <vt:lpstr>Office Theme</vt:lpstr>
      <vt:lpstr>From Zero to TDD in a Day!!!</vt:lpstr>
      <vt:lpstr>PowerPoint Presentation</vt:lpstr>
      <vt:lpstr>Agenda</vt:lpstr>
      <vt:lpstr>Agenda</vt:lpstr>
      <vt:lpstr>TDD as…</vt:lpstr>
      <vt:lpstr>TDD as a Development Practice: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http://bit.ly/28NA83W   http://bit.ly/28TF9s7   http://bit.ly/1QvOMhC http://bit.ly/28PDXKg   WiFi Password: 1L0v3KCDC!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 Bender</cp:lastModifiedBy>
  <cp:revision>121</cp:revision>
  <dcterms:created xsi:type="dcterms:W3CDTF">2010-09-25T15:53:03Z</dcterms:created>
  <dcterms:modified xsi:type="dcterms:W3CDTF">2016-06-22T18:31:56Z</dcterms:modified>
</cp:coreProperties>
</file>