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323" r:id="rId3"/>
    <p:sldId id="257" r:id="rId4"/>
    <p:sldId id="338" r:id="rId5"/>
    <p:sldId id="425" r:id="rId6"/>
    <p:sldId id="296" r:id="rId7"/>
    <p:sldId id="325" r:id="rId8"/>
    <p:sldId id="329" r:id="rId9"/>
    <p:sldId id="328" r:id="rId10"/>
    <p:sldId id="292" r:id="rId11"/>
    <p:sldId id="330" r:id="rId12"/>
    <p:sldId id="426" r:id="rId13"/>
    <p:sldId id="332" r:id="rId14"/>
    <p:sldId id="333" r:id="rId15"/>
    <p:sldId id="309" r:id="rId16"/>
    <p:sldId id="337" r:id="rId17"/>
    <p:sldId id="334" r:id="rId18"/>
    <p:sldId id="335" r:id="rId19"/>
    <p:sldId id="310" r:id="rId20"/>
    <p:sldId id="427" r:id="rId21"/>
    <p:sldId id="336" r:id="rId22"/>
    <p:sldId id="32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2" autoAdjust="0"/>
    <p:restoredTop sz="88707" autoAdjust="0"/>
  </p:normalViewPr>
  <p:slideViewPr>
    <p:cSldViewPr>
      <p:cViewPr varScale="1">
        <p:scale>
          <a:sx n="113" d="100"/>
          <a:sy n="113" d="100"/>
        </p:scale>
        <p:origin x="21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B6202-BF5C-4028-B505-834E1EA793C3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2298D-CDEE-4595-BC60-989D954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r>
              <a:rPr lang="en-US" altLang="en-US" sz="1200" b="0">
                <a:latin typeface="Franklin Gothic Medium" panose="020B0603020102020204" pitchFamily="34" charset="0"/>
              </a:rPr>
              <a:t>Visual Studio Live! Las Vegas 2011MGB 2003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pPr eaLnBrk="1" hangingPunct="1"/>
            <a:r>
              <a:rPr lang="en-US" altLang="en-US" sz="800" b="0">
                <a:latin typeface="Franklin Gothic Medium" panose="020B0603020102020204" pitchFamily="34" charset="0"/>
                <a:cs typeface="Arial" panose="020B0604020202020204" pitchFamily="34" charset="0"/>
              </a:rPr>
              <a:t>© 2003 Microsoft Corporation. All rights reserved.</a:t>
            </a:r>
          </a:p>
          <a:p>
            <a:r>
              <a:rPr lang="en-US" altLang="en-US" sz="800" b="0">
                <a:latin typeface="Franklin Gothic Medium" panose="020B0603020102020204" pitchFamily="34" charset="0"/>
                <a:cs typeface="Arial" panose="020B0604020202020204" pitchFamily="34" charset="0"/>
              </a:rPr>
              <a:t>This presentation is for informational purposes only. Microsoft makes no warranties, express or implied, in this summary.</a:t>
            </a:r>
            <a:endParaRPr lang="en-US" altLang="en-US" sz="1200" b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4278313"/>
            <a:ext cx="5978525" cy="4592637"/>
          </a:xfrm>
          <a:noFill/>
        </p:spPr>
        <p:txBody>
          <a:bodyPr lIns="92614" tIns="47092" rIns="92614" bIns="47092"/>
          <a:lstStyle/>
          <a:p>
            <a:pPr eaLnBrk="1" hangingPunct="1"/>
            <a:endParaRPr lang="en-US" altLang="en-US"/>
          </a:p>
        </p:txBody>
      </p:sp>
      <p:sp>
        <p:nvSpPr>
          <p:cNvPr id="1741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00138" y="676275"/>
            <a:ext cx="4605337" cy="34528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840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BC4C-DBBA-1A46-BD21-33C27A8934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7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7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75474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98884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76252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2012950"/>
            <a:ext cx="3608387" cy="424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2012950"/>
            <a:ext cx="3608388" cy="424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67939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534784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04129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36306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4905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6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4568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23509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712788"/>
            <a:ext cx="1843088" cy="5541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712788"/>
            <a:ext cx="5380037" cy="5541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0916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9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1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5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D43A-3188-44A4-9C01-A6AB227383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D829BFE-C744-1445-9C61-702A54A870A7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C2D88850-0E54-C14D-BBA7-B08A33C2D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712788"/>
            <a:ext cx="73691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6690E3D-C508-DD4A-8284-48428F911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12950"/>
            <a:ext cx="7369175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94882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5FC0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5FC0FF"/>
          </a:solidFill>
          <a:effectLst>
            <a:outerShdw blurRad="38100" dist="38100" dir="2700000" algn="tl">
              <a:srgbClr val="000000"/>
            </a:outerShdw>
          </a:effectLst>
          <a:latin typeface="Arial Black" pitchFamily="84" charset="0"/>
          <a:ea typeface="ＭＳ Ｐゴシック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5FC0FF"/>
          </a:solidFill>
          <a:effectLst>
            <a:outerShdw blurRad="38100" dist="38100" dir="2700000" algn="tl">
              <a:srgbClr val="000000"/>
            </a:outerShdw>
          </a:effectLst>
          <a:latin typeface="Arial Black" pitchFamily="84" charset="0"/>
          <a:ea typeface="ＭＳ Ｐゴシック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5FC0FF"/>
          </a:solidFill>
          <a:effectLst>
            <a:outerShdw blurRad="38100" dist="38100" dir="2700000" algn="tl">
              <a:srgbClr val="000000"/>
            </a:outerShdw>
          </a:effectLst>
          <a:latin typeface="Arial Black" pitchFamily="84" charset="0"/>
          <a:ea typeface="ＭＳ Ｐゴシック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5FC0FF"/>
          </a:solidFill>
          <a:effectLst>
            <a:outerShdw blurRad="38100" dist="38100" dir="2700000" algn="tl">
              <a:srgbClr val="000000"/>
            </a:outerShdw>
          </a:effectLst>
          <a:latin typeface="Arial Black" pitchFamily="84" charset="0"/>
          <a:ea typeface="ＭＳ Ｐゴシック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5FC0FF"/>
          </a:solidFill>
          <a:effectLst>
            <a:outerShdw blurRad="38100" dist="38100" dir="2700000" algn="tl">
              <a:srgbClr val="000000"/>
            </a:outerShdw>
          </a:effectLst>
          <a:latin typeface="Arial Black" pitchFamily="84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5FC0FF"/>
          </a:solidFill>
          <a:effectLst>
            <a:outerShdw blurRad="38100" dist="38100" dir="2700000" algn="tl">
              <a:srgbClr val="000000"/>
            </a:outerShdw>
          </a:effectLst>
          <a:latin typeface="Arial Black" pitchFamily="84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5FC0FF"/>
          </a:solidFill>
          <a:effectLst>
            <a:outerShdw blurRad="38100" dist="38100" dir="2700000" algn="tl">
              <a:srgbClr val="000000"/>
            </a:outerShdw>
          </a:effectLst>
          <a:latin typeface="Arial Black" pitchFamily="84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5FC0FF"/>
          </a:solidFill>
          <a:effectLst>
            <a:outerShdw blurRad="38100" dist="38100" dir="2700000" algn="tl">
              <a:srgbClr val="000000"/>
            </a:outerShdw>
          </a:effectLst>
          <a:latin typeface="Arial Black" pitchFamily="84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77B0"/>
        </a:buClr>
        <a:buSzPct val="75000"/>
        <a:buFont typeface="Times" pitchFamily="2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0077B0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  <a:ea typeface="ＭＳ Ｐゴシック" charset="0"/>
        </a:defRPr>
      </a:lvl2pPr>
      <a:lvl3pPr marL="869950" indent="444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  <a:ea typeface="ＭＳ Ｐゴシック" charset="0"/>
        </a:defRPr>
      </a:lvl3pPr>
      <a:lvl4pPr marL="998538" indent="37306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charset="0"/>
        </a:defRPr>
      </a:lvl4pPr>
      <a:lvl5pPr marL="1344613" indent="48418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charset="0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hyperlink" Target="https://www.set-works.com/" TargetMode="External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jpe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jpg"/><Relationship Id="rId40" Type="http://schemas.openxmlformats.org/officeDocument/2006/relationships/image" Target="../media/image37.pn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663" y="1236663"/>
            <a:ext cx="8993187" cy="174148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5400" dirty="0">
                <a:solidFill>
                  <a:schemeClr val="bg1"/>
                </a:solidFill>
              </a:rPr>
              <a:t>Write Better JavaScript with TDD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3879850"/>
            <a:ext cx="9144000" cy="844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@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JamesBender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5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TDD in one poorly drawn picture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8248" y="16764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8648" y="16764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41148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8248" y="41148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8648" y="41148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12" name="Straight Arrow Connector 11"/>
          <p:cNvCxnSpPr>
            <a:stCxn id="3" idx="3"/>
            <a:endCxn id="4" idx="1"/>
          </p:cNvCxnSpPr>
          <p:nvPr/>
        </p:nvCxnSpPr>
        <p:spPr>
          <a:xfrm>
            <a:off x="2438400" y="2247900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8800" y="2241176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38400" y="4639235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04465" y="4686300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3200" y="1475941"/>
            <a:ext cx="8686800" cy="1732428"/>
          </a:xfrm>
          <a:prstGeom prst="line">
            <a:avLst/>
          </a:prstGeom>
          <a:ln w="146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57200" y="1287432"/>
            <a:ext cx="8432800" cy="1920937"/>
          </a:xfrm>
          <a:prstGeom prst="line">
            <a:avLst/>
          </a:prstGeom>
          <a:ln w="146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85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92" y="1165098"/>
            <a:ext cx="6288616" cy="45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5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219200"/>
            <a:ext cx="60346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5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85" y="1219200"/>
            <a:ext cx="2977515" cy="44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8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Red, Green, Refactor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0027"/>
            <a:ext cx="4040188" cy="269477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Content Placeholder 5"/>
          <p:cNvSpPr txBox="1">
            <a:spLocks/>
          </p:cNvSpPr>
          <p:nvPr/>
        </p:nvSpPr>
        <p:spPr>
          <a:xfrm>
            <a:off x="4645025" y="1371600"/>
            <a:ext cx="4041775" cy="4754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Red – Start by writing a failing test</a:t>
            </a:r>
          </a:p>
          <a:p>
            <a:r>
              <a:rPr lang="en-US" dirty="0">
                <a:solidFill>
                  <a:schemeClr val="bg1"/>
                </a:solidFill>
              </a:rPr>
              <a:t>Green – Write just enough code to make test pass</a:t>
            </a:r>
          </a:p>
          <a:p>
            <a:r>
              <a:rPr lang="en-US" dirty="0">
                <a:solidFill>
                  <a:schemeClr val="bg1"/>
                </a:solidFill>
              </a:rPr>
              <a:t>Refactor – Optimize your code for readability, maintainability and quality</a:t>
            </a:r>
          </a:p>
        </p:txBody>
      </p:sp>
    </p:spTree>
    <p:extLst>
      <p:ext uri="{BB962C8B-B14F-4D97-AF65-F5344CB8AC3E}">
        <p14:creationId xmlns:p14="http://schemas.microsoft.com/office/powerpoint/2010/main" val="358207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When doing TDD, development is slower…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… for the first few sprints.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When not writing tests, development is faster…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… for the first few sprints.</a:t>
            </a:r>
          </a:p>
        </p:txBody>
      </p:sp>
    </p:spTree>
    <p:extLst>
      <p:ext uri="{BB962C8B-B14F-4D97-AF65-F5344CB8AC3E}">
        <p14:creationId xmlns:p14="http://schemas.microsoft.com/office/powerpoint/2010/main" val="10037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1054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http://</a:t>
            </a:r>
            <a:r>
              <a:rPr lang="en-US" dirty="0" err="1">
                <a:solidFill>
                  <a:schemeClr val="bg1"/>
                </a:solidFill>
              </a:rPr>
              <a:t>facebook.github.io</a:t>
            </a:r>
            <a:r>
              <a:rPr lang="en-US" dirty="0">
                <a:solidFill>
                  <a:schemeClr val="bg1"/>
                </a:solidFill>
              </a:rPr>
              <a:t>/jest/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00" y="762000"/>
            <a:ext cx="3393601" cy="374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8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00400"/>
            <a:ext cx="2413635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C98585-4E97-7A48-A59B-CF094499F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7620000" cy="177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28FFA4-F9BD-D248-AB92-B86147CF7844}"/>
              </a:ext>
            </a:extLst>
          </p:cNvPr>
          <p:cNvSpPr/>
          <p:nvPr/>
        </p:nvSpPr>
        <p:spPr>
          <a:xfrm>
            <a:off x="3581400" y="3410515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0" b="1" dirty="0">
                <a:solidFill>
                  <a:schemeClr val="bg1"/>
                </a:solidFill>
              </a:rPr>
              <a:t>Jest</a:t>
            </a:r>
          </a:p>
        </p:txBody>
      </p:sp>
    </p:spTree>
    <p:extLst>
      <p:ext uri="{BB962C8B-B14F-4D97-AF65-F5344CB8AC3E}">
        <p14:creationId xmlns:p14="http://schemas.microsoft.com/office/powerpoint/2010/main" val="2191624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Demo: Tic-Tac-Toe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Create a library to determine the winner of a Tic-Tac-Toe game</a:t>
            </a:r>
          </a:p>
          <a:p>
            <a:r>
              <a:rPr lang="en-US" dirty="0">
                <a:solidFill>
                  <a:schemeClr val="bg1"/>
                </a:solidFill>
              </a:rPr>
              <a:t>Input is a multidimensional (3 X 3) array of string</a:t>
            </a: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the winner token (X || O) as a string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an empty String if no winner but moves still available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the game is a stalemate return an ‘S’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93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Check out Jasmine and/or Jest</a:t>
            </a:r>
          </a:p>
          <a:p>
            <a:r>
              <a:rPr lang="en-US" dirty="0">
                <a:solidFill>
                  <a:schemeClr val="bg1"/>
                </a:solidFill>
              </a:rPr>
              <a:t>Show the other developers on your team</a:t>
            </a:r>
          </a:p>
          <a:p>
            <a:r>
              <a:rPr lang="en-US" dirty="0">
                <a:solidFill>
                  <a:schemeClr val="bg1"/>
                </a:solidFill>
              </a:rPr>
              <a:t>Try adding test for new features and defects</a:t>
            </a:r>
          </a:p>
          <a:p>
            <a:r>
              <a:rPr lang="en-US" dirty="0">
                <a:solidFill>
                  <a:schemeClr val="bg1"/>
                </a:solidFill>
              </a:rPr>
              <a:t>Watch your code coverage numbers</a:t>
            </a:r>
          </a:p>
          <a:p>
            <a:r>
              <a:rPr lang="en-US" dirty="0">
                <a:solidFill>
                  <a:schemeClr val="bg1"/>
                </a:solidFill>
              </a:rPr>
              <a:t>Practice, practice, practice!</a:t>
            </a:r>
          </a:p>
        </p:txBody>
      </p:sp>
    </p:spTree>
    <p:extLst>
      <p:ext uri="{BB962C8B-B14F-4D97-AF65-F5344CB8AC3E}">
        <p14:creationId xmlns:p14="http://schemas.microsoft.com/office/powerpoint/2010/main" val="154528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0237" y="914504"/>
          <a:ext cx="8978566" cy="115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8360">
                <a:tc>
                  <a:txBody>
                    <a:bodyPr/>
                    <a:lstStyle/>
                    <a:p>
                      <a:pPr algn="l"/>
                      <a:r>
                        <a:rPr lang="en-US" sz="1800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Titanium Sponsors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0236" y="2096376"/>
          <a:ext cx="8980720" cy="279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7879">
                <a:tc>
                  <a:txBody>
                    <a:bodyPr/>
                    <a:lstStyle/>
                    <a:p>
                      <a:r>
                        <a:rPr lang="en-US" sz="1500" u="sng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Platinum</a:t>
                      </a:r>
                      <a:r>
                        <a:rPr lang="en-US" sz="1500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 Sponsors</a:t>
                      </a:r>
                      <a:endParaRPr lang="en-US" sz="1500" u="sng" dirty="0">
                        <a:solidFill>
                          <a:schemeClr val="tx1"/>
                        </a:solidFill>
                        <a:uFill>
                          <a:solidFill>
                            <a:srgbClr val="9B26B1"/>
                          </a:solidFill>
                        </a:u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90237" y="4912650"/>
          <a:ext cx="8978566" cy="1011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1901">
                <a:tc>
                  <a:txBody>
                    <a:bodyPr/>
                    <a:lstStyle/>
                    <a:p>
                      <a:r>
                        <a:rPr lang="en-US" sz="1400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Gold Sponsors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907" y="5531872"/>
            <a:ext cx="801124" cy="21744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5866" y="3647830"/>
            <a:ext cx="2121806" cy="48993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6948" y="4991962"/>
            <a:ext cx="773327" cy="28382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316" y="3595727"/>
            <a:ext cx="1268459" cy="5173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9822" y="3462514"/>
            <a:ext cx="1402943" cy="87111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DF7118-042A-0B4F-9E38-1693A3AFFB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694" y="2408279"/>
            <a:ext cx="829454" cy="52347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38E847A-0E24-7C4A-9A49-72639F0E4E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5890" y="3053998"/>
            <a:ext cx="2322616" cy="35331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1475" y="1253281"/>
            <a:ext cx="1823692" cy="615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3F089C-BF55-8546-AE23-D3D502ADC73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6253" y="1182377"/>
            <a:ext cx="3799721" cy="8796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399FF4-AE36-4844-8D25-C9BB549444E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5209" y="4236521"/>
            <a:ext cx="2125623" cy="64146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23C553C-F146-854F-91A3-CAEE111AC63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9030" y="2434705"/>
            <a:ext cx="1571646" cy="40542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399AAC7-DFF1-0444-9FED-14AD844CCD0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020" y="4872045"/>
            <a:ext cx="1241578" cy="53879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4817B25-1FAD-5F44-BDCF-5F98686ED15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687" y="5046517"/>
            <a:ext cx="1216403" cy="22598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ABDADE6B-AD2F-894F-AABB-ACA93593B19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2483" y="5530849"/>
            <a:ext cx="712583" cy="17182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B3619F7-C50A-5845-B2A1-846D826B060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740" y="3067601"/>
            <a:ext cx="1866208" cy="31103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068400E-A1C2-AE46-BCFB-1EAEA88DBC5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4488" y="5449639"/>
            <a:ext cx="784995" cy="22598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16AAE60B-B902-CD49-9470-0237A761208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9879" y="3359101"/>
            <a:ext cx="809154" cy="83776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7F2F04C1-1150-F442-84D5-F3C041E3C549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38611" b="38901"/>
          <a:stretch/>
        </p:blipFill>
        <p:spPr>
          <a:xfrm>
            <a:off x="7049782" y="2403653"/>
            <a:ext cx="1793292" cy="403298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7941B0E-AB56-0049-9C23-0B66F5F8031F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544162" y="4232464"/>
            <a:ext cx="1097242" cy="546589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5B266E19-AD97-EB45-A064-F993B993E1A4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724" y="5065438"/>
            <a:ext cx="718057" cy="208062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C1FE23F-842D-409D-8C92-03754CB8B92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273394" y="2954764"/>
            <a:ext cx="1294602" cy="436183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84CD1F3-2EE8-4B50-84A3-19049608241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882602" y="3707720"/>
            <a:ext cx="1576249" cy="372848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55AD16-220A-4403-9A7A-ED479AC93E3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944609" y="4378344"/>
            <a:ext cx="1244785" cy="419493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C885D32D-AD0D-4AC2-BAA2-2F83EE52A29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287932" y="3217551"/>
            <a:ext cx="1087597" cy="365365"/>
          </a:xfrm>
          <a:prstGeom prst="rect">
            <a:avLst/>
          </a:prstGeom>
        </p:spPr>
      </p:pic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86D1E4D0-FB65-413F-A552-722C2E9B7E9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162042" y="2326670"/>
            <a:ext cx="1870724" cy="629621"/>
          </a:xfrm>
          <a:prstGeom prst="rect">
            <a:avLst/>
          </a:prstGeom>
        </p:spPr>
      </p:pic>
      <p:pic>
        <p:nvPicPr>
          <p:cNvPr id="34" name="Picture 3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E58A91F-76BD-451C-BC92-5EFC271A026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7114" y="4391838"/>
            <a:ext cx="1170065" cy="393701"/>
          </a:xfrm>
          <a:prstGeom prst="rect">
            <a:avLst/>
          </a:prstGeom>
        </p:spPr>
      </p:pic>
      <p:pic>
        <p:nvPicPr>
          <p:cNvPr id="37" name="Picture 36" descr="A picture containing logo&#10;&#10;Description automatically generated">
            <a:extLst>
              <a:ext uri="{FF2B5EF4-FFF2-40B4-BE49-F238E27FC236}">
                <a16:creationId xmlns:a16="http://schemas.microsoft.com/office/drawing/2014/main" id="{3106D7AD-0AAC-424E-AFF3-4563F621DDD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501487" y="2483198"/>
            <a:ext cx="1241989" cy="418136"/>
          </a:xfrm>
          <a:prstGeom prst="rect">
            <a:avLst/>
          </a:prstGeom>
        </p:spPr>
      </p:pic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B3E266C6-D571-48BD-9B41-48F848ED63E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423171" y="5410843"/>
            <a:ext cx="624485" cy="351207"/>
          </a:xfrm>
          <a:prstGeom prst="rect">
            <a:avLst/>
          </a:prstGeom>
        </p:spPr>
      </p:pic>
      <p:pic>
        <p:nvPicPr>
          <p:cNvPr id="44" name="Picture 43" descr="Logo&#10;&#10;Description automatically generated">
            <a:extLst>
              <a:ext uri="{FF2B5EF4-FFF2-40B4-BE49-F238E27FC236}">
                <a16:creationId xmlns:a16="http://schemas.microsoft.com/office/drawing/2014/main" id="{E28187B2-60BB-445D-98BE-CE0A8EA324D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899365" y="4918639"/>
            <a:ext cx="751492" cy="394533"/>
          </a:xfrm>
          <a:prstGeom prst="rect">
            <a:avLst/>
          </a:prstGeom>
        </p:spPr>
      </p:pic>
      <p:pic>
        <p:nvPicPr>
          <p:cNvPr id="50" name="Picture 49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FFA8E9F3-D2A7-4199-93D0-84170A9629D5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384845" y="5016038"/>
            <a:ext cx="703504" cy="237592"/>
          </a:xfrm>
          <a:prstGeom prst="rect">
            <a:avLst/>
          </a:prstGeom>
        </p:spPr>
      </p:pic>
      <p:pic>
        <p:nvPicPr>
          <p:cNvPr id="62" name="Picture 61" descr="Logo, company name&#10;&#10;Description automatically generated">
            <a:extLst>
              <a:ext uri="{FF2B5EF4-FFF2-40B4-BE49-F238E27FC236}">
                <a16:creationId xmlns:a16="http://schemas.microsoft.com/office/drawing/2014/main" id="{B63466D8-D7A7-47D2-AC03-117F50ED44A8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709026" y="5424338"/>
            <a:ext cx="820853" cy="276586"/>
          </a:xfrm>
          <a:prstGeom prst="rect">
            <a:avLst/>
          </a:prstGeom>
        </p:spPr>
      </p:pic>
      <p:pic>
        <p:nvPicPr>
          <p:cNvPr id="68" name="Picture 67" descr="Logo, company name&#10;&#10;Description automatically generated">
            <a:extLst>
              <a:ext uri="{FF2B5EF4-FFF2-40B4-BE49-F238E27FC236}">
                <a16:creationId xmlns:a16="http://schemas.microsoft.com/office/drawing/2014/main" id="{E6554B1E-9F64-4DD3-B4D9-8EB8369047E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673428" y="4986390"/>
            <a:ext cx="955794" cy="322206"/>
          </a:xfrm>
          <a:prstGeom prst="rect">
            <a:avLst/>
          </a:prstGeom>
        </p:spPr>
      </p:pic>
      <p:pic>
        <p:nvPicPr>
          <p:cNvPr id="82" name="Picture 81" descr="A picture containing icon&#10;&#10;Description automatically generated">
            <a:extLst>
              <a:ext uri="{FF2B5EF4-FFF2-40B4-BE49-F238E27FC236}">
                <a16:creationId xmlns:a16="http://schemas.microsoft.com/office/drawing/2014/main" id="{5A61A6CD-782C-43D0-9F20-9946AA03D74D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944096" y="4436596"/>
            <a:ext cx="1910539" cy="314924"/>
          </a:xfrm>
          <a:prstGeom prst="rect">
            <a:avLst/>
          </a:prstGeom>
        </p:spPr>
      </p:pic>
      <p:pic>
        <p:nvPicPr>
          <p:cNvPr id="85" name="Picture 84" descr="Text&#10;&#10;Description automatically generated with low confidence">
            <a:extLst>
              <a:ext uri="{FF2B5EF4-FFF2-40B4-BE49-F238E27FC236}">
                <a16:creationId xmlns:a16="http://schemas.microsoft.com/office/drawing/2014/main" id="{CC738E9F-C329-4BF3-ACB9-B70044E9BE0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326281" y="5375449"/>
            <a:ext cx="1145694" cy="388133"/>
          </a:xfrm>
          <a:prstGeom prst="rect">
            <a:avLst/>
          </a:prstGeom>
        </p:spPr>
      </p:pic>
      <p:pic>
        <p:nvPicPr>
          <p:cNvPr id="3" name="Picture 2" descr="A picture containing text, outdoor, sign, clipart&#10;&#10;Description automatically generated">
            <a:extLst>
              <a:ext uri="{FF2B5EF4-FFF2-40B4-BE49-F238E27FC236}">
                <a16:creationId xmlns:a16="http://schemas.microsoft.com/office/drawing/2014/main" id="{5B7EDD0C-3AEC-AE46-AC3B-46AC9FF566F6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751844" y="5388715"/>
            <a:ext cx="820908" cy="322206"/>
          </a:xfrm>
          <a:prstGeom prst="rect">
            <a:avLst/>
          </a:prstGeom>
        </p:spPr>
      </p:pic>
      <p:pic>
        <p:nvPicPr>
          <p:cNvPr id="1026" name="Picture 2">
            <a:hlinkClick r:id="rId39"/>
            <a:extLst>
              <a:ext uri="{FF2B5EF4-FFF2-40B4-BE49-F238E27FC236}">
                <a16:creationId xmlns:a16="http://schemas.microsoft.com/office/drawing/2014/main" id="{46F7C074-25E0-0A43-9CB8-DF0FC80C7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792" y="5388715"/>
            <a:ext cx="1085872" cy="39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054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Five Good Reasons Not to Test Your Code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52600" y="1447800"/>
            <a:ext cx="66294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5400" dirty="0">
                <a:solidFill>
                  <a:schemeClr val="bg1"/>
                </a:solidFill>
              </a:rPr>
              <a:t>There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>
                <a:solidFill>
                  <a:schemeClr val="bg1"/>
                </a:solidFill>
              </a:rPr>
              <a:t>Are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>
                <a:solidFill>
                  <a:schemeClr val="bg1"/>
                </a:solidFill>
              </a:rPr>
              <a:t>No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>
                <a:solidFill>
                  <a:schemeClr val="bg1"/>
                </a:solidFill>
              </a:rPr>
              <a:t>Good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>
                <a:solidFill>
                  <a:schemeClr val="bg1"/>
                </a:solidFill>
              </a:rPr>
              <a:t>Reasons</a:t>
            </a:r>
          </a:p>
        </p:txBody>
      </p:sp>
    </p:spTree>
    <p:extLst>
      <p:ext uri="{BB962C8B-B14F-4D97-AF65-F5344CB8AC3E}">
        <p14:creationId xmlns:p14="http://schemas.microsoft.com/office/powerpoint/2010/main" val="3157850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 txBox="1">
            <a:spLocks/>
          </p:cNvSpPr>
          <p:nvPr/>
        </p:nvSpPr>
        <p:spPr bwMode="auto">
          <a:xfrm>
            <a:off x="-76200" y="838200"/>
            <a:ext cx="4933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 b="0">
                <a:solidFill>
                  <a:srgbClr val="FFFFFF"/>
                </a:solidFill>
                <a:latin typeface="Calibri" panose="020F0502020204030204" pitchFamily="34" charset="0"/>
              </a:rPr>
              <a:t>Want to learn more?</a:t>
            </a:r>
          </a:p>
        </p:txBody>
      </p:sp>
      <p:pic>
        <p:nvPicPr>
          <p:cNvPr id="46083" name="Picture 2" descr="http://1.bp.blogspot.com/-aEQOrFLLwyc/TeRO283D-7I/AAAAAAAAFvI/64-L2LTynzg/s1600/Professional%2BTest%2BDriven%2BDevelopment%2Bwith%2BC%25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7909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 b="0">
                <a:solidFill>
                  <a:srgbClr val="FFFFFF"/>
                </a:solidFill>
                <a:latin typeface="Calibri" panose="020F0502020204030204" pitchFamily="34" charset="0"/>
              </a:rPr>
              <a:t>Thank you!</a:t>
            </a:r>
          </a:p>
        </p:txBody>
      </p:sp>
      <p:sp>
        <p:nvSpPr>
          <p:cNvPr id="46085" name="Rectangle 3"/>
          <p:cNvSpPr txBox="1">
            <a:spLocks noChangeArrowheads="1"/>
          </p:cNvSpPr>
          <p:nvPr/>
        </p:nvSpPr>
        <p:spPr bwMode="auto">
          <a:xfrm>
            <a:off x="4114800" y="1600200"/>
            <a:ext cx="502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github.com</a:t>
            </a:r>
            <a:r>
              <a:rPr lang="en-US" altLang="en-US" sz="3200" b="0" dirty="0">
                <a:solidFill>
                  <a:srgbClr val="FFFFFF"/>
                </a:solidFill>
                <a:latin typeface="Calibri" panose="020F0502020204030204" pitchFamily="34" charset="0"/>
              </a:rPr>
              <a:t>/</a:t>
            </a:r>
            <a:r>
              <a:rPr lang="en-US" altLang="en-US" sz="32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JamesBender</a:t>
            </a:r>
            <a:endParaRPr lang="en-US" altLang="en-US" sz="3200" b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james@jamescbender.com</a:t>
            </a:r>
            <a:endParaRPr lang="en-US" altLang="en-US" sz="3200" b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 dirty="0">
                <a:solidFill>
                  <a:srgbClr val="FFFFFF"/>
                </a:solidFill>
                <a:latin typeface="Calibri" panose="020F0502020204030204" pitchFamily="34" charset="0"/>
              </a:rPr>
              <a:t>Twitter: @</a:t>
            </a:r>
            <a:r>
              <a:rPr lang="en-US" altLang="en-US" sz="32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JamesBender</a:t>
            </a:r>
            <a:endParaRPr lang="en-US" altLang="en-US" sz="3200" b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0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>
            <a:extLst>
              <a:ext uri="{FF2B5EF4-FFF2-40B4-BE49-F238E27FC236}">
                <a16:creationId xmlns:a16="http://schemas.microsoft.com/office/drawing/2014/main" id="{22BFCDA9-59AB-0541-A563-8B7BE5689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3" y="0"/>
            <a:ext cx="52228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61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>
            <a:extLst>
              <a:ext uri="{FF2B5EF4-FFF2-40B4-BE49-F238E27FC236}">
                <a16:creationId xmlns:a16="http://schemas.microsoft.com/office/drawing/2014/main" id="{9DAAFEA6-C91C-B547-BBEA-D6534AB3D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4179888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Not everything in JavaScript makes sense</a:t>
            </a:r>
            <a:r>
              <a:rPr kumimoji="0" lang="mr-I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…</a:t>
            </a:r>
            <a:endParaRPr kumimoji="0" lang="en-US" altLang="en-US" sz="3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Console" panose="020B06090405040202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59" name="TextBox 3">
            <a:extLst>
              <a:ext uri="{FF2B5EF4-FFF2-40B4-BE49-F238E27FC236}">
                <a16:creationId xmlns:a16="http://schemas.microsoft.com/office/drawing/2014/main" id="{087D8875-829E-1F4E-8BD9-E50087788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532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...not everything has to.</a:t>
            </a:r>
          </a:p>
        </p:txBody>
      </p:sp>
    </p:spTree>
    <p:extLst>
      <p:ext uri="{BB962C8B-B14F-4D97-AF65-F5344CB8AC3E}">
        <p14:creationId xmlns:p14="http://schemas.microsoft.com/office/powerpoint/2010/main" val="10968590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1727200"/>
            <a:ext cx="3403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0"/>
            <a:ext cx="4980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5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39899"/>
            <a:ext cx="2590800" cy="2590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95600" y="2373580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+TDD =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50999"/>
            <a:ext cx="2768601" cy="27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8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66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4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TDD in one poorly drawn picture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8248" y="16764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8648" y="16764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Tests</a:t>
            </a:r>
          </a:p>
        </p:txBody>
      </p:sp>
      <p:cxnSp>
        <p:nvCxnSpPr>
          <p:cNvPr id="12" name="Straight Arrow Connector 11"/>
          <p:cNvCxnSpPr>
            <a:stCxn id="3" idx="3"/>
            <a:endCxn id="4" idx="1"/>
          </p:cNvCxnSpPr>
          <p:nvPr/>
        </p:nvCxnSpPr>
        <p:spPr>
          <a:xfrm>
            <a:off x="2438400" y="2247900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8800" y="2241176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8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sual Studio Live! Las Vegas 2011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Visual Studio Live! Las Vegas 201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Visual Studio Live! Las Vegas 201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Las Vegas 201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28256</TotalTime>
  <Words>315</Words>
  <Application>Microsoft Macintosh PowerPoint</Application>
  <PresentationFormat>On-screen Show (4:3)</PresentationFormat>
  <Paragraphs>64</Paragraphs>
  <Slides>21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Calibri</vt:lpstr>
      <vt:lpstr>Franklin Gothic Medium</vt:lpstr>
      <vt:lpstr>Lucida Console</vt:lpstr>
      <vt:lpstr>Times</vt:lpstr>
      <vt:lpstr>Office Theme</vt:lpstr>
      <vt:lpstr>Visual Studio Live! Las Vegas 2011</vt:lpstr>
      <vt:lpstr>Write Better JavaScript with TDD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 Bender</cp:lastModifiedBy>
  <cp:revision>159</cp:revision>
  <dcterms:created xsi:type="dcterms:W3CDTF">2010-09-25T15:53:03Z</dcterms:created>
  <dcterms:modified xsi:type="dcterms:W3CDTF">2021-09-17T20:33:00Z</dcterms:modified>
</cp:coreProperties>
</file>